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327" r:id="rId2"/>
    <p:sldId id="328" r:id="rId3"/>
    <p:sldId id="262" r:id="rId4"/>
    <p:sldId id="302" r:id="rId5"/>
    <p:sldId id="268" r:id="rId6"/>
    <p:sldId id="269" r:id="rId7"/>
    <p:sldId id="270" r:id="rId8"/>
    <p:sldId id="272" r:id="rId9"/>
    <p:sldId id="273" r:id="rId10"/>
    <p:sldId id="321" r:id="rId11"/>
    <p:sldId id="274" r:id="rId12"/>
    <p:sldId id="277" r:id="rId13"/>
    <p:sldId id="275" r:id="rId14"/>
    <p:sldId id="324" r:id="rId15"/>
    <p:sldId id="333" r:id="rId16"/>
    <p:sldId id="284" r:id="rId17"/>
    <p:sldId id="322" r:id="rId18"/>
    <p:sldId id="285" r:id="rId19"/>
    <p:sldId id="323" r:id="rId20"/>
    <p:sldId id="286" r:id="rId21"/>
    <p:sldId id="287" r:id="rId22"/>
    <p:sldId id="291" r:id="rId23"/>
    <p:sldId id="288" r:id="rId24"/>
    <p:sldId id="296" r:id="rId25"/>
    <p:sldId id="329" r:id="rId26"/>
    <p:sldId id="330" r:id="rId27"/>
    <p:sldId id="331" r:id="rId28"/>
    <p:sldId id="332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9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A5766-B6B1-4EC2-B4EE-E7D34F9F2909}" type="doc">
      <dgm:prSet loTypeId="urn:microsoft.com/office/officeart/2005/8/layout/hProcess9" loCatId="process" qsTypeId="urn:microsoft.com/office/officeart/2005/8/quickstyle/3d3" qsCatId="3D" csTypeId="urn:microsoft.com/office/officeart/2005/8/colors/accent2_2" csCatId="accent2" phldr="1"/>
      <dgm:spPr/>
    </dgm:pt>
    <dgm:pt modelId="{12D7677F-CBDA-4578-A939-A923ECA16AA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Product attributes</a:t>
          </a:r>
          <a:endParaRPr lang="en-US" b="1" dirty="0"/>
        </a:p>
      </dgm:t>
    </dgm:pt>
    <dgm:pt modelId="{F6EB0F0C-43B9-4E37-B376-C8E6C65F93AA}" type="parTrans" cxnId="{D40BC3C1-52DB-4D1A-8410-65BE3589FFEF}">
      <dgm:prSet/>
      <dgm:spPr/>
      <dgm:t>
        <a:bodyPr/>
        <a:lstStyle/>
        <a:p>
          <a:endParaRPr lang="en-US"/>
        </a:p>
      </dgm:t>
    </dgm:pt>
    <dgm:pt modelId="{230C50B8-AFBB-44A3-9ECE-4C974AA2CC6F}" type="sibTrans" cxnId="{D40BC3C1-52DB-4D1A-8410-65BE3589FFEF}">
      <dgm:prSet/>
      <dgm:spPr/>
      <dgm:t>
        <a:bodyPr/>
        <a:lstStyle/>
        <a:p>
          <a:endParaRPr lang="en-US"/>
        </a:p>
      </dgm:t>
    </dgm:pt>
    <dgm:pt modelId="{774188FB-6FC3-4C19-AFD6-D01A1F7B630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Branding</a:t>
          </a:r>
          <a:endParaRPr lang="en-US" b="1" dirty="0"/>
        </a:p>
      </dgm:t>
    </dgm:pt>
    <dgm:pt modelId="{8F06B6C9-315B-40F3-9323-A4957480B2C1}" type="parTrans" cxnId="{C5952666-4964-480F-BF55-619401C2276D}">
      <dgm:prSet/>
      <dgm:spPr/>
      <dgm:t>
        <a:bodyPr/>
        <a:lstStyle/>
        <a:p>
          <a:endParaRPr lang="en-US"/>
        </a:p>
      </dgm:t>
    </dgm:pt>
    <dgm:pt modelId="{3CFEABFD-BE0E-4062-A28A-10C62E8902D9}" type="sibTrans" cxnId="{C5952666-4964-480F-BF55-619401C2276D}">
      <dgm:prSet/>
      <dgm:spPr/>
      <dgm:t>
        <a:bodyPr/>
        <a:lstStyle/>
        <a:p>
          <a:endParaRPr lang="en-US"/>
        </a:p>
      </dgm:t>
    </dgm:pt>
    <dgm:pt modelId="{7A2FAB26-462B-45D7-BDE1-42C0CC01061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Packaging</a:t>
          </a:r>
          <a:endParaRPr lang="en-US" b="1" dirty="0"/>
        </a:p>
      </dgm:t>
    </dgm:pt>
    <dgm:pt modelId="{CF951C5A-16A6-4CDF-8E7F-6B939EC5F050}" type="parTrans" cxnId="{0B931551-5BE6-449C-95A6-3E4BA79ACA5A}">
      <dgm:prSet/>
      <dgm:spPr/>
      <dgm:t>
        <a:bodyPr/>
        <a:lstStyle/>
        <a:p>
          <a:endParaRPr lang="en-US"/>
        </a:p>
      </dgm:t>
    </dgm:pt>
    <dgm:pt modelId="{B52DE113-48F4-4E16-B22F-1947518BD506}" type="sibTrans" cxnId="{0B931551-5BE6-449C-95A6-3E4BA79ACA5A}">
      <dgm:prSet/>
      <dgm:spPr/>
      <dgm:t>
        <a:bodyPr/>
        <a:lstStyle/>
        <a:p>
          <a:endParaRPr lang="en-US"/>
        </a:p>
      </dgm:t>
    </dgm:pt>
    <dgm:pt modelId="{FFB89AEE-64BD-4060-86A7-6CB5A191138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Labeling </a:t>
          </a:r>
          <a:endParaRPr lang="en-US" b="1" dirty="0"/>
        </a:p>
      </dgm:t>
    </dgm:pt>
    <dgm:pt modelId="{EDBB9785-2F7E-47E4-8DB3-2DF7CA2BAF51}" type="parTrans" cxnId="{D698F661-598B-46CA-A3D9-D97BF426BC7C}">
      <dgm:prSet/>
      <dgm:spPr/>
      <dgm:t>
        <a:bodyPr/>
        <a:lstStyle/>
        <a:p>
          <a:endParaRPr lang="en-US"/>
        </a:p>
      </dgm:t>
    </dgm:pt>
    <dgm:pt modelId="{5887E744-37F5-470D-8740-09E365642994}" type="sibTrans" cxnId="{D698F661-598B-46CA-A3D9-D97BF426BC7C}">
      <dgm:prSet/>
      <dgm:spPr/>
      <dgm:t>
        <a:bodyPr/>
        <a:lstStyle/>
        <a:p>
          <a:endParaRPr lang="en-US"/>
        </a:p>
      </dgm:t>
    </dgm:pt>
    <dgm:pt modelId="{3827A803-6C9B-46A8-8857-709DF8972F3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b="1" dirty="0" smtClean="0"/>
            <a:t>Product support services </a:t>
          </a:r>
          <a:endParaRPr lang="en-US" b="1" dirty="0"/>
        </a:p>
      </dgm:t>
    </dgm:pt>
    <dgm:pt modelId="{80D35329-D432-4A55-97F9-6618605A38D8}" type="parTrans" cxnId="{199BDF6B-52E1-4864-A3C7-8460E4C53274}">
      <dgm:prSet/>
      <dgm:spPr/>
      <dgm:t>
        <a:bodyPr/>
        <a:lstStyle/>
        <a:p>
          <a:endParaRPr lang="en-US"/>
        </a:p>
      </dgm:t>
    </dgm:pt>
    <dgm:pt modelId="{56C70C06-EF41-4F10-9045-4FD4F9BB13B0}" type="sibTrans" cxnId="{199BDF6B-52E1-4864-A3C7-8460E4C53274}">
      <dgm:prSet/>
      <dgm:spPr/>
      <dgm:t>
        <a:bodyPr/>
        <a:lstStyle/>
        <a:p>
          <a:endParaRPr lang="en-US"/>
        </a:p>
      </dgm:t>
    </dgm:pt>
    <dgm:pt modelId="{2962771C-06D5-4DE9-8AAE-512BF967F1A5}" type="pres">
      <dgm:prSet presAssocID="{80FA5766-B6B1-4EC2-B4EE-E7D34F9F2909}" presName="CompostProcess" presStyleCnt="0">
        <dgm:presLayoutVars>
          <dgm:dir/>
          <dgm:resizeHandles val="exact"/>
        </dgm:presLayoutVars>
      </dgm:prSet>
      <dgm:spPr/>
    </dgm:pt>
    <dgm:pt modelId="{86D0ACBF-3B60-49CE-AA5A-3AA332F2D82F}" type="pres">
      <dgm:prSet presAssocID="{80FA5766-B6B1-4EC2-B4EE-E7D34F9F2909}" presName="arrow" presStyleLbl="bgShp" presStyleIdx="0" presStyleCn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</dgm:pt>
    <dgm:pt modelId="{85A5E0DE-0613-477F-BA0F-E3A8ED938453}" type="pres">
      <dgm:prSet presAssocID="{80FA5766-B6B1-4EC2-B4EE-E7D34F9F2909}" presName="linearProcess" presStyleCnt="0"/>
      <dgm:spPr/>
    </dgm:pt>
    <dgm:pt modelId="{9B4C91DB-BDB5-4C99-A4E2-E48B875613AE}" type="pres">
      <dgm:prSet presAssocID="{12D7677F-CBDA-4578-A939-A923ECA16AA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8A285-46B2-4B1D-9D85-0B557ACACB1F}" type="pres">
      <dgm:prSet presAssocID="{230C50B8-AFBB-44A3-9ECE-4C974AA2CC6F}" presName="sibTrans" presStyleCnt="0"/>
      <dgm:spPr/>
    </dgm:pt>
    <dgm:pt modelId="{D4BC78A7-BEA9-4BAC-96B2-CC0D304E8FA2}" type="pres">
      <dgm:prSet presAssocID="{774188FB-6FC3-4C19-AFD6-D01A1F7B630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A7015-F9A0-4EF6-BBBB-2CF7307CF5D9}" type="pres">
      <dgm:prSet presAssocID="{3CFEABFD-BE0E-4062-A28A-10C62E8902D9}" presName="sibTrans" presStyleCnt="0"/>
      <dgm:spPr/>
    </dgm:pt>
    <dgm:pt modelId="{7C19B5A1-EF14-4178-95B2-F61E8A2F34BF}" type="pres">
      <dgm:prSet presAssocID="{7A2FAB26-462B-45D7-BDE1-42C0CC01061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9B7E6-C5C2-4F3A-A898-9CA40B3EE04A}" type="pres">
      <dgm:prSet presAssocID="{B52DE113-48F4-4E16-B22F-1947518BD506}" presName="sibTrans" presStyleCnt="0"/>
      <dgm:spPr/>
    </dgm:pt>
    <dgm:pt modelId="{0605FC04-090B-4CEE-8A1D-2D5E4BC895E4}" type="pres">
      <dgm:prSet presAssocID="{FFB89AEE-64BD-4060-86A7-6CB5A19113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CE54D-BE53-45DD-8E06-A17E96F3D914}" type="pres">
      <dgm:prSet presAssocID="{5887E744-37F5-470D-8740-09E365642994}" presName="sibTrans" presStyleCnt="0"/>
      <dgm:spPr/>
    </dgm:pt>
    <dgm:pt modelId="{D1B63757-8943-4723-94A8-A1B22455E6F3}" type="pres">
      <dgm:prSet presAssocID="{3827A803-6C9B-46A8-8857-709DF8972F3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2B8D1-A3E1-4EA1-A218-F15ED1C41C03}" type="presOf" srcId="{774188FB-6FC3-4C19-AFD6-D01A1F7B6309}" destId="{D4BC78A7-BEA9-4BAC-96B2-CC0D304E8FA2}" srcOrd="0" destOrd="0" presId="urn:microsoft.com/office/officeart/2005/8/layout/hProcess9"/>
    <dgm:cxn modelId="{199BDF6B-52E1-4864-A3C7-8460E4C53274}" srcId="{80FA5766-B6B1-4EC2-B4EE-E7D34F9F2909}" destId="{3827A803-6C9B-46A8-8857-709DF8972F33}" srcOrd="4" destOrd="0" parTransId="{80D35329-D432-4A55-97F9-6618605A38D8}" sibTransId="{56C70C06-EF41-4F10-9045-4FD4F9BB13B0}"/>
    <dgm:cxn modelId="{33F856AF-5CBD-4513-9C03-E155FE112F1D}" type="presOf" srcId="{7A2FAB26-462B-45D7-BDE1-42C0CC010612}" destId="{7C19B5A1-EF14-4178-95B2-F61E8A2F34BF}" srcOrd="0" destOrd="0" presId="urn:microsoft.com/office/officeart/2005/8/layout/hProcess9"/>
    <dgm:cxn modelId="{F176F9D2-1DFE-439D-A609-97F82F462F20}" type="presOf" srcId="{80FA5766-B6B1-4EC2-B4EE-E7D34F9F2909}" destId="{2962771C-06D5-4DE9-8AAE-512BF967F1A5}" srcOrd="0" destOrd="0" presId="urn:microsoft.com/office/officeart/2005/8/layout/hProcess9"/>
    <dgm:cxn modelId="{E3D49BFB-B9A9-4052-9529-1ED1B446E028}" type="presOf" srcId="{FFB89AEE-64BD-4060-86A7-6CB5A1911380}" destId="{0605FC04-090B-4CEE-8A1D-2D5E4BC895E4}" srcOrd="0" destOrd="0" presId="urn:microsoft.com/office/officeart/2005/8/layout/hProcess9"/>
    <dgm:cxn modelId="{C5952666-4964-480F-BF55-619401C2276D}" srcId="{80FA5766-B6B1-4EC2-B4EE-E7D34F9F2909}" destId="{774188FB-6FC3-4C19-AFD6-D01A1F7B6309}" srcOrd="1" destOrd="0" parTransId="{8F06B6C9-315B-40F3-9323-A4957480B2C1}" sibTransId="{3CFEABFD-BE0E-4062-A28A-10C62E8902D9}"/>
    <dgm:cxn modelId="{0B931551-5BE6-449C-95A6-3E4BA79ACA5A}" srcId="{80FA5766-B6B1-4EC2-B4EE-E7D34F9F2909}" destId="{7A2FAB26-462B-45D7-BDE1-42C0CC010612}" srcOrd="2" destOrd="0" parTransId="{CF951C5A-16A6-4CDF-8E7F-6B939EC5F050}" sibTransId="{B52DE113-48F4-4E16-B22F-1947518BD506}"/>
    <dgm:cxn modelId="{D698F661-598B-46CA-A3D9-D97BF426BC7C}" srcId="{80FA5766-B6B1-4EC2-B4EE-E7D34F9F2909}" destId="{FFB89AEE-64BD-4060-86A7-6CB5A1911380}" srcOrd="3" destOrd="0" parTransId="{EDBB9785-2F7E-47E4-8DB3-2DF7CA2BAF51}" sibTransId="{5887E744-37F5-470D-8740-09E365642994}"/>
    <dgm:cxn modelId="{EA3EA081-D1B5-48CE-8A7A-364389365E6A}" type="presOf" srcId="{12D7677F-CBDA-4578-A939-A923ECA16AA3}" destId="{9B4C91DB-BDB5-4C99-A4E2-E48B875613AE}" srcOrd="0" destOrd="0" presId="urn:microsoft.com/office/officeart/2005/8/layout/hProcess9"/>
    <dgm:cxn modelId="{D40BC3C1-52DB-4D1A-8410-65BE3589FFEF}" srcId="{80FA5766-B6B1-4EC2-B4EE-E7D34F9F2909}" destId="{12D7677F-CBDA-4578-A939-A923ECA16AA3}" srcOrd="0" destOrd="0" parTransId="{F6EB0F0C-43B9-4E37-B376-C8E6C65F93AA}" sibTransId="{230C50B8-AFBB-44A3-9ECE-4C974AA2CC6F}"/>
    <dgm:cxn modelId="{BA342B75-F412-4ACE-8688-494F755E0B7A}" type="presOf" srcId="{3827A803-6C9B-46A8-8857-709DF8972F33}" destId="{D1B63757-8943-4723-94A8-A1B22455E6F3}" srcOrd="0" destOrd="0" presId="urn:microsoft.com/office/officeart/2005/8/layout/hProcess9"/>
    <dgm:cxn modelId="{01AEB984-494F-442E-ACD8-30D51139EF93}" type="presParOf" srcId="{2962771C-06D5-4DE9-8AAE-512BF967F1A5}" destId="{86D0ACBF-3B60-49CE-AA5A-3AA332F2D82F}" srcOrd="0" destOrd="0" presId="urn:microsoft.com/office/officeart/2005/8/layout/hProcess9"/>
    <dgm:cxn modelId="{84C4EAAF-FF1E-474A-93C2-51E92247263D}" type="presParOf" srcId="{2962771C-06D5-4DE9-8AAE-512BF967F1A5}" destId="{85A5E0DE-0613-477F-BA0F-E3A8ED938453}" srcOrd="1" destOrd="0" presId="urn:microsoft.com/office/officeart/2005/8/layout/hProcess9"/>
    <dgm:cxn modelId="{0916FF6B-5E94-42DE-96FC-6A3CDDFF52AF}" type="presParOf" srcId="{85A5E0DE-0613-477F-BA0F-E3A8ED938453}" destId="{9B4C91DB-BDB5-4C99-A4E2-E48B875613AE}" srcOrd="0" destOrd="0" presId="urn:microsoft.com/office/officeart/2005/8/layout/hProcess9"/>
    <dgm:cxn modelId="{82186A0A-45AF-4BD4-BB9E-CA8070B2B40F}" type="presParOf" srcId="{85A5E0DE-0613-477F-BA0F-E3A8ED938453}" destId="{C3D8A285-46B2-4B1D-9D85-0B557ACACB1F}" srcOrd="1" destOrd="0" presId="urn:microsoft.com/office/officeart/2005/8/layout/hProcess9"/>
    <dgm:cxn modelId="{689EE8B6-D87B-4CD7-A928-D41985B77B10}" type="presParOf" srcId="{85A5E0DE-0613-477F-BA0F-E3A8ED938453}" destId="{D4BC78A7-BEA9-4BAC-96B2-CC0D304E8FA2}" srcOrd="2" destOrd="0" presId="urn:microsoft.com/office/officeart/2005/8/layout/hProcess9"/>
    <dgm:cxn modelId="{3E1D172E-33B4-44CC-AB07-4B17D7786776}" type="presParOf" srcId="{85A5E0DE-0613-477F-BA0F-E3A8ED938453}" destId="{70AA7015-F9A0-4EF6-BBBB-2CF7307CF5D9}" srcOrd="3" destOrd="0" presId="urn:microsoft.com/office/officeart/2005/8/layout/hProcess9"/>
    <dgm:cxn modelId="{DA53C984-DA4E-4774-A00B-7F9B7A8DD08F}" type="presParOf" srcId="{85A5E0DE-0613-477F-BA0F-E3A8ED938453}" destId="{7C19B5A1-EF14-4178-95B2-F61E8A2F34BF}" srcOrd="4" destOrd="0" presId="urn:microsoft.com/office/officeart/2005/8/layout/hProcess9"/>
    <dgm:cxn modelId="{1B9B68DC-6A5B-4A5E-BDE0-A863B6BB90BC}" type="presParOf" srcId="{85A5E0DE-0613-477F-BA0F-E3A8ED938453}" destId="{AA19B7E6-C5C2-4F3A-A898-9CA40B3EE04A}" srcOrd="5" destOrd="0" presId="urn:microsoft.com/office/officeart/2005/8/layout/hProcess9"/>
    <dgm:cxn modelId="{CD8A4396-A795-41DC-BFF7-F495D0D735F9}" type="presParOf" srcId="{85A5E0DE-0613-477F-BA0F-E3A8ED938453}" destId="{0605FC04-090B-4CEE-8A1D-2D5E4BC895E4}" srcOrd="6" destOrd="0" presId="urn:microsoft.com/office/officeart/2005/8/layout/hProcess9"/>
    <dgm:cxn modelId="{56D02228-EAC8-4C3E-8DEA-DC2961FE5925}" type="presParOf" srcId="{85A5E0DE-0613-477F-BA0F-E3A8ED938453}" destId="{DA5CE54D-BE53-45DD-8E06-A17E96F3D914}" srcOrd="7" destOrd="0" presId="urn:microsoft.com/office/officeart/2005/8/layout/hProcess9"/>
    <dgm:cxn modelId="{638EA8F4-C636-460E-B885-B473776095A6}" type="presParOf" srcId="{85A5E0DE-0613-477F-BA0F-E3A8ED938453}" destId="{D1B63757-8943-4723-94A8-A1B22455E6F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0ACBF-3B60-49CE-AA5A-3AA332F2D82F}">
      <dsp:nvSpPr>
        <dsp:cNvPr id="0" name=""/>
        <dsp:cNvSpPr/>
      </dsp:nvSpPr>
      <dsp:spPr>
        <a:xfrm>
          <a:off x="645794" y="0"/>
          <a:ext cx="7319010" cy="3556000"/>
        </a:xfrm>
        <a:prstGeom prst="rightArrow">
          <a:avLst/>
        </a:prstGeom>
        <a:solidFill>
          <a:schemeClr val="lt1"/>
        </a:solidFill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B4C91DB-BDB5-4C99-A4E2-E48B875613AE}">
      <dsp:nvSpPr>
        <dsp:cNvPr id="0" name=""/>
        <dsp:cNvSpPr/>
      </dsp:nvSpPr>
      <dsp:spPr>
        <a:xfrm>
          <a:off x="3583" y="1066799"/>
          <a:ext cx="1652070" cy="142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Product attributes</a:t>
          </a:r>
          <a:endParaRPr lang="en-US" sz="2500" b="1" kern="1200" dirty="0"/>
        </a:p>
      </dsp:txBody>
      <dsp:txXfrm>
        <a:off x="73019" y="1136235"/>
        <a:ext cx="1513198" cy="1283528"/>
      </dsp:txXfrm>
    </dsp:sp>
    <dsp:sp modelId="{D4BC78A7-BEA9-4BAC-96B2-CC0D304E8FA2}">
      <dsp:nvSpPr>
        <dsp:cNvPr id="0" name=""/>
        <dsp:cNvSpPr/>
      </dsp:nvSpPr>
      <dsp:spPr>
        <a:xfrm>
          <a:off x="1741424" y="1066799"/>
          <a:ext cx="1652070" cy="142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Branding</a:t>
          </a:r>
          <a:endParaRPr lang="en-US" sz="2500" b="1" kern="1200" dirty="0"/>
        </a:p>
      </dsp:txBody>
      <dsp:txXfrm>
        <a:off x="1810860" y="1136235"/>
        <a:ext cx="1513198" cy="1283528"/>
      </dsp:txXfrm>
    </dsp:sp>
    <dsp:sp modelId="{7C19B5A1-EF14-4178-95B2-F61E8A2F34BF}">
      <dsp:nvSpPr>
        <dsp:cNvPr id="0" name=""/>
        <dsp:cNvSpPr/>
      </dsp:nvSpPr>
      <dsp:spPr>
        <a:xfrm>
          <a:off x="3479264" y="1066799"/>
          <a:ext cx="1652070" cy="142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Packaging</a:t>
          </a:r>
          <a:endParaRPr lang="en-US" sz="2500" b="1" kern="1200" dirty="0"/>
        </a:p>
      </dsp:txBody>
      <dsp:txXfrm>
        <a:off x="3548700" y="1136235"/>
        <a:ext cx="1513198" cy="1283528"/>
      </dsp:txXfrm>
    </dsp:sp>
    <dsp:sp modelId="{0605FC04-090B-4CEE-8A1D-2D5E4BC895E4}">
      <dsp:nvSpPr>
        <dsp:cNvPr id="0" name=""/>
        <dsp:cNvSpPr/>
      </dsp:nvSpPr>
      <dsp:spPr>
        <a:xfrm>
          <a:off x="5217105" y="1066799"/>
          <a:ext cx="1652070" cy="142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Labeling </a:t>
          </a:r>
          <a:endParaRPr lang="en-US" sz="2500" b="1" kern="1200" dirty="0"/>
        </a:p>
      </dsp:txBody>
      <dsp:txXfrm>
        <a:off x="5286541" y="1136235"/>
        <a:ext cx="1513198" cy="1283528"/>
      </dsp:txXfrm>
    </dsp:sp>
    <dsp:sp modelId="{D1B63757-8943-4723-94A8-A1B22455E6F3}">
      <dsp:nvSpPr>
        <dsp:cNvPr id="0" name=""/>
        <dsp:cNvSpPr/>
      </dsp:nvSpPr>
      <dsp:spPr>
        <a:xfrm>
          <a:off x="6954945" y="1066799"/>
          <a:ext cx="1652070" cy="1422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Product support services </a:t>
          </a:r>
          <a:endParaRPr lang="en-US" sz="2500" b="1" kern="1200" dirty="0"/>
        </a:p>
      </dsp:txBody>
      <dsp:txXfrm>
        <a:off x="7024381" y="1136235"/>
        <a:ext cx="1513198" cy="128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D4CB4-3FA8-4A2C-8FA1-775FA6DCAEC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31C95-6251-477C-B517-97DB276C9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0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E582D-408A-4743-8990-50BEE9F55677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96B2-6292-49D0-AF5B-2F447436D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D0438-B794-4F12-AB99-D46C225663A5}" type="slidenum">
              <a:rPr lang="en-US"/>
              <a:pPr/>
              <a:t>26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4053B-A76A-4017-A250-FA9BC1F58D8A}" type="slidenum">
              <a:rPr lang="en-US"/>
              <a:pPr/>
              <a:t>27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C9ECC-29F3-474E-BAFF-707859B0246E}" type="slidenum">
              <a:rPr lang="en-US"/>
              <a:pPr/>
              <a:t>28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69CB-30E7-4C0B-BFA8-0D7C8222DDD4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16B2-FF0B-4D15-A0D3-F2EB03D661F0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8EE-E41C-4D6D-82E8-8F4D322EA503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75438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67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267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267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75438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67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A1FF-E5E6-4795-AD79-4EB9F953D65B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2927-E7AD-4BD2-BEAC-E4AD2F858AA8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CBF5-7779-457B-9328-84080A1A8672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4B9C-9DDB-41EE-9A07-C57DFFA2B96E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872F-DC86-4199-93BF-F4B37B847DBD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0EFA-52BE-4F50-8A84-42C0454DCD33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A88C-2164-4021-A65D-ABE3C7674142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7629-D606-4619-A246-0B494ACAE754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7697-4622-46A7-87B3-63D899BACC2F}" type="datetime1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Marketing Management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93CFD-4402-4504-B747-80A4E3037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Kingfisher%20Airlines%20Brand%20New%20Welcome%20Video.flv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05088" cy="6248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Products</a:t>
            </a:r>
            <a:r>
              <a:rPr lang="en-US" sz="4000" b="1" dirty="0"/>
              <a:t>, Services and Brands: Building Customer Value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hybridcars.com/files/plug-in-prius-61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553" y="295963"/>
            <a:ext cx="4777647" cy="2294837"/>
          </a:xfrm>
          <a:prstGeom prst="rect">
            <a:avLst/>
          </a:prstGeom>
          <a:noFill/>
        </p:spPr>
      </p:pic>
      <p:pic>
        <p:nvPicPr>
          <p:cNvPr id="9" name="Picture 2" descr="http://widescreenwallpapers.org/wallpapers/preview/j/a/jaguar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3530600" cy="2647950"/>
          </a:xfrm>
          <a:prstGeom prst="rect">
            <a:avLst/>
          </a:prstGeom>
          <a:noFill/>
        </p:spPr>
      </p:pic>
      <p:pic>
        <p:nvPicPr>
          <p:cNvPr id="5122" name="Picture 2" descr="http://www.whistleout.com.au/blog/wp-content/uploads/2012/10/apple-iphone-5-unboxing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3200400" cy="2400300"/>
          </a:xfrm>
          <a:prstGeom prst="rect">
            <a:avLst/>
          </a:prstGeom>
          <a:noFill/>
        </p:spPr>
      </p:pic>
      <p:pic>
        <p:nvPicPr>
          <p:cNvPr id="8" name="Picture 12" descr="http://www.pathikshah.com/blog/wp-content/uploads/2009/03/tata_nan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89919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Branding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066800"/>
            <a:ext cx="8229600" cy="2590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Brand</a:t>
            </a:r>
          </a:p>
          <a:p>
            <a:pPr algn="just"/>
            <a:r>
              <a:rPr lang="en-US" sz="2800" dirty="0" smtClean="0"/>
              <a:t>A name, term, sign, symbol, design or a combination of these that identifies the products or services of one seller or group of sellers and differentiates them from those of competitors.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oundslikebranding.com/wp-content/uploads/2010/10/brands_montage_sh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Branding (Cont.)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v"/>
            </a:pPr>
            <a:r>
              <a:rPr lang="en-US" dirty="0" smtClean="0"/>
              <a:t>Branding has become so strong that today hardly anything goes unbranded. </a:t>
            </a:r>
          </a:p>
          <a:p>
            <a:pPr algn="just">
              <a:buClrTx/>
              <a:buNone/>
            </a:pPr>
            <a:endParaRPr lang="en-US" dirty="0" smtClean="0"/>
          </a:p>
          <a:p>
            <a:pPr algn="just">
              <a:buClrTx/>
              <a:buFont typeface="Wingdings" pitchFamily="2" charset="2"/>
              <a:buChar char="v"/>
            </a:pPr>
            <a:r>
              <a:rPr lang="en-US" dirty="0" smtClean="0"/>
              <a:t>Brands can be the major enduring asset of a company, outlasting the company’s  specific products and facilities. </a:t>
            </a:r>
          </a:p>
          <a:p>
            <a:pPr algn="just">
              <a:buClrTx/>
              <a:buFont typeface="Wingdings" pitchFamily="2" charset="2"/>
              <a:buChar char="v"/>
            </a:pPr>
            <a:endParaRPr lang="en-US" dirty="0" smtClean="0"/>
          </a:p>
          <a:p>
            <a:pPr algn="just">
              <a:buClrTx/>
              <a:buFont typeface="Wingdings" pitchFamily="2" charset="2"/>
              <a:buChar char="v"/>
            </a:pPr>
            <a:r>
              <a:rPr lang="en-US" dirty="0" smtClean="0"/>
              <a:t>Branding helps buyers in many ways.</a:t>
            </a:r>
          </a:p>
          <a:p>
            <a:pPr algn="just">
              <a:buClrTx/>
              <a:buFont typeface="Wingdings" pitchFamily="2" charset="2"/>
              <a:buChar char="v"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World's Top Brands in 2013</a:t>
            </a:r>
            <a:endParaRPr lang="en-US" sz="3600" dirty="0"/>
          </a:p>
        </p:txBody>
      </p:sp>
      <p:pic>
        <p:nvPicPr>
          <p:cNvPr id="3" name="Picture 2" descr="C:\Users\FMSC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174"/>
            <a:ext cx="9144000" cy="34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"/>
            <a:ext cx="8628888" cy="7162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Brand Name Selection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1219200"/>
            <a:ext cx="4038600" cy="533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b="1" dirty="0" smtClean="0"/>
              <a:t>Desirable Qualities for a Brand Name </a:t>
            </a:r>
          </a:p>
          <a:p>
            <a:pPr>
              <a:buNone/>
            </a:pPr>
            <a:endParaRPr lang="en-US" sz="1200" dirty="0" smtClean="0"/>
          </a:p>
          <a:p>
            <a:pPr marL="398463" indent="-3175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Related to benefits and    qualities </a:t>
            </a:r>
          </a:p>
          <a:p>
            <a:pPr marL="398463" indent="-3175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Easy to pronounce, recognize and remember </a:t>
            </a:r>
          </a:p>
          <a:p>
            <a:pPr marL="398463" indent="-3175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Distinctive </a:t>
            </a:r>
          </a:p>
          <a:p>
            <a:pPr marL="398463" indent="-3175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Extendable </a:t>
            </a:r>
          </a:p>
          <a:p>
            <a:pPr marL="398463" indent="-3175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Easy to translate</a:t>
            </a:r>
          </a:p>
          <a:p>
            <a:pPr marL="398463" indent="-3175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Capable of registration and legal protection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1219200"/>
            <a:ext cx="4038600" cy="533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 good name can add greatly to a product’s success. </a:t>
            </a:r>
          </a:p>
          <a:p>
            <a:pPr algn="just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It begins with a careful review of the product and its benefits,  the target market and proposed marketing strategies. </a:t>
            </a:r>
          </a:p>
          <a:p>
            <a:pPr algn="just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Naming a brand becomes part science, part art and a measure of instinct.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Packaging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The activities of designing and producing the container or wrapper for a product.</a:t>
            </a:r>
          </a:p>
          <a:p>
            <a:pPr lvl="1" algn="just"/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3505200" y="3505200"/>
            <a:ext cx="2057400" cy="2057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Packaging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5715000" y="4419600"/>
            <a:ext cx="228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124200" y="4419600"/>
            <a:ext cx="2286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3048000"/>
            <a:ext cx="2743200" cy="297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/>
              <a:t>Today,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From attracting, attention to describing the product to making the sale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2971800"/>
            <a:ext cx="2743200" cy="2971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/>
              <a:t>Traditionally,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To hold and protect the product (Primary function 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ll.psd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419600" y="3657600"/>
            <a:ext cx="436507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inspirefirst.com/wp-content/uploads/2011/04/av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2835793" cy="3457576"/>
          </a:xfrm>
          <a:prstGeom prst="rect">
            <a:avLst/>
          </a:prstGeom>
          <a:noFill/>
        </p:spPr>
      </p:pic>
      <p:pic>
        <p:nvPicPr>
          <p:cNvPr id="1032" name="Picture 8" descr="http://2.bp.blogspot.com/-YHlxPD_W3Co/T0nzrYgN-EI/AAAAAAAATdY/WFtivf3Xwd8/s1600/CCU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3448526" cy="2590800"/>
          </a:xfrm>
          <a:prstGeom prst="rect">
            <a:avLst/>
          </a:prstGeom>
          <a:noFill/>
        </p:spPr>
      </p:pic>
      <p:pic>
        <p:nvPicPr>
          <p:cNvPr id="61444" name="Picture 4" descr="http://4.bp.blogspot.com/_yaCp8jKL4NU/TTnk8WO_f0I/AAAAAAAAFtM/vnZVQyA8x6o/s1600/godiva_choc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28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Labeling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algn="just">
              <a:buClrTx/>
              <a:buNone/>
            </a:pPr>
            <a:r>
              <a:rPr lang="en-US" dirty="0" smtClean="0"/>
              <a:t>	Labels range from simple tags attached to products to complex graphics that are part of the package. </a:t>
            </a:r>
          </a:p>
          <a:p>
            <a:pPr algn="just">
              <a:buClrTx/>
              <a:buNone/>
            </a:pPr>
            <a:endParaRPr lang="en-US" sz="1400" dirty="0" smtClean="0"/>
          </a:p>
          <a:p>
            <a:pPr algn="just">
              <a:buClrTx/>
              <a:buNone/>
            </a:pPr>
            <a:r>
              <a:rPr lang="en-US" dirty="0" smtClean="0"/>
              <a:t>	</a:t>
            </a:r>
            <a:r>
              <a:rPr lang="en-US" b="1" dirty="0" smtClean="0"/>
              <a:t>Label perform several functions</a:t>
            </a:r>
          </a:p>
          <a:p>
            <a:pPr algn="just">
              <a:buClrTx/>
              <a:buNone/>
            </a:pPr>
            <a:endParaRPr lang="en-US" sz="1400" b="1" dirty="0" smtClean="0"/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3200" dirty="0" smtClean="0"/>
              <a:t>Label identifies the product or brand</a:t>
            </a:r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3200" dirty="0" smtClean="0"/>
              <a:t>Describe several things</a:t>
            </a:r>
          </a:p>
          <a:p>
            <a:pPr lvl="1" algn="just">
              <a:buClrTx/>
              <a:buFont typeface="Wingdings" pitchFamily="2" charset="2"/>
              <a:buChar char="Ø"/>
            </a:pPr>
            <a:r>
              <a:rPr lang="en-US" sz="3200" dirty="0" smtClean="0"/>
              <a:t>Promote the brand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-00.delcampe-static.net/img_large/auction/000/138/676/538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8229600" cy="3056595"/>
          </a:xfrm>
          <a:prstGeom prst="rect">
            <a:avLst/>
          </a:prstGeom>
          <a:noFill/>
        </p:spPr>
      </p:pic>
      <p:pic>
        <p:nvPicPr>
          <p:cNvPr id="5" name="Picture 4" descr="http://goldenbeachinc.net/test/wp-content/uploads/2012/06/Straw-Mushroom-Product-L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6553200" cy="275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Session Outline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/>
              <a:t>What Is a Product?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/>
              <a:t>Product </a:t>
            </a:r>
            <a:r>
              <a:rPr lang="en-US" sz="3600" b="1" dirty="0"/>
              <a:t>and Service Decisions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/>
              <a:t>Branding Strategy: Building Strong Brands </a:t>
            </a:r>
            <a:endParaRPr lang="en-US" sz="36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/>
              <a:t>Services Marketing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endParaRPr lang="en-US" sz="3600" b="1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Product Support Services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/>
              <a:t>Customer service is another element of product strategy. A company’s offer usually includes some support services, which can be a minor  or a major part of the total offering. </a:t>
            </a:r>
          </a:p>
          <a:p>
            <a:pPr algn="just">
              <a:buClrTx/>
              <a:buFont typeface="Wingdings" pitchFamily="2" charset="2"/>
              <a:buChar char="v"/>
            </a:pPr>
            <a:endParaRPr lang="en-US" sz="1200" dirty="0" smtClean="0"/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/>
              <a:t>Services that augment actual products. </a:t>
            </a:r>
          </a:p>
          <a:p>
            <a:pPr algn="just">
              <a:buClrTx/>
              <a:buFont typeface="Wingdings" pitchFamily="2" charset="2"/>
              <a:buChar char="v"/>
            </a:pPr>
            <a:endParaRPr lang="en-US" sz="1200" dirty="0" smtClean="0"/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800" dirty="0" smtClean="0"/>
              <a:t>Many companies are now using a sophisticated mix of phone, e-mail, fax, internet, interactive voice and data technologies to provide support services that were not possible before.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Product Line Decisions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A group of products that are closely related because they function in a similar manner, are sold to the same customer groups, are marketed through the same type of outlets, or fall within given price ranges.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Product Line Decisions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438400" y="1219200"/>
            <a:ext cx="4114800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Product Line Length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The number of items in the product line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" y="3505200"/>
            <a:ext cx="4114800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Line Filling </a:t>
            </a:r>
            <a:r>
              <a:rPr lang="en-US" sz="2400" dirty="0" smtClean="0">
                <a:solidFill>
                  <a:schemeClr val="tx1"/>
                </a:solidFill>
              </a:rPr>
              <a:t>– Adding more items within the present range of the line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0600" y="3505200"/>
            <a:ext cx="4114800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Line Stretching </a:t>
            </a:r>
            <a:r>
              <a:rPr lang="en-US" sz="2400" dirty="0" smtClean="0">
                <a:solidFill>
                  <a:schemeClr val="tx1"/>
                </a:solidFill>
              </a:rPr>
              <a:t>– Lengthens its product line beyond its current range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81400" y="5867400"/>
            <a:ext cx="1524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Downward 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391400" y="5867400"/>
            <a:ext cx="1524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Both Directions</a:t>
            </a:r>
            <a:endParaRPr lang="en-US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562600" y="5867400"/>
            <a:ext cx="1524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Upward </a:t>
            </a:r>
            <a:endParaRPr lang="en-US" sz="2000" b="1" dirty="0"/>
          </a:p>
        </p:txBody>
      </p:sp>
      <p:cxnSp>
        <p:nvCxnSpPr>
          <p:cNvPr id="28" name="Straight Connector 27"/>
          <p:cNvCxnSpPr>
            <a:stCxn id="18" idx="2"/>
          </p:cNvCxnSpPr>
          <p:nvPr/>
        </p:nvCxnSpPr>
        <p:spPr>
          <a:xfrm>
            <a:off x="4495800" y="25908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0" y="2971800"/>
            <a:ext cx="449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6000" y="29718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81800" y="2971800"/>
            <a:ext cx="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0" idx="2"/>
          </p:cNvCxnSpPr>
          <p:nvPr/>
        </p:nvCxnSpPr>
        <p:spPr>
          <a:xfrm>
            <a:off x="6858000" y="48768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533400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9600" y="53340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4600" y="53340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53400" y="5334000"/>
            <a:ext cx="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Product Mix (Portfolio) Decisions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066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	The set of all product lines and items that a particular seller offers for sale.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362198"/>
          <a:ext cx="8458200" cy="426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705600"/>
              </a:tblGrid>
              <a:tr h="7860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 Company’s Product Mix Has Four Important Dimensions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60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Width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umber of different product lines the company carries 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60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Length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otal number of items company carries within its product lines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860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Depth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umber of versions offered of each product in the line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2294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Consistency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How closely related the various product lines are in end use, production requirements, distribution channels or some other way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97624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Additional 3Ps for Services</a:t>
            </a:r>
            <a:br>
              <a:rPr lang="en-US" sz="4000" b="1" dirty="0" smtClean="0"/>
            </a:b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Process</a:t>
            </a:r>
            <a:endParaRPr lang="en-US" sz="3600" b="1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/>
              <a:t>How firm does things may be as important as what it does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/>
              <a:t>Customers often actively involved in processes, especially when acting as co-producers of service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/>
              <a:t>Process involves choices of method and sequence in service creation and </a:t>
            </a:r>
            <a:r>
              <a:rPr lang="en-US" b="1" dirty="0" smtClean="0"/>
              <a:t>delivery</a:t>
            </a:r>
            <a:endParaRPr lang="en-US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/>
              <a:t>Badly </a:t>
            </a:r>
            <a:r>
              <a:rPr lang="en-US" b="1" dirty="0"/>
              <a:t>designed processes waste time, create poor experiences, and disappoint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Physical </a:t>
            </a:r>
            <a:r>
              <a:rPr lang="en-US" sz="3600" b="1" dirty="0"/>
              <a:t>Environment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b="1" dirty="0" smtClean="0"/>
              <a:t>Design servicescape and provide tangible evidence of service performances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§"/>
            </a:pPr>
            <a:r>
              <a:rPr lang="en-US" sz="2800" b="1" dirty="0" smtClean="0"/>
              <a:t>Create and maintain physical appearances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 smtClean="0"/>
              <a:t>Buildings/landscaping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 smtClean="0"/>
              <a:t>Interior design/furnishings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 smtClean="0"/>
              <a:t>Vehicles/equipment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 smtClean="0"/>
              <a:t>Staff grooming/clothing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 smtClean="0"/>
              <a:t>Sounds and smells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600" b="1" dirty="0" smtClean="0"/>
              <a:t>Other tangibles </a:t>
            </a:r>
          </a:p>
          <a:p>
            <a:pPr algn="just">
              <a:lnSpc>
                <a:spcPct val="85000"/>
              </a:lnSpc>
              <a:buFont typeface="Wingdings" pitchFamily="2" charset="2"/>
              <a:buChar char="§"/>
            </a:pPr>
            <a:r>
              <a:rPr lang="en-US" sz="2800" b="1" dirty="0" smtClean="0"/>
              <a:t>Manage physical cues carefully can have profound impact on customer impressions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People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500" b="1" dirty="0" smtClean="0"/>
              <a:t>Interactions between customers and contact personnel strongly influence customer perceptions of service quality 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2500" b="1" dirty="0" smtClean="0"/>
              <a:t>The right customer-contact employees performing tasks well</a:t>
            </a:r>
          </a:p>
          <a:p>
            <a:pPr lvl="1" algn="just">
              <a:lnSpc>
                <a:spcPct val="80000"/>
              </a:lnSpc>
              <a:spcBef>
                <a:spcPct val="10000"/>
              </a:spcBef>
            </a:pPr>
            <a:r>
              <a:rPr lang="en-US" sz="2500" b="1" dirty="0" smtClean="0"/>
              <a:t>Job design</a:t>
            </a:r>
          </a:p>
          <a:p>
            <a:pPr lvl="1" algn="just">
              <a:lnSpc>
                <a:spcPct val="80000"/>
              </a:lnSpc>
              <a:spcBef>
                <a:spcPct val="15000"/>
              </a:spcBef>
            </a:pPr>
            <a:r>
              <a:rPr lang="en-US" sz="2500" b="1" dirty="0" smtClean="0"/>
              <a:t>Recruiting</a:t>
            </a:r>
          </a:p>
          <a:p>
            <a:pPr lvl="1" algn="just">
              <a:lnSpc>
                <a:spcPct val="80000"/>
              </a:lnSpc>
              <a:spcBef>
                <a:spcPct val="15000"/>
              </a:spcBef>
            </a:pPr>
            <a:r>
              <a:rPr lang="en-US" sz="2500" b="1" dirty="0" smtClean="0"/>
              <a:t>Training</a:t>
            </a:r>
          </a:p>
          <a:p>
            <a:pPr lvl="1" algn="just">
              <a:lnSpc>
                <a:spcPct val="80000"/>
              </a:lnSpc>
              <a:spcBef>
                <a:spcPct val="15000"/>
              </a:spcBef>
            </a:pPr>
            <a:r>
              <a:rPr lang="en-US" sz="2500" b="1" dirty="0" smtClean="0"/>
              <a:t>Motivation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500" b="1" dirty="0" smtClean="0"/>
              <a:t>The right customers for firm’s mission</a:t>
            </a:r>
          </a:p>
          <a:p>
            <a:pPr lvl="1" algn="just">
              <a:lnSpc>
                <a:spcPct val="80000"/>
              </a:lnSpc>
              <a:spcBef>
                <a:spcPct val="10000"/>
              </a:spcBef>
            </a:pPr>
            <a:r>
              <a:rPr lang="en-US" sz="2500" b="1" dirty="0" smtClean="0"/>
              <a:t>Contribute positively to experience of other customers</a:t>
            </a:r>
          </a:p>
          <a:p>
            <a:pPr lvl="1" algn="just">
              <a:lnSpc>
                <a:spcPct val="80000"/>
              </a:lnSpc>
              <a:spcBef>
                <a:spcPct val="15000"/>
              </a:spcBef>
            </a:pPr>
            <a:r>
              <a:rPr lang="en-US" sz="2500" b="1" dirty="0" smtClean="0"/>
              <a:t>Possess—or can be trained to have— needed skills (co-production)</a:t>
            </a:r>
          </a:p>
          <a:p>
            <a:pPr lvl="1" algn="just">
              <a:lnSpc>
                <a:spcPct val="80000"/>
              </a:lnSpc>
              <a:spcBef>
                <a:spcPct val="15000"/>
              </a:spcBef>
            </a:pPr>
            <a:r>
              <a:rPr lang="en-US" sz="2500" b="1" dirty="0" smtClean="0"/>
              <a:t>Can shape customer roles and manage customer behavior</a:t>
            </a:r>
          </a:p>
          <a:p>
            <a:pPr algn="just"/>
            <a:endParaRPr lang="en-US" sz="2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6106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/>
              <a:t>Summary and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What is a Product?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1295400"/>
            <a:ext cx="7924800" cy="228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Product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Anything that can be offered to a market for attention, acquisition, use, or consumption that might satisfy a want or need.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" y="4038600"/>
            <a:ext cx="7924800" cy="228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Service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Any activity or benefit that one party can offer to another that is essentially intangible and does not result in the ownership of anything.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Products, Services and Experiences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" y="1371600"/>
            <a:ext cx="8686800" cy="38862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8600" y="3276600"/>
            <a:ext cx="1828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Pure Tangible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086600" y="2362200"/>
            <a:ext cx="1828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Pure Intangible </a:t>
            </a:r>
            <a:endParaRPr lang="en-US" sz="2400" b="1" dirty="0"/>
          </a:p>
        </p:txBody>
      </p:sp>
      <p:pic>
        <p:nvPicPr>
          <p:cNvPr id="1028" name="Picture 4" descr="http://www.foodsubs.com/Photos/seasal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1493752" cy="1211650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http://www.deonandan.com/images/lectur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505200"/>
            <a:ext cx="1676400" cy="12192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http://www.stmarys.net/school/KS3/web_design/themepark_comp_2/images/theme%20park%20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870" y="1295400"/>
            <a:ext cx="2174530" cy="1486495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http://4.bp.blogspot.com/-S36KJgekoBc/T6p0VlQ1MmI/AAAAAAAADhc/yW7hCRo8Nh4/s1600/mcdonalds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62400"/>
            <a:ext cx="2053167" cy="1539875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Levels of Product and Services </a:t>
            </a:r>
            <a:endParaRPr lang="en-US" sz="3600" b="1" dirty="0"/>
          </a:p>
        </p:txBody>
      </p:sp>
      <p:pic>
        <p:nvPicPr>
          <p:cNvPr id="4" name="Content Placeholder 3" descr="http://www.provenmodels.com/files/ef97cc7473755cf368f66d26fa9d7894/five_levels_of_marketing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6629400" cy="51816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Product and Services Classifications 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744200" y="4648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09800" y="3962400"/>
            <a:ext cx="0" cy="533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52400" y="1295400"/>
            <a:ext cx="8763000" cy="4526280"/>
            <a:chOff x="152400" y="1295400"/>
            <a:chExt cx="8763000" cy="4526280"/>
          </a:xfrm>
        </p:grpSpPr>
        <p:sp>
          <p:nvSpPr>
            <p:cNvPr id="27" name="Rectangle 26"/>
            <p:cNvSpPr/>
            <p:nvPr/>
          </p:nvSpPr>
          <p:spPr>
            <a:xfrm>
              <a:off x="3886200" y="1295400"/>
              <a:ext cx="25908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b="1" dirty="0" smtClean="0"/>
                <a:t>Products and Services </a:t>
              </a:r>
              <a:endParaRPr lang="en-US" sz="28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200" y="3352800"/>
              <a:ext cx="2743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/>
                <a:t>Consumer Products </a:t>
              </a:r>
              <a:endParaRPr lang="en-US" sz="24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10000" y="3352800"/>
              <a:ext cx="2743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/>
                <a:t>Industrial Products </a:t>
              </a:r>
              <a:endParaRPr lang="en-US" sz="2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2400" y="5181600"/>
              <a:ext cx="1828800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/>
                <a:t>Convenience </a:t>
              </a:r>
              <a:endParaRPr lang="en-US" sz="24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28800" y="5181600"/>
              <a:ext cx="1828800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/>
                <a:t>Shopping</a:t>
              </a:r>
              <a:endParaRPr lang="en-US" sz="2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29000" y="5181600"/>
              <a:ext cx="1828800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/>
                <a:t>Specialty </a:t>
              </a:r>
              <a:endParaRPr lang="en-US" sz="24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29200" y="5181600"/>
              <a:ext cx="1828800" cy="64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 smtClean="0"/>
                <a:t>Unsought</a:t>
              </a:r>
              <a:endParaRPr lang="en-US" sz="2400" b="1" dirty="0"/>
            </a:p>
          </p:txBody>
        </p:sp>
        <p:cxnSp>
          <p:nvCxnSpPr>
            <p:cNvPr id="41" name="Straight Connector 40"/>
            <p:cNvCxnSpPr>
              <a:stCxn id="27" idx="2"/>
            </p:cNvCxnSpPr>
            <p:nvPr/>
          </p:nvCxnSpPr>
          <p:spPr>
            <a:xfrm>
              <a:off x="5181600" y="2209800"/>
              <a:ext cx="0" cy="5334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209800" y="2743200"/>
              <a:ext cx="60960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09800" y="2743200"/>
              <a:ext cx="0" cy="7620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181600" y="2743200"/>
              <a:ext cx="0" cy="7620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66800" y="4495800"/>
              <a:ext cx="48006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66800" y="4495800"/>
              <a:ext cx="0" cy="8382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743200" y="4495800"/>
              <a:ext cx="0" cy="8382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267200" y="4495800"/>
              <a:ext cx="0" cy="8382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867400" y="4495800"/>
              <a:ext cx="0" cy="8382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305800" y="2743200"/>
              <a:ext cx="0" cy="83820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705600" y="3657600"/>
              <a:ext cx="22098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r"/>
              <a:r>
                <a:rPr lang="en-US" sz="2400" b="1" dirty="0" smtClean="0"/>
                <a:t>Organizations, Persons, Places, Ideas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914400"/>
          <a:ext cx="8458200" cy="5714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9100"/>
                <a:gridCol w="4229100"/>
              </a:tblGrid>
              <a:tr h="2510216">
                <a:tc>
                  <a:txBody>
                    <a:bodyPr/>
                    <a:lstStyle/>
                    <a:p>
                      <a:pPr algn="l" defTabSz="820738" eaLnBrk="0" hangingPunct="0">
                        <a:lnSpc>
                          <a:spcPct val="90000"/>
                        </a:lnSpc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Convenience Products</a:t>
                      </a:r>
                    </a:p>
                    <a:p>
                      <a:pPr algn="l" defTabSz="820738" eaLnBrk="0" hangingPunct="0">
                        <a:lnSpc>
                          <a:spcPct val="90000"/>
                        </a:lnSpc>
                        <a:defRPr/>
                      </a:pP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defTabSz="820738" eaLnBrk="0" hangingPunct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Frequent purchase,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little planning, little planning or shopping effort, low customer involvement </a:t>
                      </a:r>
                    </a:p>
                    <a:p>
                      <a:pPr algn="l" defTabSz="820738" eaLnBrk="0" hangingPunct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price</a:t>
                      </a:r>
                    </a:p>
                    <a:p>
                      <a:pPr algn="l" defTabSz="820738" eaLnBrk="0" hangingPunct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Widespread distribution </a:t>
                      </a:r>
                    </a:p>
                    <a:p>
                      <a:pPr algn="l" defTabSz="820738" eaLnBrk="0" hangingPunct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Convenient locations</a:t>
                      </a:r>
                    </a:p>
                    <a:p>
                      <a:pPr algn="l" defTabSz="820738" eaLnBrk="0" hangingPunct="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Mass promotion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0738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Shopping Products</a:t>
                      </a:r>
                    </a:p>
                    <a:p>
                      <a:pPr marL="0" marR="0" indent="0" algn="l" defTabSz="820738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820738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Less frequent purchase, much planning and shopping effort,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comparison of brands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on price, quality, style</a:t>
                      </a:r>
                    </a:p>
                    <a:p>
                      <a:pPr marL="0" marR="0" indent="0" algn="l" defTabSz="820738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Higher price</a:t>
                      </a:r>
                    </a:p>
                    <a:p>
                      <a:pPr marL="0" marR="0" indent="0" algn="l" defTabSz="820738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Selective distribution in fewer outlets</a:t>
                      </a:r>
                    </a:p>
                    <a:p>
                      <a:pPr marL="0" marR="0" indent="0" algn="l" defTabSz="820738" rtl="0" eaLnBrk="0" fontAlgn="auto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Advertising and personal selling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4783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Specialty Products</a:t>
                      </a:r>
                    </a:p>
                    <a:p>
                      <a:pPr algn="l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Strong brand preference and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loyalty, special purchase effort, little comparison of brands, low price sensitivity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High price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Widespread distribution in many outlets per market area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Carefully targeted promotion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Unsought Products</a:t>
                      </a:r>
                    </a:p>
                    <a:p>
                      <a:pPr algn="l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Little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product awareness, knowledge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Price varies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Distribution varies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Aggressive advertising and personal selling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20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20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20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Types of Consumer Products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Product and Service Decisions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	</a:t>
            </a:r>
            <a:r>
              <a:rPr lang="en-US" sz="3600" b="1" dirty="0" smtClean="0"/>
              <a:t>Individual Product and Service Decisions </a:t>
            </a:r>
            <a:endParaRPr lang="en-US" sz="36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1905000"/>
          <a:ext cx="86106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Product and Service Attributes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3715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Developing a product or service involves defining the benefits that it will offer such as:</a:t>
            </a:r>
          </a:p>
          <a:p>
            <a:pPr algn="just"/>
            <a:endParaRPr lang="en-US" dirty="0"/>
          </a:p>
        </p:txBody>
      </p:sp>
      <p:grpSp>
        <p:nvGrpSpPr>
          <p:cNvPr id="4" name="Group 1039"/>
          <p:cNvGrpSpPr>
            <a:grpSpLocks/>
          </p:cNvGrpSpPr>
          <p:nvPr/>
        </p:nvGrpSpPr>
        <p:grpSpPr bwMode="auto">
          <a:xfrm>
            <a:off x="228600" y="2514525"/>
            <a:ext cx="8723246" cy="3885595"/>
            <a:chOff x="240" y="1847"/>
            <a:chExt cx="5111" cy="2056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240" y="1962"/>
              <a:ext cx="1473" cy="4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81204" tIns="39889" rIns="81204" bIns="39889" anchor="ctr" anchorCtr="1"/>
            <a:lstStyle/>
            <a:p>
              <a:pPr algn="ctr" defTabSz="820738" eaLnBrk="0" hangingPunct="0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srgbClr val="000000"/>
                  </a:solidFill>
                </a:rPr>
                <a:t>Product Quality </a:t>
              </a: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240" y="2733"/>
              <a:ext cx="1473" cy="45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81204" tIns="39889" rIns="81204" bIns="39889" anchor="ctr" anchorCtr="1"/>
            <a:lstStyle/>
            <a:p>
              <a:pPr algn="ctr" defTabSz="820738" eaLnBrk="0" hangingPunct="0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srgbClr val="000000"/>
                  </a:solidFill>
                </a:rPr>
                <a:t>Product Features</a:t>
              </a:r>
            </a:p>
          </p:txBody>
        </p:sp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2204" y="1847"/>
              <a:ext cx="3147" cy="6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204" tIns="39889" rIns="81204" bIns="39889" anchor="ctr" anchorCtr="1"/>
            <a:lstStyle/>
            <a:p>
              <a:pPr algn="just" defTabSz="820738" eaLnBrk="0" hangingPunct="0">
                <a:lnSpc>
                  <a:spcPct val="90000"/>
                </a:lnSpc>
                <a:defRPr/>
              </a:pPr>
              <a:r>
                <a:rPr lang="en-US" sz="2200" b="1" dirty="0" smtClean="0">
                  <a:solidFill>
                    <a:srgbClr val="000000"/>
                  </a:solidFill>
                </a:rPr>
                <a:t>The characteristics of a product or service that bear on its ability to satisfy stated or implied customer needs</a:t>
              </a:r>
              <a:endParaRPr lang="en-US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1031"/>
            <p:cNvSpPr>
              <a:spLocks noChangeArrowheads="1"/>
            </p:cNvSpPr>
            <p:nvPr/>
          </p:nvSpPr>
          <p:spPr bwMode="auto">
            <a:xfrm>
              <a:off x="2204" y="2653"/>
              <a:ext cx="3147" cy="6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1204" tIns="39889" rIns="81204" bIns="39889" anchor="ctr" anchorCtr="1"/>
            <a:lstStyle/>
            <a:p>
              <a:pPr algn="just" defTabSz="820738" eaLnBrk="0" hangingPunct="0">
                <a:lnSpc>
                  <a:spcPct val="90000"/>
                </a:lnSpc>
                <a:defRPr/>
              </a:pPr>
              <a:r>
                <a:rPr lang="en-US" sz="2200" b="1" dirty="0" smtClean="0">
                  <a:solidFill>
                    <a:srgbClr val="000000"/>
                  </a:solidFill>
                </a:rPr>
                <a:t>Differentiates the product from competitors’ products</a:t>
              </a:r>
              <a:endParaRPr lang="en-US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AutoShape 1033"/>
            <p:cNvSpPr>
              <a:spLocks noChangeArrowheads="1"/>
            </p:cNvSpPr>
            <p:nvPr/>
          </p:nvSpPr>
          <p:spPr bwMode="auto">
            <a:xfrm>
              <a:off x="1803" y="2814"/>
              <a:ext cx="275" cy="322"/>
            </a:xfrm>
            <a:prstGeom prst="rightArrow">
              <a:avLst>
                <a:gd name="adj1" fmla="val 50000"/>
                <a:gd name="adj2" fmla="val 50005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/>
              <a:endParaRPr lang="en-US" sz="2000" b="1"/>
            </a:p>
          </p:txBody>
        </p:sp>
        <p:sp>
          <p:nvSpPr>
            <p:cNvPr id="12" name="AutoShape 1034"/>
            <p:cNvSpPr>
              <a:spLocks noChangeArrowheads="1"/>
            </p:cNvSpPr>
            <p:nvPr/>
          </p:nvSpPr>
          <p:spPr bwMode="auto">
            <a:xfrm>
              <a:off x="1803" y="3581"/>
              <a:ext cx="265" cy="322"/>
            </a:xfrm>
            <a:prstGeom prst="rightArrow">
              <a:avLst>
                <a:gd name="adj1" fmla="val 50000"/>
                <a:gd name="adj2" fmla="val 50005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/>
              <a:endParaRPr lang="en-US" sz="2000" b="1"/>
            </a:p>
          </p:txBody>
        </p:sp>
        <p:sp>
          <p:nvSpPr>
            <p:cNvPr id="13" name="AutoShape 1035"/>
            <p:cNvSpPr>
              <a:spLocks noChangeArrowheads="1"/>
            </p:cNvSpPr>
            <p:nvPr/>
          </p:nvSpPr>
          <p:spPr bwMode="auto">
            <a:xfrm>
              <a:off x="1803" y="2043"/>
              <a:ext cx="265" cy="323"/>
            </a:xfrm>
            <a:prstGeom prst="rightArrow">
              <a:avLst>
                <a:gd name="adj1" fmla="val 50000"/>
                <a:gd name="adj2" fmla="val 50005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/>
              <a:endParaRPr lang="en-US" sz="2000" b="1"/>
            </a:p>
          </p:txBody>
        </p:sp>
      </p:grp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3581400" y="5486400"/>
            <a:ext cx="5370447" cy="11584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204" tIns="39889" rIns="81204" bIns="39889" anchor="ctr" anchorCtr="1"/>
          <a:lstStyle/>
          <a:p>
            <a:pPr algn="just" defTabSz="820738" eaLnBrk="0" hangingPunct="0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Style – Appearance of a product </a:t>
            </a:r>
          </a:p>
          <a:p>
            <a:pPr algn="just" defTabSz="820738" eaLnBrk="0" hangingPunct="0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Design – Involves shaping the customer product use experience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5638800"/>
            <a:ext cx="25146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0738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Product Style and Design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828</Words>
  <Application>Microsoft Office PowerPoint</Application>
  <PresentationFormat>On-screen Show (4:3)</PresentationFormat>
  <Paragraphs>168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 Products, Services and Brands: Building Customer Value       </vt:lpstr>
      <vt:lpstr>Session Outline</vt:lpstr>
      <vt:lpstr>What is a Product?</vt:lpstr>
      <vt:lpstr>Products, Services and Experiences</vt:lpstr>
      <vt:lpstr>Levels of Product and Services </vt:lpstr>
      <vt:lpstr>Product and Services Classifications </vt:lpstr>
      <vt:lpstr>PowerPoint Presentation</vt:lpstr>
      <vt:lpstr>Product and Service Decisions </vt:lpstr>
      <vt:lpstr>Product and Service Attributes </vt:lpstr>
      <vt:lpstr>PowerPoint Presentation</vt:lpstr>
      <vt:lpstr>Branding</vt:lpstr>
      <vt:lpstr>PowerPoint Presentation</vt:lpstr>
      <vt:lpstr>Branding (Cont.)</vt:lpstr>
      <vt:lpstr>The World's Top Brands in 2013</vt:lpstr>
      <vt:lpstr>Brand Name Selection </vt:lpstr>
      <vt:lpstr>Packaging </vt:lpstr>
      <vt:lpstr>PowerPoint Presentation</vt:lpstr>
      <vt:lpstr>Labeling </vt:lpstr>
      <vt:lpstr>PowerPoint Presentation</vt:lpstr>
      <vt:lpstr>Product Support Services </vt:lpstr>
      <vt:lpstr>Product Line Decisions </vt:lpstr>
      <vt:lpstr>Product Line Decisions</vt:lpstr>
      <vt:lpstr>Product Mix (Portfolio) Decisions </vt:lpstr>
      <vt:lpstr>PowerPoint Presentation</vt:lpstr>
      <vt:lpstr> Additional 3Ps for Services </vt:lpstr>
      <vt:lpstr>Process</vt:lpstr>
      <vt:lpstr>Physical Environment</vt:lpstr>
      <vt:lpstr>People</vt:lpstr>
      <vt:lpstr>Summary and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Harsha</dc:creator>
  <cp:lastModifiedBy>User</cp:lastModifiedBy>
  <cp:revision>140</cp:revision>
  <dcterms:created xsi:type="dcterms:W3CDTF">2012-02-05T06:57:36Z</dcterms:created>
  <dcterms:modified xsi:type="dcterms:W3CDTF">2014-10-08T15:52:34Z</dcterms:modified>
</cp:coreProperties>
</file>