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5"/>
  </p:notesMasterIdLst>
  <p:sldIdLst>
    <p:sldId id="271" r:id="rId2"/>
    <p:sldId id="336" r:id="rId3"/>
    <p:sldId id="272" r:id="rId4"/>
    <p:sldId id="273" r:id="rId5"/>
    <p:sldId id="257" r:id="rId6"/>
    <p:sldId id="269" r:id="rId7"/>
    <p:sldId id="258" r:id="rId8"/>
    <p:sldId id="338" r:id="rId9"/>
    <p:sldId id="259" r:id="rId10"/>
    <p:sldId id="287" r:id="rId11"/>
    <p:sldId id="306" r:id="rId12"/>
    <p:sldId id="337" r:id="rId13"/>
    <p:sldId id="307" r:id="rId14"/>
    <p:sldId id="308" r:id="rId15"/>
    <p:sldId id="309" r:id="rId16"/>
    <p:sldId id="310" r:id="rId17"/>
    <p:sldId id="311" r:id="rId18"/>
    <p:sldId id="339" r:id="rId19"/>
    <p:sldId id="313" r:id="rId20"/>
    <p:sldId id="314" r:id="rId21"/>
    <p:sldId id="262" r:id="rId22"/>
    <p:sldId id="296" r:id="rId23"/>
    <p:sldId id="341" r:id="rId24"/>
    <p:sldId id="342" r:id="rId25"/>
    <p:sldId id="263" r:id="rId26"/>
    <p:sldId id="298" r:id="rId27"/>
    <p:sldId id="270" r:id="rId28"/>
    <p:sldId id="300" r:id="rId29"/>
    <p:sldId id="301" r:id="rId30"/>
    <p:sldId id="302" r:id="rId31"/>
    <p:sldId id="299" r:id="rId32"/>
    <p:sldId id="303" r:id="rId33"/>
    <p:sldId id="33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A34FC-3C1E-48DA-820B-6A590420BCC0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1777F-34D0-4435-9FB6-929221955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B54-C84D-4D62-8C00-3A788D16913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F7F5-89E4-4C20-934C-71F205D4C4B9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05F-34A0-4596-8EC4-61D894C9A9A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B113-08D8-41E5-87B5-BB80DB1459A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3C32-AB86-4CBA-9A43-A90C58E9926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2869-4849-453E-8BEA-B394091AEBB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4415-74CB-4697-8398-B0BB557AD093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0C70-8812-4CD7-94C5-948556CC5B0D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4184-4DA6-4C12-9EE4-15E5C305EBA2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390-DE3D-4839-A44B-E7DD5D4ADD7B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282F-9325-4307-8CF5-A4EAECED745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51C1-9AEC-4C57-B0BD-376F14057A64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Marketing Management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212B-6484-47D2-9273-ADC0F6C3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05088" cy="6248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Customer-Driven Marketing Strategy: Creating Value for Target Customers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Requirements for Effective Segmentation </a:t>
            </a:r>
            <a:endParaRPr lang="en-US" sz="36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228600" y="1219200"/>
            <a:ext cx="8610600" cy="5410200"/>
            <a:chOff x="228600" y="1219200"/>
            <a:chExt cx="8610600" cy="5410200"/>
          </a:xfrm>
        </p:grpSpPr>
        <p:sp>
          <p:nvSpPr>
            <p:cNvPr id="8" name="Rectangle 7"/>
            <p:cNvSpPr/>
            <p:nvPr/>
          </p:nvSpPr>
          <p:spPr>
            <a:xfrm>
              <a:off x="228600" y="2438400"/>
              <a:ext cx="1981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/>
                <a:t>Accessible 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1371600"/>
              <a:ext cx="1981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/>
                <a:t>Measurable 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3505200"/>
              <a:ext cx="1981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/>
                <a:t>Substantial 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572000"/>
              <a:ext cx="1981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/>
                <a:t>Differentiable </a:t>
              </a:r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600" y="5791200"/>
              <a:ext cx="1981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/>
                <a:t>Actionable </a:t>
              </a:r>
              <a:endParaRPr lang="en-US" sz="2400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514600" y="1600200"/>
              <a:ext cx="4572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514600" y="2590800"/>
              <a:ext cx="4572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514600" y="3733800"/>
              <a:ext cx="4572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514600" y="4800600"/>
              <a:ext cx="4572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2514600" y="5943600"/>
              <a:ext cx="4572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24200" y="1219200"/>
              <a:ext cx="57150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200" dirty="0" smtClean="0">
                  <a:solidFill>
                    <a:schemeClr val="tx1"/>
                  </a:solidFill>
                </a:rPr>
                <a:t>The size, purchasing power, and profiles of the segments can be measured.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2286000"/>
              <a:ext cx="57150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200" dirty="0" smtClean="0">
                  <a:solidFill>
                    <a:schemeClr val="tx1"/>
                  </a:solidFill>
                </a:rPr>
                <a:t>The market segments can be effectively reached and served. 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3352800"/>
              <a:ext cx="57150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200" dirty="0" smtClean="0">
                  <a:solidFill>
                    <a:schemeClr val="tx1"/>
                  </a:solidFill>
                </a:rPr>
                <a:t>The market segments are large or profitable enough to serve. 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4419600"/>
              <a:ext cx="57150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200" dirty="0" smtClean="0">
                  <a:solidFill>
                    <a:schemeClr val="tx1"/>
                  </a:solidFill>
                </a:rPr>
                <a:t>The segments are conceptually distinguishable and respond differently to different marketing mix elements and programmes. 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24200" y="5715000"/>
              <a:ext cx="57150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200" dirty="0" smtClean="0">
                  <a:solidFill>
                    <a:schemeClr val="tx1"/>
                  </a:solidFill>
                </a:rPr>
                <a:t>Effective programmes can be designed for attracting and serving the segments. 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Market Targeting </a:t>
            </a:r>
            <a:endParaRPr lang="en-US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4114800"/>
            <a:ext cx="8229600" cy="2438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Target Market</a:t>
            </a:r>
          </a:p>
          <a:p>
            <a:pPr algn="just"/>
            <a:r>
              <a:rPr lang="en-US" sz="3200" dirty="0" smtClean="0"/>
              <a:t>A set of buyers sharing common needs or characteristics that the company decides to serve.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8229600" cy="2438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Market Targeting</a:t>
            </a:r>
          </a:p>
          <a:p>
            <a:pPr algn="just"/>
            <a:r>
              <a:rPr lang="en-US" sz="3200" dirty="0" smtClean="0"/>
              <a:t>The process of evaluating each market segment’s attractiveness and selecting one or more segments to enter.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Targeting (Cont.)</a:t>
            </a:r>
            <a:endParaRPr lang="en-US" sz="32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/>
              <a:t>	The firm now has to evaluate the various segments and decide how many and which segments it can serve best. </a:t>
            </a:r>
            <a:endParaRPr 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Evaluating Market Segments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marL="916686" lvl="1" indent="-514350" algn="just">
              <a:buClrTx/>
              <a:buNone/>
            </a:pPr>
            <a:r>
              <a:rPr lang="en-US" sz="3200" b="1" dirty="0" smtClean="0"/>
              <a:t>1. Segment Size and Growth</a:t>
            </a:r>
          </a:p>
          <a:p>
            <a:pPr marL="916686" lvl="1" indent="-514350" algn="just">
              <a:buClrTx/>
              <a:buNone/>
            </a:pPr>
            <a:r>
              <a:rPr lang="en-US" sz="3200" b="1" dirty="0" smtClean="0"/>
              <a:t>	</a:t>
            </a:r>
            <a:r>
              <a:rPr lang="en-US" dirty="0" smtClean="0"/>
              <a:t>Sales, growth rates, expected profitability</a:t>
            </a:r>
          </a:p>
          <a:p>
            <a:pPr marL="916686" lvl="1" indent="-514350" algn="just">
              <a:buClrTx/>
              <a:buNone/>
            </a:pPr>
            <a:endParaRPr lang="en-US" sz="2000" dirty="0" smtClean="0"/>
          </a:p>
          <a:p>
            <a:pPr marL="916686" lvl="1" indent="-514350" algn="just">
              <a:buClrTx/>
              <a:buNone/>
            </a:pPr>
            <a:r>
              <a:rPr lang="en-US" sz="3200" b="1" dirty="0" smtClean="0"/>
              <a:t>2. Segment Structural Attractiveness</a:t>
            </a:r>
          </a:p>
          <a:p>
            <a:pPr marL="916686" lvl="1" indent="-514350" algn="just">
              <a:buClrTx/>
              <a:buNone/>
            </a:pPr>
            <a:r>
              <a:rPr lang="en-US" sz="3200" b="1" dirty="0" smtClean="0"/>
              <a:t>	</a:t>
            </a:r>
            <a:r>
              <a:rPr lang="en-US" dirty="0" smtClean="0"/>
              <a:t>Competitors, substitute products, power of buyers, power of suppliers </a:t>
            </a:r>
          </a:p>
          <a:p>
            <a:pPr marL="916686" lvl="1" indent="-514350" algn="just">
              <a:buClrTx/>
              <a:buNone/>
            </a:pPr>
            <a:endParaRPr lang="en-US" sz="2000" dirty="0" smtClean="0"/>
          </a:p>
          <a:p>
            <a:pPr marL="916686" lvl="1" indent="-514350" algn="just">
              <a:buClrTx/>
              <a:buNone/>
            </a:pPr>
            <a:r>
              <a:rPr lang="en-US" sz="3200" b="1" dirty="0" smtClean="0"/>
              <a:t>3. Company Objectives and Resources</a:t>
            </a:r>
          </a:p>
          <a:p>
            <a:pPr marL="916686" lvl="1" indent="-514350" algn="just">
              <a:buClrTx/>
              <a:buNone/>
            </a:pPr>
            <a:r>
              <a:rPr lang="en-US" sz="3200" b="1" dirty="0" smtClean="0"/>
              <a:t>	</a:t>
            </a:r>
            <a:r>
              <a:rPr lang="en-US" dirty="0" smtClean="0"/>
              <a:t>Long-run objectives, skills, resources</a:t>
            </a:r>
          </a:p>
          <a:p>
            <a:pPr marL="916686" lvl="1" indent="-514350" algn="just">
              <a:buClrTx/>
              <a:buFont typeface="+mj-lt"/>
              <a:buAutoNum type="arabicPeriod"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Selecting Target Market Segments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8600" y="2286000"/>
            <a:ext cx="8686800" cy="2895600"/>
            <a:chOff x="228600" y="2286000"/>
            <a:chExt cx="8686800" cy="2895600"/>
          </a:xfrm>
        </p:grpSpPr>
        <p:sp>
          <p:nvSpPr>
            <p:cNvPr id="6" name="Rectangle 5"/>
            <p:cNvSpPr/>
            <p:nvPr/>
          </p:nvSpPr>
          <p:spPr>
            <a:xfrm>
              <a:off x="228600" y="2286000"/>
              <a:ext cx="1676400" cy="1371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b="1" dirty="0" smtClean="0"/>
            </a:p>
            <a:p>
              <a:pPr algn="ctr"/>
              <a:r>
                <a:rPr lang="en-US" sz="2000" b="1" dirty="0" smtClean="0"/>
                <a:t>Undifferentiated (mass) marketing	</a:t>
              </a:r>
              <a:endParaRPr lang="en-US" sz="20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14600" y="2286000"/>
              <a:ext cx="1828800" cy="1371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Differentiated (segmented) marketing</a:t>
              </a:r>
              <a:endParaRPr lang="en-US" sz="20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6800" y="2286000"/>
              <a:ext cx="1676400" cy="1371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Concentrated (niche) marketing </a:t>
              </a:r>
              <a:endParaRPr lang="en-US" sz="20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086600" y="2286000"/>
              <a:ext cx="1828800" cy="1371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Micromarketing (local or individual marketing)</a:t>
              </a:r>
              <a:endParaRPr lang="en-US" sz="20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4343400"/>
              <a:ext cx="1676400" cy="8382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Targeting broadly </a:t>
              </a:r>
              <a:endParaRPr lang="en-US" sz="2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39000" y="4343400"/>
              <a:ext cx="1600200" cy="8382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Targeting narrowly </a:t>
              </a:r>
              <a:endParaRPr lang="en-US" sz="2000" b="1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057400" y="2895600"/>
              <a:ext cx="3048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6705600" y="2819400"/>
              <a:ext cx="3048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495800" y="2819400"/>
              <a:ext cx="304800" cy="304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752600" y="1143000"/>
            <a:ext cx="5486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Market Targeting Strategies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Undifferentiated (Mass) Marketing </a:t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4114800"/>
            <a:ext cx="8305800" cy="2362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Mass marketing strategy focuses on what is common in the needs of consumers rather than on what is different.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19200"/>
            <a:ext cx="8229600" cy="2438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A market coverage strategy in which a firm might decide to ignore market segment differences and go after the whole market with one offer.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Differentiated (Segmented) Marketing</a:t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Autofit/>
          </a:bodyPr>
          <a:lstStyle/>
          <a:p>
            <a:pPr marL="342900" lvl="1" indent="-342900" algn="ctr">
              <a:buNone/>
            </a:pPr>
            <a:r>
              <a:rPr lang="en-US" sz="3200" b="1" dirty="0" smtClean="0"/>
              <a:t>Results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3200" dirty="0" smtClean="0"/>
              <a:t>Higher sales, a stronger position within each market segment.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3200" dirty="0" smtClean="0"/>
              <a:t>Increasing the cost of doing businesses. 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95400"/>
            <a:ext cx="8229600" cy="205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endParaRPr lang="en-US" sz="3200" dirty="0" smtClean="0"/>
          </a:p>
          <a:p>
            <a:pPr marL="0" lvl="1" algn="just"/>
            <a:r>
              <a:rPr lang="en-US" sz="3200" dirty="0" smtClean="0"/>
              <a:t>A market-coverage startegy in which a firm decides to target several market segments and designs separate offers for each.</a:t>
            </a:r>
          </a:p>
          <a:p>
            <a:pPr marL="342900" lvl="1" indent="-342900" algn="just"/>
            <a:endParaRPr lang="en-US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Concentrated (Niche) Marketing</a:t>
            </a: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524000"/>
            <a:ext cx="8229600" cy="228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endParaRPr lang="en-US" sz="3200" dirty="0" smtClean="0"/>
          </a:p>
          <a:p>
            <a:pPr marL="0" lvl="1" algn="just"/>
            <a:r>
              <a:rPr lang="en-US" sz="3200" dirty="0" smtClean="0"/>
              <a:t>A market-coverage strategy in which a firm goes after a large share of one or a few smaller segments or niches.</a:t>
            </a:r>
          </a:p>
          <a:p>
            <a:pPr marL="342900" lvl="1" indent="-342900" algn="just"/>
            <a:endParaRPr lang="en-US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Niche Marketing,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3200400"/>
            <a:ext cx="8001000" cy="1295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400" b="1" dirty="0" smtClean="0"/>
              <a:t>Fine-tuning the marketing mix to the needs of carefully defined segments.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4953000"/>
            <a:ext cx="8001000" cy="1524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400" b="1" dirty="0" smtClean="0"/>
              <a:t>Targeting products or services, channels and communications programmes toward only consumers that it can serve best and most profitably. 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295400"/>
            <a:ext cx="8001000" cy="1524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400" b="1" dirty="0" smtClean="0"/>
              <a:t>Achieves a strong market position because of its greater knowledge of consumer needs in the niches it serves and the special reputation it acquires.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Micromarketing (Local or Individual)</a:t>
            </a:r>
            <a:br>
              <a:rPr lang="en-US" sz="3200" b="1" dirty="0" smtClean="0">
                <a:solidFill>
                  <a:schemeClr val="tx1"/>
                </a:solidFill>
                <a:latin typeface="+mj-lt"/>
              </a:rPr>
            </a:b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dirty="0" smtClean="0"/>
              <a:t>The practice of tailoring products and marketing programmes to the needs and wants of specific individuals and local customer groups.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                </a:t>
            </a:r>
          </a:p>
          <a:p>
            <a:pPr algn="just">
              <a:buNone/>
            </a:pPr>
            <a:endParaRPr lang="en-US" sz="28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371600" y="3657600"/>
            <a:ext cx="6781800" cy="2514600"/>
            <a:chOff x="1371600" y="3657600"/>
            <a:chExt cx="6781800" cy="2514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90800" y="4800600"/>
              <a:ext cx="4038600" cy="0"/>
            </a:xfrm>
            <a:prstGeom prst="lin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90800" y="4800600"/>
              <a:ext cx="0" cy="609600"/>
            </a:xfrm>
            <a:prstGeom prst="lin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629400" y="4800600"/>
              <a:ext cx="0" cy="533400"/>
            </a:xfrm>
            <a:prstGeom prst="lin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0" y="4343400"/>
              <a:ext cx="0" cy="457200"/>
            </a:xfrm>
            <a:prstGeom prst="lin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371600" y="5410200"/>
              <a:ext cx="25146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Local Marketing </a:t>
              </a:r>
              <a:endParaRPr lang="en-US" sz="2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05400" y="5410200"/>
              <a:ext cx="30480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sz="2400" b="1" dirty="0" smtClean="0"/>
                <a:t>Individual Marketing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71800" y="3657600"/>
              <a:ext cx="3276600" cy="685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Micromarketing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Session Outline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Differentiation and Positioning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Market Segmentation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Market Targeting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Customer-Driven Marketing Strategy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533400"/>
            <a:ext cx="8229600" cy="2362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3200" b="1" dirty="0" smtClean="0"/>
              <a:t>Local Marketing</a:t>
            </a:r>
          </a:p>
          <a:p>
            <a:pPr marL="0" lvl="1" algn="just"/>
            <a:r>
              <a:rPr lang="en-US" sz="2800" dirty="0" smtClean="0"/>
              <a:t>Tailoring brands and promotions to the needs and wants of local customer groups – cities, neighbourhoods, and even specific stores.</a:t>
            </a:r>
            <a:endParaRPr lang="en-US" sz="32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57200" y="3505200"/>
            <a:ext cx="8229600" cy="2895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Individual Marketing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Tailoring products and marketing programmes to the needs and preferences of individual customers – also labeled “one-to-one marketing”, “customized marketing”, and “markets-of-one marketing”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Differentiation and Positioning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Beyond deciding which segments of the market it will target, the company must decide on a value proposition – on how it will create differentiated value for targeted segments and what positions it wants to occupy in those segments.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Product Position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447800"/>
            <a:ext cx="8229600" cy="2667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en-US" sz="3200" dirty="0" smtClean="0">
                <a:solidFill>
                  <a:schemeClr val="tx1"/>
                </a:solidFill>
              </a:rPr>
              <a:t>The way the product is defined by consumers on important attributes – the place the product occupies in consumers’ mind relative to competing products.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	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“Products are created in the factory, but brands are created in the mind.”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Positioning Maps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371600"/>
            <a:ext cx="8229600" cy="2590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Perceptual Positioning Map</a:t>
            </a:r>
          </a:p>
          <a:p>
            <a:pPr algn="ctr"/>
            <a:endParaRPr lang="en-US" sz="1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Shows consumer perceptions of their brands versus competing products on important buying dimensions.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Choosing a Differentiation and Positioning Strategy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4383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dirty="0" smtClean="0"/>
              <a:t>	A brand’s positioning must serve the needs and preferences of well-defined target markets.</a:t>
            </a:r>
          </a:p>
          <a:p>
            <a:pPr algn="just">
              <a:buNone/>
            </a:pPr>
            <a:endParaRPr lang="en-US" sz="1400" dirty="0" smtClean="0"/>
          </a:p>
          <a:p>
            <a:pPr marL="514350" indent="-514350" algn="just">
              <a:buClrTx/>
              <a:buNone/>
            </a:pPr>
            <a:r>
              <a:rPr lang="en-US" sz="3000" b="1" dirty="0" smtClean="0"/>
              <a:t>1. Identifying Possible Value Differences and Competitive Advantages</a:t>
            </a:r>
          </a:p>
          <a:p>
            <a:pPr algn="just">
              <a:buNone/>
            </a:pPr>
            <a:endParaRPr lang="en-US" sz="3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57200" y="4038600"/>
            <a:ext cx="8229600" cy="2438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Competitive Advantage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An advantage over competitors gained by offering greater customer value, either through lower prices or by providing more benefits that justify higher prices.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In what specific ways can a company differentiate itself or its market offer?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endParaRPr lang="en-US" b="1" dirty="0" smtClean="0"/>
          </a:p>
          <a:p>
            <a:pPr>
              <a:buClrTx/>
              <a:buFont typeface="Wingdings" pitchFamily="2" charset="2"/>
              <a:buChar char="v"/>
            </a:pPr>
            <a:endParaRPr lang="en-US" b="1" dirty="0" smtClean="0"/>
          </a:p>
          <a:p>
            <a:pPr>
              <a:buClrTx/>
              <a:buFont typeface="Wingdings" pitchFamily="2" charset="2"/>
              <a:buChar char="v"/>
            </a:pPr>
            <a:endParaRPr lang="en-US" b="1" dirty="0" smtClean="0"/>
          </a:p>
          <a:p>
            <a:pPr>
              <a:buClrTx/>
              <a:buFont typeface="Wingdings" pitchFamily="2" charset="2"/>
              <a:buChar char="v"/>
            </a:pP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514600" y="1600200"/>
            <a:ext cx="449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</a:pPr>
            <a:r>
              <a:rPr lang="en-US" sz="2800" b="1" dirty="0" smtClean="0"/>
              <a:t>Product Differentiation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2667000"/>
            <a:ext cx="449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</a:pPr>
            <a:r>
              <a:rPr lang="en-US" sz="2800" b="1" dirty="0" smtClean="0"/>
              <a:t>Services Differentiation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4600" y="3733800"/>
            <a:ext cx="449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</a:pPr>
            <a:r>
              <a:rPr lang="en-US" sz="2800" b="1" dirty="0" smtClean="0"/>
              <a:t>Channels Differentiation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14600" y="4800600"/>
            <a:ext cx="449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</a:pPr>
            <a:r>
              <a:rPr lang="en-US" sz="2800" b="1" dirty="0" smtClean="0"/>
              <a:t>People Differentiation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4600" y="5867400"/>
            <a:ext cx="449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</a:pPr>
            <a:r>
              <a:rPr lang="en-US" sz="2800" b="1" dirty="0" smtClean="0"/>
              <a:t>Image Differentiation</a:t>
            </a:r>
            <a:endParaRPr lang="en-US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None/>
            </a:pPr>
            <a:r>
              <a:rPr lang="en-US" sz="3000" b="1" dirty="0" smtClean="0"/>
              <a:t>2. Choosing the Right Competitive Advantages</a:t>
            </a:r>
          </a:p>
          <a:p>
            <a:pPr algn="just">
              <a:buClr>
                <a:schemeClr val="tx1"/>
              </a:buClr>
              <a:buNone/>
            </a:pPr>
            <a:endParaRPr lang="en-US" sz="1200" b="1" dirty="0" smtClean="0"/>
          </a:p>
          <a:p>
            <a:pPr lvl="1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dirty="0" smtClean="0"/>
              <a:t>How Many Differences to Promote</a:t>
            </a:r>
            <a:endParaRPr lang="en-US" sz="3000" dirty="0" smtClean="0"/>
          </a:p>
          <a:p>
            <a:pPr lvl="1" algn="just">
              <a:buClr>
                <a:schemeClr val="tx1"/>
              </a:buClr>
              <a:buNone/>
            </a:pPr>
            <a:r>
              <a:rPr lang="en-US" sz="3000" dirty="0" smtClean="0"/>
              <a:t>	- Unique Selling Proposition or </a:t>
            </a:r>
          </a:p>
          <a:p>
            <a:pPr lvl="1" algn="just">
              <a:buClr>
                <a:schemeClr val="tx1"/>
              </a:buClr>
              <a:buNone/>
            </a:pPr>
            <a:r>
              <a:rPr lang="en-US" sz="3000" dirty="0" smtClean="0"/>
              <a:t>	- More than one differentiator </a:t>
            </a:r>
          </a:p>
          <a:p>
            <a:pPr lvl="1" algn="just">
              <a:buClr>
                <a:schemeClr val="tx1"/>
              </a:buClr>
              <a:buNone/>
            </a:pPr>
            <a:endParaRPr lang="en-US" sz="1600" dirty="0" smtClean="0"/>
          </a:p>
          <a:p>
            <a:pPr lvl="1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dirty="0" smtClean="0"/>
              <a:t>Which Differences to Promote</a:t>
            </a:r>
          </a:p>
          <a:p>
            <a:pPr lvl="1" algn="just">
              <a:buClr>
                <a:schemeClr val="tx1"/>
              </a:buClr>
              <a:buNone/>
            </a:pPr>
            <a:r>
              <a:rPr lang="en-US" sz="3000" dirty="0" smtClean="0"/>
              <a:t>	Each difference has the potential to create company costs as well as customer benefits. </a:t>
            </a:r>
          </a:p>
          <a:p>
            <a:pPr lvl="1" algn="just">
              <a:buClr>
                <a:schemeClr val="tx1"/>
              </a:buClr>
              <a:buNone/>
            </a:pPr>
            <a:r>
              <a:rPr lang="en-US" sz="3000" dirty="0" smtClean="0"/>
              <a:t>	</a:t>
            </a:r>
          </a:p>
          <a:p>
            <a:pPr algn="just">
              <a:buClr>
                <a:schemeClr val="tx1"/>
              </a:buClr>
              <a:buNone/>
            </a:pPr>
            <a:endParaRPr lang="en-US" sz="3000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3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b="1" dirty="0" smtClean="0"/>
              <a:t>A difference is worth establishing to the extent that it satisfies the following criteria: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Important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Distinctive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Superior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Communicable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Preemptive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Affordable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Profitable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3. Selecting an Overall Positioning Strategy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Why should I buy your brand?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371600"/>
            <a:ext cx="8229600" cy="2362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Value Proposition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full positioning of a brand - the full mix of benefits upon which the brand is differentiated and positioned.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Customer-Driven Marketing Strategy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	Companies can not appeal to all buyers in the marketplace, or at least not to all buyers in the same way. </a:t>
            </a:r>
            <a:endParaRPr lang="en-US" b="1" dirty="0"/>
          </a:p>
        </p:txBody>
      </p:sp>
      <p:pic>
        <p:nvPicPr>
          <p:cNvPr id="1028" name="Picture 4" descr="http://www.crcna.org/site_uploads/uploads/crwm/whatwedo/2010%20CRWM%20people%20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05200"/>
            <a:ext cx="5562600" cy="3048000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Possible Value Propositions 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2743200" y="2286000"/>
          <a:ext cx="4222749" cy="347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583"/>
                <a:gridCol w="1407583"/>
                <a:gridCol w="1407583"/>
              </a:tblGrid>
              <a:tr h="1267588"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More  for more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More for the same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More for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less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4985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2000" b="1" dirty="0" smtClean="0"/>
                        <a:t>The same</a:t>
                      </a:r>
                      <a:r>
                        <a:rPr lang="en-US" sz="2000" b="1" baseline="0" dirty="0" smtClean="0"/>
                        <a:t> for less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5553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2000" b="1" dirty="0" smtClean="0"/>
                        <a:t>Less for much less 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Callout 7"/>
          <p:cNvSpPr/>
          <p:nvPr/>
        </p:nvSpPr>
        <p:spPr>
          <a:xfrm>
            <a:off x="6629400" y="533400"/>
            <a:ext cx="2286000" cy="1447800"/>
          </a:xfrm>
          <a:prstGeom prst="wedgeEllipseCallout">
            <a:avLst>
              <a:gd name="adj1" fmla="val -31135"/>
              <a:gd name="adj2" fmla="val 6753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Winning value propositions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304800" y="5562600"/>
            <a:ext cx="1752600" cy="1143000"/>
          </a:xfrm>
          <a:prstGeom prst="wedgeEllipseCallout">
            <a:avLst>
              <a:gd name="adj1" fmla="val 68177"/>
              <a:gd name="adj2" fmla="val -36098"/>
            </a:avLst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Losers 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4343400" y="1143000"/>
            <a:ext cx="1295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Price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819400" y="1676400"/>
            <a:ext cx="1295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More 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267200" y="1676400"/>
            <a:ext cx="1295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The same 	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5791200" y="16764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Less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1219200" y="28194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000" b="1" dirty="0" smtClean="0"/>
              <a:t>More 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1143000" y="3962400"/>
            <a:ext cx="14478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The same 	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1219200" y="50292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000" b="1" dirty="0" smtClean="0"/>
              <a:t>Less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-44850" y="3778650"/>
            <a:ext cx="2133600" cy="5199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Benefits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4. Developing a Positioning Statement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213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dirty="0" smtClean="0"/>
              <a:t>	A statement that summarizes company or brand positioning – it takes this form: To (target segment and need) our (brand) is (concept) that (point-of-difference). </a:t>
            </a:r>
            <a:endParaRPr lang="en-US" sz="30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3352800"/>
            <a:ext cx="7848600" cy="2971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Example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To busy, mobile professionals who need to always be in the loop, BlackBerry is a wireless connectivity solution that gives you an easier, more reliable way to stay connected to data, people and resources while on the go. 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Communicating and Delivering the Chosen Position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Once it has chosen a position, the company must take strong steps to deliver and communicate the desired position to target consumers. All the company’s marketing mix efforts must support the positioning strategy. 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10600" cy="16002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Summary and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Designing a Customer-Driven Marketing Strategy </a:t>
            </a:r>
            <a:endParaRPr lang="en-US" sz="32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04800" y="2057400"/>
            <a:ext cx="8610600" cy="3429000"/>
            <a:chOff x="304800" y="2057400"/>
            <a:chExt cx="8610600" cy="3429000"/>
          </a:xfrm>
        </p:grpSpPr>
        <p:sp>
          <p:nvSpPr>
            <p:cNvPr id="6" name="Rectangle 5"/>
            <p:cNvSpPr/>
            <p:nvPr/>
          </p:nvSpPr>
          <p:spPr>
            <a:xfrm>
              <a:off x="3505200" y="3505200"/>
              <a:ext cx="2209800" cy="1295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Create value for targeted customers </a:t>
              </a:r>
              <a:endParaRPr lang="en-US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2057400"/>
              <a:ext cx="2514600" cy="33528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r>
                <a:rPr lang="en-US" sz="2400" b="1" dirty="0" smtClean="0"/>
                <a:t>Select customers to serve</a:t>
              </a:r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00800" y="2133600"/>
              <a:ext cx="2514600" cy="33528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r>
                <a:rPr lang="en-US" sz="2400" b="1" dirty="0" smtClean="0"/>
                <a:t>Decide on a value proposition </a:t>
              </a:r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 smtClean="0"/>
            </a:p>
            <a:p>
              <a:pPr algn="ctr"/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3124200"/>
              <a:ext cx="22098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Segmentation 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4495800"/>
              <a:ext cx="22098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Targeting 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53200" y="3124200"/>
              <a:ext cx="22098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Differentiation 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53200" y="4572000"/>
              <a:ext cx="22098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Positioning </a:t>
              </a:r>
              <a:endParaRPr lang="en-US" sz="2400" b="1" dirty="0"/>
            </a:p>
          </p:txBody>
        </p:sp>
        <p:sp>
          <p:nvSpPr>
            <p:cNvPr id="13" name="Down Arrow 12"/>
            <p:cNvSpPr/>
            <p:nvPr/>
          </p:nvSpPr>
          <p:spPr>
            <a:xfrm rot="2282489">
              <a:off x="5881864" y="3169872"/>
              <a:ext cx="274320" cy="36576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 rot="18490475">
              <a:off x="3004060" y="3193809"/>
              <a:ext cx="274320" cy="36576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8823470">
              <a:off x="2858288" y="4782297"/>
              <a:ext cx="381959" cy="2658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 rot="7242157">
              <a:off x="5962467" y="4716181"/>
              <a:ext cx="274320" cy="36576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Market Segmentation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676400"/>
            <a:ext cx="8077200" cy="304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Dividing a market into smaller groups with distinct needs, characteristics, or </a:t>
            </a:r>
            <a:r>
              <a:rPr lang="en-US" sz="3200" dirty="0" err="1" smtClean="0">
                <a:solidFill>
                  <a:schemeClr val="tx1"/>
                </a:solidFill>
              </a:rPr>
              <a:t>behaviours</a:t>
            </a:r>
            <a:r>
              <a:rPr lang="en-US" sz="3200" dirty="0" smtClean="0">
                <a:solidFill>
                  <a:schemeClr val="tx1"/>
                </a:solidFill>
              </a:rPr>
              <a:t> that might require separate marketing strategies or mixes.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41910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Segmentation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066800"/>
            <a:ext cx="8686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Through market segmentation, companies divide large heterogeneous markets into smaller segments that can be reached more efficiently and effectively with products and services that match their unique needs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Segmenting Consumer Markets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en-US" sz="3600" b="1" dirty="0" smtClean="0"/>
              <a:t>	There is no single way to segment a market. A marketer has to try different segmentation variables, alone and in combination, to find the best way to view the market structure. </a:t>
            </a:r>
          </a:p>
          <a:p>
            <a:pPr algn="ctr">
              <a:buClrTx/>
              <a:buFont typeface="Wingdings" pitchFamily="2" charset="2"/>
              <a:buChar char="v"/>
            </a:pPr>
            <a:endParaRPr lang="en-US" sz="3600" b="1" dirty="0" smtClean="0"/>
          </a:p>
          <a:p>
            <a:pPr algn="ctr">
              <a:buClrTx/>
              <a:buNone/>
            </a:pPr>
            <a:endParaRPr lang="en-US" sz="3600" b="1" dirty="0" smtClean="0"/>
          </a:p>
          <a:p>
            <a:pPr algn="ctr">
              <a:buClrTx/>
              <a:buNone/>
            </a:pPr>
            <a:endParaRPr lang="en-US" sz="3600" b="1" dirty="0" smtClean="0"/>
          </a:p>
          <a:p>
            <a:pPr algn="just">
              <a:buClrTx/>
              <a:buFont typeface="Wingdings" pitchFamily="2" charset="2"/>
              <a:buChar char="v"/>
            </a:pPr>
            <a:endParaRPr lang="en-US" sz="3600" b="1" dirty="0" smtClean="0"/>
          </a:p>
          <a:p>
            <a:pPr algn="just">
              <a:buClrTx/>
              <a:buFont typeface="Wingdings" pitchFamily="2" charset="2"/>
              <a:buChar char="v"/>
            </a:pPr>
            <a:endParaRPr lang="en-US" sz="3600" b="1" dirty="0" smtClean="0"/>
          </a:p>
          <a:p>
            <a:pPr algn="just">
              <a:buClrTx/>
              <a:buFont typeface="Wingdings" pitchFamily="2" charset="2"/>
              <a:buChar char="v"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Major Segmentation Bases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2895600" y="1447800"/>
            <a:ext cx="32766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Geographic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2743200"/>
            <a:ext cx="32766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Demographic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95600" y="4038600"/>
            <a:ext cx="32766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Psychographic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895600" y="5334000"/>
            <a:ext cx="32766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Behavioural 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Major Segmentation Variables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447800"/>
            <a:ext cx="7620000" cy="4876800"/>
          </a:xfrm>
        </p:spPr>
        <p:txBody>
          <a:bodyPr>
            <a:normAutofit/>
          </a:bodyPr>
          <a:lstStyle/>
          <a:p>
            <a:pPr algn="just"/>
            <a:endParaRPr lang="en-US" b="1" dirty="0" smtClean="0"/>
          </a:p>
          <a:p>
            <a:pPr lvl="1" algn="just">
              <a:buNone/>
            </a:pPr>
            <a:r>
              <a:rPr lang="en-US" sz="2000" b="1" dirty="0" smtClean="0"/>
              <a:t>	</a:t>
            </a:r>
          </a:p>
          <a:p>
            <a:pPr lvl="1" algn="just">
              <a:buNone/>
            </a:pPr>
            <a:r>
              <a:rPr lang="en-US" sz="2000" b="1" dirty="0" smtClean="0"/>
              <a:t>	</a:t>
            </a:r>
            <a:endParaRPr lang="en-US" b="1" dirty="0"/>
          </a:p>
          <a:p>
            <a:pPr algn="just"/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914400"/>
          <a:ext cx="8305800" cy="5592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Geographic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Demographic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Psychographic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Behavioural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45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World region or country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Age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Social class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Occasions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057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Country region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Gender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Lifestyle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Benefits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057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Province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Family size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Personality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User status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45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District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Family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life cycle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User rates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0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City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Loyalty status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45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Density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Occupation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Readiness stage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341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Climate </a:t>
                      </a:r>
                    </a:p>
                    <a:p>
                      <a:pPr algn="l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Education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Attitude toward product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900"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Religion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</a:tr>
              <a:tr h="400900"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Nationality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756</Words>
  <Application>Microsoft Office PowerPoint</Application>
  <PresentationFormat>On-screen Show (4:3)</PresentationFormat>
  <Paragraphs>226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   Customer-Driven Marketing Strategy: Creating Value for Target Customers      </vt:lpstr>
      <vt:lpstr>Session Outline</vt:lpstr>
      <vt:lpstr> Customer-Driven Marketing Strategy </vt:lpstr>
      <vt:lpstr>Designing a Customer-Driven Marketing Strategy </vt:lpstr>
      <vt:lpstr>Market Segmentation</vt:lpstr>
      <vt:lpstr>Segmentation (Cont.)</vt:lpstr>
      <vt:lpstr>Segmenting Consumer Markets</vt:lpstr>
      <vt:lpstr>Major Segmentation Bases</vt:lpstr>
      <vt:lpstr>Major Segmentation Variables</vt:lpstr>
      <vt:lpstr>Requirements for Effective Segmentation </vt:lpstr>
      <vt:lpstr>Market Targeting </vt:lpstr>
      <vt:lpstr> Targeting (Cont.)</vt:lpstr>
      <vt:lpstr> Evaluating Market Segments </vt:lpstr>
      <vt:lpstr>   Selecting Target Market Segments    </vt:lpstr>
      <vt:lpstr> Undifferentiated (Mass) Marketing  </vt:lpstr>
      <vt:lpstr> Differentiated (Segmented) Marketing </vt:lpstr>
      <vt:lpstr>Concentrated (Niche) Marketing</vt:lpstr>
      <vt:lpstr>Niche Marketing,</vt:lpstr>
      <vt:lpstr> Micromarketing (Local or Individual) </vt:lpstr>
      <vt:lpstr>PowerPoint Presentation</vt:lpstr>
      <vt:lpstr>Differentiation and Positioning </vt:lpstr>
      <vt:lpstr> Product Position </vt:lpstr>
      <vt:lpstr>PowerPoint Presentation</vt:lpstr>
      <vt:lpstr>Positioning Maps</vt:lpstr>
      <vt:lpstr>Choosing a Differentiation and Positioning Strategy </vt:lpstr>
      <vt:lpstr>In what specific ways can a company differentiate itself or its market offer? </vt:lpstr>
      <vt:lpstr>PowerPoint Presentation</vt:lpstr>
      <vt:lpstr>A difference is worth establishing to the extent that it satisfies the following criteria:</vt:lpstr>
      <vt:lpstr>3. Selecting an Overall Positioning Strategy</vt:lpstr>
      <vt:lpstr>Possible Value Propositions </vt:lpstr>
      <vt:lpstr>4. Developing a Positioning Statement</vt:lpstr>
      <vt:lpstr>Communicating and Delivering the Chosen Position </vt:lpstr>
      <vt:lpstr>Summary and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Harsha</dc:creator>
  <cp:lastModifiedBy>User</cp:lastModifiedBy>
  <cp:revision>164</cp:revision>
  <dcterms:created xsi:type="dcterms:W3CDTF">2012-01-02T07:36:56Z</dcterms:created>
  <dcterms:modified xsi:type="dcterms:W3CDTF">2014-10-08T15:50:03Z</dcterms:modified>
</cp:coreProperties>
</file>