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55" d="100"/>
          <a:sy n="55" d="100"/>
        </p:scale>
        <p:origin x="581"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FEFEE8-DDCB-4953-B273-CC33B1286DB1}" type="datetimeFigureOut">
              <a:rPr lang="en-US" smtClean="0"/>
              <a:t>4/25/2015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3922297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FEFEE8-DDCB-4953-B273-CC33B1286DB1}" type="datetimeFigureOut">
              <a:rPr lang="en-US" smtClean="0"/>
              <a:t>4/25/2015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3053713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FEFEE8-DDCB-4953-B273-CC33B1286DB1}" type="datetimeFigureOut">
              <a:rPr lang="en-US" smtClean="0"/>
              <a:t>4/25/2015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3889610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FEFEE8-DDCB-4953-B273-CC33B1286DB1}" type="datetimeFigureOut">
              <a:rPr lang="en-US" smtClean="0"/>
              <a:t>4/25/2015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2138630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FEFEE8-DDCB-4953-B273-CC33B1286DB1}" type="datetimeFigureOut">
              <a:rPr lang="en-US" smtClean="0"/>
              <a:t>4/25/2015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965142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FEFEE8-DDCB-4953-B273-CC33B1286DB1}" type="datetimeFigureOut">
              <a:rPr lang="en-US" smtClean="0"/>
              <a:t>4/25/2015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4278485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FEFEE8-DDCB-4953-B273-CC33B1286DB1}" type="datetimeFigureOut">
              <a:rPr lang="en-US" smtClean="0"/>
              <a:t>4/25/2015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3799389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FEFEE8-DDCB-4953-B273-CC33B1286DB1}" type="datetimeFigureOut">
              <a:rPr lang="en-US" smtClean="0"/>
              <a:t>4/25/2015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326846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FEFEE8-DDCB-4953-B273-CC33B1286DB1}" type="datetimeFigureOut">
              <a:rPr lang="en-US" smtClean="0"/>
              <a:t>4/25/2015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1696367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FEFEE8-DDCB-4953-B273-CC33B1286DB1}" type="datetimeFigureOut">
              <a:rPr lang="en-US" smtClean="0"/>
              <a:t>4/25/2015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835927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FEFEE8-DDCB-4953-B273-CC33B1286DB1}" type="datetimeFigureOut">
              <a:rPr lang="en-US" smtClean="0"/>
              <a:t>4/25/2015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C9905-B3B4-472E-8757-9D94DBA26406}" type="slidenum">
              <a:rPr lang="en-US" smtClean="0"/>
              <a:t>‹#›</a:t>
            </a:fld>
            <a:endParaRPr lang="en-US"/>
          </a:p>
        </p:txBody>
      </p:sp>
    </p:spTree>
    <p:extLst>
      <p:ext uri="{BB962C8B-B14F-4D97-AF65-F5344CB8AC3E}">
        <p14:creationId xmlns:p14="http://schemas.microsoft.com/office/powerpoint/2010/main" val="232538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FEFEE8-DDCB-4953-B273-CC33B1286DB1}" type="datetimeFigureOut">
              <a:rPr lang="en-US" smtClean="0"/>
              <a:t>4/25/2015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C9905-B3B4-472E-8757-9D94DBA26406}" type="slidenum">
              <a:rPr lang="en-US" smtClean="0"/>
              <a:t>‹#›</a:t>
            </a:fld>
            <a:endParaRPr lang="en-US"/>
          </a:p>
        </p:txBody>
      </p:sp>
    </p:spTree>
    <p:extLst>
      <p:ext uri="{BB962C8B-B14F-4D97-AF65-F5344CB8AC3E}">
        <p14:creationId xmlns:p14="http://schemas.microsoft.com/office/powerpoint/2010/main" val="62527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tx2">
                    <a:lumMod val="50000"/>
                  </a:schemeClr>
                </a:solidFill>
                <a:latin typeface="+mn-lt"/>
              </a:rPr>
              <a:t>Irrecoverable debts and  </a:t>
            </a:r>
            <a:br>
              <a:rPr lang="en-US" b="1" dirty="0" smtClean="0">
                <a:solidFill>
                  <a:schemeClr val="tx2">
                    <a:lumMod val="50000"/>
                  </a:schemeClr>
                </a:solidFill>
                <a:latin typeface="+mn-lt"/>
              </a:rPr>
            </a:br>
            <a:r>
              <a:rPr lang="en-US" b="1" dirty="0" smtClean="0">
                <a:solidFill>
                  <a:schemeClr val="tx2">
                    <a:lumMod val="50000"/>
                  </a:schemeClr>
                </a:solidFill>
                <a:latin typeface="+mn-lt"/>
              </a:rPr>
              <a:t>allowances for receivables </a:t>
            </a:r>
            <a:endParaRPr lang="en-US" b="1" dirty="0">
              <a:solidFill>
                <a:schemeClr val="tx2">
                  <a:lumMod val="50000"/>
                </a:schemeClr>
              </a:solidFill>
              <a:latin typeface="+mn-lt"/>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9617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chemeClr val="tx2">
                    <a:lumMod val="50000"/>
                  </a:schemeClr>
                </a:solidFill>
              </a:rPr>
              <a:t>Celia Jones had receivables of </a:t>
            </a:r>
            <a:r>
              <a:rPr lang="en-US" dirty="0" smtClean="0">
                <a:solidFill>
                  <a:schemeClr val="tx2">
                    <a:lumMod val="50000"/>
                  </a:schemeClr>
                </a:solidFill>
              </a:rPr>
              <a:t>Rs.3,655</a:t>
            </a:r>
            <a:r>
              <a:rPr lang="en-US" dirty="0" smtClean="0">
                <a:solidFill>
                  <a:schemeClr val="tx2">
                    <a:lumMod val="50000"/>
                  </a:schemeClr>
                </a:solidFill>
              </a:rPr>
              <a:t> at 31 December 20X7. At that  date she wrote off a debt from Lenny Smith of </a:t>
            </a:r>
            <a:r>
              <a:rPr lang="en-US" dirty="0" smtClean="0">
                <a:solidFill>
                  <a:schemeClr val="tx2">
                    <a:lumMod val="50000"/>
                  </a:schemeClr>
                </a:solidFill>
              </a:rPr>
              <a:t>Rs.699</a:t>
            </a:r>
            <a:r>
              <a:rPr lang="en-US" dirty="0" smtClean="0">
                <a:solidFill>
                  <a:schemeClr val="tx2">
                    <a:lumMod val="50000"/>
                  </a:schemeClr>
                </a:solidFill>
              </a:rPr>
              <a:t>. During the year to  31 December 20X8 Celia made credit sales of </a:t>
            </a:r>
            <a:r>
              <a:rPr lang="en-US" dirty="0" smtClean="0">
                <a:solidFill>
                  <a:schemeClr val="tx2">
                    <a:lumMod val="50000"/>
                  </a:schemeClr>
                </a:solidFill>
              </a:rPr>
              <a:t>Rs.17,832</a:t>
            </a:r>
            <a:r>
              <a:rPr lang="en-US" dirty="0" smtClean="0">
                <a:solidFill>
                  <a:schemeClr val="tx2">
                    <a:lumMod val="50000"/>
                  </a:schemeClr>
                </a:solidFill>
              </a:rPr>
              <a:t> and received  cash from her customers </a:t>
            </a:r>
            <a:r>
              <a:rPr lang="en-US" dirty="0" err="1" smtClean="0">
                <a:solidFill>
                  <a:schemeClr val="tx2">
                    <a:lumMod val="50000"/>
                  </a:schemeClr>
                </a:solidFill>
              </a:rPr>
              <a:t>totalling</a:t>
            </a:r>
            <a:r>
              <a:rPr lang="en-US" dirty="0" smtClean="0">
                <a:solidFill>
                  <a:schemeClr val="tx2">
                    <a:lumMod val="50000"/>
                  </a:schemeClr>
                </a:solidFill>
              </a:rPr>
              <a:t> </a:t>
            </a:r>
            <a:r>
              <a:rPr lang="en-US" dirty="0" smtClean="0">
                <a:solidFill>
                  <a:schemeClr val="tx2">
                    <a:lumMod val="50000"/>
                  </a:schemeClr>
                </a:solidFill>
              </a:rPr>
              <a:t>Rs.16,936</a:t>
            </a:r>
            <a:r>
              <a:rPr lang="en-US" dirty="0" smtClean="0">
                <a:solidFill>
                  <a:schemeClr val="tx2">
                    <a:lumMod val="50000"/>
                  </a:schemeClr>
                </a:solidFill>
              </a:rPr>
              <a:t>. She also received the </a:t>
            </a:r>
            <a:r>
              <a:rPr lang="en-US" dirty="0" smtClean="0">
                <a:solidFill>
                  <a:schemeClr val="tx2">
                    <a:lumMod val="50000"/>
                  </a:schemeClr>
                </a:solidFill>
              </a:rPr>
              <a:t>Rs.699</a:t>
            </a:r>
            <a:r>
              <a:rPr lang="en-US" dirty="0" smtClean="0">
                <a:solidFill>
                  <a:schemeClr val="tx2">
                    <a:lumMod val="50000"/>
                  </a:schemeClr>
                </a:solidFill>
              </a:rPr>
              <a:t>  from Lenny Smith that had already been written off in 20X7.</a:t>
            </a:r>
          </a:p>
          <a:p>
            <a:r>
              <a:rPr lang="en-US" dirty="0" smtClean="0">
                <a:solidFill>
                  <a:schemeClr val="tx2">
                    <a:lumMod val="50000"/>
                  </a:schemeClr>
                </a:solidFill>
              </a:rPr>
              <a:t>What is the final balance on the receivables account at 31 December  20X7 and 20X8?</a:t>
            </a:r>
          </a:p>
          <a:p>
            <a:pPr marL="0" indent="0">
              <a:buNone/>
            </a:pPr>
            <a:endParaRPr lang="en-US" dirty="0"/>
          </a:p>
        </p:txBody>
      </p:sp>
    </p:spTree>
    <p:extLst>
      <p:ext uri="{BB962C8B-B14F-4D97-AF65-F5344CB8AC3E}">
        <p14:creationId xmlns:p14="http://schemas.microsoft.com/office/powerpoint/2010/main" val="434803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50000"/>
                  </a:schemeClr>
                </a:solidFill>
                <a:latin typeface="+mn-lt"/>
              </a:rPr>
              <a:t>Allowance for receivables</a:t>
            </a:r>
            <a:endParaRPr lang="en-US" b="1" dirty="0">
              <a:solidFill>
                <a:schemeClr val="tx2">
                  <a:lumMod val="50000"/>
                </a:schemeClr>
              </a:solidFill>
              <a:latin typeface="+mn-lt"/>
            </a:endParaRPr>
          </a:p>
        </p:txBody>
      </p:sp>
      <p:sp>
        <p:nvSpPr>
          <p:cNvPr id="3" name="Content Placeholder 2"/>
          <p:cNvSpPr>
            <a:spLocks noGrp="1"/>
          </p:cNvSpPr>
          <p:nvPr>
            <p:ph idx="1"/>
          </p:nvPr>
        </p:nvSpPr>
        <p:spPr/>
        <p:txBody>
          <a:bodyPr/>
          <a:lstStyle/>
          <a:p>
            <a:pPr algn="just"/>
            <a:r>
              <a:rPr lang="en-US" dirty="0" smtClean="0">
                <a:solidFill>
                  <a:schemeClr val="tx2">
                    <a:lumMod val="50000"/>
                  </a:schemeClr>
                </a:solidFill>
              </a:rPr>
              <a:t>There may be some debts in the accounts where there is some cause for  concern but they are not yet definitely irrecoverable.</a:t>
            </a:r>
          </a:p>
          <a:p>
            <a:pPr algn="just"/>
            <a:r>
              <a:rPr lang="en-US" dirty="0" smtClean="0">
                <a:solidFill>
                  <a:schemeClr val="tx2">
                    <a:lumMod val="50000"/>
                  </a:schemeClr>
                </a:solidFill>
              </a:rPr>
              <a:t>It is prudent to </a:t>
            </a:r>
            <a:r>
              <a:rPr lang="en-US" dirty="0" err="1" smtClean="0">
                <a:solidFill>
                  <a:schemeClr val="tx2">
                    <a:lumMod val="50000"/>
                  </a:schemeClr>
                </a:solidFill>
              </a:rPr>
              <a:t>recognise</a:t>
            </a:r>
            <a:r>
              <a:rPr lang="en-US" dirty="0" smtClean="0">
                <a:solidFill>
                  <a:schemeClr val="tx2">
                    <a:lumMod val="50000"/>
                  </a:schemeClr>
                </a:solidFill>
              </a:rPr>
              <a:t> the possible expense of not collecting the debt in  the income statement, but the receivable must remain in the accounts in  case the customer does in fact pay up.</a:t>
            </a:r>
          </a:p>
          <a:p>
            <a:pPr algn="just"/>
            <a:r>
              <a:rPr lang="en-US" dirty="0" smtClean="0">
                <a:solidFill>
                  <a:schemeClr val="tx2">
                    <a:lumMod val="50000"/>
                  </a:schemeClr>
                </a:solidFill>
              </a:rPr>
              <a:t>An allowance is set up which is a credit balance. This is netted off against  trade receivables in the statement of financial position to give a net figure  for receivables that are probably recoverable.</a:t>
            </a:r>
          </a:p>
          <a:p>
            <a:endParaRPr lang="en-US" dirty="0"/>
          </a:p>
        </p:txBody>
      </p:sp>
    </p:spTree>
    <p:extLst>
      <p:ext uri="{BB962C8B-B14F-4D97-AF65-F5344CB8AC3E}">
        <p14:creationId xmlns:p14="http://schemas.microsoft.com/office/powerpoint/2010/main" val="97459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r>
              <a:rPr lang="en-US" dirty="0" smtClean="0">
                <a:solidFill>
                  <a:schemeClr val="tx2">
                    <a:lumMod val="50000"/>
                  </a:schemeClr>
                </a:solidFill>
              </a:rPr>
              <a:t>There are two types of allowance that may appear in the </a:t>
            </a:r>
            <a:r>
              <a:rPr lang="en-US" dirty="0" err="1" smtClean="0">
                <a:solidFill>
                  <a:schemeClr val="tx2">
                    <a:lumMod val="50000"/>
                  </a:schemeClr>
                </a:solidFill>
              </a:rPr>
              <a:t>organisation’s</a:t>
            </a:r>
            <a:r>
              <a:rPr lang="en-US" dirty="0" smtClean="0">
                <a:solidFill>
                  <a:schemeClr val="tx2">
                    <a:lumMod val="50000"/>
                  </a:schemeClr>
                </a:solidFill>
              </a:rPr>
              <a:t>  accounts:</a:t>
            </a:r>
          </a:p>
          <a:p>
            <a:pPr algn="just"/>
            <a:r>
              <a:rPr lang="en-US" dirty="0" smtClean="0">
                <a:solidFill>
                  <a:schemeClr val="tx2">
                    <a:lumMod val="50000"/>
                  </a:schemeClr>
                </a:solidFill>
              </a:rPr>
              <a:t>There will be some specific debts where the customer is known to be in  financial difficulties, is disputing their invoice, or is refusing to pay for  some other reason (bad service for example), and therefore the amount  owing may not be recoverable. The allowance for such a debt is known  as a specific allowance.</a:t>
            </a:r>
          </a:p>
          <a:p>
            <a:pPr algn="just"/>
            <a:r>
              <a:rPr lang="en-US" dirty="0" smtClean="0">
                <a:solidFill>
                  <a:schemeClr val="tx2">
                    <a:lumMod val="50000"/>
                  </a:schemeClr>
                </a:solidFill>
              </a:rPr>
              <a:t>The past experience and history of a business will indicate that not all of  its trade receivables will be recoverable in full. It may not be possible to  identify the amount that will not be paid but an estimate may be made  that a certain percentage of customers are likely not to pay. An  additional allowance will be made for these items, often known as a  general allowance.</a:t>
            </a:r>
          </a:p>
          <a:p>
            <a:pPr algn="just"/>
            <a:endParaRPr lang="en-US" dirty="0">
              <a:solidFill>
                <a:schemeClr val="tx2">
                  <a:lumMod val="50000"/>
                </a:schemeClr>
              </a:solidFill>
            </a:endParaRPr>
          </a:p>
        </p:txBody>
      </p:sp>
    </p:spTree>
    <p:extLst>
      <p:ext uri="{BB962C8B-B14F-4D97-AF65-F5344CB8AC3E}">
        <p14:creationId xmlns:p14="http://schemas.microsoft.com/office/powerpoint/2010/main" val="3497329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50000"/>
                  </a:schemeClr>
                </a:solidFill>
                <a:latin typeface="+mn-lt"/>
              </a:rPr>
              <a:t>Accounting for the allowance for receivables</a:t>
            </a:r>
            <a:endParaRPr lang="en-US" b="1" dirty="0">
              <a:solidFill>
                <a:schemeClr val="tx2">
                  <a:lumMod val="50000"/>
                </a:schemeClr>
              </a:solidFill>
              <a:latin typeface="+mn-lt"/>
            </a:endParaRPr>
          </a:p>
        </p:txBody>
      </p:sp>
      <p:sp>
        <p:nvSpPr>
          <p:cNvPr id="3" name="Content Placeholder 2"/>
          <p:cNvSpPr>
            <a:spLocks noGrp="1"/>
          </p:cNvSpPr>
          <p:nvPr>
            <p:ph idx="1"/>
          </p:nvPr>
        </p:nvSpPr>
        <p:spPr/>
        <p:txBody>
          <a:bodyPr/>
          <a:lstStyle/>
          <a:p>
            <a:pPr algn="just"/>
            <a:r>
              <a:rPr lang="en-US" dirty="0" smtClean="0">
                <a:solidFill>
                  <a:schemeClr val="tx2">
                    <a:lumMod val="50000"/>
                  </a:schemeClr>
                </a:solidFill>
              </a:rPr>
              <a:t>An allowance for receivables is set up with the following journal:</a:t>
            </a:r>
          </a:p>
          <a:p>
            <a:pPr marL="0" indent="0" algn="just">
              <a:buNone/>
            </a:pPr>
            <a:r>
              <a:rPr lang="en-US" dirty="0" smtClean="0">
                <a:solidFill>
                  <a:schemeClr val="tx2">
                    <a:lumMod val="50000"/>
                  </a:schemeClr>
                </a:solidFill>
              </a:rPr>
              <a:t>	</a:t>
            </a:r>
            <a:r>
              <a:rPr lang="en-US" dirty="0" err="1" smtClean="0">
                <a:solidFill>
                  <a:schemeClr val="tx2">
                    <a:lumMod val="50000"/>
                  </a:schemeClr>
                </a:solidFill>
              </a:rPr>
              <a:t>Dr</a:t>
            </a:r>
            <a:r>
              <a:rPr lang="en-US" dirty="0" smtClean="0">
                <a:solidFill>
                  <a:schemeClr val="tx2">
                    <a:lumMod val="50000"/>
                  </a:schemeClr>
                </a:solidFill>
              </a:rPr>
              <a:t> Irrecoverable debts expense</a:t>
            </a:r>
          </a:p>
          <a:p>
            <a:pPr marL="0" indent="0" algn="just">
              <a:buNone/>
            </a:pPr>
            <a:r>
              <a:rPr lang="en-US" dirty="0" smtClean="0">
                <a:solidFill>
                  <a:schemeClr val="tx2">
                    <a:lumMod val="50000"/>
                  </a:schemeClr>
                </a:solidFill>
              </a:rPr>
              <a:t>	Cr Allowance for receivables</a:t>
            </a:r>
          </a:p>
          <a:p>
            <a:pPr algn="just"/>
            <a:r>
              <a:rPr lang="en-US" dirty="0" smtClean="0">
                <a:solidFill>
                  <a:schemeClr val="tx2">
                    <a:lumMod val="50000"/>
                  </a:schemeClr>
                </a:solidFill>
              </a:rPr>
              <a:t>If there is already an allowance for receivables in the accounts (opening  allowance), only the movement in the allowance is charged to the income  statement (closing allowance less opening allowance).</a:t>
            </a:r>
          </a:p>
          <a:p>
            <a:pPr algn="just"/>
            <a:r>
              <a:rPr lang="en-US" dirty="0" smtClean="0">
                <a:solidFill>
                  <a:schemeClr val="tx2">
                    <a:lumMod val="50000"/>
                  </a:schemeClr>
                </a:solidFill>
              </a:rPr>
              <a:t>As the allowance can increase or decrease, there may be a debit or a credit  in the irrecoverable debts account so the above journal may be reversed.</a:t>
            </a:r>
          </a:p>
          <a:p>
            <a:endParaRPr lang="en-US" dirty="0"/>
          </a:p>
        </p:txBody>
      </p:sp>
    </p:spTree>
    <p:extLst>
      <p:ext uri="{BB962C8B-B14F-4D97-AF65-F5344CB8AC3E}">
        <p14:creationId xmlns:p14="http://schemas.microsoft.com/office/powerpoint/2010/main" val="442513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solidFill>
                  <a:schemeClr val="tx2">
                    <a:lumMod val="50000"/>
                  </a:schemeClr>
                </a:solidFill>
              </a:rPr>
              <a:t>When calculating and accounting for a movement in the allowance for  receivables, the following steps should be taken:</a:t>
            </a:r>
          </a:p>
          <a:p>
            <a:pPr marL="0" indent="0" algn="just">
              <a:buNone/>
            </a:pPr>
            <a:r>
              <a:rPr lang="en-US" dirty="0" smtClean="0">
                <a:solidFill>
                  <a:schemeClr val="tx2">
                    <a:lumMod val="50000"/>
                  </a:schemeClr>
                </a:solidFill>
              </a:rPr>
              <a:t>(1) Write off irrecoverable debts. </a:t>
            </a:r>
          </a:p>
          <a:p>
            <a:pPr marL="0" indent="0" algn="just">
              <a:buNone/>
            </a:pPr>
            <a:r>
              <a:rPr lang="en-US" dirty="0" smtClean="0">
                <a:solidFill>
                  <a:schemeClr val="tx2">
                    <a:lumMod val="50000"/>
                  </a:schemeClr>
                </a:solidFill>
              </a:rPr>
              <a:t>(2) Calculate the receivables balance as adjusted for the </a:t>
            </a:r>
            <a:r>
              <a:rPr lang="en-US" dirty="0" err="1" smtClean="0">
                <a:solidFill>
                  <a:schemeClr val="tx2">
                    <a:lumMod val="50000"/>
                  </a:schemeClr>
                </a:solidFill>
              </a:rPr>
              <a:t>write­offs</a:t>
            </a:r>
            <a:r>
              <a:rPr lang="en-US" dirty="0" smtClean="0">
                <a:solidFill>
                  <a:schemeClr val="tx2">
                    <a:lumMod val="50000"/>
                  </a:schemeClr>
                </a:solidFill>
              </a:rPr>
              <a:t>.</a:t>
            </a:r>
          </a:p>
          <a:p>
            <a:pPr marL="0" indent="0" algn="just">
              <a:buNone/>
            </a:pPr>
            <a:r>
              <a:rPr lang="en-US" dirty="0" smtClean="0">
                <a:solidFill>
                  <a:schemeClr val="tx2">
                    <a:lumMod val="50000"/>
                  </a:schemeClr>
                </a:solidFill>
              </a:rPr>
              <a:t>(3) Ascertain the specific allowance for receivables required. </a:t>
            </a:r>
          </a:p>
          <a:p>
            <a:pPr marL="0" indent="0" algn="just">
              <a:buNone/>
            </a:pPr>
            <a:r>
              <a:rPr lang="en-US" dirty="0" smtClean="0">
                <a:solidFill>
                  <a:schemeClr val="tx2">
                    <a:lumMod val="50000"/>
                  </a:schemeClr>
                </a:solidFill>
              </a:rPr>
              <a:t>(4)Deduct the debt specifically provided for from the receivables balance  (be sure to deduct the full amount of debt rather than the amount of  specific allowance). </a:t>
            </a:r>
          </a:p>
          <a:p>
            <a:pPr marL="0" indent="0" algn="just">
              <a:buNone/>
            </a:pPr>
            <a:r>
              <a:rPr lang="en-US" dirty="0" smtClean="0">
                <a:solidFill>
                  <a:schemeClr val="tx2">
                    <a:lumMod val="50000"/>
                  </a:schemeClr>
                </a:solidFill>
              </a:rPr>
              <a:t>(5)Multiply the remaining receivables balance by the general allowance  percentage to give the general allowance required.</a:t>
            </a:r>
          </a:p>
          <a:p>
            <a:pPr marL="0" indent="0" algn="just">
              <a:buNone/>
            </a:pPr>
            <a:r>
              <a:rPr lang="en-US" dirty="0" smtClean="0">
                <a:solidFill>
                  <a:schemeClr val="tx2">
                    <a:lumMod val="50000"/>
                  </a:schemeClr>
                </a:solidFill>
              </a:rPr>
              <a:t> %(closing receivables – irrecoverable debts – debts specifically  allowed for).</a:t>
            </a:r>
          </a:p>
          <a:p>
            <a:pPr marL="0" indent="0" algn="just">
              <a:buNone/>
            </a:pPr>
            <a:r>
              <a:rPr lang="en-US" dirty="0" smtClean="0">
                <a:solidFill>
                  <a:schemeClr val="tx2">
                    <a:lumMod val="50000"/>
                  </a:schemeClr>
                </a:solidFill>
              </a:rPr>
              <a:t>(6) Add the specific and general allowances required together. </a:t>
            </a:r>
          </a:p>
          <a:p>
            <a:pPr marL="0" indent="0" algn="just">
              <a:buNone/>
            </a:pPr>
            <a:r>
              <a:rPr lang="en-US" dirty="0" smtClean="0">
                <a:solidFill>
                  <a:schemeClr val="tx2">
                    <a:lumMod val="50000"/>
                  </a:schemeClr>
                </a:solidFill>
              </a:rPr>
              <a:t>(7) Compare to the brought forward allowance. </a:t>
            </a:r>
          </a:p>
          <a:p>
            <a:pPr marL="0" indent="0" algn="just">
              <a:buNone/>
            </a:pPr>
            <a:r>
              <a:rPr lang="en-US" dirty="0" smtClean="0">
                <a:solidFill>
                  <a:schemeClr val="tx2">
                    <a:lumMod val="50000"/>
                  </a:schemeClr>
                </a:solidFill>
              </a:rPr>
              <a:t>(8) Account for the change in allowance.</a:t>
            </a:r>
          </a:p>
          <a:p>
            <a:endParaRPr lang="en-US" dirty="0"/>
          </a:p>
        </p:txBody>
      </p:sp>
    </p:spTree>
    <p:extLst>
      <p:ext uri="{BB962C8B-B14F-4D97-AF65-F5344CB8AC3E}">
        <p14:creationId xmlns:p14="http://schemas.microsoft.com/office/powerpoint/2010/main" val="2959445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r>
              <a:rPr lang="en-US" dirty="0" smtClean="0">
                <a:solidFill>
                  <a:schemeClr val="tx2">
                    <a:lumMod val="50000"/>
                  </a:schemeClr>
                </a:solidFill>
              </a:rPr>
              <a:t>On 31 December 20X1 Jake Williams had receivables of </a:t>
            </a:r>
            <a:r>
              <a:rPr lang="en-US" dirty="0" smtClean="0">
                <a:solidFill>
                  <a:schemeClr val="tx2">
                    <a:lumMod val="50000"/>
                  </a:schemeClr>
                </a:solidFill>
              </a:rPr>
              <a:t>Rs.10,000</a:t>
            </a:r>
            <a:r>
              <a:rPr lang="en-US" dirty="0" smtClean="0">
                <a:solidFill>
                  <a:schemeClr val="tx2">
                    <a:lumMod val="50000"/>
                  </a:schemeClr>
                </a:solidFill>
              </a:rPr>
              <a:t>.  From past experience Jake estimated that the equivalent of 3% of these  customers were likely never to pay their debts and he therefore wished  to make an allowance for this amount.</a:t>
            </a:r>
          </a:p>
          <a:p>
            <a:pPr algn="just"/>
            <a:r>
              <a:rPr lang="en-US" dirty="0" smtClean="0">
                <a:solidFill>
                  <a:schemeClr val="tx2">
                    <a:lumMod val="50000"/>
                  </a:schemeClr>
                </a:solidFill>
              </a:rPr>
              <a:t>During 20X2 Jake made sales on credit </a:t>
            </a:r>
            <a:r>
              <a:rPr lang="en-US" dirty="0" err="1" smtClean="0">
                <a:solidFill>
                  <a:schemeClr val="tx2">
                    <a:lumMod val="50000"/>
                  </a:schemeClr>
                </a:solidFill>
              </a:rPr>
              <a:t>totalling</a:t>
            </a:r>
            <a:r>
              <a:rPr lang="en-US" dirty="0" smtClean="0">
                <a:solidFill>
                  <a:schemeClr val="tx2">
                    <a:lumMod val="50000"/>
                  </a:schemeClr>
                </a:solidFill>
              </a:rPr>
              <a:t> </a:t>
            </a:r>
            <a:r>
              <a:rPr lang="en-US" dirty="0" smtClean="0">
                <a:solidFill>
                  <a:schemeClr val="tx2">
                    <a:lumMod val="50000"/>
                  </a:schemeClr>
                </a:solidFill>
              </a:rPr>
              <a:t>Rs.100,000</a:t>
            </a:r>
            <a:r>
              <a:rPr lang="en-US" dirty="0" smtClean="0">
                <a:solidFill>
                  <a:schemeClr val="tx2">
                    <a:lumMod val="50000"/>
                  </a:schemeClr>
                </a:solidFill>
              </a:rPr>
              <a:t> and received  cash from his customers of </a:t>
            </a:r>
            <a:r>
              <a:rPr lang="en-US" dirty="0" smtClean="0">
                <a:solidFill>
                  <a:schemeClr val="tx2">
                    <a:lumMod val="50000"/>
                  </a:schemeClr>
                </a:solidFill>
              </a:rPr>
              <a:t>Rs.94,000</a:t>
            </a:r>
            <a:r>
              <a:rPr lang="en-US" dirty="0" smtClean="0">
                <a:solidFill>
                  <a:schemeClr val="tx2">
                    <a:lumMod val="50000"/>
                  </a:schemeClr>
                </a:solidFill>
              </a:rPr>
              <a:t>. He still considered that the  equivalent of 3% of the closing receivables may never pay and should be  allowed for.</a:t>
            </a:r>
          </a:p>
          <a:p>
            <a:pPr algn="just"/>
            <a:r>
              <a:rPr lang="en-US" dirty="0" smtClean="0">
                <a:solidFill>
                  <a:schemeClr val="tx2">
                    <a:lumMod val="50000"/>
                  </a:schemeClr>
                </a:solidFill>
              </a:rPr>
              <a:t>During 20X3 Jake made sales of </a:t>
            </a:r>
            <a:r>
              <a:rPr lang="en-US" dirty="0" smtClean="0">
                <a:solidFill>
                  <a:schemeClr val="tx2">
                    <a:lumMod val="50000"/>
                  </a:schemeClr>
                </a:solidFill>
              </a:rPr>
              <a:t>Rs.95,000</a:t>
            </a:r>
            <a:r>
              <a:rPr lang="en-US" dirty="0" smtClean="0">
                <a:solidFill>
                  <a:schemeClr val="tx2">
                    <a:lumMod val="50000"/>
                  </a:schemeClr>
                </a:solidFill>
              </a:rPr>
              <a:t> and collected </a:t>
            </a:r>
            <a:r>
              <a:rPr lang="en-US" dirty="0" smtClean="0">
                <a:solidFill>
                  <a:schemeClr val="tx2">
                    <a:lumMod val="50000"/>
                  </a:schemeClr>
                </a:solidFill>
              </a:rPr>
              <a:t>Rs.96,000</a:t>
            </a:r>
            <a:r>
              <a:rPr lang="en-US" dirty="0" smtClean="0">
                <a:solidFill>
                  <a:schemeClr val="tx2">
                    <a:lumMod val="50000"/>
                  </a:schemeClr>
                </a:solidFill>
              </a:rPr>
              <a:t> from  his receivables. At 31 December 20X3 Jake still considered that the  equivalent of 3% of his receivables should be allowed for.</a:t>
            </a:r>
          </a:p>
          <a:p>
            <a:pPr algn="just"/>
            <a:r>
              <a:rPr lang="en-US" dirty="0" smtClean="0">
                <a:solidFill>
                  <a:schemeClr val="tx2">
                    <a:lumMod val="50000"/>
                  </a:schemeClr>
                </a:solidFill>
              </a:rPr>
              <a:t>Calculate the allowance for receivables and the irrecoverable debt  expense as well as the closing balance of receivables for each of the  years 20X1, 20X2, 20X3.</a:t>
            </a:r>
          </a:p>
          <a:p>
            <a:endParaRPr lang="en-US" dirty="0"/>
          </a:p>
        </p:txBody>
      </p:sp>
    </p:spTree>
    <p:extLst>
      <p:ext uri="{BB962C8B-B14F-4D97-AF65-F5344CB8AC3E}">
        <p14:creationId xmlns:p14="http://schemas.microsoft.com/office/powerpoint/2010/main" val="1289066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solidFill>
                  <a:schemeClr val="tx2">
                    <a:lumMod val="50000"/>
                  </a:schemeClr>
                </a:solidFill>
              </a:rPr>
              <a:t>John Stamp has opening balances at 1 January 20X6 on his trade  receivables account and allowance for receivables account of </a:t>
            </a:r>
            <a:r>
              <a:rPr lang="en-US" dirty="0" smtClean="0">
                <a:solidFill>
                  <a:schemeClr val="tx2">
                    <a:lumMod val="50000"/>
                  </a:schemeClr>
                </a:solidFill>
              </a:rPr>
              <a:t>Rs.68,000</a:t>
            </a:r>
            <a:r>
              <a:rPr lang="en-US" dirty="0" smtClean="0">
                <a:solidFill>
                  <a:schemeClr val="tx2">
                    <a:lumMod val="50000"/>
                  </a:schemeClr>
                </a:solidFill>
              </a:rPr>
              <a:t>  and </a:t>
            </a:r>
            <a:r>
              <a:rPr lang="en-US" dirty="0" smtClean="0">
                <a:solidFill>
                  <a:schemeClr val="tx2">
                    <a:lumMod val="50000"/>
                  </a:schemeClr>
                </a:solidFill>
              </a:rPr>
              <a:t>Rs.3,400</a:t>
            </a:r>
            <a:r>
              <a:rPr lang="en-US" dirty="0" smtClean="0">
                <a:solidFill>
                  <a:schemeClr val="tx2">
                    <a:lumMod val="50000"/>
                  </a:schemeClr>
                </a:solidFill>
              </a:rPr>
              <a:t> respectively. During the year to 31 December 20X6 John  Stamp makes credit sales of </a:t>
            </a:r>
            <a:r>
              <a:rPr lang="en-US" dirty="0" smtClean="0">
                <a:solidFill>
                  <a:schemeClr val="tx2">
                    <a:lumMod val="50000"/>
                  </a:schemeClr>
                </a:solidFill>
              </a:rPr>
              <a:t>Rs.354,000</a:t>
            </a:r>
            <a:r>
              <a:rPr lang="en-US" dirty="0" smtClean="0">
                <a:solidFill>
                  <a:schemeClr val="tx2">
                    <a:lumMod val="50000"/>
                  </a:schemeClr>
                </a:solidFill>
              </a:rPr>
              <a:t> and receives cash from his  receivables of </a:t>
            </a:r>
            <a:r>
              <a:rPr lang="en-US" dirty="0" smtClean="0">
                <a:solidFill>
                  <a:schemeClr val="tx2">
                    <a:lumMod val="50000"/>
                  </a:schemeClr>
                </a:solidFill>
              </a:rPr>
              <a:t>Rs.340,000</a:t>
            </a:r>
            <a:r>
              <a:rPr lang="en-US" dirty="0" smtClean="0">
                <a:solidFill>
                  <a:schemeClr val="tx2">
                    <a:lumMod val="50000"/>
                  </a:schemeClr>
                </a:solidFill>
              </a:rPr>
              <a:t>.</a:t>
            </a:r>
          </a:p>
          <a:p>
            <a:r>
              <a:rPr lang="en-US" dirty="0" smtClean="0">
                <a:solidFill>
                  <a:schemeClr val="tx2">
                    <a:lumMod val="50000"/>
                  </a:schemeClr>
                </a:solidFill>
              </a:rPr>
              <a:t>At 31 December 20X6 John Stamp reviews his receivables listing and  acknowledges that he is unlikely ever to receive debts </a:t>
            </a:r>
            <a:r>
              <a:rPr lang="en-US" dirty="0" err="1" smtClean="0">
                <a:solidFill>
                  <a:schemeClr val="tx2">
                    <a:lumMod val="50000"/>
                  </a:schemeClr>
                </a:solidFill>
              </a:rPr>
              <a:t>totalling</a:t>
            </a:r>
            <a:r>
              <a:rPr lang="en-US" dirty="0" smtClean="0">
                <a:solidFill>
                  <a:schemeClr val="tx2">
                    <a:lumMod val="50000"/>
                  </a:schemeClr>
                </a:solidFill>
              </a:rPr>
              <a:t> </a:t>
            </a:r>
            <a:r>
              <a:rPr lang="en-US" dirty="0" smtClean="0">
                <a:solidFill>
                  <a:schemeClr val="tx2">
                    <a:lumMod val="50000"/>
                  </a:schemeClr>
                </a:solidFill>
              </a:rPr>
              <a:t>Rs.2,000</a:t>
            </a:r>
            <a:r>
              <a:rPr lang="en-US" dirty="0" smtClean="0">
                <a:solidFill>
                  <a:schemeClr val="tx2">
                    <a:lumMod val="50000"/>
                  </a:schemeClr>
                </a:solidFill>
              </a:rPr>
              <a:t>.  These are to be written off as irrecoverable. Past experience indicates  that John should also make an allowance equivalent to 5% of his  remaining receivables after writing off the irrecoverable debts.</a:t>
            </a:r>
          </a:p>
          <a:p>
            <a:r>
              <a:rPr lang="en-US" dirty="0" smtClean="0">
                <a:solidFill>
                  <a:schemeClr val="tx2">
                    <a:lumMod val="50000"/>
                  </a:schemeClr>
                </a:solidFill>
              </a:rPr>
              <a:t>What is the amount charged to John’s income statement for  irrecoverable debt expense in the year ended 31 December 20X6?</a:t>
            </a:r>
          </a:p>
          <a:p>
            <a:endParaRPr lang="en-US" dirty="0">
              <a:solidFill>
                <a:schemeClr val="tx2">
                  <a:lumMod val="50000"/>
                </a:schemeClr>
              </a:solidFill>
            </a:endParaRPr>
          </a:p>
        </p:txBody>
      </p:sp>
    </p:spTree>
    <p:extLst>
      <p:ext uri="{BB962C8B-B14F-4D97-AF65-F5344CB8AC3E}">
        <p14:creationId xmlns:p14="http://schemas.microsoft.com/office/powerpoint/2010/main" val="1612295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r>
              <a:rPr lang="en-US" dirty="0" smtClean="0">
                <a:solidFill>
                  <a:schemeClr val="tx2">
                    <a:lumMod val="50000"/>
                  </a:schemeClr>
                </a:solidFill>
              </a:rPr>
              <a:t>Gordon’s receivables owe a total of </a:t>
            </a:r>
            <a:r>
              <a:rPr lang="en-US" dirty="0" smtClean="0">
                <a:solidFill>
                  <a:schemeClr val="tx2">
                    <a:lumMod val="50000"/>
                  </a:schemeClr>
                </a:solidFill>
              </a:rPr>
              <a:t>Rs.80,000</a:t>
            </a:r>
            <a:r>
              <a:rPr lang="en-US" dirty="0" smtClean="0">
                <a:solidFill>
                  <a:schemeClr val="tx2">
                    <a:lumMod val="50000"/>
                  </a:schemeClr>
                </a:solidFill>
              </a:rPr>
              <a:t> at the year end. These  include </a:t>
            </a:r>
            <a:r>
              <a:rPr lang="en-US" dirty="0" smtClean="0">
                <a:solidFill>
                  <a:schemeClr val="tx2">
                    <a:lumMod val="50000"/>
                  </a:schemeClr>
                </a:solidFill>
              </a:rPr>
              <a:t>Rs.900</a:t>
            </a:r>
            <a:r>
              <a:rPr lang="en-US" dirty="0" smtClean="0">
                <a:solidFill>
                  <a:schemeClr val="tx2">
                    <a:lumMod val="50000"/>
                  </a:schemeClr>
                </a:solidFill>
              </a:rPr>
              <a:t> of long overdue debts that might still be recoverable, but for  which Gordon has created an allowance for receivables. Gordon has  also provided an allowance of </a:t>
            </a:r>
            <a:r>
              <a:rPr lang="en-US" dirty="0" smtClean="0">
                <a:solidFill>
                  <a:schemeClr val="tx2">
                    <a:lumMod val="50000"/>
                  </a:schemeClr>
                </a:solidFill>
              </a:rPr>
              <a:t>Rs.1,582</a:t>
            </a:r>
            <a:r>
              <a:rPr lang="en-US" dirty="0" smtClean="0">
                <a:solidFill>
                  <a:schemeClr val="tx2">
                    <a:lumMod val="50000"/>
                  </a:schemeClr>
                </a:solidFill>
              </a:rPr>
              <a:t>, which is the equivalent of 2% of  the other receivables’ balances. What best describes Gordon’s  allowance for receivables as at his year end?</a:t>
            </a:r>
          </a:p>
          <a:p>
            <a:pPr marL="571500" indent="-571500" algn="just">
              <a:buFont typeface="+mj-lt"/>
              <a:buAutoNum type="romanUcPeriod"/>
            </a:pPr>
            <a:r>
              <a:rPr lang="en-US" dirty="0" smtClean="0">
                <a:solidFill>
                  <a:schemeClr val="tx2">
                    <a:lumMod val="50000"/>
                  </a:schemeClr>
                </a:solidFill>
              </a:rPr>
              <a:t>A specific allowance of </a:t>
            </a:r>
            <a:r>
              <a:rPr lang="en-US" dirty="0" smtClean="0">
                <a:solidFill>
                  <a:schemeClr val="tx2">
                    <a:lumMod val="50000"/>
                  </a:schemeClr>
                </a:solidFill>
              </a:rPr>
              <a:t>Rs.900</a:t>
            </a:r>
            <a:r>
              <a:rPr lang="en-US" dirty="0" smtClean="0">
                <a:solidFill>
                  <a:schemeClr val="tx2">
                    <a:lumMod val="50000"/>
                  </a:schemeClr>
                </a:solidFill>
              </a:rPr>
              <a:t> and an additional allowance of </a:t>
            </a:r>
            <a:r>
              <a:rPr lang="en-US" dirty="0" smtClean="0">
                <a:solidFill>
                  <a:schemeClr val="tx2">
                    <a:lumMod val="50000"/>
                  </a:schemeClr>
                </a:solidFill>
              </a:rPr>
              <a:t>Rs.1,582</a:t>
            </a:r>
            <a:r>
              <a:rPr lang="en-US" dirty="0" smtClean="0">
                <a:solidFill>
                  <a:schemeClr val="tx2">
                    <a:lumMod val="50000"/>
                  </a:schemeClr>
                </a:solidFill>
              </a:rPr>
              <a:t>  based on past history. </a:t>
            </a:r>
          </a:p>
          <a:p>
            <a:pPr marL="571500" indent="-571500" algn="just">
              <a:buFont typeface="+mj-lt"/>
              <a:buAutoNum type="romanUcPeriod"/>
            </a:pPr>
            <a:r>
              <a:rPr lang="en-US" dirty="0" smtClean="0">
                <a:solidFill>
                  <a:schemeClr val="tx2">
                    <a:lumMod val="50000"/>
                  </a:schemeClr>
                </a:solidFill>
              </a:rPr>
              <a:t>A specific allowance of </a:t>
            </a:r>
            <a:r>
              <a:rPr lang="en-US" dirty="0" smtClean="0">
                <a:solidFill>
                  <a:schemeClr val="tx2">
                    <a:lumMod val="50000"/>
                  </a:schemeClr>
                </a:solidFill>
              </a:rPr>
              <a:t>Rs.1,582</a:t>
            </a:r>
            <a:r>
              <a:rPr lang="en-US" dirty="0" smtClean="0">
                <a:solidFill>
                  <a:schemeClr val="tx2">
                    <a:lumMod val="50000"/>
                  </a:schemeClr>
                </a:solidFill>
              </a:rPr>
              <a:t> and an additional allowance of </a:t>
            </a:r>
            <a:r>
              <a:rPr lang="en-US" dirty="0" smtClean="0">
                <a:solidFill>
                  <a:schemeClr val="tx2">
                    <a:lumMod val="50000"/>
                  </a:schemeClr>
                </a:solidFill>
              </a:rPr>
              <a:t>Rs.900</a:t>
            </a:r>
            <a:r>
              <a:rPr lang="en-US" dirty="0" smtClean="0">
                <a:solidFill>
                  <a:schemeClr val="tx2">
                    <a:lumMod val="50000"/>
                  </a:schemeClr>
                </a:solidFill>
              </a:rPr>
              <a:t>  based on past history.</a:t>
            </a:r>
          </a:p>
          <a:p>
            <a:pPr marL="571500" indent="-571500" algn="just">
              <a:buFont typeface="+mj-lt"/>
              <a:buAutoNum type="romanUcPeriod"/>
            </a:pPr>
            <a:r>
              <a:rPr lang="en-US" dirty="0" smtClean="0">
                <a:solidFill>
                  <a:schemeClr val="tx2">
                    <a:lumMod val="50000"/>
                  </a:schemeClr>
                </a:solidFill>
              </a:rPr>
              <a:t>A specific allowance of </a:t>
            </a:r>
            <a:r>
              <a:rPr lang="en-US" dirty="0" smtClean="0">
                <a:solidFill>
                  <a:schemeClr val="tx2">
                    <a:lumMod val="50000"/>
                  </a:schemeClr>
                </a:solidFill>
              </a:rPr>
              <a:t>Rs.2,482</a:t>
            </a:r>
            <a:r>
              <a:rPr lang="en-US" dirty="0" smtClean="0">
                <a:solidFill>
                  <a:schemeClr val="tx2">
                    <a:lumMod val="50000"/>
                  </a:schemeClr>
                </a:solidFill>
              </a:rPr>
              <a:t>. </a:t>
            </a:r>
          </a:p>
          <a:p>
            <a:pPr marL="571500" indent="-571500" algn="just">
              <a:buFont typeface="+mj-lt"/>
              <a:buAutoNum type="romanUcPeriod"/>
            </a:pPr>
            <a:r>
              <a:rPr lang="en-US" dirty="0" smtClean="0">
                <a:solidFill>
                  <a:schemeClr val="tx2">
                    <a:lumMod val="50000"/>
                  </a:schemeClr>
                </a:solidFill>
              </a:rPr>
              <a:t>A general allowance of </a:t>
            </a:r>
            <a:r>
              <a:rPr lang="en-US" dirty="0" smtClean="0">
                <a:solidFill>
                  <a:schemeClr val="tx2">
                    <a:lumMod val="50000"/>
                  </a:schemeClr>
                </a:solidFill>
              </a:rPr>
              <a:t>Rs.2,482</a:t>
            </a:r>
            <a:r>
              <a:rPr lang="en-US" dirty="0" smtClean="0">
                <a:solidFill>
                  <a:schemeClr val="tx2">
                    <a:lumMod val="50000"/>
                  </a:schemeClr>
                </a:solidFill>
              </a:rPr>
              <a:t>.</a:t>
            </a:r>
          </a:p>
          <a:p>
            <a:endParaRPr lang="en-US" dirty="0"/>
          </a:p>
        </p:txBody>
      </p:sp>
    </p:spTree>
    <p:extLst>
      <p:ext uri="{BB962C8B-B14F-4D97-AF65-F5344CB8AC3E}">
        <p14:creationId xmlns:p14="http://schemas.microsoft.com/office/powerpoint/2010/main" val="3127295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50000"/>
                  </a:schemeClr>
                </a:solidFill>
                <a:latin typeface="+mn-lt"/>
              </a:rPr>
              <a:t>The provision of credit facilities</a:t>
            </a:r>
            <a:endParaRPr lang="en-US" b="1" dirty="0">
              <a:solidFill>
                <a:schemeClr val="tx2">
                  <a:lumMod val="50000"/>
                </a:schemeClr>
              </a:solidFill>
              <a:latin typeface="+mn-lt"/>
            </a:endParaRPr>
          </a:p>
        </p:txBody>
      </p:sp>
      <p:sp>
        <p:nvSpPr>
          <p:cNvPr id="3" name="Content Placeholder 2"/>
          <p:cNvSpPr>
            <a:spLocks noGrp="1"/>
          </p:cNvSpPr>
          <p:nvPr>
            <p:ph idx="1"/>
          </p:nvPr>
        </p:nvSpPr>
        <p:spPr/>
        <p:txBody>
          <a:bodyPr>
            <a:normAutofit fontScale="85000" lnSpcReduction="20000"/>
          </a:bodyPr>
          <a:lstStyle/>
          <a:p>
            <a:r>
              <a:rPr lang="en-US" dirty="0" smtClean="0">
                <a:solidFill>
                  <a:schemeClr val="tx2">
                    <a:lumMod val="50000"/>
                  </a:schemeClr>
                </a:solidFill>
              </a:rPr>
              <a:t>The majority of businesses will sell to their customers on credit and state a  defined time within which they must pay (a credit period). The main benefits  and costs of doing so are as follows: </a:t>
            </a:r>
          </a:p>
          <a:p>
            <a:pPr marL="0" indent="0">
              <a:buNone/>
            </a:pPr>
            <a:r>
              <a:rPr lang="en-US" b="1" dirty="0" smtClean="0">
                <a:solidFill>
                  <a:schemeClr val="tx2">
                    <a:lumMod val="50000"/>
                  </a:schemeClr>
                </a:solidFill>
              </a:rPr>
              <a:t>Benefits </a:t>
            </a:r>
          </a:p>
          <a:p>
            <a:r>
              <a:rPr lang="en-US" dirty="0" smtClean="0">
                <a:solidFill>
                  <a:schemeClr val="tx2">
                    <a:lumMod val="50000"/>
                  </a:schemeClr>
                </a:solidFill>
              </a:rPr>
              <a:t>The business may be able to enter new </a:t>
            </a:r>
            <a:r>
              <a:rPr lang="en-US" dirty="0" smtClean="0">
                <a:solidFill>
                  <a:schemeClr val="tx2">
                    <a:lumMod val="50000"/>
                  </a:schemeClr>
                </a:solidFill>
              </a:rPr>
              <a:t>markets.</a:t>
            </a:r>
          </a:p>
          <a:p>
            <a:r>
              <a:rPr lang="en-US" dirty="0" smtClean="0">
                <a:solidFill>
                  <a:schemeClr val="tx2">
                    <a:lumMod val="50000"/>
                  </a:schemeClr>
                </a:solidFill>
              </a:rPr>
              <a:t>There</a:t>
            </a:r>
            <a:r>
              <a:rPr lang="en-US" dirty="0" smtClean="0">
                <a:solidFill>
                  <a:schemeClr val="tx2">
                    <a:lumMod val="50000"/>
                  </a:schemeClr>
                </a:solidFill>
              </a:rPr>
              <a:t> is a possibility of increased sales. </a:t>
            </a:r>
            <a:endParaRPr lang="en-US" dirty="0" smtClean="0">
              <a:solidFill>
                <a:schemeClr val="tx2">
                  <a:lumMod val="50000"/>
                </a:schemeClr>
              </a:solidFill>
            </a:endParaRPr>
          </a:p>
          <a:p>
            <a:r>
              <a:rPr lang="en-US" dirty="0" smtClean="0">
                <a:solidFill>
                  <a:schemeClr val="tx2">
                    <a:lumMod val="50000"/>
                  </a:schemeClr>
                </a:solidFill>
              </a:rPr>
              <a:t>Customer</a:t>
            </a:r>
            <a:r>
              <a:rPr lang="en-US" dirty="0" smtClean="0">
                <a:solidFill>
                  <a:schemeClr val="tx2">
                    <a:lumMod val="50000"/>
                  </a:schemeClr>
                </a:solidFill>
              </a:rPr>
              <a:t> loyalty may be encouraged.</a:t>
            </a:r>
          </a:p>
          <a:p>
            <a:pPr marL="0" indent="0">
              <a:buNone/>
            </a:pPr>
            <a:r>
              <a:rPr lang="en-US" b="1" dirty="0" smtClean="0">
                <a:solidFill>
                  <a:schemeClr val="tx2">
                    <a:lumMod val="50000"/>
                  </a:schemeClr>
                </a:solidFill>
              </a:rPr>
              <a:t>Costs</a:t>
            </a:r>
          </a:p>
          <a:p>
            <a:r>
              <a:rPr lang="en-US" dirty="0" smtClean="0">
                <a:solidFill>
                  <a:schemeClr val="tx2">
                    <a:lumMod val="50000"/>
                  </a:schemeClr>
                </a:solidFill>
              </a:rPr>
              <a:t>Can be costly in terms of lost interest since the business is accepting  </a:t>
            </a:r>
          </a:p>
          <a:p>
            <a:pPr marL="0" indent="0">
              <a:buNone/>
            </a:pPr>
            <a:r>
              <a:rPr lang="en-US" dirty="0">
                <a:solidFill>
                  <a:schemeClr val="tx2">
                    <a:lumMod val="50000"/>
                  </a:schemeClr>
                </a:solidFill>
              </a:rPr>
              <a:t> </a:t>
            </a:r>
            <a:r>
              <a:rPr lang="en-US" dirty="0" smtClean="0">
                <a:solidFill>
                  <a:schemeClr val="tx2">
                    <a:lumMod val="50000"/>
                  </a:schemeClr>
                </a:solidFill>
              </a:rPr>
              <a:t>   </a:t>
            </a:r>
            <a:r>
              <a:rPr lang="en-US" dirty="0" smtClean="0">
                <a:solidFill>
                  <a:schemeClr val="tx2">
                    <a:lumMod val="50000"/>
                  </a:schemeClr>
                </a:solidFill>
              </a:rPr>
              <a:t>payment</a:t>
            </a:r>
            <a:r>
              <a:rPr lang="en-US" dirty="0" smtClean="0">
                <a:solidFill>
                  <a:schemeClr val="tx2">
                    <a:lumMod val="50000"/>
                  </a:schemeClr>
                </a:solidFill>
              </a:rPr>
              <a:t> later. </a:t>
            </a:r>
          </a:p>
          <a:p>
            <a:r>
              <a:rPr lang="en-US" dirty="0" smtClean="0">
                <a:solidFill>
                  <a:schemeClr val="tx2">
                    <a:lumMod val="50000"/>
                  </a:schemeClr>
                </a:solidFill>
              </a:rPr>
              <a:t>Cash flow of the business may get worse. </a:t>
            </a:r>
          </a:p>
          <a:p>
            <a:r>
              <a:rPr lang="en-US" dirty="0" smtClean="0">
                <a:solidFill>
                  <a:schemeClr val="tx2">
                    <a:lumMod val="50000"/>
                  </a:schemeClr>
                </a:solidFill>
              </a:rPr>
              <a:t>There is a potential risk of irrecoverable debts.</a:t>
            </a:r>
          </a:p>
          <a:p>
            <a:endParaRPr lang="en-US" dirty="0"/>
          </a:p>
        </p:txBody>
      </p:sp>
    </p:spTree>
    <p:extLst>
      <p:ext uri="{BB962C8B-B14F-4D97-AF65-F5344CB8AC3E}">
        <p14:creationId xmlns:p14="http://schemas.microsoft.com/office/powerpoint/2010/main" val="7520696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smtClean="0">
                <a:solidFill>
                  <a:schemeClr val="tx2">
                    <a:lumMod val="50000"/>
                  </a:schemeClr>
                </a:solidFill>
                <a:latin typeface="+mn-lt"/>
              </a:rPr>
              <a:t>Aged receivables analysis</a:t>
            </a:r>
            <a:endParaRPr lang="en-US" b="1" dirty="0">
              <a:solidFill>
                <a:schemeClr val="tx2">
                  <a:lumMod val="50000"/>
                </a:schemeClr>
              </a:solidFill>
              <a:latin typeface="+mn-lt"/>
            </a:endParaRPr>
          </a:p>
        </p:txBody>
      </p:sp>
      <p:sp>
        <p:nvSpPr>
          <p:cNvPr id="3" name="Content Placeholder 2"/>
          <p:cNvSpPr>
            <a:spLocks noGrp="1"/>
          </p:cNvSpPr>
          <p:nvPr>
            <p:ph idx="1"/>
          </p:nvPr>
        </p:nvSpPr>
        <p:spPr/>
        <p:txBody>
          <a:bodyPr/>
          <a:lstStyle/>
          <a:p>
            <a:r>
              <a:rPr lang="en-US" dirty="0" smtClean="0">
                <a:solidFill>
                  <a:schemeClr val="tx2">
                    <a:lumMod val="50000"/>
                  </a:schemeClr>
                </a:solidFill>
              </a:rPr>
              <a:t>Where credit facilities are offered, it is normal for a business to maintain an  aged receivables analysis.</a:t>
            </a:r>
          </a:p>
          <a:p>
            <a:r>
              <a:rPr lang="en-US" dirty="0" smtClean="0">
                <a:solidFill>
                  <a:schemeClr val="tx2">
                    <a:lumMod val="50000"/>
                  </a:schemeClr>
                </a:solidFill>
              </a:rPr>
              <a:t>Analysis is usually a list, ordered by name, showing how much each  customer owes and how old their debts are. </a:t>
            </a:r>
          </a:p>
          <a:p>
            <a:r>
              <a:rPr lang="en-US" dirty="0" smtClean="0">
                <a:solidFill>
                  <a:schemeClr val="tx2">
                    <a:lumMod val="50000"/>
                  </a:schemeClr>
                </a:solidFill>
              </a:rPr>
              <a:t>The credit control function of a business uses the analysis to keep track  of outstanding debts and follow up any that are overdue.</a:t>
            </a:r>
          </a:p>
          <a:p>
            <a:r>
              <a:rPr lang="en-US" dirty="0" smtClean="0">
                <a:solidFill>
                  <a:schemeClr val="tx2">
                    <a:lumMod val="50000"/>
                  </a:schemeClr>
                </a:solidFill>
              </a:rPr>
              <a:t>Timely collection of debts improves cash flow and reduces the risk of  them becoming irrecoverable.</a:t>
            </a:r>
          </a:p>
          <a:p>
            <a:endParaRPr lang="en-US" dirty="0"/>
          </a:p>
        </p:txBody>
      </p:sp>
    </p:spTree>
    <p:extLst>
      <p:ext uri="{BB962C8B-B14F-4D97-AF65-F5344CB8AC3E}">
        <p14:creationId xmlns:p14="http://schemas.microsoft.com/office/powerpoint/2010/main" val="15739848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50000"/>
                  </a:schemeClr>
                </a:solidFill>
                <a:latin typeface="+mn-lt"/>
              </a:rPr>
              <a:t>Credit limits</a:t>
            </a:r>
            <a:endParaRPr lang="en-US" b="1" dirty="0">
              <a:solidFill>
                <a:schemeClr val="tx2">
                  <a:lumMod val="50000"/>
                </a:schemeClr>
              </a:solidFill>
              <a:latin typeface="+mn-lt"/>
            </a:endParaRPr>
          </a:p>
        </p:txBody>
      </p:sp>
      <p:sp>
        <p:nvSpPr>
          <p:cNvPr id="3" name="Content Placeholder 2"/>
          <p:cNvSpPr>
            <a:spLocks noGrp="1"/>
          </p:cNvSpPr>
          <p:nvPr>
            <p:ph idx="1"/>
          </p:nvPr>
        </p:nvSpPr>
        <p:spPr/>
        <p:txBody>
          <a:bodyPr/>
          <a:lstStyle/>
          <a:p>
            <a:pPr algn="just"/>
            <a:r>
              <a:rPr lang="en-US" dirty="0" smtClean="0">
                <a:solidFill>
                  <a:schemeClr val="tx2">
                    <a:lumMod val="50000"/>
                  </a:schemeClr>
                </a:solidFill>
              </a:rPr>
              <a:t>It is also normal for a business to set a credit limit for each customer. This is  the maximum amount of credit that the business is willing to provide.</a:t>
            </a:r>
          </a:p>
          <a:p>
            <a:pPr algn="just"/>
            <a:r>
              <a:rPr lang="en-US" dirty="0" smtClean="0">
                <a:solidFill>
                  <a:schemeClr val="tx2">
                    <a:lumMod val="50000"/>
                  </a:schemeClr>
                </a:solidFill>
              </a:rPr>
              <a:t>The use of credit limits may:</a:t>
            </a:r>
          </a:p>
          <a:p>
            <a:pPr algn="just"/>
            <a:r>
              <a:rPr lang="en-US" dirty="0" smtClean="0">
                <a:solidFill>
                  <a:schemeClr val="tx2">
                    <a:lumMod val="50000"/>
                  </a:schemeClr>
                </a:solidFill>
              </a:rPr>
              <a:t>reduce risk to business of irrecoverable debts by limiting the amount  sold on credit</a:t>
            </a:r>
          </a:p>
          <a:p>
            <a:pPr algn="just"/>
            <a:r>
              <a:rPr lang="en-US" dirty="0" smtClean="0">
                <a:solidFill>
                  <a:schemeClr val="tx2">
                    <a:lumMod val="50000"/>
                  </a:schemeClr>
                </a:solidFill>
              </a:rPr>
              <a:t>help build up the trust of a new customer </a:t>
            </a:r>
          </a:p>
          <a:p>
            <a:pPr algn="just"/>
            <a:r>
              <a:rPr lang="en-US" dirty="0" smtClean="0">
                <a:solidFill>
                  <a:schemeClr val="tx2">
                    <a:lumMod val="50000"/>
                  </a:schemeClr>
                </a:solidFill>
              </a:rPr>
              <a:t>be part of the credit control strategy of a business. </a:t>
            </a:r>
            <a:endParaRPr lang="en-US" dirty="0">
              <a:solidFill>
                <a:schemeClr val="tx2">
                  <a:lumMod val="50000"/>
                </a:schemeClr>
              </a:solidFill>
            </a:endParaRPr>
          </a:p>
        </p:txBody>
      </p:sp>
    </p:spTree>
    <p:extLst>
      <p:ext uri="{BB962C8B-B14F-4D97-AF65-F5344CB8AC3E}">
        <p14:creationId xmlns:p14="http://schemas.microsoft.com/office/powerpoint/2010/main" val="1536121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50000"/>
                  </a:schemeClr>
                </a:solidFill>
                <a:latin typeface="+mn-lt"/>
              </a:rPr>
              <a:t>Irrecoverable debts</a:t>
            </a:r>
            <a:endParaRPr lang="en-US" b="1" dirty="0">
              <a:solidFill>
                <a:schemeClr val="tx2">
                  <a:lumMod val="50000"/>
                </a:schemeClr>
              </a:solidFill>
              <a:latin typeface="+mn-lt"/>
            </a:endParaRPr>
          </a:p>
        </p:txBody>
      </p:sp>
      <p:sp>
        <p:nvSpPr>
          <p:cNvPr id="3" name="Content Placeholder 2"/>
          <p:cNvSpPr>
            <a:spLocks noGrp="1"/>
          </p:cNvSpPr>
          <p:nvPr>
            <p:ph idx="1"/>
          </p:nvPr>
        </p:nvSpPr>
        <p:spPr/>
        <p:txBody>
          <a:bodyPr>
            <a:normAutofit fontScale="70000" lnSpcReduction="20000"/>
          </a:bodyPr>
          <a:lstStyle/>
          <a:p>
            <a:pPr algn="just"/>
            <a:r>
              <a:rPr lang="en-US" dirty="0" smtClean="0">
                <a:solidFill>
                  <a:schemeClr val="tx2">
                    <a:lumMod val="50000"/>
                  </a:schemeClr>
                </a:solidFill>
              </a:rPr>
              <a:t>The accruals concept dictates that when a sale is made, it is  </a:t>
            </a:r>
            <a:r>
              <a:rPr lang="en-US" dirty="0" err="1" smtClean="0">
                <a:solidFill>
                  <a:schemeClr val="tx2">
                    <a:lumMod val="50000"/>
                  </a:schemeClr>
                </a:solidFill>
              </a:rPr>
              <a:t>recognised</a:t>
            </a:r>
            <a:r>
              <a:rPr lang="en-US" dirty="0" smtClean="0">
                <a:solidFill>
                  <a:schemeClr val="tx2">
                    <a:lumMod val="50000"/>
                  </a:schemeClr>
                </a:solidFill>
              </a:rPr>
              <a:t> in the accounts, regardless of whether or not the cash has  been received. </a:t>
            </a:r>
          </a:p>
          <a:p>
            <a:pPr algn="just"/>
            <a:r>
              <a:rPr lang="en-US" dirty="0" smtClean="0">
                <a:solidFill>
                  <a:schemeClr val="tx2">
                    <a:lumMod val="50000"/>
                  </a:schemeClr>
                </a:solidFill>
              </a:rPr>
              <a:t>If sales are made on credit, there may be problems collecting the  amounts owing from customers</a:t>
            </a:r>
          </a:p>
          <a:p>
            <a:pPr algn="just"/>
            <a:r>
              <a:rPr lang="en-US" dirty="0" smtClean="0">
                <a:solidFill>
                  <a:schemeClr val="tx2">
                    <a:lumMod val="50000"/>
                  </a:schemeClr>
                </a:solidFill>
              </a:rPr>
              <a:t>Some customers may refuse to pay their debt or be declared bankrupt  and unable to pay the amounts owing. </a:t>
            </a:r>
          </a:p>
          <a:p>
            <a:pPr algn="just"/>
            <a:r>
              <a:rPr lang="en-US" dirty="0" smtClean="0">
                <a:solidFill>
                  <a:schemeClr val="tx2">
                    <a:lumMod val="50000"/>
                  </a:schemeClr>
                </a:solidFill>
              </a:rPr>
              <a:t>Some customers may be in financial difficulties or may dispute the  amount owed and there may be some doubt as to whether their debt  will be paid.</a:t>
            </a:r>
          </a:p>
          <a:p>
            <a:pPr algn="just"/>
            <a:r>
              <a:rPr lang="en-US" dirty="0" smtClean="0">
                <a:solidFill>
                  <a:schemeClr val="tx2">
                    <a:lumMod val="50000"/>
                  </a:schemeClr>
                </a:solidFill>
              </a:rPr>
              <a:t>If it is highly unlikely that the amount owed by a customer will be  received, then this debt is known as an irrecoverable debt. As it will  probably never be received, it is written off by writing it out of the ledger  accounts completely.  If there is some doubt whether a customer can or will pay his debt, an  allowance for receivables is created. These debts are not yet  irrecoverable. However the creation of an allowance for receivables  means that the possible loss is accounted for immediately, in line with  the concept of prudence. The amount of the original debt will still remain  in the ledger account just in case the customer does eventually pay.</a:t>
            </a:r>
          </a:p>
          <a:p>
            <a:endParaRPr lang="en-US" dirty="0"/>
          </a:p>
        </p:txBody>
      </p:sp>
    </p:spTree>
    <p:extLst>
      <p:ext uri="{BB962C8B-B14F-4D97-AF65-F5344CB8AC3E}">
        <p14:creationId xmlns:p14="http://schemas.microsoft.com/office/powerpoint/2010/main" val="256723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50000"/>
                  </a:schemeClr>
                </a:solidFill>
                <a:latin typeface="+mn-lt"/>
              </a:rPr>
              <a:t>Accounting for irrecoverable debts</a:t>
            </a:r>
            <a:endParaRPr lang="en-US" b="1" dirty="0">
              <a:solidFill>
                <a:schemeClr val="tx2">
                  <a:lumMod val="50000"/>
                </a:schemeClr>
              </a:solidFill>
              <a:latin typeface="+mn-lt"/>
            </a:endParaRPr>
          </a:p>
        </p:txBody>
      </p:sp>
      <p:sp>
        <p:nvSpPr>
          <p:cNvPr id="3" name="Content Placeholder 2"/>
          <p:cNvSpPr>
            <a:spLocks noGrp="1"/>
          </p:cNvSpPr>
          <p:nvPr>
            <p:ph idx="1"/>
          </p:nvPr>
        </p:nvSpPr>
        <p:spPr/>
        <p:txBody>
          <a:bodyPr/>
          <a:lstStyle/>
          <a:p>
            <a:r>
              <a:rPr lang="en-US" dirty="0" smtClean="0">
                <a:solidFill>
                  <a:schemeClr val="tx2">
                    <a:lumMod val="50000"/>
                  </a:schemeClr>
                </a:solidFill>
              </a:rPr>
              <a:t>An irrecoverable debt is a debt which is, or is considered to be,  uncollectable.</a:t>
            </a:r>
          </a:p>
          <a:p>
            <a:r>
              <a:rPr lang="en-US" dirty="0" smtClean="0">
                <a:solidFill>
                  <a:schemeClr val="tx2">
                    <a:lumMod val="50000"/>
                  </a:schemeClr>
                </a:solidFill>
              </a:rPr>
              <a:t>With such debts it is cautious to remove them from the accounts and to  charge the amount as an expense for irrecoverable debts to the income  statement. The original sale remains in the accounts as this did actually take  place.</a:t>
            </a:r>
          </a:p>
          <a:p>
            <a:pPr marL="0" indent="0">
              <a:buNone/>
            </a:pPr>
            <a:r>
              <a:rPr lang="en-US" dirty="0" smtClean="0">
                <a:solidFill>
                  <a:schemeClr val="tx2">
                    <a:lumMod val="50000"/>
                  </a:schemeClr>
                </a:solidFill>
              </a:rPr>
              <a:t>The double entry required to achieve this is:</a:t>
            </a:r>
          </a:p>
          <a:p>
            <a:pPr marL="0" indent="0">
              <a:buNone/>
            </a:pPr>
            <a:r>
              <a:rPr lang="en-US" dirty="0" smtClean="0">
                <a:solidFill>
                  <a:schemeClr val="tx2">
                    <a:lumMod val="50000"/>
                  </a:schemeClr>
                </a:solidFill>
              </a:rPr>
              <a:t>	</a:t>
            </a:r>
            <a:r>
              <a:rPr lang="en-US" dirty="0" err="1" smtClean="0">
                <a:solidFill>
                  <a:schemeClr val="tx2">
                    <a:lumMod val="50000"/>
                  </a:schemeClr>
                </a:solidFill>
              </a:rPr>
              <a:t>Dr</a:t>
            </a:r>
            <a:r>
              <a:rPr lang="en-US" dirty="0" smtClean="0">
                <a:solidFill>
                  <a:schemeClr val="tx2">
                    <a:lumMod val="50000"/>
                  </a:schemeClr>
                </a:solidFill>
              </a:rPr>
              <a:t> Irrecoverable debts expense</a:t>
            </a:r>
          </a:p>
          <a:p>
            <a:pPr marL="0" indent="0">
              <a:buNone/>
            </a:pPr>
            <a:r>
              <a:rPr lang="en-US" dirty="0" smtClean="0">
                <a:solidFill>
                  <a:schemeClr val="tx2">
                    <a:lumMod val="50000"/>
                  </a:schemeClr>
                </a:solidFill>
              </a:rPr>
              <a:t>	Cr Receivables</a:t>
            </a:r>
          </a:p>
          <a:p>
            <a:endParaRPr lang="en-US" dirty="0" smtClean="0"/>
          </a:p>
          <a:p>
            <a:endParaRPr lang="en-US" dirty="0"/>
          </a:p>
        </p:txBody>
      </p:sp>
    </p:spTree>
    <p:extLst>
      <p:ext uri="{BB962C8B-B14F-4D97-AF65-F5344CB8AC3E}">
        <p14:creationId xmlns:p14="http://schemas.microsoft.com/office/powerpoint/2010/main" val="3789610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err="1" smtClean="0">
                <a:solidFill>
                  <a:schemeClr val="tx2">
                    <a:lumMod val="50000"/>
                  </a:schemeClr>
                </a:solidFill>
              </a:rPr>
              <a:t>Araf</a:t>
            </a:r>
            <a:r>
              <a:rPr lang="en-US" dirty="0" smtClean="0">
                <a:solidFill>
                  <a:schemeClr val="tx2">
                    <a:lumMod val="50000"/>
                  </a:schemeClr>
                </a:solidFill>
              </a:rPr>
              <a:t> &amp; Co have total accounts receivable at the end of their accounting  period of </a:t>
            </a:r>
            <a:r>
              <a:rPr lang="en-US" dirty="0" smtClean="0">
                <a:solidFill>
                  <a:schemeClr val="tx2">
                    <a:lumMod val="50000"/>
                  </a:schemeClr>
                </a:solidFill>
              </a:rPr>
              <a:t>Rs.45,000</a:t>
            </a:r>
            <a:r>
              <a:rPr lang="en-US" dirty="0" smtClean="0">
                <a:solidFill>
                  <a:schemeClr val="tx2">
                    <a:lumMod val="50000"/>
                  </a:schemeClr>
                </a:solidFill>
              </a:rPr>
              <a:t>. Of these it is discovered that one, </a:t>
            </a:r>
            <a:r>
              <a:rPr lang="en-US" dirty="0" err="1" smtClean="0">
                <a:solidFill>
                  <a:schemeClr val="tx2">
                    <a:lumMod val="50000"/>
                  </a:schemeClr>
                </a:solidFill>
              </a:rPr>
              <a:t>Mr</a:t>
            </a:r>
            <a:r>
              <a:rPr lang="en-US" dirty="0" smtClean="0">
                <a:solidFill>
                  <a:schemeClr val="tx2">
                    <a:lumMod val="50000"/>
                  </a:schemeClr>
                </a:solidFill>
              </a:rPr>
              <a:t> </a:t>
            </a:r>
            <a:r>
              <a:rPr lang="en-US" dirty="0" err="1" smtClean="0">
                <a:solidFill>
                  <a:schemeClr val="tx2">
                    <a:lumMod val="50000"/>
                  </a:schemeClr>
                </a:solidFill>
              </a:rPr>
              <a:t>Xiun</a:t>
            </a:r>
            <a:r>
              <a:rPr lang="en-US" dirty="0" smtClean="0">
                <a:solidFill>
                  <a:schemeClr val="tx2">
                    <a:lumMod val="50000"/>
                  </a:schemeClr>
                </a:solidFill>
              </a:rPr>
              <a:t> who owes  </a:t>
            </a:r>
            <a:r>
              <a:rPr lang="en-US" dirty="0" smtClean="0">
                <a:solidFill>
                  <a:schemeClr val="tx2">
                    <a:lumMod val="50000"/>
                  </a:schemeClr>
                </a:solidFill>
              </a:rPr>
              <a:t>Rs.790</a:t>
            </a:r>
            <a:r>
              <a:rPr lang="en-US" dirty="0" smtClean="0">
                <a:solidFill>
                  <a:schemeClr val="tx2">
                    <a:lumMod val="50000"/>
                  </a:schemeClr>
                </a:solidFill>
              </a:rPr>
              <a:t>, has been declared bankrupt, and another who gave his name as  </a:t>
            </a:r>
            <a:r>
              <a:rPr lang="en-US" dirty="0" err="1" smtClean="0">
                <a:solidFill>
                  <a:schemeClr val="tx2">
                    <a:lumMod val="50000"/>
                  </a:schemeClr>
                </a:solidFill>
              </a:rPr>
              <a:t>Mr</a:t>
            </a:r>
            <a:r>
              <a:rPr lang="en-US" dirty="0" smtClean="0">
                <a:solidFill>
                  <a:schemeClr val="tx2">
                    <a:lumMod val="50000"/>
                  </a:schemeClr>
                </a:solidFill>
              </a:rPr>
              <a:t> Jones has totally disappeared owing </a:t>
            </a:r>
            <a:r>
              <a:rPr lang="en-US" dirty="0" err="1" smtClean="0">
                <a:solidFill>
                  <a:schemeClr val="tx2">
                    <a:lumMod val="50000"/>
                  </a:schemeClr>
                </a:solidFill>
              </a:rPr>
              <a:t>Araf</a:t>
            </a:r>
            <a:r>
              <a:rPr lang="en-US" dirty="0" smtClean="0">
                <a:solidFill>
                  <a:schemeClr val="tx2">
                    <a:lumMod val="50000"/>
                  </a:schemeClr>
                </a:solidFill>
              </a:rPr>
              <a:t> &amp; Co </a:t>
            </a:r>
            <a:r>
              <a:rPr lang="en-US" dirty="0" smtClean="0">
                <a:solidFill>
                  <a:schemeClr val="tx2">
                    <a:lumMod val="50000"/>
                  </a:schemeClr>
                </a:solidFill>
              </a:rPr>
              <a:t>Rs.1,240</a:t>
            </a:r>
            <a:r>
              <a:rPr lang="en-US" dirty="0" smtClean="0">
                <a:solidFill>
                  <a:schemeClr val="tx2">
                    <a:lumMod val="50000"/>
                  </a:schemeClr>
                </a:solidFill>
              </a:rPr>
              <a:t>.</a:t>
            </a:r>
          </a:p>
          <a:p>
            <a:pPr algn="just"/>
            <a:r>
              <a:rPr lang="en-US" dirty="0" smtClean="0">
                <a:solidFill>
                  <a:schemeClr val="tx2">
                    <a:lumMod val="50000"/>
                  </a:schemeClr>
                </a:solidFill>
              </a:rPr>
              <a:t>Calculate the effect in the financial statements of writing off these debts  as irrecoverable.</a:t>
            </a:r>
          </a:p>
          <a:p>
            <a:pPr marL="0" indent="0">
              <a:buNone/>
            </a:pPr>
            <a:endParaRPr lang="en-US" dirty="0"/>
          </a:p>
        </p:txBody>
      </p:sp>
    </p:spTree>
    <p:extLst>
      <p:ext uri="{BB962C8B-B14F-4D97-AF65-F5344CB8AC3E}">
        <p14:creationId xmlns:p14="http://schemas.microsoft.com/office/powerpoint/2010/main" val="2972689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dirty="0" smtClean="0">
                <a:solidFill>
                  <a:schemeClr val="tx2">
                    <a:lumMod val="50000"/>
                  </a:schemeClr>
                </a:solidFill>
                <a:latin typeface="+mn-lt"/>
              </a:rPr>
              <a:t>Accounting for irrecoverable debts recovered</a:t>
            </a:r>
            <a:br>
              <a:rPr lang="en-US" dirty="0" smtClean="0">
                <a:solidFill>
                  <a:schemeClr val="tx2">
                    <a:lumMod val="50000"/>
                  </a:schemeClr>
                </a:solidFill>
                <a:latin typeface="+mn-lt"/>
              </a:rPr>
            </a:br>
            <a:endParaRPr lang="en-US" dirty="0">
              <a:solidFill>
                <a:schemeClr val="tx2">
                  <a:lumMod val="50000"/>
                </a:schemeClr>
              </a:solidFill>
              <a:latin typeface="+mn-lt"/>
            </a:endParaRPr>
          </a:p>
        </p:txBody>
      </p:sp>
      <p:sp>
        <p:nvSpPr>
          <p:cNvPr id="3" name="Content Placeholder 2"/>
          <p:cNvSpPr>
            <a:spLocks noGrp="1"/>
          </p:cNvSpPr>
          <p:nvPr>
            <p:ph idx="1"/>
          </p:nvPr>
        </p:nvSpPr>
        <p:spPr/>
        <p:txBody>
          <a:bodyPr/>
          <a:lstStyle/>
          <a:p>
            <a:r>
              <a:rPr lang="en-US" dirty="0" smtClean="0">
                <a:solidFill>
                  <a:schemeClr val="tx2">
                    <a:lumMod val="50000"/>
                  </a:schemeClr>
                </a:solidFill>
              </a:rPr>
              <a:t>There is a possible situation where a debt is written off as irrecoverable in  one accounting period, perhaps because the customer has been declared  bankrupt, and the money, or part of the money, due is then unexpectedly  received in a subsequent accounting period.</a:t>
            </a:r>
          </a:p>
          <a:p>
            <a:pPr marL="0" indent="0">
              <a:buNone/>
            </a:pPr>
            <a:r>
              <a:rPr lang="en-US" dirty="0" smtClean="0">
                <a:solidFill>
                  <a:schemeClr val="tx2">
                    <a:lumMod val="50000"/>
                  </a:schemeClr>
                </a:solidFill>
              </a:rPr>
              <a:t>When a debt is written off the double entry is:</a:t>
            </a:r>
          </a:p>
          <a:p>
            <a:pPr marL="0" indent="0">
              <a:buNone/>
            </a:pPr>
            <a:r>
              <a:rPr lang="en-US" dirty="0" smtClean="0">
                <a:solidFill>
                  <a:schemeClr val="tx2">
                    <a:lumMod val="50000"/>
                  </a:schemeClr>
                </a:solidFill>
              </a:rPr>
              <a:t>	</a:t>
            </a:r>
            <a:r>
              <a:rPr lang="en-US" dirty="0" err="1" smtClean="0">
                <a:solidFill>
                  <a:schemeClr val="tx2">
                    <a:lumMod val="50000"/>
                  </a:schemeClr>
                </a:solidFill>
              </a:rPr>
              <a:t>Dr</a:t>
            </a:r>
            <a:r>
              <a:rPr lang="en-US" dirty="0" smtClean="0">
                <a:solidFill>
                  <a:schemeClr val="tx2">
                    <a:lumMod val="50000"/>
                  </a:schemeClr>
                </a:solidFill>
              </a:rPr>
              <a:t> Irrecoverable debts expense</a:t>
            </a:r>
          </a:p>
          <a:p>
            <a:pPr marL="0" indent="0">
              <a:buNone/>
            </a:pPr>
            <a:r>
              <a:rPr lang="en-US" dirty="0" smtClean="0">
                <a:solidFill>
                  <a:schemeClr val="tx2">
                    <a:lumMod val="50000"/>
                  </a:schemeClr>
                </a:solidFill>
              </a:rPr>
              <a:t>	Cr Receivables (removing the debt from the accounts)</a:t>
            </a:r>
          </a:p>
          <a:p>
            <a:endParaRPr lang="en-US" dirty="0">
              <a:solidFill>
                <a:schemeClr val="tx2">
                  <a:lumMod val="50000"/>
                </a:schemeClr>
              </a:solidFill>
            </a:endParaRPr>
          </a:p>
        </p:txBody>
      </p:sp>
    </p:spTree>
    <p:extLst>
      <p:ext uri="{BB962C8B-B14F-4D97-AF65-F5344CB8AC3E}">
        <p14:creationId xmlns:p14="http://schemas.microsoft.com/office/powerpoint/2010/main" val="256218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smtClean="0">
                <a:solidFill>
                  <a:schemeClr val="tx2">
                    <a:lumMod val="50000"/>
                  </a:schemeClr>
                </a:solidFill>
              </a:rPr>
              <a:t>When cash is received from a customer the normal double entry is:</a:t>
            </a:r>
          </a:p>
          <a:p>
            <a:pPr marL="0" indent="0" algn="just">
              <a:buNone/>
            </a:pPr>
            <a:r>
              <a:rPr lang="en-US" dirty="0" smtClean="0">
                <a:solidFill>
                  <a:schemeClr val="tx2">
                    <a:lumMod val="50000"/>
                  </a:schemeClr>
                </a:solidFill>
              </a:rPr>
              <a:t>	</a:t>
            </a:r>
            <a:r>
              <a:rPr lang="en-US" dirty="0" err="1" smtClean="0">
                <a:solidFill>
                  <a:schemeClr val="tx2">
                    <a:lumMod val="50000"/>
                  </a:schemeClr>
                </a:solidFill>
              </a:rPr>
              <a:t>Dr</a:t>
            </a:r>
            <a:r>
              <a:rPr lang="en-US" dirty="0" smtClean="0">
                <a:solidFill>
                  <a:schemeClr val="tx2">
                    <a:lumMod val="50000"/>
                  </a:schemeClr>
                </a:solidFill>
              </a:rPr>
              <a:t> Cash</a:t>
            </a:r>
          </a:p>
          <a:p>
            <a:pPr marL="0" indent="0" algn="just">
              <a:buNone/>
            </a:pPr>
            <a:r>
              <a:rPr lang="en-US" dirty="0" smtClean="0">
                <a:solidFill>
                  <a:schemeClr val="tx2">
                    <a:lumMod val="50000"/>
                  </a:schemeClr>
                </a:solidFill>
              </a:rPr>
              <a:t>	Cr Receivables</a:t>
            </a:r>
          </a:p>
          <a:p>
            <a:pPr algn="just"/>
            <a:r>
              <a:rPr lang="en-US" dirty="0" smtClean="0">
                <a:solidFill>
                  <a:schemeClr val="tx2">
                    <a:lumMod val="50000"/>
                  </a:schemeClr>
                </a:solidFill>
              </a:rPr>
              <a:t>When an irrecoverable debt is recovered, the credit entry (above) cannot be  taken to receivables as the debt has already been taken out of the  receivables balance.</a:t>
            </a:r>
          </a:p>
          <a:p>
            <a:pPr algn="just"/>
            <a:r>
              <a:rPr lang="en-US" dirty="0" smtClean="0">
                <a:solidFill>
                  <a:schemeClr val="tx2">
                    <a:lumMod val="50000"/>
                  </a:schemeClr>
                </a:solidFill>
              </a:rPr>
              <a:t>Instead the accounting entry is:</a:t>
            </a:r>
          </a:p>
          <a:p>
            <a:pPr marL="0" indent="0" algn="just">
              <a:buNone/>
            </a:pPr>
            <a:r>
              <a:rPr lang="en-US" dirty="0" smtClean="0">
                <a:solidFill>
                  <a:schemeClr val="tx2">
                    <a:lumMod val="50000"/>
                  </a:schemeClr>
                </a:solidFill>
              </a:rPr>
              <a:t>	</a:t>
            </a:r>
            <a:r>
              <a:rPr lang="en-US" dirty="0" err="1" smtClean="0">
                <a:solidFill>
                  <a:schemeClr val="tx2">
                    <a:lumMod val="50000"/>
                  </a:schemeClr>
                </a:solidFill>
              </a:rPr>
              <a:t>Dr</a:t>
            </a:r>
            <a:r>
              <a:rPr lang="en-US" dirty="0" smtClean="0">
                <a:solidFill>
                  <a:schemeClr val="tx2">
                    <a:lumMod val="50000"/>
                  </a:schemeClr>
                </a:solidFill>
              </a:rPr>
              <a:t> Cash</a:t>
            </a:r>
          </a:p>
          <a:p>
            <a:pPr marL="0" indent="0" algn="just">
              <a:buNone/>
            </a:pPr>
            <a:r>
              <a:rPr lang="en-US" dirty="0" smtClean="0">
                <a:solidFill>
                  <a:schemeClr val="tx2">
                    <a:lumMod val="50000"/>
                  </a:schemeClr>
                </a:solidFill>
              </a:rPr>
              <a:t>	Cr Irrecoverable debts expense</a:t>
            </a:r>
          </a:p>
          <a:p>
            <a:endParaRPr lang="en-US" dirty="0" smtClean="0"/>
          </a:p>
          <a:p>
            <a:endParaRPr lang="en-US" dirty="0"/>
          </a:p>
        </p:txBody>
      </p:sp>
    </p:spTree>
    <p:extLst>
      <p:ext uri="{BB962C8B-B14F-4D97-AF65-F5344CB8AC3E}">
        <p14:creationId xmlns:p14="http://schemas.microsoft.com/office/powerpoint/2010/main" val="17906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42</Words>
  <Application>Microsoft Office PowerPoint</Application>
  <PresentationFormat>Widescreen</PresentationFormat>
  <Paragraphs>86</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Irrecoverable debts and   allowances for receivables </vt:lpstr>
      <vt:lpstr>The provision of credit facilities</vt:lpstr>
      <vt:lpstr>Aged receivables analysis</vt:lpstr>
      <vt:lpstr>Credit limits</vt:lpstr>
      <vt:lpstr>Irrecoverable debts</vt:lpstr>
      <vt:lpstr>Accounting for irrecoverable debts</vt:lpstr>
      <vt:lpstr>PowerPoint Presentation</vt:lpstr>
      <vt:lpstr> Accounting for irrecoverable debts recovered </vt:lpstr>
      <vt:lpstr>PowerPoint Presentation</vt:lpstr>
      <vt:lpstr>PowerPoint Presentation</vt:lpstr>
      <vt:lpstr>Allowance for receivables</vt:lpstr>
      <vt:lpstr>PowerPoint Presentation</vt:lpstr>
      <vt:lpstr>Accounting for the allowance for receivables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Irrecoverable debts and   allowances for receivables</dc:title>
  <dc:creator>Herath</dc:creator>
  <cp:lastModifiedBy>Admin</cp:lastModifiedBy>
  <cp:revision>10</cp:revision>
  <dcterms:created xsi:type="dcterms:W3CDTF">2015-04-24T14:14:34Z</dcterms:created>
  <dcterms:modified xsi:type="dcterms:W3CDTF">2015-04-25T03:30:27Z</dcterms:modified>
</cp:coreProperties>
</file>