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5" r:id="rId1"/>
  </p:sldMasterIdLst>
  <p:notesMasterIdLst>
    <p:notesMasterId r:id="rId38"/>
  </p:notesMasterIdLst>
  <p:handoutMasterIdLst>
    <p:handoutMasterId r:id="rId39"/>
  </p:handoutMasterIdLst>
  <p:sldIdLst>
    <p:sldId id="302" r:id="rId2"/>
    <p:sldId id="262" r:id="rId3"/>
    <p:sldId id="263" r:id="rId4"/>
    <p:sldId id="264" r:id="rId5"/>
    <p:sldId id="297" r:id="rId6"/>
    <p:sldId id="300" r:id="rId7"/>
    <p:sldId id="299" r:id="rId8"/>
    <p:sldId id="265" r:id="rId9"/>
    <p:sldId id="266" r:id="rId10"/>
    <p:sldId id="267" r:id="rId11"/>
    <p:sldId id="268" r:id="rId12"/>
    <p:sldId id="269" r:id="rId13"/>
    <p:sldId id="294" r:id="rId14"/>
    <p:sldId id="293" r:id="rId15"/>
    <p:sldId id="272" r:id="rId16"/>
    <p:sldId id="273" r:id="rId17"/>
    <p:sldId id="274" r:id="rId18"/>
    <p:sldId id="276" r:id="rId19"/>
    <p:sldId id="277" r:id="rId20"/>
    <p:sldId id="278" r:id="rId21"/>
    <p:sldId id="279" r:id="rId22"/>
    <p:sldId id="280" r:id="rId23"/>
    <p:sldId id="289" r:id="rId24"/>
    <p:sldId id="290" r:id="rId25"/>
    <p:sldId id="291" r:id="rId26"/>
    <p:sldId id="292" r:id="rId27"/>
    <p:sldId id="281" r:id="rId28"/>
    <p:sldId id="282" r:id="rId29"/>
    <p:sldId id="283" r:id="rId30"/>
    <p:sldId id="285" r:id="rId31"/>
    <p:sldId id="295" r:id="rId32"/>
    <p:sldId id="284" r:id="rId33"/>
    <p:sldId id="286" r:id="rId34"/>
    <p:sldId id="287" r:id="rId35"/>
    <p:sldId id="306" r:id="rId36"/>
    <p:sldId id="304" r:id="rId37"/>
  </p:sldIdLst>
  <p:sldSz cx="9144000" cy="6858000" type="screen4x3"/>
  <p:notesSz cx="6735763" cy="9866313"/>
  <p:embeddedFontLst>
    <p:embeddedFont>
      <p:font typeface="Verdana" pitchFamily="34" charset="0"/>
      <p:regular r:id="rId40"/>
      <p:bold r:id="rId41"/>
      <p:italic r:id="rId42"/>
      <p:boldItalic r:id="rId43"/>
    </p:embeddedFont>
    <p:embeddedFont>
      <p:font typeface="Century" pitchFamily="18" charset="0"/>
      <p:regular r:id="rId44"/>
    </p:embeddedFont>
    <p:embeddedFont>
      <p:font typeface="Wingdings 2" pitchFamily="18" charset="2"/>
      <p:regular r:id="rId45"/>
    </p:embeddedFont>
    <p:embeddedFont>
      <p:font typeface="Comic Sans MS" pitchFamily="66" charset="0"/>
      <p:regular r:id="rId46"/>
      <p:bold r:id="rId47"/>
    </p:embeddedFont>
    <p:embeddedFont>
      <p:font typeface="Old English Text MT" pitchFamily="66" charset="0"/>
      <p:regular r:id="rId48"/>
    </p:embeddedFont>
    <p:embeddedFont>
      <p:font typeface="Calibri" pitchFamily="34" charset="0"/>
      <p:regular r:id="rId49"/>
      <p:bold r:id="rId50"/>
      <p:italic r:id="rId51"/>
      <p:boldItalic r:id="rId52"/>
    </p:embeddedFont>
  </p:embeddedFontLst>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B44D6-7F0B-437C-B6C1-6E4AAE108D7E}" type="doc">
      <dgm:prSet loTypeId="urn:microsoft.com/office/officeart/2005/8/layout/arrow4" loCatId="process" qsTypeId="urn:microsoft.com/office/officeart/2005/8/quickstyle/simple1" qsCatId="simple" csTypeId="urn:microsoft.com/office/officeart/2005/8/colors/accent0_2" csCatId="mainScheme" phldr="1"/>
      <dgm:spPr/>
      <dgm:t>
        <a:bodyPr/>
        <a:lstStyle/>
        <a:p>
          <a:endParaRPr lang="en-US"/>
        </a:p>
      </dgm:t>
    </dgm:pt>
    <dgm:pt modelId="{FDE967FB-77E7-45A9-A6CA-420EF08AB6E8}">
      <dgm:prSet phldrT="[Text]" custT="1"/>
      <dgm:spPr/>
      <dgm:t>
        <a:bodyPr/>
        <a:lstStyle/>
        <a:p>
          <a:r>
            <a:rPr lang="en-US" sz="4000" dirty="0" smtClean="0"/>
            <a:t>Efficiency</a:t>
          </a:r>
          <a:endParaRPr lang="en-US" sz="4000" dirty="0"/>
        </a:p>
      </dgm:t>
    </dgm:pt>
    <dgm:pt modelId="{CE4A8F54-530D-48F1-9077-8383E22920D5}" type="parTrans" cxnId="{F4679E5C-EDF3-4878-B8ED-602530918691}">
      <dgm:prSet/>
      <dgm:spPr/>
      <dgm:t>
        <a:bodyPr/>
        <a:lstStyle/>
        <a:p>
          <a:endParaRPr lang="en-US" sz="4000"/>
        </a:p>
      </dgm:t>
    </dgm:pt>
    <dgm:pt modelId="{749A60D4-7DB1-4F76-A46F-A92DF74F7592}" type="sibTrans" cxnId="{F4679E5C-EDF3-4878-B8ED-602530918691}">
      <dgm:prSet/>
      <dgm:spPr/>
      <dgm:t>
        <a:bodyPr/>
        <a:lstStyle/>
        <a:p>
          <a:endParaRPr lang="en-US" sz="4000"/>
        </a:p>
      </dgm:t>
    </dgm:pt>
    <dgm:pt modelId="{2D2622F6-6745-49E0-9C9F-D4EBAC9C3C91}">
      <dgm:prSet phldrT="[Text]" custT="1"/>
      <dgm:spPr/>
      <dgm:t>
        <a:bodyPr/>
        <a:lstStyle/>
        <a:p>
          <a:r>
            <a:rPr lang="en-US" sz="4000" dirty="0" smtClean="0"/>
            <a:t>Effectiveness</a:t>
          </a:r>
          <a:endParaRPr lang="en-US" sz="4000" dirty="0"/>
        </a:p>
      </dgm:t>
    </dgm:pt>
    <dgm:pt modelId="{28AEF233-A149-4CE4-B22C-A79AE5930E2F}" type="parTrans" cxnId="{700D947B-F22B-4619-9AAC-6BD9EC574473}">
      <dgm:prSet/>
      <dgm:spPr/>
      <dgm:t>
        <a:bodyPr/>
        <a:lstStyle/>
        <a:p>
          <a:endParaRPr lang="en-US" sz="4000"/>
        </a:p>
      </dgm:t>
    </dgm:pt>
    <dgm:pt modelId="{C701E891-756B-42B0-87FC-988A775737B4}" type="sibTrans" cxnId="{700D947B-F22B-4619-9AAC-6BD9EC574473}">
      <dgm:prSet/>
      <dgm:spPr/>
      <dgm:t>
        <a:bodyPr/>
        <a:lstStyle/>
        <a:p>
          <a:endParaRPr lang="en-US" sz="4000"/>
        </a:p>
      </dgm:t>
    </dgm:pt>
    <dgm:pt modelId="{44E10E08-D265-458D-B007-C28AFD715605}" type="pres">
      <dgm:prSet presAssocID="{F15B44D6-7F0B-437C-B6C1-6E4AAE108D7E}" presName="compositeShape" presStyleCnt="0">
        <dgm:presLayoutVars>
          <dgm:chMax val="2"/>
          <dgm:dir/>
          <dgm:resizeHandles val="exact"/>
        </dgm:presLayoutVars>
      </dgm:prSet>
      <dgm:spPr/>
      <dgm:t>
        <a:bodyPr/>
        <a:lstStyle/>
        <a:p>
          <a:endParaRPr lang="en-US"/>
        </a:p>
      </dgm:t>
    </dgm:pt>
    <dgm:pt modelId="{1F83FD7A-1C59-4E2C-BE65-604F584B46BC}" type="pres">
      <dgm:prSet presAssocID="{FDE967FB-77E7-45A9-A6CA-420EF08AB6E8}" presName="upArrow" presStyleLbl="node1" presStyleIdx="0" presStyleCnt="2">
        <dgm:style>
          <a:lnRef idx="0">
            <a:schemeClr val="accent3"/>
          </a:lnRef>
          <a:fillRef idx="3">
            <a:schemeClr val="accent3"/>
          </a:fillRef>
          <a:effectRef idx="3">
            <a:schemeClr val="accent3"/>
          </a:effectRef>
          <a:fontRef idx="minor">
            <a:schemeClr val="lt1"/>
          </a:fontRef>
        </dgm:style>
      </dgm:prSet>
      <dgm:spPr/>
    </dgm:pt>
    <dgm:pt modelId="{BC5CECF4-4CBE-4A32-9ED8-13841847E48F}" type="pres">
      <dgm:prSet presAssocID="{FDE967FB-77E7-45A9-A6CA-420EF08AB6E8}" presName="upArrowText" presStyleLbl="revTx" presStyleIdx="0" presStyleCnt="2" custScaleY="44106">
        <dgm:presLayoutVars>
          <dgm:chMax val="0"/>
          <dgm:bulletEnabled val="1"/>
        </dgm:presLayoutVars>
      </dgm:prSet>
      <dgm:spPr/>
      <dgm:t>
        <a:bodyPr/>
        <a:lstStyle/>
        <a:p>
          <a:endParaRPr lang="en-US"/>
        </a:p>
      </dgm:t>
    </dgm:pt>
    <dgm:pt modelId="{CEE49BCA-27E7-4C3D-9E23-733B84016B76}" type="pres">
      <dgm:prSet presAssocID="{2D2622F6-6745-49E0-9C9F-D4EBAC9C3C91}" presName="downArrow" presStyleLbl="node1" presStyleIdx="1" presStyleCnt="2">
        <dgm:style>
          <a:lnRef idx="0">
            <a:schemeClr val="accent1"/>
          </a:lnRef>
          <a:fillRef idx="3">
            <a:schemeClr val="accent1"/>
          </a:fillRef>
          <a:effectRef idx="3">
            <a:schemeClr val="accent1"/>
          </a:effectRef>
          <a:fontRef idx="minor">
            <a:schemeClr val="lt1"/>
          </a:fontRef>
        </dgm:style>
      </dgm:prSet>
      <dgm:spPr/>
    </dgm:pt>
    <dgm:pt modelId="{B00AB62C-221A-4DF6-9928-5C1071C14A0D}" type="pres">
      <dgm:prSet presAssocID="{2D2622F6-6745-49E0-9C9F-D4EBAC9C3C91}" presName="downArrowText" presStyleLbl="revTx" presStyleIdx="1" presStyleCnt="2" custScaleY="41403">
        <dgm:presLayoutVars>
          <dgm:chMax val="0"/>
          <dgm:bulletEnabled val="1"/>
        </dgm:presLayoutVars>
      </dgm:prSet>
      <dgm:spPr/>
      <dgm:t>
        <a:bodyPr/>
        <a:lstStyle/>
        <a:p>
          <a:endParaRPr lang="en-US"/>
        </a:p>
      </dgm:t>
    </dgm:pt>
  </dgm:ptLst>
  <dgm:cxnLst>
    <dgm:cxn modelId="{ED4D170F-B5FE-4575-87DF-CD4D5463736C}" type="presOf" srcId="{F15B44D6-7F0B-437C-B6C1-6E4AAE108D7E}" destId="{44E10E08-D265-458D-B007-C28AFD715605}" srcOrd="0" destOrd="0" presId="urn:microsoft.com/office/officeart/2005/8/layout/arrow4"/>
    <dgm:cxn modelId="{D230DF11-86EB-4C74-BD9A-9C749EFF3FE0}" type="presOf" srcId="{2D2622F6-6745-49E0-9C9F-D4EBAC9C3C91}" destId="{B00AB62C-221A-4DF6-9928-5C1071C14A0D}" srcOrd="0" destOrd="0" presId="urn:microsoft.com/office/officeart/2005/8/layout/arrow4"/>
    <dgm:cxn modelId="{700D947B-F22B-4619-9AAC-6BD9EC574473}" srcId="{F15B44D6-7F0B-437C-B6C1-6E4AAE108D7E}" destId="{2D2622F6-6745-49E0-9C9F-D4EBAC9C3C91}" srcOrd="1" destOrd="0" parTransId="{28AEF233-A149-4CE4-B22C-A79AE5930E2F}" sibTransId="{C701E891-756B-42B0-87FC-988A775737B4}"/>
    <dgm:cxn modelId="{F4679E5C-EDF3-4878-B8ED-602530918691}" srcId="{F15B44D6-7F0B-437C-B6C1-6E4AAE108D7E}" destId="{FDE967FB-77E7-45A9-A6CA-420EF08AB6E8}" srcOrd="0" destOrd="0" parTransId="{CE4A8F54-530D-48F1-9077-8383E22920D5}" sibTransId="{749A60D4-7DB1-4F76-A46F-A92DF74F7592}"/>
    <dgm:cxn modelId="{557D1D87-1032-48B1-A98B-402B2069D16B}" type="presOf" srcId="{FDE967FB-77E7-45A9-A6CA-420EF08AB6E8}" destId="{BC5CECF4-4CBE-4A32-9ED8-13841847E48F}" srcOrd="0" destOrd="0" presId="urn:microsoft.com/office/officeart/2005/8/layout/arrow4"/>
    <dgm:cxn modelId="{0318F684-A08C-4380-A5AF-70E4AAF3088B}" type="presParOf" srcId="{44E10E08-D265-458D-B007-C28AFD715605}" destId="{1F83FD7A-1C59-4E2C-BE65-604F584B46BC}" srcOrd="0" destOrd="0" presId="urn:microsoft.com/office/officeart/2005/8/layout/arrow4"/>
    <dgm:cxn modelId="{2B5C5C19-C6ED-48F8-8870-CA1990F1988E}" type="presParOf" srcId="{44E10E08-D265-458D-B007-C28AFD715605}" destId="{BC5CECF4-4CBE-4A32-9ED8-13841847E48F}" srcOrd="1" destOrd="0" presId="urn:microsoft.com/office/officeart/2005/8/layout/arrow4"/>
    <dgm:cxn modelId="{8C8FAE1A-7C41-4393-A773-8147674E67EC}" type="presParOf" srcId="{44E10E08-D265-458D-B007-C28AFD715605}" destId="{CEE49BCA-27E7-4C3D-9E23-733B84016B76}" srcOrd="2" destOrd="0" presId="urn:microsoft.com/office/officeart/2005/8/layout/arrow4"/>
    <dgm:cxn modelId="{5B107684-6331-4B48-8ACE-C350A43E88C0}" type="presParOf" srcId="{44E10E08-D265-458D-B007-C28AFD715605}" destId="{B00AB62C-221A-4DF6-9928-5C1071C14A0D}" srcOrd="3" destOrd="0" presId="urn:microsoft.com/office/officeart/2005/8/layout/arrow4"/>
  </dgm:cxnLst>
  <dgm:bg/>
  <dgm:whole/>
</dgm:dataModel>
</file>

<file path=ppt/diagrams/data2.xml><?xml version="1.0" encoding="utf-8"?>
<dgm:dataModel xmlns:dgm="http://schemas.openxmlformats.org/drawingml/2006/diagram" xmlns:a="http://schemas.openxmlformats.org/drawingml/2006/main">
  <dgm:ptLst>
    <dgm:pt modelId="{3EA01173-1B5F-40D8-87A1-6FA08F992238}"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0E130639-E97E-4BFE-B260-FE6B3DC6DEEC}">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smtClean="0"/>
            <a:t>HR</a:t>
          </a:r>
          <a:endParaRPr lang="en-US" b="1" dirty="0"/>
        </a:p>
      </dgm:t>
    </dgm:pt>
    <dgm:pt modelId="{A4B8BBA8-73BF-4533-BF70-E4652162FA80}" type="parTrans" cxnId="{AAE856BC-4907-4DFB-BD5E-05E90C5C73B1}">
      <dgm:prSet/>
      <dgm:spPr/>
      <dgm:t>
        <a:bodyPr/>
        <a:lstStyle/>
        <a:p>
          <a:endParaRPr lang="en-US"/>
        </a:p>
      </dgm:t>
    </dgm:pt>
    <dgm:pt modelId="{DF28FAE9-9C10-409C-8989-A6798EC34B44}" type="sibTrans" cxnId="{AAE856BC-4907-4DFB-BD5E-05E90C5C73B1}">
      <dgm:prSet/>
      <dgm:spPr/>
      <dgm:t>
        <a:bodyPr/>
        <a:lstStyle/>
        <a:p>
          <a:endParaRPr lang="en-US"/>
        </a:p>
      </dgm:t>
    </dgm:pt>
    <dgm:pt modelId="{8E123CB6-FC3A-435A-A6BF-BBA3331C5DA0}">
      <dgm:prSet phldrT="[Text]"/>
      <dgm:spPr/>
      <dgm:t>
        <a:bodyPr/>
        <a:lstStyle/>
        <a:p>
          <a:r>
            <a:rPr lang="en-US" dirty="0" smtClean="0"/>
            <a:t>Appropriate</a:t>
          </a:r>
          <a:endParaRPr lang="en-US" dirty="0"/>
        </a:p>
      </dgm:t>
    </dgm:pt>
    <dgm:pt modelId="{4FE78CB2-AA1A-4CD9-A97B-D1DA428EC21F}" type="parTrans" cxnId="{45D45F07-4C7B-423F-AD26-3BE2AC82AD11}">
      <dgm:prSet>
        <dgm:style>
          <a:lnRef idx="3">
            <a:schemeClr val="accent4"/>
          </a:lnRef>
          <a:fillRef idx="0">
            <a:schemeClr val="accent4"/>
          </a:fillRef>
          <a:effectRef idx="2">
            <a:schemeClr val="accent4"/>
          </a:effectRef>
          <a:fontRef idx="minor">
            <a:schemeClr val="tx1"/>
          </a:fontRef>
        </dgm:style>
      </dgm:prSet>
      <dgm:spPr/>
      <dgm:t>
        <a:bodyPr/>
        <a:lstStyle/>
        <a:p>
          <a:endParaRPr lang="en-US"/>
        </a:p>
      </dgm:t>
    </dgm:pt>
    <dgm:pt modelId="{1DFB5700-AF15-4391-A378-B6935EAB33E3}" type="sibTrans" cxnId="{45D45F07-4C7B-423F-AD26-3BE2AC82AD11}">
      <dgm:prSet/>
      <dgm:spPr/>
      <dgm:t>
        <a:bodyPr/>
        <a:lstStyle/>
        <a:p>
          <a:endParaRPr lang="en-US"/>
        </a:p>
      </dgm:t>
    </dgm:pt>
    <dgm:pt modelId="{4C629520-E63D-4E5F-B142-9C81FB814A1A}">
      <dgm:prSet phldrT="[Text]"/>
      <dgm:spPr/>
      <dgm:t>
        <a:bodyPr/>
        <a:lstStyle/>
        <a:p>
          <a:r>
            <a:rPr lang="en-US" dirty="0" smtClean="0"/>
            <a:t>Appropriate in </a:t>
          </a:r>
          <a:r>
            <a:rPr lang="en-US" dirty="0" smtClean="0">
              <a:solidFill>
                <a:srgbClr val="0000CC"/>
              </a:solidFill>
            </a:rPr>
            <a:t>quantity</a:t>
          </a:r>
          <a:endParaRPr lang="en-US" dirty="0">
            <a:solidFill>
              <a:srgbClr val="0000CC"/>
            </a:solidFill>
          </a:endParaRPr>
        </a:p>
      </dgm:t>
    </dgm:pt>
    <dgm:pt modelId="{F6B7E6E0-6787-428A-B830-9CDE9487159A}" type="parTrans" cxnId="{5661ECA0-835A-4BAF-A8D9-1AC8CBA8362B}">
      <dgm:prSet>
        <dgm:style>
          <a:lnRef idx="3">
            <a:schemeClr val="accent4"/>
          </a:lnRef>
          <a:fillRef idx="0">
            <a:schemeClr val="accent4"/>
          </a:fillRef>
          <a:effectRef idx="2">
            <a:schemeClr val="accent4"/>
          </a:effectRef>
          <a:fontRef idx="minor">
            <a:schemeClr val="tx1"/>
          </a:fontRef>
        </dgm:style>
      </dgm:prSet>
      <dgm:spPr/>
      <dgm:t>
        <a:bodyPr/>
        <a:lstStyle/>
        <a:p>
          <a:endParaRPr lang="en-US"/>
        </a:p>
      </dgm:t>
    </dgm:pt>
    <dgm:pt modelId="{13021E2A-B331-4495-AD63-C66675074FED}" type="sibTrans" cxnId="{5661ECA0-835A-4BAF-A8D9-1AC8CBA8362B}">
      <dgm:prSet/>
      <dgm:spPr/>
      <dgm:t>
        <a:bodyPr/>
        <a:lstStyle/>
        <a:p>
          <a:endParaRPr lang="en-US"/>
        </a:p>
      </dgm:t>
    </dgm:pt>
    <dgm:pt modelId="{01707D10-7193-4770-A075-7B9218839DEB}">
      <dgm:prSet phldrT="[Text]"/>
      <dgm:spPr/>
      <dgm:t>
        <a:bodyPr/>
        <a:lstStyle/>
        <a:p>
          <a:r>
            <a:rPr lang="en-US" dirty="0" smtClean="0"/>
            <a:t>Appropriate in </a:t>
          </a:r>
          <a:r>
            <a:rPr lang="en-US" dirty="0" smtClean="0">
              <a:solidFill>
                <a:srgbClr val="0000CC"/>
              </a:solidFill>
            </a:rPr>
            <a:t>quality</a:t>
          </a:r>
          <a:endParaRPr lang="en-US" dirty="0">
            <a:solidFill>
              <a:srgbClr val="0000CC"/>
            </a:solidFill>
          </a:endParaRPr>
        </a:p>
      </dgm:t>
    </dgm:pt>
    <dgm:pt modelId="{11D782EA-66BA-4A52-B7C3-B3F20AF210BC}" type="parTrans" cxnId="{9A42018E-CB15-48D8-9F13-53C8D73C36C3}">
      <dgm:prSet>
        <dgm:style>
          <a:lnRef idx="3">
            <a:schemeClr val="accent4"/>
          </a:lnRef>
          <a:fillRef idx="0">
            <a:schemeClr val="accent4"/>
          </a:fillRef>
          <a:effectRef idx="2">
            <a:schemeClr val="accent4"/>
          </a:effectRef>
          <a:fontRef idx="minor">
            <a:schemeClr val="tx1"/>
          </a:fontRef>
        </dgm:style>
      </dgm:prSet>
      <dgm:spPr/>
      <dgm:t>
        <a:bodyPr/>
        <a:lstStyle/>
        <a:p>
          <a:endParaRPr lang="en-US"/>
        </a:p>
      </dgm:t>
    </dgm:pt>
    <dgm:pt modelId="{942C9DE1-3AED-460A-B1E0-790402F754C6}" type="sibTrans" cxnId="{9A42018E-CB15-48D8-9F13-53C8D73C36C3}">
      <dgm:prSet/>
      <dgm:spPr/>
      <dgm:t>
        <a:bodyPr/>
        <a:lstStyle/>
        <a:p>
          <a:endParaRPr lang="en-US"/>
        </a:p>
      </dgm:t>
    </dgm:pt>
    <dgm:pt modelId="{AC9DE3BD-BCF5-4ED2-ACAE-87884502A0A0}">
      <dgm:prSet phldrT="[Text]"/>
      <dgm:spPr/>
      <dgm:t>
        <a:bodyPr/>
        <a:lstStyle/>
        <a:p>
          <a:r>
            <a:rPr lang="en-US" dirty="0" smtClean="0">
              <a:solidFill>
                <a:srgbClr val="00B050"/>
              </a:solidFill>
            </a:rPr>
            <a:t>Well Satisfied</a:t>
          </a:r>
          <a:endParaRPr lang="en-US" dirty="0">
            <a:solidFill>
              <a:srgbClr val="00B050"/>
            </a:solidFill>
          </a:endParaRPr>
        </a:p>
      </dgm:t>
    </dgm:pt>
    <dgm:pt modelId="{792C7687-6DA2-4354-8311-DF0A0D7E5CBE}" type="parTrans" cxnId="{725AC783-081C-48E8-9953-4EAFB3AEB913}">
      <dgm:prSet>
        <dgm:style>
          <a:lnRef idx="3">
            <a:schemeClr val="accent4"/>
          </a:lnRef>
          <a:fillRef idx="0">
            <a:schemeClr val="accent4"/>
          </a:fillRef>
          <a:effectRef idx="2">
            <a:schemeClr val="accent4"/>
          </a:effectRef>
          <a:fontRef idx="minor">
            <a:schemeClr val="tx1"/>
          </a:fontRef>
        </dgm:style>
      </dgm:prSet>
      <dgm:spPr/>
      <dgm:t>
        <a:bodyPr/>
        <a:lstStyle/>
        <a:p>
          <a:endParaRPr lang="en-US"/>
        </a:p>
      </dgm:t>
    </dgm:pt>
    <dgm:pt modelId="{90E6E1A3-982D-4AC8-8237-ABFC88B74B85}" type="sibTrans" cxnId="{725AC783-081C-48E8-9953-4EAFB3AEB913}">
      <dgm:prSet/>
      <dgm:spPr/>
      <dgm:t>
        <a:bodyPr/>
        <a:lstStyle/>
        <a:p>
          <a:endParaRPr lang="en-US"/>
        </a:p>
      </dgm:t>
    </dgm:pt>
    <dgm:pt modelId="{E0B2F6A7-4565-40DB-A1D0-8EC2B4F2B88F}" type="pres">
      <dgm:prSet presAssocID="{3EA01173-1B5F-40D8-87A1-6FA08F992238}" presName="diagram" presStyleCnt="0">
        <dgm:presLayoutVars>
          <dgm:chPref val="1"/>
          <dgm:dir/>
          <dgm:animOne val="branch"/>
          <dgm:animLvl val="lvl"/>
          <dgm:resizeHandles val="exact"/>
        </dgm:presLayoutVars>
      </dgm:prSet>
      <dgm:spPr/>
      <dgm:t>
        <a:bodyPr/>
        <a:lstStyle/>
        <a:p>
          <a:endParaRPr lang="en-US"/>
        </a:p>
      </dgm:t>
    </dgm:pt>
    <dgm:pt modelId="{9C7BB32E-A261-4880-8FF0-5DB231A2075D}" type="pres">
      <dgm:prSet presAssocID="{0E130639-E97E-4BFE-B260-FE6B3DC6DEEC}" presName="root1" presStyleCnt="0"/>
      <dgm:spPr/>
    </dgm:pt>
    <dgm:pt modelId="{D94AD30E-35AC-40B9-8A3F-74A1C2F2351A}" type="pres">
      <dgm:prSet presAssocID="{0E130639-E97E-4BFE-B260-FE6B3DC6DEEC}" presName="LevelOneTextNode" presStyleLbl="node0" presStyleIdx="0" presStyleCnt="1">
        <dgm:presLayoutVars>
          <dgm:chPref val="3"/>
        </dgm:presLayoutVars>
      </dgm:prSet>
      <dgm:spPr/>
      <dgm:t>
        <a:bodyPr/>
        <a:lstStyle/>
        <a:p>
          <a:endParaRPr lang="en-US"/>
        </a:p>
      </dgm:t>
    </dgm:pt>
    <dgm:pt modelId="{3F2879D3-DD67-406B-BBE3-4F03B572B5EB}" type="pres">
      <dgm:prSet presAssocID="{0E130639-E97E-4BFE-B260-FE6B3DC6DEEC}" presName="level2hierChild" presStyleCnt="0"/>
      <dgm:spPr/>
    </dgm:pt>
    <dgm:pt modelId="{4C2616D2-6BBB-4BA4-8F19-AF71C9F4EC82}" type="pres">
      <dgm:prSet presAssocID="{4FE78CB2-AA1A-4CD9-A97B-D1DA428EC21F}" presName="conn2-1" presStyleLbl="parChTrans1D2" presStyleIdx="0" presStyleCnt="2"/>
      <dgm:spPr/>
      <dgm:t>
        <a:bodyPr/>
        <a:lstStyle/>
        <a:p>
          <a:endParaRPr lang="en-US"/>
        </a:p>
      </dgm:t>
    </dgm:pt>
    <dgm:pt modelId="{4E9877C3-D62C-466C-ACC1-3BE44C4C5674}" type="pres">
      <dgm:prSet presAssocID="{4FE78CB2-AA1A-4CD9-A97B-D1DA428EC21F}" presName="connTx" presStyleLbl="parChTrans1D2" presStyleIdx="0" presStyleCnt="2"/>
      <dgm:spPr/>
      <dgm:t>
        <a:bodyPr/>
        <a:lstStyle/>
        <a:p>
          <a:endParaRPr lang="en-US"/>
        </a:p>
      </dgm:t>
    </dgm:pt>
    <dgm:pt modelId="{54207F9B-9F68-4487-8F37-15DAFA635F85}" type="pres">
      <dgm:prSet presAssocID="{8E123CB6-FC3A-435A-A6BF-BBA3331C5DA0}" presName="root2" presStyleCnt="0"/>
      <dgm:spPr/>
    </dgm:pt>
    <dgm:pt modelId="{B8009622-D42B-4002-82B8-C6B5A870DE40}" type="pres">
      <dgm:prSet presAssocID="{8E123CB6-FC3A-435A-A6BF-BBA3331C5DA0}" presName="LevelTwoTextNode" presStyleLbl="node2" presStyleIdx="0" presStyleCnt="2">
        <dgm:presLayoutVars>
          <dgm:chPref val="3"/>
        </dgm:presLayoutVars>
      </dgm:prSet>
      <dgm:spPr/>
      <dgm:t>
        <a:bodyPr/>
        <a:lstStyle/>
        <a:p>
          <a:endParaRPr lang="en-US"/>
        </a:p>
      </dgm:t>
    </dgm:pt>
    <dgm:pt modelId="{A0E24BC7-C973-4D85-A4EB-A51EDF469BA4}" type="pres">
      <dgm:prSet presAssocID="{8E123CB6-FC3A-435A-A6BF-BBA3331C5DA0}" presName="level3hierChild" presStyleCnt="0"/>
      <dgm:spPr/>
    </dgm:pt>
    <dgm:pt modelId="{80ACE785-9D72-45B9-924A-B8AAEDCE7CA5}" type="pres">
      <dgm:prSet presAssocID="{F6B7E6E0-6787-428A-B830-9CDE9487159A}" presName="conn2-1" presStyleLbl="parChTrans1D3" presStyleIdx="0" presStyleCnt="2"/>
      <dgm:spPr/>
      <dgm:t>
        <a:bodyPr/>
        <a:lstStyle/>
        <a:p>
          <a:endParaRPr lang="en-US"/>
        </a:p>
      </dgm:t>
    </dgm:pt>
    <dgm:pt modelId="{9400B15C-0DFD-4D9D-AB18-831A97F55DE4}" type="pres">
      <dgm:prSet presAssocID="{F6B7E6E0-6787-428A-B830-9CDE9487159A}" presName="connTx" presStyleLbl="parChTrans1D3" presStyleIdx="0" presStyleCnt="2"/>
      <dgm:spPr/>
      <dgm:t>
        <a:bodyPr/>
        <a:lstStyle/>
        <a:p>
          <a:endParaRPr lang="en-US"/>
        </a:p>
      </dgm:t>
    </dgm:pt>
    <dgm:pt modelId="{7471031F-B7E3-4C02-9AB7-DE4A816E7540}" type="pres">
      <dgm:prSet presAssocID="{4C629520-E63D-4E5F-B142-9C81FB814A1A}" presName="root2" presStyleCnt="0"/>
      <dgm:spPr/>
    </dgm:pt>
    <dgm:pt modelId="{7798873C-55F6-4A71-9FD5-2BACB3F041DF}" type="pres">
      <dgm:prSet presAssocID="{4C629520-E63D-4E5F-B142-9C81FB814A1A}" presName="LevelTwoTextNode" presStyleLbl="node3" presStyleIdx="0" presStyleCnt="2">
        <dgm:presLayoutVars>
          <dgm:chPref val="3"/>
        </dgm:presLayoutVars>
      </dgm:prSet>
      <dgm:spPr/>
      <dgm:t>
        <a:bodyPr/>
        <a:lstStyle/>
        <a:p>
          <a:endParaRPr lang="en-US"/>
        </a:p>
      </dgm:t>
    </dgm:pt>
    <dgm:pt modelId="{3976E394-826E-47F7-A2CD-9C62ABA74709}" type="pres">
      <dgm:prSet presAssocID="{4C629520-E63D-4E5F-B142-9C81FB814A1A}" presName="level3hierChild" presStyleCnt="0"/>
      <dgm:spPr/>
    </dgm:pt>
    <dgm:pt modelId="{A10BC75F-A12D-49B6-9EA6-9FE423C287A5}" type="pres">
      <dgm:prSet presAssocID="{11D782EA-66BA-4A52-B7C3-B3F20AF210BC}" presName="conn2-1" presStyleLbl="parChTrans1D3" presStyleIdx="1" presStyleCnt="2"/>
      <dgm:spPr/>
      <dgm:t>
        <a:bodyPr/>
        <a:lstStyle/>
        <a:p>
          <a:endParaRPr lang="en-US"/>
        </a:p>
      </dgm:t>
    </dgm:pt>
    <dgm:pt modelId="{A586BCBA-F25D-4486-AF06-79A2B40F9463}" type="pres">
      <dgm:prSet presAssocID="{11D782EA-66BA-4A52-B7C3-B3F20AF210BC}" presName="connTx" presStyleLbl="parChTrans1D3" presStyleIdx="1" presStyleCnt="2"/>
      <dgm:spPr/>
      <dgm:t>
        <a:bodyPr/>
        <a:lstStyle/>
        <a:p>
          <a:endParaRPr lang="en-US"/>
        </a:p>
      </dgm:t>
    </dgm:pt>
    <dgm:pt modelId="{F7DF90CB-4778-47C3-8AEA-6AB932227B1B}" type="pres">
      <dgm:prSet presAssocID="{01707D10-7193-4770-A075-7B9218839DEB}" presName="root2" presStyleCnt="0"/>
      <dgm:spPr/>
    </dgm:pt>
    <dgm:pt modelId="{4ABAA35B-7CF3-42C0-A068-026B06833C1A}" type="pres">
      <dgm:prSet presAssocID="{01707D10-7193-4770-A075-7B9218839DEB}" presName="LevelTwoTextNode" presStyleLbl="node3" presStyleIdx="1" presStyleCnt="2">
        <dgm:presLayoutVars>
          <dgm:chPref val="3"/>
        </dgm:presLayoutVars>
      </dgm:prSet>
      <dgm:spPr/>
      <dgm:t>
        <a:bodyPr/>
        <a:lstStyle/>
        <a:p>
          <a:endParaRPr lang="en-US"/>
        </a:p>
      </dgm:t>
    </dgm:pt>
    <dgm:pt modelId="{94AE1FCB-FC55-4AF7-8848-9726B012F597}" type="pres">
      <dgm:prSet presAssocID="{01707D10-7193-4770-A075-7B9218839DEB}" presName="level3hierChild" presStyleCnt="0"/>
      <dgm:spPr/>
    </dgm:pt>
    <dgm:pt modelId="{ADDF006F-0A67-47A4-9F51-838FC688F23B}" type="pres">
      <dgm:prSet presAssocID="{792C7687-6DA2-4354-8311-DF0A0D7E5CBE}" presName="conn2-1" presStyleLbl="parChTrans1D2" presStyleIdx="1" presStyleCnt="2"/>
      <dgm:spPr/>
      <dgm:t>
        <a:bodyPr/>
        <a:lstStyle/>
        <a:p>
          <a:endParaRPr lang="en-US"/>
        </a:p>
      </dgm:t>
    </dgm:pt>
    <dgm:pt modelId="{9327D1E0-B676-42EC-8239-48FD7C88CC1E}" type="pres">
      <dgm:prSet presAssocID="{792C7687-6DA2-4354-8311-DF0A0D7E5CBE}" presName="connTx" presStyleLbl="parChTrans1D2" presStyleIdx="1" presStyleCnt="2"/>
      <dgm:spPr/>
      <dgm:t>
        <a:bodyPr/>
        <a:lstStyle/>
        <a:p>
          <a:endParaRPr lang="en-US"/>
        </a:p>
      </dgm:t>
    </dgm:pt>
    <dgm:pt modelId="{1AD610D8-CC5F-41A4-863B-CFB599C1322F}" type="pres">
      <dgm:prSet presAssocID="{AC9DE3BD-BCF5-4ED2-ACAE-87884502A0A0}" presName="root2" presStyleCnt="0"/>
      <dgm:spPr/>
    </dgm:pt>
    <dgm:pt modelId="{E2EA81EA-67DC-497A-9B50-4D92B9907DFE}" type="pres">
      <dgm:prSet presAssocID="{AC9DE3BD-BCF5-4ED2-ACAE-87884502A0A0}" presName="LevelTwoTextNode" presStyleLbl="node2" presStyleIdx="1" presStyleCnt="2">
        <dgm:presLayoutVars>
          <dgm:chPref val="3"/>
        </dgm:presLayoutVars>
      </dgm:prSet>
      <dgm:spPr/>
      <dgm:t>
        <a:bodyPr/>
        <a:lstStyle/>
        <a:p>
          <a:endParaRPr lang="en-US"/>
        </a:p>
      </dgm:t>
    </dgm:pt>
    <dgm:pt modelId="{2D88D5C2-0636-40D6-8CA0-F10509D0E230}" type="pres">
      <dgm:prSet presAssocID="{AC9DE3BD-BCF5-4ED2-ACAE-87884502A0A0}" presName="level3hierChild" presStyleCnt="0"/>
      <dgm:spPr/>
    </dgm:pt>
  </dgm:ptLst>
  <dgm:cxnLst>
    <dgm:cxn modelId="{AAE856BC-4907-4DFB-BD5E-05E90C5C73B1}" srcId="{3EA01173-1B5F-40D8-87A1-6FA08F992238}" destId="{0E130639-E97E-4BFE-B260-FE6B3DC6DEEC}" srcOrd="0" destOrd="0" parTransId="{A4B8BBA8-73BF-4533-BF70-E4652162FA80}" sibTransId="{DF28FAE9-9C10-409C-8989-A6798EC34B44}"/>
    <dgm:cxn modelId="{4F12730C-35EB-40DC-B6A0-13C23F8CBC26}" type="presOf" srcId="{4FE78CB2-AA1A-4CD9-A97B-D1DA428EC21F}" destId="{4C2616D2-6BBB-4BA4-8F19-AF71C9F4EC82}" srcOrd="0" destOrd="0" presId="urn:microsoft.com/office/officeart/2005/8/layout/hierarchy2"/>
    <dgm:cxn modelId="{7D0B0950-41C4-4A44-965E-543B617F71AA}" type="presOf" srcId="{792C7687-6DA2-4354-8311-DF0A0D7E5CBE}" destId="{ADDF006F-0A67-47A4-9F51-838FC688F23B}" srcOrd="0" destOrd="0" presId="urn:microsoft.com/office/officeart/2005/8/layout/hierarchy2"/>
    <dgm:cxn modelId="{EA65C18C-9AA1-4CFB-9E5C-C9EAB633D42A}" type="presOf" srcId="{8E123CB6-FC3A-435A-A6BF-BBA3331C5DA0}" destId="{B8009622-D42B-4002-82B8-C6B5A870DE40}" srcOrd="0" destOrd="0" presId="urn:microsoft.com/office/officeart/2005/8/layout/hierarchy2"/>
    <dgm:cxn modelId="{611C7A25-0666-4211-8D02-A2427C1BAE55}" type="presOf" srcId="{F6B7E6E0-6787-428A-B830-9CDE9487159A}" destId="{80ACE785-9D72-45B9-924A-B8AAEDCE7CA5}" srcOrd="0" destOrd="0" presId="urn:microsoft.com/office/officeart/2005/8/layout/hierarchy2"/>
    <dgm:cxn modelId="{5661ECA0-835A-4BAF-A8D9-1AC8CBA8362B}" srcId="{8E123CB6-FC3A-435A-A6BF-BBA3331C5DA0}" destId="{4C629520-E63D-4E5F-B142-9C81FB814A1A}" srcOrd="0" destOrd="0" parTransId="{F6B7E6E0-6787-428A-B830-9CDE9487159A}" sibTransId="{13021E2A-B331-4495-AD63-C66675074FED}"/>
    <dgm:cxn modelId="{8426EDF3-41D8-4553-BA37-1C39891C9FA7}" type="presOf" srcId="{11D782EA-66BA-4A52-B7C3-B3F20AF210BC}" destId="{A586BCBA-F25D-4486-AF06-79A2B40F9463}" srcOrd="1" destOrd="0" presId="urn:microsoft.com/office/officeart/2005/8/layout/hierarchy2"/>
    <dgm:cxn modelId="{A8CDA6D9-901B-4C0B-92F6-BC32725D30E2}" type="presOf" srcId="{3EA01173-1B5F-40D8-87A1-6FA08F992238}" destId="{E0B2F6A7-4565-40DB-A1D0-8EC2B4F2B88F}" srcOrd="0" destOrd="0" presId="urn:microsoft.com/office/officeart/2005/8/layout/hierarchy2"/>
    <dgm:cxn modelId="{725AC783-081C-48E8-9953-4EAFB3AEB913}" srcId="{0E130639-E97E-4BFE-B260-FE6B3DC6DEEC}" destId="{AC9DE3BD-BCF5-4ED2-ACAE-87884502A0A0}" srcOrd="1" destOrd="0" parTransId="{792C7687-6DA2-4354-8311-DF0A0D7E5CBE}" sibTransId="{90E6E1A3-982D-4AC8-8237-ABFC88B74B85}"/>
    <dgm:cxn modelId="{59501CA8-B66C-46C0-80E3-F884F4A9A50A}" type="presOf" srcId="{0E130639-E97E-4BFE-B260-FE6B3DC6DEEC}" destId="{D94AD30E-35AC-40B9-8A3F-74A1C2F2351A}" srcOrd="0" destOrd="0" presId="urn:microsoft.com/office/officeart/2005/8/layout/hierarchy2"/>
    <dgm:cxn modelId="{45D45F07-4C7B-423F-AD26-3BE2AC82AD11}" srcId="{0E130639-E97E-4BFE-B260-FE6B3DC6DEEC}" destId="{8E123CB6-FC3A-435A-A6BF-BBA3331C5DA0}" srcOrd="0" destOrd="0" parTransId="{4FE78CB2-AA1A-4CD9-A97B-D1DA428EC21F}" sibTransId="{1DFB5700-AF15-4391-A378-B6935EAB33E3}"/>
    <dgm:cxn modelId="{5BD19A18-DF36-4DFD-A549-F08019152927}" type="presOf" srcId="{F6B7E6E0-6787-428A-B830-9CDE9487159A}" destId="{9400B15C-0DFD-4D9D-AB18-831A97F55DE4}" srcOrd="1" destOrd="0" presId="urn:microsoft.com/office/officeart/2005/8/layout/hierarchy2"/>
    <dgm:cxn modelId="{9A42018E-CB15-48D8-9F13-53C8D73C36C3}" srcId="{8E123CB6-FC3A-435A-A6BF-BBA3331C5DA0}" destId="{01707D10-7193-4770-A075-7B9218839DEB}" srcOrd="1" destOrd="0" parTransId="{11D782EA-66BA-4A52-B7C3-B3F20AF210BC}" sibTransId="{942C9DE1-3AED-460A-B1E0-790402F754C6}"/>
    <dgm:cxn modelId="{C58E2A6F-7B0F-437A-A9C8-DC3A913A0465}" type="presOf" srcId="{01707D10-7193-4770-A075-7B9218839DEB}" destId="{4ABAA35B-7CF3-42C0-A068-026B06833C1A}" srcOrd="0" destOrd="0" presId="urn:microsoft.com/office/officeart/2005/8/layout/hierarchy2"/>
    <dgm:cxn modelId="{3EF4B03C-D8B0-4B10-85F4-802F387D8952}" type="presOf" srcId="{792C7687-6DA2-4354-8311-DF0A0D7E5CBE}" destId="{9327D1E0-B676-42EC-8239-48FD7C88CC1E}" srcOrd="1" destOrd="0" presId="urn:microsoft.com/office/officeart/2005/8/layout/hierarchy2"/>
    <dgm:cxn modelId="{0C54A635-5792-4ECE-94E7-7A4CA95B8CF8}" type="presOf" srcId="{11D782EA-66BA-4A52-B7C3-B3F20AF210BC}" destId="{A10BC75F-A12D-49B6-9EA6-9FE423C287A5}" srcOrd="0" destOrd="0" presId="urn:microsoft.com/office/officeart/2005/8/layout/hierarchy2"/>
    <dgm:cxn modelId="{31B984DD-EDCD-47D0-8176-70FD4428D9EF}" type="presOf" srcId="{AC9DE3BD-BCF5-4ED2-ACAE-87884502A0A0}" destId="{E2EA81EA-67DC-497A-9B50-4D92B9907DFE}" srcOrd="0" destOrd="0" presId="urn:microsoft.com/office/officeart/2005/8/layout/hierarchy2"/>
    <dgm:cxn modelId="{95E056DA-6381-426A-9F7D-FF9FF00F4378}" type="presOf" srcId="{4FE78CB2-AA1A-4CD9-A97B-D1DA428EC21F}" destId="{4E9877C3-D62C-466C-ACC1-3BE44C4C5674}" srcOrd="1" destOrd="0" presId="urn:microsoft.com/office/officeart/2005/8/layout/hierarchy2"/>
    <dgm:cxn modelId="{D6BC606F-4A20-4493-BA5F-B17BFFF28636}" type="presOf" srcId="{4C629520-E63D-4E5F-B142-9C81FB814A1A}" destId="{7798873C-55F6-4A71-9FD5-2BACB3F041DF}" srcOrd="0" destOrd="0" presId="urn:microsoft.com/office/officeart/2005/8/layout/hierarchy2"/>
    <dgm:cxn modelId="{EAAAFE33-5773-4F9C-BC80-AE318B0B1A10}" type="presParOf" srcId="{E0B2F6A7-4565-40DB-A1D0-8EC2B4F2B88F}" destId="{9C7BB32E-A261-4880-8FF0-5DB231A2075D}" srcOrd="0" destOrd="0" presId="urn:microsoft.com/office/officeart/2005/8/layout/hierarchy2"/>
    <dgm:cxn modelId="{1349D59B-4432-4C64-B115-0002D932DC93}" type="presParOf" srcId="{9C7BB32E-A261-4880-8FF0-5DB231A2075D}" destId="{D94AD30E-35AC-40B9-8A3F-74A1C2F2351A}" srcOrd="0" destOrd="0" presId="urn:microsoft.com/office/officeart/2005/8/layout/hierarchy2"/>
    <dgm:cxn modelId="{94A16998-94D9-4EA0-BC48-8DCAF06B35F8}" type="presParOf" srcId="{9C7BB32E-A261-4880-8FF0-5DB231A2075D}" destId="{3F2879D3-DD67-406B-BBE3-4F03B572B5EB}" srcOrd="1" destOrd="0" presId="urn:microsoft.com/office/officeart/2005/8/layout/hierarchy2"/>
    <dgm:cxn modelId="{DF385075-4E26-4D85-9CD0-BFD185E4A2FD}" type="presParOf" srcId="{3F2879D3-DD67-406B-BBE3-4F03B572B5EB}" destId="{4C2616D2-6BBB-4BA4-8F19-AF71C9F4EC82}" srcOrd="0" destOrd="0" presId="urn:microsoft.com/office/officeart/2005/8/layout/hierarchy2"/>
    <dgm:cxn modelId="{EB046E9E-D783-460E-A459-2795814874DD}" type="presParOf" srcId="{4C2616D2-6BBB-4BA4-8F19-AF71C9F4EC82}" destId="{4E9877C3-D62C-466C-ACC1-3BE44C4C5674}" srcOrd="0" destOrd="0" presId="urn:microsoft.com/office/officeart/2005/8/layout/hierarchy2"/>
    <dgm:cxn modelId="{6ED649C2-F4F9-4215-B69E-D8B8808F62EF}" type="presParOf" srcId="{3F2879D3-DD67-406B-BBE3-4F03B572B5EB}" destId="{54207F9B-9F68-4487-8F37-15DAFA635F85}" srcOrd="1" destOrd="0" presId="urn:microsoft.com/office/officeart/2005/8/layout/hierarchy2"/>
    <dgm:cxn modelId="{E28AAA1D-6917-452F-AA7E-E0C671482894}" type="presParOf" srcId="{54207F9B-9F68-4487-8F37-15DAFA635F85}" destId="{B8009622-D42B-4002-82B8-C6B5A870DE40}" srcOrd="0" destOrd="0" presId="urn:microsoft.com/office/officeart/2005/8/layout/hierarchy2"/>
    <dgm:cxn modelId="{88A909B0-355D-44D7-9003-4528404EDB80}" type="presParOf" srcId="{54207F9B-9F68-4487-8F37-15DAFA635F85}" destId="{A0E24BC7-C973-4D85-A4EB-A51EDF469BA4}" srcOrd="1" destOrd="0" presId="urn:microsoft.com/office/officeart/2005/8/layout/hierarchy2"/>
    <dgm:cxn modelId="{DBB859FA-131F-407F-9CCE-60EA2076D0A5}" type="presParOf" srcId="{A0E24BC7-C973-4D85-A4EB-A51EDF469BA4}" destId="{80ACE785-9D72-45B9-924A-B8AAEDCE7CA5}" srcOrd="0" destOrd="0" presId="urn:microsoft.com/office/officeart/2005/8/layout/hierarchy2"/>
    <dgm:cxn modelId="{24B73AF0-F0F0-452A-9701-41CEE76975D7}" type="presParOf" srcId="{80ACE785-9D72-45B9-924A-B8AAEDCE7CA5}" destId="{9400B15C-0DFD-4D9D-AB18-831A97F55DE4}" srcOrd="0" destOrd="0" presId="urn:microsoft.com/office/officeart/2005/8/layout/hierarchy2"/>
    <dgm:cxn modelId="{78576C58-F57C-4613-8AA6-C02C937B5407}" type="presParOf" srcId="{A0E24BC7-C973-4D85-A4EB-A51EDF469BA4}" destId="{7471031F-B7E3-4C02-9AB7-DE4A816E7540}" srcOrd="1" destOrd="0" presId="urn:microsoft.com/office/officeart/2005/8/layout/hierarchy2"/>
    <dgm:cxn modelId="{D49D1380-3A2E-43F5-97EA-4AA0A93778F2}" type="presParOf" srcId="{7471031F-B7E3-4C02-9AB7-DE4A816E7540}" destId="{7798873C-55F6-4A71-9FD5-2BACB3F041DF}" srcOrd="0" destOrd="0" presId="urn:microsoft.com/office/officeart/2005/8/layout/hierarchy2"/>
    <dgm:cxn modelId="{03579672-6EEA-422C-AEED-D817DD41E7DE}" type="presParOf" srcId="{7471031F-B7E3-4C02-9AB7-DE4A816E7540}" destId="{3976E394-826E-47F7-A2CD-9C62ABA74709}" srcOrd="1" destOrd="0" presId="urn:microsoft.com/office/officeart/2005/8/layout/hierarchy2"/>
    <dgm:cxn modelId="{D757AC56-03A6-4F1B-B2FB-DD3A336B0885}" type="presParOf" srcId="{A0E24BC7-C973-4D85-A4EB-A51EDF469BA4}" destId="{A10BC75F-A12D-49B6-9EA6-9FE423C287A5}" srcOrd="2" destOrd="0" presId="urn:microsoft.com/office/officeart/2005/8/layout/hierarchy2"/>
    <dgm:cxn modelId="{80B8DC0A-09F3-4B54-8AEC-FBAC83486A9D}" type="presParOf" srcId="{A10BC75F-A12D-49B6-9EA6-9FE423C287A5}" destId="{A586BCBA-F25D-4486-AF06-79A2B40F9463}" srcOrd="0" destOrd="0" presId="urn:microsoft.com/office/officeart/2005/8/layout/hierarchy2"/>
    <dgm:cxn modelId="{5BBDD25F-9F2C-45D0-902C-EFEE96E71505}" type="presParOf" srcId="{A0E24BC7-C973-4D85-A4EB-A51EDF469BA4}" destId="{F7DF90CB-4778-47C3-8AEA-6AB932227B1B}" srcOrd="3" destOrd="0" presId="urn:microsoft.com/office/officeart/2005/8/layout/hierarchy2"/>
    <dgm:cxn modelId="{DAD31652-A296-4693-B922-A9DFA1D83D0B}" type="presParOf" srcId="{F7DF90CB-4778-47C3-8AEA-6AB932227B1B}" destId="{4ABAA35B-7CF3-42C0-A068-026B06833C1A}" srcOrd="0" destOrd="0" presId="urn:microsoft.com/office/officeart/2005/8/layout/hierarchy2"/>
    <dgm:cxn modelId="{FD7E7CF8-97DD-4678-9A0B-1A377837850F}" type="presParOf" srcId="{F7DF90CB-4778-47C3-8AEA-6AB932227B1B}" destId="{94AE1FCB-FC55-4AF7-8848-9726B012F597}" srcOrd="1" destOrd="0" presId="urn:microsoft.com/office/officeart/2005/8/layout/hierarchy2"/>
    <dgm:cxn modelId="{F2521294-B297-49B7-A9F9-65648ACD5A00}" type="presParOf" srcId="{3F2879D3-DD67-406B-BBE3-4F03B572B5EB}" destId="{ADDF006F-0A67-47A4-9F51-838FC688F23B}" srcOrd="2" destOrd="0" presId="urn:microsoft.com/office/officeart/2005/8/layout/hierarchy2"/>
    <dgm:cxn modelId="{A5659230-1234-4A97-A0F3-1DB7996C2AFB}" type="presParOf" srcId="{ADDF006F-0A67-47A4-9F51-838FC688F23B}" destId="{9327D1E0-B676-42EC-8239-48FD7C88CC1E}" srcOrd="0" destOrd="0" presId="urn:microsoft.com/office/officeart/2005/8/layout/hierarchy2"/>
    <dgm:cxn modelId="{16011EAE-BC89-470E-AAB3-E00762C1EAEE}" type="presParOf" srcId="{3F2879D3-DD67-406B-BBE3-4F03B572B5EB}" destId="{1AD610D8-CC5F-41A4-863B-CFB599C1322F}" srcOrd="3" destOrd="0" presId="urn:microsoft.com/office/officeart/2005/8/layout/hierarchy2"/>
    <dgm:cxn modelId="{07A317BF-3C25-47D5-9286-98E97A1447AF}" type="presParOf" srcId="{1AD610D8-CC5F-41A4-863B-CFB599C1322F}" destId="{E2EA81EA-67DC-497A-9B50-4D92B9907DFE}" srcOrd="0" destOrd="0" presId="urn:microsoft.com/office/officeart/2005/8/layout/hierarchy2"/>
    <dgm:cxn modelId="{96CFC7B9-6396-46DC-8C15-42FF58FB63A8}" type="presParOf" srcId="{1AD610D8-CC5F-41A4-863B-CFB599C1322F}" destId="{2D88D5C2-0636-40D6-8CA0-F10509D0E230}"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9939" name="Rectangle 3"/>
          <p:cNvSpPr>
            <a:spLocks noGrp="1" noChangeArrowheads="1"/>
          </p:cNvSpPr>
          <p:nvPr>
            <p:ph type="dt" sz="quarter"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9940" name="Rectangle 4"/>
          <p:cNvSpPr>
            <a:spLocks noGrp="1" noChangeArrowheads="1"/>
          </p:cNvSpPr>
          <p:nvPr>
            <p:ph type="ftr" sz="quarter" idx="2"/>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9941" name="Rectangle 5"/>
          <p:cNvSpPr>
            <a:spLocks noGrp="1" noChangeArrowheads="1"/>
          </p:cNvSpPr>
          <p:nvPr>
            <p:ph type="sldNum" sz="quarter" idx="3"/>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F37E4505-5E7C-4D58-A1E3-881EB8A7A04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1677CA0-EB2D-4837-8D8E-72604607543E}" type="datetimeFigureOut">
              <a:rPr lang="en-US" smtClean="0"/>
              <a:pPr/>
              <a:t>10/16/2014</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338B5A7-09C1-46B9-AB45-56B5E54A1C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02CB21E-3F3E-4CB4-8D2B-E22B525F4DA8}"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737F1A-9F9E-44DB-A33F-FBF8B00F23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EF4DB7-6350-4878-BB9B-4EAE9A9BA9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726F25-395A-4E03-8F2C-3F90A08BB2B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FD35FD-563D-4A7D-8D3C-E2807C0A3A0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F68E77-FD9A-4224-A87F-A5B0AEDEE3D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21780A7-CFB1-4DE8-B093-E38CFF5D350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6D5FF11-E339-4830-A934-292A73B9704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10A68AB-5E6A-44C2-846C-0E9CC59D25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23FCC1-25A2-459B-8A60-285733BD725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3B7D97-3B55-4577-94D8-9DF9BCA4936A}"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86E86A8-168B-401A-8608-33D45AEDE2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uild="p"/>
    </p:bldLst>
  </p:timing>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4800" y="5029200"/>
            <a:ext cx="8534400" cy="1524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algn="ctr"/>
            <a:r>
              <a:rPr lang="en-US" sz="3200" b="1" i="1" dirty="0" smtClean="0">
                <a:solidFill>
                  <a:srgbClr val="0000CC"/>
                </a:solidFill>
                <a:latin typeface="Times New Roman" pitchFamily="18" charset="0"/>
                <a:cs typeface="Times New Roman" pitchFamily="18" charset="0"/>
              </a:rPr>
              <a:t>Dr. </a:t>
            </a:r>
            <a:r>
              <a:rPr lang="en-US" sz="3200" b="1" i="1" dirty="0" err="1" smtClean="0">
                <a:solidFill>
                  <a:srgbClr val="0000CC"/>
                </a:solidFill>
                <a:latin typeface="Times New Roman" pitchFamily="18" charset="0"/>
                <a:cs typeface="Times New Roman" pitchFamily="18" charset="0"/>
              </a:rPr>
              <a:t>Aruna</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Gamage</a:t>
            </a:r>
            <a:endParaRPr lang="en-US" sz="3200" b="1" i="1" dirty="0" smtClean="0">
              <a:solidFill>
                <a:srgbClr val="0000CC"/>
              </a:solidFill>
              <a:latin typeface="Times New Roman" pitchFamily="18" charset="0"/>
              <a:cs typeface="Times New Roman" pitchFamily="18" charset="0"/>
            </a:endParaRPr>
          </a:p>
          <a:p>
            <a:pPr algn="ctr"/>
            <a:r>
              <a:rPr lang="en-US" sz="3200" b="1" i="1" dirty="0" smtClean="0">
                <a:solidFill>
                  <a:srgbClr val="0000CC"/>
                </a:solidFill>
                <a:latin typeface="Times New Roman" pitchFamily="18" charset="0"/>
                <a:cs typeface="Times New Roman" pitchFamily="18" charset="0"/>
              </a:rPr>
              <a:t>Senior Lecturer</a:t>
            </a:r>
          </a:p>
          <a:p>
            <a:pPr algn="ctr"/>
            <a:r>
              <a:rPr lang="en-US" sz="3200" b="1" i="1" dirty="0" smtClean="0">
                <a:solidFill>
                  <a:srgbClr val="0000CC"/>
                </a:solidFill>
                <a:latin typeface="Times New Roman" pitchFamily="18" charset="0"/>
                <a:cs typeface="Times New Roman" pitchFamily="18" charset="0"/>
              </a:rPr>
              <a:t>University of Sri Jayewardenepura</a:t>
            </a:r>
            <a:endParaRPr lang="en-US" sz="3200" b="1" i="1" dirty="0">
              <a:solidFill>
                <a:srgbClr val="0000CC"/>
              </a:solidFill>
              <a:latin typeface="Times New Roman" pitchFamily="18" charset="0"/>
              <a:cs typeface="Times New Roman" pitchFamily="18" charset="0"/>
            </a:endParaRPr>
          </a:p>
        </p:txBody>
      </p:sp>
      <p:pic>
        <p:nvPicPr>
          <p:cNvPr id="5" name="Picture 7" descr="http://rds.yahoo.com/_ylt=A0WTb_mGZmlM_WAAWumjzbkF/SIG=12o7glr2b/EXP=1282062342/**http%3a/www.automotivedealersnetwork.com/images/business_meeting2.jpg"/>
          <p:cNvPicPr>
            <a:picLocks noChangeAspect="1" noChangeArrowheads="1"/>
          </p:cNvPicPr>
          <p:nvPr/>
        </p:nvPicPr>
        <p:blipFill>
          <a:blip r:embed="rId2"/>
          <a:srcRect/>
          <a:stretch>
            <a:fillRect/>
          </a:stretch>
        </p:blipFill>
        <p:spPr bwMode="auto">
          <a:xfrm>
            <a:off x="457200" y="457201"/>
            <a:ext cx="5486400" cy="3048000"/>
          </a:xfrm>
          <a:prstGeom prst="rect">
            <a:avLst/>
          </a:prstGeom>
          <a:noFill/>
          <a:ln w="9525">
            <a:noFill/>
            <a:miter lim="800000"/>
            <a:headEnd/>
            <a:tailEnd/>
          </a:ln>
        </p:spPr>
      </p:pic>
      <p:sp>
        <p:nvSpPr>
          <p:cNvPr id="23" name="Title 1"/>
          <p:cNvSpPr txBox="1">
            <a:spLocks/>
          </p:cNvSpPr>
          <p:nvPr/>
        </p:nvSpPr>
        <p:spPr>
          <a:xfrm>
            <a:off x="990600" y="3962400"/>
            <a:ext cx="7010400" cy="762000"/>
          </a:xfrm>
          <a:prstGeom prst="rect">
            <a:avLst/>
          </a:prstGeom>
          <a:solidFill>
            <a:schemeClr val="bg1"/>
          </a:solidFill>
        </p:spPr>
        <p:txBody>
          <a:bodyPr vert="horz" lIns="45720" rIns="45720" bIns="4572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FF0000"/>
              </a:solidFill>
              <a:effectLst>
                <a:outerShdw blurRad="53975" dist="22860" dir="5400000" algn="tl" rotWithShape="0">
                  <a:srgbClr val="000000">
                    <a:alpha val="55000"/>
                  </a:srgbClr>
                </a:outerShdw>
              </a:effectLst>
              <a:uLnTx/>
              <a:uFillTx/>
              <a:latin typeface="+mj-lt"/>
              <a:ea typeface="+mj-ea"/>
              <a:cs typeface="+mj-cs"/>
            </a:endParaRPr>
          </a:p>
        </p:txBody>
      </p:sp>
      <p:sp>
        <p:nvSpPr>
          <p:cNvPr id="24" name="Subtitle 2"/>
          <p:cNvSpPr>
            <a:spLocks noGrp="1"/>
          </p:cNvSpPr>
          <p:nvPr>
            <p:ph type="ctrTitle"/>
          </p:nvPr>
        </p:nvSpPr>
        <p:spPr>
          <a:xfrm>
            <a:off x="381000" y="3657600"/>
            <a:ext cx="8305800" cy="1371600"/>
          </a:xfrm>
        </p:spPr>
        <p:txBody>
          <a:bodyPr>
            <a:noAutofit/>
          </a:bodyPr>
          <a:lstStyle/>
          <a:p>
            <a:r>
              <a:rPr lang="en-US" sz="4400" b="1" dirty="0" smtClean="0">
                <a:solidFill>
                  <a:srgbClr val="FF0000"/>
                </a:solidFill>
                <a:latin typeface="Century" pitchFamily="18" charset="0"/>
              </a:rPr>
              <a:t>Introduction to</a:t>
            </a:r>
            <a:br>
              <a:rPr lang="en-US" sz="4400" b="1" dirty="0" smtClean="0">
                <a:solidFill>
                  <a:srgbClr val="FF0000"/>
                </a:solidFill>
                <a:latin typeface="Century" pitchFamily="18" charset="0"/>
              </a:rPr>
            </a:br>
            <a:r>
              <a:rPr lang="en-US" sz="4400" b="1" dirty="0" smtClean="0">
                <a:solidFill>
                  <a:srgbClr val="FF0000"/>
                </a:solidFill>
                <a:latin typeface="Century" pitchFamily="18" charset="0"/>
              </a:rPr>
              <a:t> Human Resource Management</a:t>
            </a:r>
            <a:endParaRPr lang="en-US" sz="4400" b="1" dirty="0">
              <a:solidFill>
                <a:srgbClr val="FF0000"/>
              </a:solidFill>
              <a:latin typeface="Century"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98" y="152400"/>
            <a:ext cx="6870700" cy="838200"/>
          </a:xfrm>
        </p:spPr>
        <p:txBody>
          <a:bodyPr/>
          <a:lstStyle/>
          <a:p>
            <a:r>
              <a:rPr lang="en-US" dirty="0" smtClean="0">
                <a:solidFill>
                  <a:srgbClr val="00B050"/>
                </a:solidFill>
              </a:rPr>
              <a:t>Human Resources</a:t>
            </a:r>
            <a:endParaRPr lang="en-US" dirty="0">
              <a:solidFill>
                <a:srgbClr val="00B050"/>
              </a:solidFill>
            </a:endParaRPr>
          </a:p>
        </p:txBody>
      </p:sp>
      <p:sp>
        <p:nvSpPr>
          <p:cNvPr id="3" name="Content Placeholder 2"/>
          <p:cNvSpPr>
            <a:spLocks noGrp="1"/>
          </p:cNvSpPr>
          <p:nvPr>
            <p:ph idx="1"/>
          </p:nvPr>
        </p:nvSpPr>
        <p:spPr>
          <a:xfrm>
            <a:off x="457200" y="1162386"/>
            <a:ext cx="8229600" cy="4503540"/>
          </a:xfrm>
        </p:spPr>
        <p:txBody>
          <a:bodyPr>
            <a:normAutofit lnSpcReduction="10000"/>
          </a:bodyPr>
          <a:lstStyle/>
          <a:p>
            <a:pPr marL="0" indent="0" algn="just">
              <a:lnSpc>
                <a:spcPct val="150000"/>
              </a:lnSpc>
              <a:buNone/>
            </a:pPr>
            <a:r>
              <a:rPr lang="en-US" dirty="0" smtClean="0">
                <a:solidFill>
                  <a:srgbClr val="0000CC"/>
                </a:solidFill>
              </a:rPr>
              <a:t>Human Resources are employees </a:t>
            </a:r>
            <a:r>
              <a:rPr lang="en-US" dirty="0" smtClean="0"/>
              <a:t>who work for the Organization being concerned. </a:t>
            </a:r>
          </a:p>
          <a:p>
            <a:pPr marL="0" indent="0" algn="just">
              <a:lnSpc>
                <a:spcPct val="150000"/>
              </a:lnSpc>
              <a:buNone/>
            </a:pPr>
            <a:endParaRPr lang="en-US" dirty="0" smtClean="0"/>
          </a:p>
          <a:p>
            <a:pPr marL="0" indent="0" algn="just">
              <a:lnSpc>
                <a:spcPct val="150000"/>
              </a:lnSpc>
              <a:buNone/>
            </a:pPr>
            <a:r>
              <a:rPr lang="en-US" dirty="0" smtClean="0"/>
              <a:t>It is not an overstatement that </a:t>
            </a:r>
            <a:r>
              <a:rPr lang="en-US" u="sng" dirty="0" smtClean="0">
                <a:solidFill>
                  <a:srgbClr val="FF0000"/>
                </a:solidFill>
              </a:rPr>
              <a:t>HR is the most significant resource </a:t>
            </a:r>
            <a:r>
              <a:rPr lang="en-US" dirty="0" smtClean="0"/>
              <a:t>compared with other resources such as financial resource, physical resources etc.</a:t>
            </a:r>
            <a:endParaRPr lang="en-US"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507626" cy="807204"/>
          </a:xfrm>
        </p:spPr>
        <p:txBody>
          <a:bodyPr>
            <a:normAutofit fontScale="90000"/>
          </a:bodyPr>
          <a:lstStyle/>
          <a:p>
            <a:r>
              <a:rPr lang="en-US" sz="4000" dirty="0" smtClean="0">
                <a:ln w="12700">
                  <a:solidFill>
                    <a:schemeClr val="tx2">
                      <a:satMod val="155000"/>
                    </a:schemeClr>
                  </a:solidFill>
                  <a:prstDash val="solid"/>
                </a:ln>
                <a:solidFill>
                  <a:srgbClr val="0000CC"/>
                </a:solidFill>
              </a:rPr>
              <a:t>Unique characteristics of HR</a:t>
            </a:r>
            <a:endParaRPr lang="en-US" sz="4000" dirty="0">
              <a:ln w="12700">
                <a:solidFill>
                  <a:schemeClr val="tx2">
                    <a:satMod val="155000"/>
                  </a:schemeClr>
                </a:solidFill>
                <a:prstDash val="solid"/>
              </a:ln>
              <a:solidFill>
                <a:srgbClr val="0000CC"/>
              </a:solidFill>
            </a:endParaRPr>
          </a:p>
        </p:txBody>
      </p:sp>
      <p:sp>
        <p:nvSpPr>
          <p:cNvPr id="3" name="Content Placeholder 2"/>
          <p:cNvSpPr>
            <a:spLocks noGrp="1"/>
          </p:cNvSpPr>
          <p:nvPr>
            <p:ph idx="1"/>
          </p:nvPr>
        </p:nvSpPr>
        <p:spPr>
          <a:xfrm>
            <a:off x="457200" y="1295400"/>
            <a:ext cx="8214102" cy="4526796"/>
          </a:xfrm>
        </p:spPr>
        <p:txBody>
          <a:bodyPr/>
          <a:lstStyle/>
          <a:p>
            <a:pPr>
              <a:lnSpc>
                <a:spcPct val="150000"/>
              </a:lnSpc>
            </a:pPr>
            <a:r>
              <a:rPr lang="en-US" sz="3000" dirty="0" smtClean="0"/>
              <a:t>It is animate, active and living</a:t>
            </a:r>
          </a:p>
          <a:p>
            <a:pPr>
              <a:lnSpc>
                <a:spcPct val="150000"/>
              </a:lnSpc>
            </a:pPr>
            <a:r>
              <a:rPr lang="en-US" sz="3000" dirty="0" smtClean="0"/>
              <a:t>It has the ability to think, feel and react</a:t>
            </a:r>
          </a:p>
          <a:p>
            <a:pPr>
              <a:lnSpc>
                <a:spcPct val="150000"/>
              </a:lnSpc>
            </a:pPr>
            <a:r>
              <a:rPr lang="en-US" sz="3000" dirty="0" smtClean="0"/>
              <a:t>Its value appreciate with the passage of time</a:t>
            </a:r>
          </a:p>
          <a:p>
            <a:pPr>
              <a:lnSpc>
                <a:spcPct val="150000"/>
              </a:lnSpc>
            </a:pPr>
            <a:r>
              <a:rPr lang="en-US" sz="3000" dirty="0" smtClean="0"/>
              <a:t>It has the ability to influence on determining their wages and salaries</a:t>
            </a:r>
          </a:p>
          <a:p>
            <a:pPr>
              <a:lnSpc>
                <a:spcPct val="150000"/>
              </a:lnSpc>
            </a:pP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507626" cy="807204"/>
          </a:xfrm>
        </p:spPr>
        <p:txBody>
          <a:bodyPr>
            <a:normAutofit fontScale="90000"/>
          </a:bodyPr>
          <a:lstStyle/>
          <a:p>
            <a:r>
              <a:rPr lang="en-US" sz="4000" dirty="0" smtClean="0">
                <a:ln w="12700">
                  <a:solidFill>
                    <a:schemeClr val="tx2">
                      <a:satMod val="155000"/>
                    </a:schemeClr>
                  </a:solidFill>
                  <a:prstDash val="solid"/>
                </a:ln>
                <a:solidFill>
                  <a:srgbClr val="0000CC"/>
                </a:solidFill>
              </a:rPr>
              <a:t>Unique characteristics of HR</a:t>
            </a:r>
            <a:endParaRPr lang="en-US" sz="4000" dirty="0">
              <a:ln w="12700">
                <a:solidFill>
                  <a:schemeClr val="tx2">
                    <a:satMod val="155000"/>
                  </a:schemeClr>
                </a:solidFill>
                <a:prstDash val="solid"/>
              </a:ln>
              <a:solidFill>
                <a:srgbClr val="0000CC"/>
              </a:solidFill>
            </a:endParaRPr>
          </a:p>
        </p:txBody>
      </p:sp>
      <p:sp>
        <p:nvSpPr>
          <p:cNvPr id="3" name="Content Placeholder 2"/>
          <p:cNvSpPr>
            <a:spLocks noGrp="1"/>
          </p:cNvSpPr>
          <p:nvPr>
            <p:ph idx="1"/>
          </p:nvPr>
        </p:nvSpPr>
        <p:spPr>
          <a:xfrm>
            <a:off x="533400" y="1752600"/>
            <a:ext cx="8001000" cy="3943032"/>
          </a:xfrm>
        </p:spPr>
        <p:txBody>
          <a:bodyPr/>
          <a:lstStyle/>
          <a:p>
            <a:pPr>
              <a:lnSpc>
                <a:spcPct val="150000"/>
              </a:lnSpc>
            </a:pPr>
            <a:r>
              <a:rPr lang="en-US" sz="3000" dirty="0" smtClean="0"/>
              <a:t>It has the ability to organize as unions</a:t>
            </a:r>
          </a:p>
          <a:p>
            <a:pPr>
              <a:lnSpc>
                <a:spcPct val="150000"/>
              </a:lnSpc>
            </a:pPr>
            <a:r>
              <a:rPr lang="en-US" sz="3000" dirty="0" smtClean="0"/>
              <a:t>Behavior is complex and unpredictable</a:t>
            </a:r>
          </a:p>
          <a:p>
            <a:pPr>
              <a:lnSpc>
                <a:spcPct val="150000"/>
              </a:lnSpc>
            </a:pPr>
            <a:r>
              <a:rPr lang="en-US" sz="3000" dirty="0" smtClean="0"/>
              <a:t>Creativity and innovative power</a:t>
            </a:r>
          </a:p>
          <a:p>
            <a:pPr>
              <a:lnSpc>
                <a:spcPct val="150000"/>
              </a:lnSpc>
            </a:pPr>
            <a:r>
              <a:rPr lang="en-US" sz="3000" dirty="0" smtClean="0">
                <a:solidFill>
                  <a:srgbClr val="FF0000"/>
                </a:solidFill>
              </a:rPr>
              <a:t>Human resource make decisions about all other resources</a:t>
            </a:r>
          </a:p>
          <a:p>
            <a:pPr>
              <a:lnSpc>
                <a:spcPct val="150000"/>
              </a:lnSpc>
            </a:pP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71600"/>
            <a:ext cx="3429000" cy="990600"/>
          </a:xfrm>
        </p:spPr>
        <p:txBody>
          <a:bodyPr/>
          <a:lstStyle/>
          <a:p>
            <a:r>
              <a:rPr lang="en-US" dirty="0" smtClean="0">
                <a:solidFill>
                  <a:srgbClr val="0000CC"/>
                </a:solidFill>
              </a:rPr>
              <a:t>Discuss</a:t>
            </a:r>
            <a:endParaRPr lang="en-US" dirty="0">
              <a:solidFill>
                <a:srgbClr val="0000CC"/>
              </a:solidFill>
            </a:endParaRPr>
          </a:p>
        </p:txBody>
      </p:sp>
      <p:sp>
        <p:nvSpPr>
          <p:cNvPr id="3" name="Content Placeholder 2"/>
          <p:cNvSpPr>
            <a:spLocks noGrp="1"/>
          </p:cNvSpPr>
          <p:nvPr>
            <p:ph idx="1"/>
          </p:nvPr>
        </p:nvSpPr>
        <p:spPr>
          <a:xfrm>
            <a:off x="685800" y="2667000"/>
            <a:ext cx="7696200" cy="2286000"/>
          </a:xfrm>
        </p:spPr>
        <p:txBody>
          <a:bodyPr/>
          <a:lstStyle/>
          <a:p>
            <a:pPr>
              <a:lnSpc>
                <a:spcPct val="150000"/>
              </a:lnSpc>
              <a:buNone/>
            </a:pPr>
            <a:r>
              <a:rPr lang="en-US" dirty="0" smtClean="0"/>
              <a:t>	“Other resources make things possible, but only human resource make things happen”</a:t>
            </a:r>
            <a:endParaRPr lang="en-US"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838200"/>
            <a:ext cx="8153400" cy="838200"/>
          </a:xfrm>
        </p:spPr>
        <p:txBody>
          <a:bodyPr>
            <a:normAutofit fontScale="90000"/>
          </a:bodyPr>
          <a:lstStyle/>
          <a:p>
            <a:r>
              <a:rPr lang="en-US" sz="3600" u="sng" dirty="0" smtClean="0">
                <a:solidFill>
                  <a:srgbClr val="0000CC"/>
                </a:solidFill>
              </a:rPr>
              <a:t>HRM is the core of management</a:t>
            </a:r>
            <a:endParaRPr lang="en-US" sz="3600" u="sng" dirty="0">
              <a:solidFill>
                <a:srgbClr val="0000CC"/>
              </a:solidFill>
            </a:endParaRPr>
          </a:p>
        </p:txBody>
      </p:sp>
      <p:sp>
        <p:nvSpPr>
          <p:cNvPr id="2" name="Slide Number Placeholder 1"/>
          <p:cNvSpPr>
            <a:spLocks noGrp="1"/>
          </p:cNvSpPr>
          <p:nvPr>
            <p:ph type="sldNum" sz="quarter" idx="12"/>
          </p:nvPr>
        </p:nvSpPr>
        <p:spPr/>
        <p:txBody>
          <a:bodyPr/>
          <a:lstStyle/>
          <a:p>
            <a:fld id="{A10A68AB-5E6A-44C2-846C-0E9CC59D25B6}" type="slidenum">
              <a:rPr lang="en-US" smtClean="0"/>
              <a:pPr/>
              <a:t>14</a:t>
            </a:fld>
            <a:endParaRPr lang="en-US"/>
          </a:p>
        </p:txBody>
      </p:sp>
      <p:sp>
        <p:nvSpPr>
          <p:cNvPr id="3" name="Content Placeholder 2"/>
          <p:cNvSpPr txBox="1">
            <a:spLocks/>
          </p:cNvSpPr>
          <p:nvPr/>
        </p:nvSpPr>
        <p:spPr>
          <a:xfrm>
            <a:off x="334506" y="1907580"/>
            <a:ext cx="8153400" cy="990600"/>
          </a:xfrm>
          <a:prstGeom prst="rect">
            <a:avLst/>
          </a:prstGeom>
        </p:spPr>
        <p:txBody>
          <a:bodyPr>
            <a:norm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MANAGE – MEN –T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4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4" name="Content Placeholder 2"/>
          <p:cNvSpPr txBox="1">
            <a:spLocks/>
          </p:cNvSpPr>
          <p:nvPr/>
        </p:nvSpPr>
        <p:spPr>
          <a:xfrm>
            <a:off x="565644" y="4295388"/>
            <a:ext cx="7563168" cy="883422"/>
          </a:xfrm>
          <a:prstGeom prst="rect">
            <a:avLst/>
          </a:prstGeom>
        </p:spPr>
        <p:txBody>
          <a:bodyPr>
            <a:normAutofit/>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Tactfully</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4800" b="0"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sp>
        <p:nvSpPr>
          <p:cNvPr id="5" name="Up Arrow 4"/>
          <p:cNvSpPr/>
          <p:nvPr/>
        </p:nvSpPr>
        <p:spPr bwMode="auto">
          <a:xfrm>
            <a:off x="6663816" y="2695416"/>
            <a:ext cx="561816" cy="1647984"/>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0384"/>
            <a:ext cx="6870700" cy="990600"/>
          </a:xfrm>
        </p:spPr>
        <p:txBody>
          <a:bodyPr/>
          <a:lstStyle/>
          <a:p>
            <a:r>
              <a:rPr lang="en-US" dirty="0" smtClean="0">
                <a:solidFill>
                  <a:srgbClr val="0000CC"/>
                </a:solidFill>
              </a:rPr>
              <a:t>Efficiency</a:t>
            </a:r>
            <a:endParaRPr lang="en-US" dirty="0">
              <a:solidFill>
                <a:srgbClr val="0000CC"/>
              </a:solidFill>
            </a:endParaRPr>
          </a:p>
        </p:txBody>
      </p:sp>
      <p:sp>
        <p:nvSpPr>
          <p:cNvPr id="3" name="Content Placeholder 2"/>
          <p:cNvSpPr>
            <a:spLocks noGrp="1"/>
          </p:cNvSpPr>
          <p:nvPr>
            <p:ph idx="1"/>
          </p:nvPr>
        </p:nvSpPr>
        <p:spPr>
          <a:xfrm>
            <a:off x="390828" y="1772256"/>
            <a:ext cx="7924800" cy="3352800"/>
          </a:xfrm>
        </p:spPr>
        <p:txBody>
          <a:bodyPr>
            <a:normAutofit fontScale="92500"/>
          </a:bodyPr>
          <a:lstStyle/>
          <a:p>
            <a:pPr marL="0" indent="0" algn="just">
              <a:lnSpc>
                <a:spcPct val="150000"/>
              </a:lnSpc>
              <a:buNone/>
            </a:pPr>
            <a:r>
              <a:rPr lang="en-US" sz="2800" dirty="0" smtClean="0"/>
              <a:t>This is all about </a:t>
            </a:r>
            <a:r>
              <a:rPr lang="en-US" sz="2800" dirty="0" smtClean="0">
                <a:solidFill>
                  <a:srgbClr val="FF0000"/>
                </a:solidFill>
              </a:rPr>
              <a:t>“doing things right”. </a:t>
            </a:r>
            <a:r>
              <a:rPr lang="en-US" sz="2800" dirty="0" smtClean="0"/>
              <a:t>Efficiency is connected with the use of inputs. If anything is done with a minimum use of resources with no wastage and dumps, the way it is done is  efficient.</a:t>
            </a:r>
            <a:endParaRPr lang="en-US" sz="28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5344"/>
            <a:ext cx="6870700" cy="914400"/>
          </a:xfrm>
        </p:spPr>
        <p:txBody>
          <a:bodyPr/>
          <a:lstStyle/>
          <a:p>
            <a:r>
              <a:rPr lang="en-US" dirty="0" smtClean="0">
                <a:solidFill>
                  <a:srgbClr val="0000CC"/>
                </a:solidFill>
              </a:rPr>
              <a:t>Effectiveness</a:t>
            </a:r>
            <a:endParaRPr lang="en-US" dirty="0">
              <a:solidFill>
                <a:srgbClr val="0000CC"/>
              </a:solidFill>
            </a:endParaRPr>
          </a:p>
        </p:txBody>
      </p:sp>
      <p:sp>
        <p:nvSpPr>
          <p:cNvPr id="3" name="Content Placeholder 2"/>
          <p:cNvSpPr>
            <a:spLocks noGrp="1"/>
          </p:cNvSpPr>
          <p:nvPr>
            <p:ph idx="1"/>
          </p:nvPr>
        </p:nvSpPr>
        <p:spPr>
          <a:xfrm>
            <a:off x="585012" y="2168004"/>
            <a:ext cx="7696200" cy="2819400"/>
          </a:xfrm>
        </p:spPr>
        <p:txBody>
          <a:bodyPr>
            <a:normAutofit fontScale="92500"/>
          </a:bodyPr>
          <a:lstStyle/>
          <a:p>
            <a:pPr marL="0" indent="0" algn="just">
              <a:lnSpc>
                <a:spcPct val="150000"/>
              </a:lnSpc>
              <a:buNone/>
            </a:pPr>
            <a:r>
              <a:rPr lang="en-US" sz="2800" dirty="0" smtClean="0"/>
              <a:t>It is about </a:t>
            </a:r>
            <a:r>
              <a:rPr lang="en-US" sz="2800" dirty="0" smtClean="0">
                <a:solidFill>
                  <a:srgbClr val="FF0000"/>
                </a:solidFill>
              </a:rPr>
              <a:t>“doing the right thing”</a:t>
            </a:r>
            <a:r>
              <a:rPr lang="en-US" sz="2800" dirty="0" smtClean="0"/>
              <a:t>. Effectiveness denotes that resources must be used to achieve intended objectives within the intended time constraints.</a:t>
            </a:r>
            <a:endParaRPr lang="en-US" sz="28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14760" y="488196"/>
          <a:ext cx="807462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A726F25-395A-4E03-8F2C-3F90A08BB2BE}" type="slidenum">
              <a:rPr lang="en-US" smtClean="0"/>
              <a:pPr/>
              <a:t>17</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1F83FD7A-1C59-4E2C-BE65-604F584B46BC}"/>
                                            </p:graphicEl>
                                          </p:spTgt>
                                        </p:tgtEl>
                                        <p:attrNameLst>
                                          <p:attrName>style.visibility</p:attrName>
                                        </p:attrNameLst>
                                      </p:cBhvr>
                                      <p:to>
                                        <p:strVal val="visible"/>
                                      </p:to>
                                    </p:set>
                                    <p:animEffect transition="in" filter="wipe(down)">
                                      <p:cBhvr>
                                        <p:cTn id="7" dur="500"/>
                                        <p:tgtEl>
                                          <p:spTgt spid="5">
                                            <p:graphicEl>
                                              <a:dgm id="{1F83FD7A-1C59-4E2C-BE65-604F584B46BC}"/>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BC5CECF4-4CBE-4A32-9ED8-13841847E48F}"/>
                                            </p:graphicEl>
                                          </p:spTgt>
                                        </p:tgtEl>
                                        <p:attrNameLst>
                                          <p:attrName>style.visibility</p:attrName>
                                        </p:attrNameLst>
                                      </p:cBhvr>
                                      <p:to>
                                        <p:strVal val="visible"/>
                                      </p:to>
                                    </p:set>
                                    <p:animEffect transition="in" filter="wipe(down)">
                                      <p:cBhvr>
                                        <p:cTn id="10" dur="500"/>
                                        <p:tgtEl>
                                          <p:spTgt spid="5">
                                            <p:graphicEl>
                                              <a:dgm id="{BC5CECF4-4CBE-4A32-9ED8-13841847E48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CEE49BCA-27E7-4C3D-9E23-733B84016B76}"/>
                                            </p:graphicEl>
                                          </p:spTgt>
                                        </p:tgtEl>
                                        <p:attrNameLst>
                                          <p:attrName>style.visibility</p:attrName>
                                        </p:attrNameLst>
                                      </p:cBhvr>
                                      <p:to>
                                        <p:strVal val="visible"/>
                                      </p:to>
                                    </p:set>
                                    <p:animEffect transition="in" filter="wipe(down)">
                                      <p:cBhvr>
                                        <p:cTn id="15" dur="500"/>
                                        <p:tgtEl>
                                          <p:spTgt spid="5">
                                            <p:graphicEl>
                                              <a:dgm id="{CEE49BCA-27E7-4C3D-9E23-733B84016B76}"/>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B00AB62C-221A-4DF6-9928-5C1071C14A0D}"/>
                                            </p:graphicEl>
                                          </p:spTgt>
                                        </p:tgtEl>
                                        <p:attrNameLst>
                                          <p:attrName>style.visibility</p:attrName>
                                        </p:attrNameLst>
                                      </p:cBhvr>
                                      <p:to>
                                        <p:strVal val="visible"/>
                                      </p:to>
                                    </p:set>
                                    <p:animEffect transition="in" filter="wipe(down)">
                                      <p:cBhvr>
                                        <p:cTn id="18" dur="500"/>
                                        <p:tgtEl>
                                          <p:spTgt spid="5">
                                            <p:graphicEl>
                                              <a:dgm id="{B00AB62C-221A-4DF6-9928-5C1071C14A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836910"/>
          </a:xfrm>
        </p:spPr>
        <p:txBody>
          <a:bodyPr/>
          <a:lstStyle/>
          <a:p>
            <a:r>
              <a:rPr lang="en-US" dirty="0" smtClean="0">
                <a:solidFill>
                  <a:srgbClr val="FF0000"/>
                </a:solidFill>
              </a:rPr>
              <a:t>Efficient utilization of HR</a:t>
            </a:r>
            <a:endParaRPr lang="en-US" dirty="0">
              <a:solidFill>
                <a:srgbClr val="FF0000"/>
              </a:solidFill>
            </a:endParaRPr>
          </a:p>
        </p:txBody>
      </p:sp>
      <p:sp>
        <p:nvSpPr>
          <p:cNvPr id="3" name="Content Placeholder 2"/>
          <p:cNvSpPr>
            <a:spLocks noGrp="1"/>
          </p:cNvSpPr>
          <p:nvPr>
            <p:ph idx="1"/>
          </p:nvPr>
        </p:nvSpPr>
        <p:spPr>
          <a:xfrm>
            <a:off x="416256" y="2066504"/>
            <a:ext cx="7924800" cy="4258096"/>
          </a:xfrm>
        </p:spPr>
        <p:txBody>
          <a:bodyPr/>
          <a:lstStyle/>
          <a:p>
            <a:pPr marL="0" indent="0">
              <a:lnSpc>
                <a:spcPct val="150000"/>
              </a:lnSpc>
              <a:buNone/>
            </a:pPr>
            <a:r>
              <a:rPr lang="en-US" dirty="0" smtClean="0"/>
              <a:t>Optimum use of employees by eradicating or minimizing wastage. It means utilizing the right employee in the right number at the right time at the right cost.</a:t>
            </a:r>
            <a:endParaRPr lang="en-US"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91400" cy="990600"/>
          </a:xfrm>
        </p:spPr>
        <p:txBody>
          <a:bodyPr/>
          <a:lstStyle/>
          <a:p>
            <a:r>
              <a:rPr lang="en-US" dirty="0" smtClean="0">
                <a:solidFill>
                  <a:srgbClr val="FF0000"/>
                </a:solidFill>
              </a:rPr>
              <a:t>Effective utilization of HR</a:t>
            </a:r>
            <a:endParaRPr lang="en-US" dirty="0">
              <a:solidFill>
                <a:srgbClr val="FF0000"/>
              </a:solidFill>
            </a:endParaRPr>
          </a:p>
        </p:txBody>
      </p:sp>
      <p:sp>
        <p:nvSpPr>
          <p:cNvPr id="3" name="Content Placeholder 2"/>
          <p:cNvSpPr>
            <a:spLocks noGrp="1"/>
          </p:cNvSpPr>
          <p:nvPr>
            <p:ph idx="1"/>
          </p:nvPr>
        </p:nvSpPr>
        <p:spPr>
          <a:xfrm>
            <a:off x="348016" y="1793544"/>
            <a:ext cx="7924800" cy="3505200"/>
          </a:xfrm>
        </p:spPr>
        <p:txBody>
          <a:bodyPr>
            <a:normAutofit fontScale="92500"/>
          </a:bodyPr>
          <a:lstStyle/>
          <a:p>
            <a:pPr marL="0" indent="0">
              <a:lnSpc>
                <a:spcPct val="150000"/>
              </a:lnSpc>
              <a:buNone/>
            </a:pPr>
            <a:r>
              <a:rPr lang="en-US" sz="3000" dirty="0" smtClean="0"/>
              <a:t>Use of HR for organizational effectiveness, which is the extent to which organizational goals have been realized. It involves utilization of employees to accomplish goals of the organization.</a:t>
            </a: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870700" cy="656304"/>
          </a:xfrm>
        </p:spPr>
        <p:txBody>
          <a:bodyPr>
            <a:normAutofit/>
          </a:bodyPr>
          <a:lstStyle/>
          <a:p>
            <a:r>
              <a:rPr lang="en-US" sz="3600" dirty="0" smtClean="0">
                <a:solidFill>
                  <a:srgbClr val="0000CC"/>
                </a:solidFill>
              </a:rPr>
              <a:t>Learning Outcomes</a:t>
            </a:r>
            <a:endParaRPr lang="en-US" sz="3600" dirty="0">
              <a:solidFill>
                <a:srgbClr val="0000CC"/>
              </a:solidFill>
            </a:endParaRPr>
          </a:p>
        </p:txBody>
      </p:sp>
      <p:sp>
        <p:nvSpPr>
          <p:cNvPr id="3" name="Content Placeholder 2"/>
          <p:cNvSpPr>
            <a:spLocks noGrp="1"/>
          </p:cNvSpPr>
          <p:nvPr>
            <p:ph idx="1"/>
          </p:nvPr>
        </p:nvSpPr>
        <p:spPr>
          <a:xfrm>
            <a:off x="304800" y="1524000"/>
            <a:ext cx="7900212" cy="5011098"/>
          </a:xfrm>
        </p:spPr>
        <p:txBody>
          <a:bodyPr>
            <a:normAutofit/>
          </a:bodyPr>
          <a:lstStyle/>
          <a:p>
            <a:pPr>
              <a:lnSpc>
                <a:spcPct val="150000"/>
              </a:lnSpc>
            </a:pPr>
            <a:r>
              <a:rPr lang="en-US" sz="2600" dirty="0" smtClean="0">
                <a:latin typeface="Times New Roman" pitchFamily="18" charset="0"/>
                <a:cs typeface="Times New Roman" pitchFamily="18" charset="0"/>
              </a:rPr>
              <a:t>What is an organization?</a:t>
            </a:r>
          </a:p>
          <a:p>
            <a:pPr>
              <a:lnSpc>
                <a:spcPct val="150000"/>
              </a:lnSpc>
            </a:pPr>
            <a:r>
              <a:rPr lang="en-US" sz="2600" dirty="0" smtClean="0">
                <a:latin typeface="Times New Roman" pitchFamily="18" charset="0"/>
                <a:cs typeface="Times New Roman" pitchFamily="18" charset="0"/>
              </a:rPr>
              <a:t>What is Management?</a:t>
            </a:r>
          </a:p>
          <a:p>
            <a:pPr>
              <a:lnSpc>
                <a:spcPct val="150000"/>
              </a:lnSpc>
            </a:pPr>
            <a:r>
              <a:rPr lang="en-US" sz="2600" dirty="0" smtClean="0">
                <a:latin typeface="Times New Roman" pitchFamily="18" charset="0"/>
                <a:cs typeface="Times New Roman" pitchFamily="18" charset="0"/>
              </a:rPr>
              <a:t>What is Human Resource Management?</a:t>
            </a:r>
          </a:p>
          <a:p>
            <a:pPr>
              <a:lnSpc>
                <a:spcPct val="150000"/>
              </a:lnSpc>
            </a:pPr>
            <a:r>
              <a:rPr lang="en-US" sz="2600" dirty="0" smtClean="0">
                <a:latin typeface="Times New Roman" pitchFamily="18" charset="0"/>
                <a:cs typeface="Times New Roman" pitchFamily="18" charset="0"/>
              </a:rPr>
              <a:t>Generic Purpose of HRM</a:t>
            </a:r>
          </a:p>
          <a:p>
            <a:pPr>
              <a:lnSpc>
                <a:spcPct val="150000"/>
              </a:lnSpc>
            </a:pPr>
            <a:r>
              <a:rPr lang="en-US" sz="2600" dirty="0" smtClean="0">
                <a:latin typeface="Times New Roman" pitchFamily="18" charset="0"/>
                <a:cs typeface="Times New Roman" pitchFamily="18" charset="0"/>
              </a:rPr>
              <a:t>Strategic Goals of HRM and Objectives of HRM</a:t>
            </a:r>
          </a:p>
          <a:p>
            <a:pPr>
              <a:lnSpc>
                <a:spcPct val="150000"/>
              </a:lnSpc>
            </a:pPr>
            <a:r>
              <a:rPr lang="en-US" sz="2600" dirty="0" smtClean="0">
                <a:latin typeface="Times New Roman" pitchFamily="18" charset="0"/>
                <a:cs typeface="Times New Roman" pitchFamily="18" charset="0"/>
              </a:rPr>
              <a:t>Functions of HRM</a:t>
            </a:r>
          </a:p>
          <a:p>
            <a:pPr>
              <a:lnSpc>
                <a:spcPct val="150000"/>
              </a:lnSpc>
            </a:pPr>
            <a:r>
              <a:rPr lang="en-US" sz="2600" dirty="0" smtClean="0">
                <a:latin typeface="Times New Roman" pitchFamily="18" charset="0"/>
                <a:cs typeface="Times New Roman" pitchFamily="18" charset="0"/>
              </a:rPr>
              <a:t>Responsibility of HRM</a:t>
            </a:r>
          </a:p>
        </p:txBody>
      </p:sp>
      <p:sp>
        <p:nvSpPr>
          <p:cNvPr id="4" name="Slide Number Placeholder 3"/>
          <p:cNvSpPr>
            <a:spLocks noGrp="1"/>
          </p:cNvSpPr>
          <p:nvPr>
            <p:ph type="sldNum" sz="quarter" idx="12"/>
          </p:nvPr>
        </p:nvSpPr>
        <p:spPr/>
        <p:txBody>
          <a:bodyPr/>
          <a:lstStyle/>
          <a:p>
            <a:fld id="{AA726F25-395A-4E03-8F2C-3F90A08BB2BE}" type="slidenum">
              <a:rPr lang="en-US" smtClean="0"/>
              <a:pPr/>
              <a:t>2</a:t>
            </a:fld>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90600"/>
          </a:xfrm>
        </p:spPr>
        <p:txBody>
          <a:bodyPr/>
          <a:lstStyle/>
          <a:p>
            <a:r>
              <a:rPr lang="en-US" dirty="0" smtClean="0">
                <a:solidFill>
                  <a:srgbClr val="0000CC"/>
                </a:solidFill>
              </a:rPr>
              <a:t>Generic Purpose of HRM</a:t>
            </a:r>
            <a:endParaRPr lang="en-US" dirty="0">
              <a:solidFill>
                <a:srgbClr val="0000CC"/>
              </a:solidFill>
            </a:endParaRPr>
          </a:p>
        </p:txBody>
      </p:sp>
      <p:sp>
        <p:nvSpPr>
          <p:cNvPr id="3" name="Content Placeholder 2"/>
          <p:cNvSpPr>
            <a:spLocks noGrp="1"/>
          </p:cNvSpPr>
          <p:nvPr>
            <p:ph idx="1"/>
          </p:nvPr>
        </p:nvSpPr>
        <p:spPr>
          <a:xfrm>
            <a:off x="319008" y="1797804"/>
            <a:ext cx="8153400" cy="3657600"/>
          </a:xfrm>
        </p:spPr>
        <p:txBody>
          <a:bodyPr/>
          <a:lstStyle/>
          <a:p>
            <a:pPr marL="0" indent="0" algn="just">
              <a:lnSpc>
                <a:spcPct val="150000"/>
              </a:lnSpc>
              <a:buNone/>
            </a:pPr>
            <a:r>
              <a:rPr lang="en-US" dirty="0" smtClean="0"/>
              <a:t>The Generic Purpose of </a:t>
            </a:r>
            <a:r>
              <a:rPr lang="en-US" b="1" dirty="0" smtClean="0"/>
              <a:t>HRM </a:t>
            </a:r>
            <a:r>
              <a:rPr lang="en-US" dirty="0" smtClean="0"/>
              <a:t>is to </a:t>
            </a:r>
            <a:r>
              <a:rPr lang="en-US" dirty="0" smtClean="0">
                <a:solidFill>
                  <a:srgbClr val="FF0000"/>
                </a:solidFill>
              </a:rPr>
              <a:t>generate</a:t>
            </a:r>
            <a:r>
              <a:rPr lang="en-US" dirty="0" smtClean="0"/>
              <a:t> and </a:t>
            </a:r>
            <a:r>
              <a:rPr lang="en-US" dirty="0" smtClean="0">
                <a:solidFill>
                  <a:srgbClr val="FF0000"/>
                </a:solidFill>
              </a:rPr>
              <a:t>retain</a:t>
            </a:r>
            <a:r>
              <a:rPr lang="en-US" dirty="0" smtClean="0"/>
              <a:t> an </a:t>
            </a:r>
            <a:r>
              <a:rPr lang="en-US" u="sng" dirty="0" smtClean="0">
                <a:solidFill>
                  <a:srgbClr val="FF0000"/>
                </a:solidFill>
              </a:rPr>
              <a:t>appropriate and contented</a:t>
            </a:r>
            <a:r>
              <a:rPr lang="en-US" dirty="0" smtClean="0"/>
              <a:t> workforce, which gives the </a:t>
            </a:r>
            <a:r>
              <a:rPr lang="en-US" dirty="0" smtClean="0">
                <a:solidFill>
                  <a:srgbClr val="00B050"/>
                </a:solidFill>
              </a:rPr>
              <a:t>maximum individual contribution </a:t>
            </a:r>
            <a:r>
              <a:rPr lang="en-US" dirty="0" smtClean="0"/>
              <a:t>to the Organizational success. </a:t>
            </a:r>
          </a:p>
          <a:p>
            <a:pPr algn="just">
              <a:lnSpc>
                <a:spcPct val="150000"/>
              </a:lnSpc>
            </a:pPr>
            <a:endParaRPr lang="en-US"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685800"/>
          <a:ext cx="829030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A726F25-395A-4E03-8F2C-3F90A08BB2BE}" type="slidenum">
              <a:rPr lang="en-US" smtClean="0"/>
              <a:pPr/>
              <a:t>21</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94AD30E-35AC-40B9-8A3F-74A1C2F2351A}"/>
                                            </p:graphicEl>
                                          </p:spTgt>
                                        </p:tgtEl>
                                        <p:attrNameLst>
                                          <p:attrName>style.visibility</p:attrName>
                                        </p:attrNameLst>
                                      </p:cBhvr>
                                      <p:to>
                                        <p:strVal val="visible"/>
                                      </p:to>
                                    </p:set>
                                    <p:animEffect transition="in" filter="fade">
                                      <p:cBhvr>
                                        <p:cTn id="7" dur="2000"/>
                                        <p:tgtEl>
                                          <p:spTgt spid="5">
                                            <p:graphicEl>
                                              <a:dgm id="{D94AD30E-35AC-40B9-8A3F-74A1C2F235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C2616D2-6BBB-4BA4-8F19-AF71C9F4EC82}"/>
                                            </p:graphicEl>
                                          </p:spTgt>
                                        </p:tgtEl>
                                        <p:attrNameLst>
                                          <p:attrName>style.visibility</p:attrName>
                                        </p:attrNameLst>
                                      </p:cBhvr>
                                      <p:to>
                                        <p:strVal val="visible"/>
                                      </p:to>
                                    </p:set>
                                    <p:animEffect transition="in" filter="fade">
                                      <p:cBhvr>
                                        <p:cTn id="12" dur="2000"/>
                                        <p:tgtEl>
                                          <p:spTgt spid="5">
                                            <p:graphicEl>
                                              <a:dgm id="{4C2616D2-6BBB-4BA4-8F19-AF71C9F4EC8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B8009622-D42B-4002-82B8-C6B5A870DE40}"/>
                                            </p:graphicEl>
                                          </p:spTgt>
                                        </p:tgtEl>
                                        <p:attrNameLst>
                                          <p:attrName>style.visibility</p:attrName>
                                        </p:attrNameLst>
                                      </p:cBhvr>
                                      <p:to>
                                        <p:strVal val="visible"/>
                                      </p:to>
                                    </p:set>
                                    <p:animEffect transition="in" filter="fade">
                                      <p:cBhvr>
                                        <p:cTn id="15" dur="2000"/>
                                        <p:tgtEl>
                                          <p:spTgt spid="5">
                                            <p:graphicEl>
                                              <a:dgm id="{B8009622-D42B-4002-82B8-C6B5A870DE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ADDF006F-0A67-47A4-9F51-838FC688F23B}"/>
                                            </p:graphicEl>
                                          </p:spTgt>
                                        </p:tgtEl>
                                        <p:attrNameLst>
                                          <p:attrName>style.visibility</p:attrName>
                                        </p:attrNameLst>
                                      </p:cBhvr>
                                      <p:to>
                                        <p:strVal val="visible"/>
                                      </p:to>
                                    </p:set>
                                    <p:animEffect transition="in" filter="fade">
                                      <p:cBhvr>
                                        <p:cTn id="20" dur="2000"/>
                                        <p:tgtEl>
                                          <p:spTgt spid="5">
                                            <p:graphicEl>
                                              <a:dgm id="{ADDF006F-0A67-47A4-9F51-838FC688F23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E2EA81EA-67DC-497A-9B50-4D92B9907DFE}"/>
                                            </p:graphicEl>
                                          </p:spTgt>
                                        </p:tgtEl>
                                        <p:attrNameLst>
                                          <p:attrName>style.visibility</p:attrName>
                                        </p:attrNameLst>
                                      </p:cBhvr>
                                      <p:to>
                                        <p:strVal val="visible"/>
                                      </p:to>
                                    </p:set>
                                    <p:animEffect transition="in" filter="fade">
                                      <p:cBhvr>
                                        <p:cTn id="23" dur="2000"/>
                                        <p:tgtEl>
                                          <p:spTgt spid="5">
                                            <p:graphicEl>
                                              <a:dgm id="{E2EA81EA-67DC-497A-9B50-4D92B9907DF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80ACE785-9D72-45B9-924A-B8AAEDCE7CA5}"/>
                                            </p:graphicEl>
                                          </p:spTgt>
                                        </p:tgtEl>
                                        <p:attrNameLst>
                                          <p:attrName>style.visibility</p:attrName>
                                        </p:attrNameLst>
                                      </p:cBhvr>
                                      <p:to>
                                        <p:strVal val="visible"/>
                                      </p:to>
                                    </p:set>
                                    <p:animEffect transition="in" filter="fade">
                                      <p:cBhvr>
                                        <p:cTn id="28" dur="2000"/>
                                        <p:tgtEl>
                                          <p:spTgt spid="5">
                                            <p:graphicEl>
                                              <a:dgm id="{80ACE785-9D72-45B9-924A-B8AAEDCE7CA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7798873C-55F6-4A71-9FD5-2BACB3F041DF}"/>
                                            </p:graphicEl>
                                          </p:spTgt>
                                        </p:tgtEl>
                                        <p:attrNameLst>
                                          <p:attrName>style.visibility</p:attrName>
                                        </p:attrNameLst>
                                      </p:cBhvr>
                                      <p:to>
                                        <p:strVal val="visible"/>
                                      </p:to>
                                    </p:set>
                                    <p:animEffect transition="in" filter="fade">
                                      <p:cBhvr>
                                        <p:cTn id="31" dur="2000"/>
                                        <p:tgtEl>
                                          <p:spTgt spid="5">
                                            <p:graphicEl>
                                              <a:dgm id="{7798873C-55F6-4A71-9FD5-2BACB3F041D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A10BC75F-A12D-49B6-9EA6-9FE423C287A5}"/>
                                            </p:graphicEl>
                                          </p:spTgt>
                                        </p:tgtEl>
                                        <p:attrNameLst>
                                          <p:attrName>style.visibility</p:attrName>
                                        </p:attrNameLst>
                                      </p:cBhvr>
                                      <p:to>
                                        <p:strVal val="visible"/>
                                      </p:to>
                                    </p:set>
                                    <p:animEffect transition="in" filter="fade">
                                      <p:cBhvr>
                                        <p:cTn id="36" dur="2000"/>
                                        <p:tgtEl>
                                          <p:spTgt spid="5">
                                            <p:graphicEl>
                                              <a:dgm id="{A10BC75F-A12D-49B6-9EA6-9FE423C287A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4ABAA35B-7CF3-42C0-A068-026B06833C1A}"/>
                                            </p:graphicEl>
                                          </p:spTgt>
                                        </p:tgtEl>
                                        <p:attrNameLst>
                                          <p:attrName>style.visibility</p:attrName>
                                        </p:attrNameLst>
                                      </p:cBhvr>
                                      <p:to>
                                        <p:strVal val="visible"/>
                                      </p:to>
                                    </p:set>
                                    <p:animEffect transition="in" filter="fade">
                                      <p:cBhvr>
                                        <p:cTn id="39" dur="2000"/>
                                        <p:tgtEl>
                                          <p:spTgt spid="5">
                                            <p:graphicEl>
                                              <a:dgm id="{4ABAA35B-7CF3-42C0-A068-026B06833C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24" y="276384"/>
            <a:ext cx="6870700" cy="914400"/>
          </a:xfrm>
        </p:spPr>
        <p:txBody>
          <a:bodyPr/>
          <a:lstStyle/>
          <a:p>
            <a:r>
              <a:rPr lang="en-US" u="sng" dirty="0" smtClean="0">
                <a:solidFill>
                  <a:srgbClr val="0000CC"/>
                </a:solidFill>
              </a:rPr>
              <a:t>Strategic goals of HRM</a:t>
            </a:r>
            <a:endParaRPr lang="en-US" u="sng" dirty="0">
              <a:solidFill>
                <a:srgbClr val="0000CC"/>
              </a:solidFill>
            </a:endParaRPr>
          </a:p>
        </p:txBody>
      </p:sp>
      <p:sp>
        <p:nvSpPr>
          <p:cNvPr id="3" name="Content Placeholder 2"/>
          <p:cNvSpPr>
            <a:spLocks noGrp="1"/>
          </p:cNvSpPr>
          <p:nvPr>
            <p:ph idx="1"/>
          </p:nvPr>
        </p:nvSpPr>
        <p:spPr>
          <a:xfrm>
            <a:off x="259596" y="1850748"/>
            <a:ext cx="8153400" cy="3382506"/>
          </a:xfrm>
        </p:spPr>
        <p:txBody>
          <a:bodyPr/>
          <a:lstStyle/>
          <a:p>
            <a:pPr>
              <a:lnSpc>
                <a:spcPct val="150000"/>
              </a:lnSpc>
            </a:pPr>
            <a:r>
              <a:rPr lang="en-US" dirty="0" smtClean="0"/>
              <a:t>To improve Employee Productivity</a:t>
            </a:r>
          </a:p>
          <a:p>
            <a:pPr lvl="0">
              <a:lnSpc>
                <a:spcPct val="150000"/>
              </a:lnSpc>
            </a:pPr>
            <a:r>
              <a:rPr lang="en-US" dirty="0" smtClean="0"/>
              <a:t>Employee Development </a:t>
            </a:r>
          </a:p>
          <a:p>
            <a:pPr lvl="0">
              <a:lnSpc>
                <a:spcPct val="150000"/>
              </a:lnSpc>
            </a:pPr>
            <a:r>
              <a:rPr lang="en-US" dirty="0" smtClean="0"/>
              <a:t>To increase Quality of Work Life</a:t>
            </a:r>
          </a:p>
          <a:p>
            <a:pPr lvl="0">
              <a:lnSpc>
                <a:spcPct val="150000"/>
              </a:lnSpc>
            </a:pPr>
            <a:r>
              <a:rPr lang="en-US" dirty="0" smtClean="0"/>
              <a:t>To ensure Legal Compliance</a:t>
            </a:r>
          </a:p>
        </p:txBody>
      </p:sp>
      <p:sp>
        <p:nvSpPr>
          <p:cNvPr id="4" name="Slide Number Placeholder 3"/>
          <p:cNvSpPr>
            <a:spLocks noGrp="1"/>
          </p:cNvSpPr>
          <p:nvPr>
            <p:ph type="sldNum" sz="quarter" idx="12"/>
          </p:nvPr>
        </p:nvSpPr>
        <p:spPr/>
        <p:txBody>
          <a:bodyPr/>
          <a:lstStyle/>
          <a:p>
            <a:fld id="{AA726F25-395A-4E03-8F2C-3F90A08BB2B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269642"/>
          </a:xfrm>
        </p:spPr>
        <p:txBody>
          <a:bodyPr>
            <a:normAutofit fontScale="90000"/>
          </a:bodyPr>
          <a:lstStyle/>
          <a:p>
            <a:r>
              <a:rPr lang="en-US" sz="4000" dirty="0" smtClean="0">
                <a:solidFill>
                  <a:srgbClr val="0000CC"/>
                </a:solidFill>
              </a:rPr>
              <a:t>To improve employee productivity</a:t>
            </a:r>
            <a:endParaRPr lang="en-US" sz="4000" dirty="0">
              <a:solidFill>
                <a:srgbClr val="0000CC"/>
              </a:solidFill>
            </a:endParaRPr>
          </a:p>
        </p:txBody>
      </p:sp>
      <p:sp>
        <p:nvSpPr>
          <p:cNvPr id="3" name="Content Placeholder 2"/>
          <p:cNvSpPr>
            <a:spLocks noGrp="1"/>
          </p:cNvSpPr>
          <p:nvPr>
            <p:ph idx="1"/>
          </p:nvPr>
        </p:nvSpPr>
        <p:spPr>
          <a:xfrm>
            <a:off x="381000" y="1905000"/>
            <a:ext cx="8382000" cy="3886200"/>
          </a:xfrm>
        </p:spPr>
        <p:txBody>
          <a:bodyPr>
            <a:normAutofit lnSpcReduction="10000"/>
          </a:bodyPr>
          <a:lstStyle/>
          <a:p>
            <a:pPr marL="0" indent="0">
              <a:lnSpc>
                <a:spcPct val="150000"/>
              </a:lnSpc>
              <a:buNone/>
            </a:pPr>
            <a:r>
              <a:rPr lang="en-US" sz="2800" dirty="0" smtClean="0"/>
              <a:t>Employee productivity is the ratio between employee outputs to employee inputs.  Employee productivity improvement must be achieved for the progress of success. Thus, productivity improvement means doing better tomorrow than today.</a:t>
            </a:r>
            <a:endParaRPr lang="en-US" sz="28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24" y="183396"/>
            <a:ext cx="7162800" cy="883404"/>
          </a:xfrm>
        </p:spPr>
        <p:txBody>
          <a:bodyPr/>
          <a:lstStyle/>
          <a:p>
            <a:r>
              <a:rPr lang="en-US" sz="4000" dirty="0" smtClean="0">
                <a:solidFill>
                  <a:srgbClr val="0000CC"/>
                </a:solidFill>
              </a:rPr>
              <a:t>Employee Development</a:t>
            </a:r>
            <a:endParaRPr lang="en-US" sz="4000" dirty="0">
              <a:solidFill>
                <a:srgbClr val="0000CC"/>
              </a:solidFill>
            </a:endParaRPr>
          </a:p>
        </p:txBody>
      </p:sp>
      <p:sp>
        <p:nvSpPr>
          <p:cNvPr id="3" name="Content Placeholder 2"/>
          <p:cNvSpPr>
            <a:spLocks noGrp="1"/>
          </p:cNvSpPr>
          <p:nvPr>
            <p:ph idx="1"/>
          </p:nvPr>
        </p:nvSpPr>
        <p:spPr>
          <a:xfrm>
            <a:off x="228600" y="1385553"/>
            <a:ext cx="8534400" cy="4191000"/>
          </a:xfrm>
        </p:spPr>
        <p:txBody>
          <a:bodyPr>
            <a:normAutofit fontScale="92500"/>
          </a:bodyPr>
          <a:lstStyle/>
          <a:p>
            <a:pPr>
              <a:lnSpc>
                <a:spcPct val="150000"/>
              </a:lnSpc>
              <a:buNone/>
            </a:pPr>
            <a:r>
              <a:rPr lang="en-US" sz="3000" dirty="0" smtClean="0"/>
              <a:t>	Employee development refers to the provision of opportunities as many as possible to accomplish employees’ personal objectives, improvement of their career development through the development of knowledge, skills and attitudes.</a:t>
            </a: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447800"/>
          </a:xfrm>
        </p:spPr>
        <p:txBody>
          <a:bodyPr/>
          <a:lstStyle/>
          <a:p>
            <a:r>
              <a:rPr lang="en-US" sz="4000" dirty="0" smtClean="0">
                <a:solidFill>
                  <a:srgbClr val="0000CC"/>
                </a:solidFill>
              </a:rPr>
              <a:t>To increase quality of work life</a:t>
            </a:r>
            <a:endParaRPr lang="en-US" sz="4000" dirty="0">
              <a:solidFill>
                <a:srgbClr val="0000CC"/>
              </a:solidFill>
            </a:endParaRPr>
          </a:p>
        </p:txBody>
      </p:sp>
      <p:sp>
        <p:nvSpPr>
          <p:cNvPr id="3" name="Content Placeholder 2"/>
          <p:cNvSpPr>
            <a:spLocks noGrp="1"/>
          </p:cNvSpPr>
          <p:nvPr>
            <p:ph idx="1"/>
          </p:nvPr>
        </p:nvSpPr>
        <p:spPr>
          <a:xfrm>
            <a:off x="277968" y="1944711"/>
            <a:ext cx="8485032" cy="3505200"/>
          </a:xfrm>
        </p:spPr>
        <p:txBody>
          <a:bodyPr>
            <a:normAutofit lnSpcReduction="10000"/>
          </a:bodyPr>
          <a:lstStyle/>
          <a:p>
            <a:pPr>
              <a:lnSpc>
                <a:spcPct val="150000"/>
              </a:lnSpc>
              <a:buNone/>
            </a:pPr>
            <a:r>
              <a:rPr lang="en-US" sz="3000" dirty="0" smtClean="0"/>
              <a:t>	This is intended that the degree of employees’ participation or involvement in making employment decisions is increased.  Specially regarding the decisions which affect them.</a:t>
            </a: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884694"/>
          </a:xfrm>
        </p:spPr>
        <p:txBody>
          <a:bodyPr>
            <a:normAutofit/>
          </a:bodyPr>
          <a:lstStyle/>
          <a:p>
            <a:r>
              <a:rPr lang="en-US" sz="4000" dirty="0" smtClean="0">
                <a:solidFill>
                  <a:srgbClr val="0000CC"/>
                </a:solidFill>
              </a:rPr>
              <a:t>To ensure legal compliance</a:t>
            </a:r>
            <a:endParaRPr lang="en-US" sz="4000" dirty="0">
              <a:solidFill>
                <a:srgbClr val="0000CC"/>
              </a:solidFill>
            </a:endParaRPr>
          </a:p>
        </p:txBody>
      </p:sp>
      <p:sp>
        <p:nvSpPr>
          <p:cNvPr id="3" name="Content Placeholder 2"/>
          <p:cNvSpPr>
            <a:spLocks noGrp="1"/>
          </p:cNvSpPr>
          <p:nvPr>
            <p:ph idx="1"/>
          </p:nvPr>
        </p:nvSpPr>
        <p:spPr>
          <a:xfrm>
            <a:off x="533400" y="2209800"/>
            <a:ext cx="7772400" cy="2770326"/>
          </a:xfrm>
        </p:spPr>
        <p:txBody>
          <a:bodyPr>
            <a:normAutofit lnSpcReduction="10000"/>
          </a:bodyPr>
          <a:lstStyle/>
          <a:p>
            <a:pPr>
              <a:lnSpc>
                <a:spcPct val="150000"/>
              </a:lnSpc>
              <a:buNone/>
            </a:pPr>
            <a:r>
              <a:rPr lang="en-US" sz="3000" dirty="0" smtClean="0"/>
              <a:t>	HRM in an organization must be performed in compliance with legitimate provisions imposed by </a:t>
            </a:r>
            <a:r>
              <a:rPr lang="en-US" sz="3000" dirty="0" err="1" smtClean="0"/>
              <a:t>labour</a:t>
            </a:r>
            <a:r>
              <a:rPr lang="en-US" sz="3000" dirty="0" smtClean="0"/>
              <a:t> laws. </a:t>
            </a: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870700" cy="792996"/>
          </a:xfrm>
        </p:spPr>
        <p:txBody>
          <a:bodyPr/>
          <a:lstStyle/>
          <a:p>
            <a:r>
              <a:rPr lang="en-US" sz="3600" u="sng" dirty="0" smtClean="0">
                <a:solidFill>
                  <a:srgbClr val="0000CC"/>
                </a:solidFill>
              </a:rPr>
              <a:t>Objectives of HRM</a:t>
            </a:r>
            <a:endParaRPr lang="en-US" sz="3600" u="sng" dirty="0">
              <a:solidFill>
                <a:srgbClr val="0000CC"/>
              </a:solidFill>
            </a:endParaRPr>
          </a:p>
        </p:txBody>
      </p:sp>
      <p:sp>
        <p:nvSpPr>
          <p:cNvPr id="3" name="Content Placeholder 2"/>
          <p:cNvSpPr>
            <a:spLocks noGrp="1"/>
          </p:cNvSpPr>
          <p:nvPr>
            <p:ph idx="1"/>
          </p:nvPr>
        </p:nvSpPr>
        <p:spPr>
          <a:xfrm>
            <a:off x="227310" y="1291530"/>
            <a:ext cx="8305800" cy="4495800"/>
          </a:xfrm>
        </p:spPr>
        <p:txBody>
          <a:bodyPr/>
          <a:lstStyle/>
          <a:p>
            <a:pPr>
              <a:lnSpc>
                <a:spcPct val="150000"/>
              </a:lnSpc>
            </a:pPr>
            <a:r>
              <a:rPr lang="en-US" sz="2400" dirty="0" smtClean="0">
                <a:solidFill>
                  <a:srgbClr val="FF0000"/>
                </a:solidFill>
              </a:rPr>
              <a:t>To procure  right people, at the right time to do the right job</a:t>
            </a:r>
          </a:p>
          <a:p>
            <a:pPr>
              <a:lnSpc>
                <a:spcPct val="150000"/>
              </a:lnSpc>
            </a:pPr>
            <a:r>
              <a:rPr lang="en-US" sz="2400" dirty="0" smtClean="0"/>
              <a:t>To retrain the more appropriate employees with the organization</a:t>
            </a:r>
          </a:p>
          <a:p>
            <a:pPr>
              <a:lnSpc>
                <a:spcPct val="150000"/>
              </a:lnSpc>
            </a:pPr>
            <a:r>
              <a:rPr lang="en-US" sz="2400" dirty="0" smtClean="0"/>
              <a:t>To control employee cost</a:t>
            </a:r>
          </a:p>
          <a:p>
            <a:pPr>
              <a:lnSpc>
                <a:spcPct val="150000"/>
              </a:lnSpc>
            </a:pPr>
            <a:r>
              <a:rPr lang="en-US" sz="2400" dirty="0" smtClean="0">
                <a:solidFill>
                  <a:srgbClr val="FF0000"/>
                </a:solidFill>
              </a:rPr>
              <a:t>To motivate employees</a:t>
            </a:r>
          </a:p>
          <a:p>
            <a:pPr>
              <a:lnSpc>
                <a:spcPct val="150000"/>
              </a:lnSpc>
            </a:pPr>
            <a:r>
              <a:rPr lang="en-US" sz="2400" dirty="0" smtClean="0">
                <a:solidFill>
                  <a:srgbClr val="00B050"/>
                </a:solidFill>
              </a:rPr>
              <a:t>To get and improve employee commitment</a:t>
            </a:r>
          </a:p>
          <a:p>
            <a:pPr>
              <a:lnSpc>
                <a:spcPct val="150000"/>
              </a:lnSpc>
            </a:pPr>
            <a:endParaRPr lang="en-US" sz="24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870700" cy="792996"/>
          </a:xfrm>
        </p:spPr>
        <p:txBody>
          <a:bodyPr/>
          <a:lstStyle/>
          <a:p>
            <a:pPr algn="ctr"/>
            <a:r>
              <a:rPr lang="en-US" sz="3600" dirty="0" smtClean="0">
                <a:solidFill>
                  <a:srgbClr val="00B050"/>
                </a:solidFill>
              </a:rPr>
              <a:t>Functions of HRM</a:t>
            </a:r>
            <a:endParaRPr lang="en-US" sz="3600" dirty="0">
              <a:solidFill>
                <a:srgbClr val="00B050"/>
              </a:solidFill>
            </a:endParaRPr>
          </a:p>
        </p:txBody>
      </p:sp>
      <p:sp>
        <p:nvSpPr>
          <p:cNvPr id="3" name="Content Placeholder 2"/>
          <p:cNvSpPr>
            <a:spLocks noGrp="1"/>
          </p:cNvSpPr>
          <p:nvPr>
            <p:ph idx="1"/>
          </p:nvPr>
        </p:nvSpPr>
        <p:spPr>
          <a:xfrm>
            <a:off x="273804" y="1214040"/>
            <a:ext cx="8305800" cy="5033070"/>
          </a:xfrm>
        </p:spPr>
        <p:txBody>
          <a:bodyPr/>
          <a:lstStyle/>
          <a:p>
            <a:pPr lvl="0">
              <a:lnSpc>
                <a:spcPct val="150000"/>
              </a:lnSpc>
            </a:pPr>
            <a:r>
              <a:rPr lang="en-US" sz="2400" dirty="0" smtClean="0"/>
              <a:t>Job Design</a:t>
            </a:r>
          </a:p>
          <a:p>
            <a:pPr lvl="0">
              <a:lnSpc>
                <a:spcPct val="150000"/>
              </a:lnSpc>
            </a:pPr>
            <a:r>
              <a:rPr lang="en-US" sz="2400" dirty="0" smtClean="0"/>
              <a:t>Job Analysis </a:t>
            </a:r>
          </a:p>
          <a:p>
            <a:pPr lvl="0">
              <a:lnSpc>
                <a:spcPct val="150000"/>
              </a:lnSpc>
            </a:pPr>
            <a:r>
              <a:rPr lang="en-US" sz="2400" dirty="0" smtClean="0"/>
              <a:t>Human Power Planning</a:t>
            </a:r>
          </a:p>
          <a:p>
            <a:pPr lvl="0">
              <a:lnSpc>
                <a:spcPct val="150000"/>
              </a:lnSpc>
            </a:pPr>
            <a:r>
              <a:rPr lang="en-US" sz="2400" dirty="0" smtClean="0"/>
              <a:t>Recruitment </a:t>
            </a:r>
          </a:p>
          <a:p>
            <a:pPr lvl="0">
              <a:lnSpc>
                <a:spcPct val="150000"/>
              </a:lnSpc>
            </a:pPr>
            <a:r>
              <a:rPr lang="en-US" sz="2400" dirty="0" smtClean="0"/>
              <a:t>Selection</a:t>
            </a:r>
          </a:p>
          <a:p>
            <a:pPr lvl="0">
              <a:lnSpc>
                <a:spcPct val="150000"/>
              </a:lnSpc>
            </a:pPr>
            <a:r>
              <a:rPr lang="en-US" sz="2400" dirty="0" smtClean="0"/>
              <a:t>Hiring </a:t>
            </a:r>
          </a:p>
          <a:p>
            <a:pPr lvl="0">
              <a:lnSpc>
                <a:spcPct val="150000"/>
              </a:lnSpc>
            </a:pPr>
            <a:r>
              <a:rPr lang="en-US" sz="2400" dirty="0" smtClean="0"/>
              <a:t>Induction</a:t>
            </a:r>
          </a:p>
          <a:p>
            <a:pPr lvl="0">
              <a:lnSpc>
                <a:spcPct val="150000"/>
              </a:lnSpc>
            </a:pPr>
            <a:r>
              <a:rPr lang="en-US" sz="2400" dirty="0" smtClean="0"/>
              <a:t>Performance Evaluation</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870700" cy="792996"/>
          </a:xfrm>
        </p:spPr>
        <p:txBody>
          <a:bodyPr/>
          <a:lstStyle/>
          <a:p>
            <a:r>
              <a:rPr lang="en-US" sz="3600" dirty="0" smtClean="0">
                <a:solidFill>
                  <a:srgbClr val="00B050"/>
                </a:solidFill>
              </a:rPr>
              <a:t>Functions of HRM</a:t>
            </a:r>
            <a:endParaRPr lang="en-US" sz="3600" dirty="0">
              <a:solidFill>
                <a:srgbClr val="00B050"/>
              </a:solidFill>
            </a:endParaRPr>
          </a:p>
        </p:txBody>
      </p:sp>
      <p:sp>
        <p:nvSpPr>
          <p:cNvPr id="3" name="Content Placeholder 2"/>
          <p:cNvSpPr>
            <a:spLocks noGrp="1"/>
          </p:cNvSpPr>
          <p:nvPr>
            <p:ph idx="1"/>
          </p:nvPr>
        </p:nvSpPr>
        <p:spPr>
          <a:xfrm>
            <a:off x="304800" y="1229538"/>
            <a:ext cx="8305800" cy="4790262"/>
          </a:xfrm>
        </p:spPr>
        <p:txBody>
          <a:bodyPr>
            <a:normAutofit lnSpcReduction="10000"/>
          </a:bodyPr>
          <a:lstStyle/>
          <a:p>
            <a:pPr lvl="0">
              <a:lnSpc>
                <a:spcPct val="150000"/>
              </a:lnSpc>
            </a:pPr>
            <a:r>
              <a:rPr lang="en-US" sz="2400" dirty="0" smtClean="0"/>
              <a:t>Pay Management</a:t>
            </a:r>
          </a:p>
          <a:p>
            <a:pPr lvl="0">
              <a:lnSpc>
                <a:spcPct val="150000"/>
              </a:lnSpc>
            </a:pPr>
            <a:r>
              <a:rPr lang="en-US" sz="2400" dirty="0" smtClean="0"/>
              <a:t>Training and Development </a:t>
            </a:r>
          </a:p>
          <a:p>
            <a:pPr lvl="0">
              <a:lnSpc>
                <a:spcPct val="150000"/>
              </a:lnSpc>
            </a:pPr>
            <a:r>
              <a:rPr lang="en-US" sz="2400" dirty="0" smtClean="0"/>
              <a:t>Employee Movements</a:t>
            </a:r>
          </a:p>
          <a:p>
            <a:pPr lvl="0">
              <a:lnSpc>
                <a:spcPct val="150000"/>
              </a:lnSpc>
            </a:pPr>
            <a:r>
              <a:rPr lang="en-US" sz="2400" dirty="0" smtClean="0"/>
              <a:t>Welfare Administration </a:t>
            </a:r>
          </a:p>
          <a:p>
            <a:pPr lvl="0">
              <a:lnSpc>
                <a:spcPct val="150000"/>
              </a:lnSpc>
            </a:pPr>
            <a:r>
              <a:rPr lang="en-US" sz="2400" dirty="0" smtClean="0"/>
              <a:t>Safety and Health Administration </a:t>
            </a:r>
          </a:p>
          <a:p>
            <a:pPr lvl="0">
              <a:lnSpc>
                <a:spcPct val="150000"/>
              </a:lnSpc>
            </a:pPr>
            <a:r>
              <a:rPr lang="en-US" sz="2400" dirty="0" smtClean="0"/>
              <a:t>Discipline Administration </a:t>
            </a:r>
          </a:p>
          <a:p>
            <a:pPr lvl="0">
              <a:lnSpc>
                <a:spcPct val="150000"/>
              </a:lnSpc>
            </a:pPr>
            <a:r>
              <a:rPr lang="en-US" sz="2400" dirty="0" smtClean="0"/>
              <a:t>Grievance Handling </a:t>
            </a:r>
          </a:p>
          <a:p>
            <a:pPr lvl="0">
              <a:lnSpc>
                <a:spcPct val="150000"/>
              </a:lnSpc>
            </a:pPr>
            <a:r>
              <a:rPr lang="en-US" sz="2400" dirty="0" smtClean="0"/>
              <a:t>Labor Relations </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870700" cy="914400"/>
          </a:xfrm>
        </p:spPr>
        <p:txBody>
          <a:bodyPr/>
          <a:lstStyle/>
          <a:p>
            <a:pPr algn="ctr"/>
            <a:r>
              <a:rPr lang="en-US" dirty="0" smtClean="0">
                <a:solidFill>
                  <a:srgbClr val="FF0000"/>
                </a:solidFill>
              </a:rPr>
              <a:t>Organization</a:t>
            </a:r>
            <a:endParaRPr lang="en-US" dirty="0">
              <a:solidFill>
                <a:srgbClr val="FF0000"/>
              </a:solidFill>
            </a:endParaRPr>
          </a:p>
        </p:txBody>
      </p:sp>
      <p:sp>
        <p:nvSpPr>
          <p:cNvPr id="3" name="Content Placeholder 2"/>
          <p:cNvSpPr>
            <a:spLocks noGrp="1"/>
          </p:cNvSpPr>
          <p:nvPr>
            <p:ph idx="1"/>
          </p:nvPr>
        </p:nvSpPr>
        <p:spPr>
          <a:xfrm>
            <a:off x="382290" y="1806834"/>
            <a:ext cx="8001000" cy="3179742"/>
          </a:xfrm>
        </p:spPr>
        <p:txBody>
          <a:bodyPr/>
          <a:lstStyle/>
          <a:p>
            <a:pPr marL="0" indent="0" algn="just">
              <a:lnSpc>
                <a:spcPct val="150000"/>
              </a:lnSpc>
              <a:buNone/>
            </a:pPr>
            <a:r>
              <a:rPr lang="en-US" dirty="0" smtClean="0"/>
              <a:t>It is an economic or social entity composed of a </a:t>
            </a:r>
            <a:r>
              <a:rPr lang="en-US" u="sng" dirty="0" smtClean="0">
                <a:solidFill>
                  <a:srgbClr val="0000CC"/>
                </a:solidFill>
              </a:rPr>
              <a:t>group of people </a:t>
            </a:r>
            <a:r>
              <a:rPr lang="en-US" dirty="0" smtClean="0"/>
              <a:t>who interact with each other for the purpose of achieving a common goal.</a:t>
            </a:r>
            <a:endParaRPr lang="en-US"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77898" cy="685800"/>
          </a:xfrm>
        </p:spPr>
        <p:txBody>
          <a:bodyPr>
            <a:normAutofit fontScale="90000"/>
          </a:bodyPr>
          <a:lstStyle/>
          <a:p>
            <a:r>
              <a:rPr lang="en-US" sz="3600" u="sng" dirty="0" smtClean="0">
                <a:solidFill>
                  <a:srgbClr val="00B050"/>
                </a:solidFill>
              </a:rPr>
              <a:t>Relationship among HR functions</a:t>
            </a:r>
            <a:endParaRPr lang="en-US" sz="3600" u="sng" dirty="0">
              <a:solidFill>
                <a:srgbClr val="00B050"/>
              </a:solidFill>
            </a:endParaRPr>
          </a:p>
        </p:txBody>
      </p:sp>
      <p:sp>
        <p:nvSpPr>
          <p:cNvPr id="3" name="Content Placeholder 2"/>
          <p:cNvSpPr>
            <a:spLocks noGrp="1"/>
          </p:cNvSpPr>
          <p:nvPr>
            <p:ph idx="1"/>
          </p:nvPr>
        </p:nvSpPr>
        <p:spPr>
          <a:xfrm>
            <a:off x="275304" y="1324896"/>
            <a:ext cx="8001000" cy="4419600"/>
          </a:xfrm>
        </p:spPr>
        <p:txBody>
          <a:bodyPr/>
          <a:lstStyle/>
          <a:p>
            <a:pPr marL="0" indent="0" algn="just">
              <a:lnSpc>
                <a:spcPct val="150000"/>
              </a:lnSpc>
              <a:buNone/>
            </a:pPr>
            <a:r>
              <a:rPr lang="en-US" sz="3000" dirty="0" smtClean="0"/>
              <a:t>HRM functions are interrelated. For example, pay management can be done successfully by doing job analysis successfully. Performance evaluation gives inputs to perform the function of training and development.</a:t>
            </a: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315200" cy="685800"/>
          </a:xfrm>
        </p:spPr>
        <p:txBody>
          <a:bodyPr>
            <a:normAutofit fontScale="90000"/>
          </a:bodyPr>
          <a:lstStyle/>
          <a:p>
            <a:r>
              <a:rPr lang="en-US" sz="3600" u="sng" dirty="0" smtClean="0">
                <a:solidFill>
                  <a:srgbClr val="0000CC"/>
                </a:solidFill>
              </a:rPr>
              <a:t>Relationship among HR functions</a:t>
            </a:r>
            <a:endParaRPr lang="en-US" sz="3600" u="sng" dirty="0">
              <a:solidFill>
                <a:srgbClr val="0000CC"/>
              </a:solidFill>
            </a:endParaRPr>
          </a:p>
        </p:txBody>
      </p:sp>
      <p:sp>
        <p:nvSpPr>
          <p:cNvPr id="3" name="Content Placeholder 2"/>
          <p:cNvSpPr>
            <a:spLocks noGrp="1"/>
          </p:cNvSpPr>
          <p:nvPr>
            <p:ph idx="1"/>
          </p:nvPr>
        </p:nvSpPr>
        <p:spPr>
          <a:xfrm>
            <a:off x="275304" y="1944312"/>
            <a:ext cx="8001000" cy="2942304"/>
          </a:xfrm>
        </p:spPr>
        <p:txBody>
          <a:bodyPr>
            <a:normAutofit fontScale="92500"/>
          </a:bodyPr>
          <a:lstStyle/>
          <a:p>
            <a:pPr marL="0" indent="0" algn="just">
              <a:lnSpc>
                <a:spcPct val="150000"/>
              </a:lnSpc>
              <a:buNone/>
            </a:pPr>
            <a:r>
              <a:rPr lang="en-US" sz="3000" dirty="0" smtClean="0"/>
              <a:t>Some HRM functions are interdependent. Success of a one function has a direct impact determining the success of another function. </a:t>
            </a: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0A68AB-5E6A-44C2-846C-0E9CC59D25B6}" type="slidenum">
              <a:rPr lang="en-US" smtClean="0"/>
              <a:pPr/>
              <a:t>32</a:t>
            </a:fld>
            <a:endParaRPr lang="en-US"/>
          </a:p>
        </p:txBody>
      </p:sp>
      <p:grpSp>
        <p:nvGrpSpPr>
          <p:cNvPr id="3" name="Group 2"/>
          <p:cNvGrpSpPr>
            <a:grpSpLocks/>
          </p:cNvGrpSpPr>
          <p:nvPr/>
        </p:nvGrpSpPr>
        <p:grpSpPr bwMode="auto">
          <a:xfrm>
            <a:off x="769758" y="304800"/>
            <a:ext cx="7620000" cy="6248400"/>
            <a:chOff x="3765" y="8537"/>
            <a:chExt cx="4270" cy="5803"/>
          </a:xfrm>
        </p:grpSpPr>
        <p:grpSp>
          <p:nvGrpSpPr>
            <p:cNvPr id="4" name="Group 3"/>
            <p:cNvGrpSpPr>
              <a:grpSpLocks/>
            </p:cNvGrpSpPr>
            <p:nvPr/>
          </p:nvGrpSpPr>
          <p:grpSpPr bwMode="auto">
            <a:xfrm>
              <a:off x="3765" y="8537"/>
              <a:ext cx="4270" cy="5803"/>
              <a:chOff x="3255" y="8747"/>
              <a:chExt cx="4270" cy="5803"/>
            </a:xfrm>
          </p:grpSpPr>
          <p:sp>
            <p:nvSpPr>
              <p:cNvPr id="10" name="Text Box 4"/>
              <p:cNvSpPr txBox="1">
                <a:spLocks noChangeArrowheads="1"/>
              </p:cNvSpPr>
              <p:nvPr/>
            </p:nvSpPr>
            <p:spPr bwMode="auto">
              <a:xfrm>
                <a:off x="3930" y="8747"/>
                <a:ext cx="2848" cy="493"/>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C00000"/>
                    </a:solidFill>
                    <a:effectLst/>
                    <a:latin typeface="Times New Roman" pitchFamily="18" charset="0"/>
                    <a:cs typeface="Times New Roman" pitchFamily="18" charset="0"/>
                  </a:rPr>
                  <a:t>Organizational Goals and Objectives</a:t>
                </a:r>
              </a:p>
            </p:txBody>
          </p:sp>
          <p:sp>
            <p:nvSpPr>
              <p:cNvPr id="11" name="Text Box 5"/>
              <p:cNvSpPr txBox="1">
                <a:spLocks noChangeArrowheads="1"/>
              </p:cNvSpPr>
              <p:nvPr/>
            </p:nvSpPr>
            <p:spPr bwMode="auto">
              <a:xfrm>
                <a:off x="3510" y="14010"/>
                <a:ext cx="3892" cy="540"/>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Functions of HRM</a:t>
                </a:r>
              </a:p>
            </p:txBody>
          </p:sp>
          <p:sp>
            <p:nvSpPr>
              <p:cNvPr id="12" name="Text Box 6"/>
              <p:cNvSpPr txBox="1">
                <a:spLocks noChangeArrowheads="1"/>
              </p:cNvSpPr>
              <p:nvPr/>
            </p:nvSpPr>
            <p:spPr bwMode="auto">
              <a:xfrm>
                <a:off x="3660" y="12615"/>
                <a:ext cx="3537" cy="495"/>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50"/>
                    </a:solidFill>
                    <a:effectLst/>
                    <a:latin typeface="Times New Roman" pitchFamily="18" charset="0"/>
                    <a:cs typeface="Times New Roman" pitchFamily="18" charset="0"/>
                  </a:rPr>
                  <a:t>Objectives of HRM</a:t>
                </a:r>
              </a:p>
            </p:txBody>
          </p:sp>
          <p:sp>
            <p:nvSpPr>
              <p:cNvPr id="13" name="Text Box 7"/>
              <p:cNvSpPr txBox="1">
                <a:spLocks noChangeArrowheads="1"/>
              </p:cNvSpPr>
              <p:nvPr/>
            </p:nvSpPr>
            <p:spPr bwMode="auto">
              <a:xfrm>
                <a:off x="4455" y="11205"/>
                <a:ext cx="1822" cy="480"/>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Times New Roman" pitchFamily="18" charset="0"/>
                    <a:cs typeface="Times New Roman" pitchFamily="18" charset="0"/>
                  </a:rPr>
                  <a:t>Strategic</a:t>
                </a:r>
                <a:r>
                  <a:rPr kumimoji="0" lang="en-US" sz="2800" b="0" i="0" u="none" strike="noStrike" cap="none" normalizeH="0" dirty="0" smtClean="0">
                    <a:ln>
                      <a:noFill/>
                    </a:ln>
                    <a:solidFill>
                      <a:srgbClr val="0070C0"/>
                    </a:solidFill>
                    <a:effectLst/>
                    <a:latin typeface="Times New Roman" pitchFamily="18" charset="0"/>
                    <a:cs typeface="Times New Roman" pitchFamily="18" charset="0"/>
                  </a:rPr>
                  <a:t> Goals of HRM</a:t>
                </a:r>
                <a:endParaRPr kumimoji="0" lang="en-US" sz="28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
            <p:nvSpPr>
              <p:cNvPr id="14" name="Text Box 8"/>
              <p:cNvSpPr txBox="1">
                <a:spLocks noChangeArrowheads="1"/>
              </p:cNvSpPr>
              <p:nvPr/>
            </p:nvSpPr>
            <p:spPr bwMode="auto">
              <a:xfrm>
                <a:off x="3255" y="9955"/>
                <a:ext cx="4270" cy="455"/>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7030A0"/>
                    </a:solidFill>
                    <a:effectLst/>
                    <a:latin typeface="Times New Roman" pitchFamily="18" charset="0"/>
                    <a:cs typeface="Times New Roman" pitchFamily="18" charset="0"/>
                  </a:rPr>
                  <a:t>Generic Purpose</a:t>
                </a:r>
                <a:r>
                  <a:rPr kumimoji="0" lang="en-US" sz="2800" b="0" i="0" u="none" strike="noStrike" cap="none" normalizeH="0" dirty="0" smtClean="0">
                    <a:ln>
                      <a:noFill/>
                    </a:ln>
                    <a:solidFill>
                      <a:srgbClr val="7030A0"/>
                    </a:solidFill>
                    <a:effectLst/>
                    <a:latin typeface="Times New Roman" pitchFamily="18" charset="0"/>
                    <a:cs typeface="Times New Roman" pitchFamily="18" charset="0"/>
                  </a:rPr>
                  <a:t> of HRM</a:t>
                </a:r>
                <a:endParaRPr kumimoji="0" lang="en-US" sz="2800" b="0" i="0" u="none" strike="noStrike" cap="none" normalizeH="0" baseline="0" dirty="0" smtClean="0">
                  <a:ln>
                    <a:noFill/>
                  </a:ln>
                  <a:solidFill>
                    <a:srgbClr val="7030A0"/>
                  </a:solidFill>
                  <a:effectLst/>
                  <a:latin typeface="Times New Roman" pitchFamily="18" charset="0"/>
                  <a:cs typeface="Times New Roman" pitchFamily="18" charset="0"/>
                </a:endParaRPr>
              </a:p>
            </p:txBody>
          </p:sp>
        </p:grpSp>
        <p:grpSp>
          <p:nvGrpSpPr>
            <p:cNvPr id="5" name="Group 9"/>
            <p:cNvGrpSpPr>
              <a:grpSpLocks/>
            </p:cNvGrpSpPr>
            <p:nvPr/>
          </p:nvGrpSpPr>
          <p:grpSpPr bwMode="auto">
            <a:xfrm>
              <a:off x="5778" y="9150"/>
              <a:ext cx="240" cy="4450"/>
              <a:chOff x="5778" y="9150"/>
              <a:chExt cx="240" cy="4450"/>
            </a:xfrm>
          </p:grpSpPr>
          <p:sp>
            <p:nvSpPr>
              <p:cNvPr id="6" name="AutoShape 10"/>
              <p:cNvSpPr>
                <a:spLocks noChangeArrowheads="1"/>
              </p:cNvSpPr>
              <p:nvPr/>
            </p:nvSpPr>
            <p:spPr bwMode="auto">
              <a:xfrm>
                <a:off x="5778" y="9150"/>
                <a:ext cx="240" cy="490"/>
              </a:xfrm>
              <a:prstGeom prst="upArrow">
                <a:avLst>
                  <a:gd name="adj1" fmla="val 50000"/>
                  <a:gd name="adj2" fmla="val 51042"/>
                </a:avLst>
              </a:prstGeom>
              <a:solidFill>
                <a:srgbClr val="0020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 name="AutoShape 11"/>
              <p:cNvSpPr>
                <a:spLocks noChangeArrowheads="1"/>
              </p:cNvSpPr>
              <p:nvPr/>
            </p:nvSpPr>
            <p:spPr bwMode="auto">
              <a:xfrm>
                <a:off x="5778" y="10335"/>
                <a:ext cx="240" cy="490"/>
              </a:xfrm>
              <a:prstGeom prst="upArrow">
                <a:avLst>
                  <a:gd name="adj1" fmla="val 50000"/>
                  <a:gd name="adj2" fmla="val 51042"/>
                </a:avLst>
              </a:prstGeom>
              <a:solidFill>
                <a:srgbClr val="0020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 name="AutoShape 12"/>
              <p:cNvSpPr>
                <a:spLocks noChangeArrowheads="1"/>
              </p:cNvSpPr>
              <p:nvPr/>
            </p:nvSpPr>
            <p:spPr bwMode="auto">
              <a:xfrm>
                <a:off x="5778" y="11685"/>
                <a:ext cx="240" cy="490"/>
              </a:xfrm>
              <a:prstGeom prst="upArrow">
                <a:avLst>
                  <a:gd name="adj1" fmla="val 50000"/>
                  <a:gd name="adj2" fmla="val 51042"/>
                </a:avLst>
              </a:prstGeom>
              <a:solidFill>
                <a:srgbClr val="0020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 name="AutoShape 13"/>
              <p:cNvSpPr>
                <a:spLocks noChangeArrowheads="1"/>
              </p:cNvSpPr>
              <p:nvPr/>
            </p:nvSpPr>
            <p:spPr bwMode="auto">
              <a:xfrm>
                <a:off x="5778" y="13110"/>
                <a:ext cx="240" cy="490"/>
              </a:xfrm>
              <a:prstGeom prst="upArrow">
                <a:avLst>
                  <a:gd name="adj1" fmla="val 50000"/>
                  <a:gd name="adj2" fmla="val 51042"/>
                </a:avLst>
              </a:prstGeom>
              <a:solidFill>
                <a:srgbClr val="0020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870700" cy="838200"/>
          </a:xfrm>
        </p:spPr>
        <p:txBody>
          <a:bodyPr/>
          <a:lstStyle/>
          <a:p>
            <a:r>
              <a:rPr lang="en-US" sz="3600" dirty="0" smtClean="0">
                <a:solidFill>
                  <a:srgbClr val="0000CC"/>
                </a:solidFill>
              </a:rPr>
              <a:t>Significance of HRM</a:t>
            </a:r>
            <a:endParaRPr lang="en-US" sz="3600" dirty="0">
              <a:solidFill>
                <a:srgbClr val="0000CC"/>
              </a:solidFill>
            </a:endParaRPr>
          </a:p>
        </p:txBody>
      </p:sp>
      <p:sp>
        <p:nvSpPr>
          <p:cNvPr id="3" name="Content Placeholder 2"/>
          <p:cNvSpPr>
            <a:spLocks noGrp="1"/>
          </p:cNvSpPr>
          <p:nvPr>
            <p:ph idx="1"/>
          </p:nvPr>
        </p:nvSpPr>
        <p:spPr>
          <a:xfrm>
            <a:off x="73620" y="1263114"/>
            <a:ext cx="8305800" cy="5366286"/>
          </a:xfrm>
        </p:spPr>
        <p:txBody>
          <a:bodyPr/>
          <a:lstStyle/>
          <a:p>
            <a:pPr lvl="0" algn="just">
              <a:lnSpc>
                <a:spcPct val="150000"/>
              </a:lnSpc>
            </a:pPr>
            <a:r>
              <a:rPr lang="en-US" sz="2800" dirty="0" smtClean="0"/>
              <a:t>Human resources are the most important resource that managers use to achieve organizational goals and objectives</a:t>
            </a:r>
          </a:p>
          <a:p>
            <a:pPr algn="just">
              <a:lnSpc>
                <a:spcPct val="150000"/>
              </a:lnSpc>
            </a:pPr>
            <a:r>
              <a:rPr lang="en-US" sz="2800" dirty="0" smtClean="0">
                <a:solidFill>
                  <a:srgbClr val="7030A0"/>
                </a:solidFill>
              </a:rPr>
              <a:t>Quality of other functional fields of management heavily depends on the quality of HRM</a:t>
            </a:r>
          </a:p>
          <a:p>
            <a:pPr algn="just">
              <a:lnSpc>
                <a:spcPct val="150000"/>
              </a:lnSpc>
            </a:pPr>
            <a:r>
              <a:rPr lang="en-US" sz="2800" dirty="0" smtClean="0"/>
              <a:t>HRM is the responsibility of every manager</a:t>
            </a:r>
            <a:endParaRPr lang="en-US" sz="28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886"/>
            <a:ext cx="6870700" cy="914400"/>
          </a:xfrm>
        </p:spPr>
        <p:txBody>
          <a:bodyPr/>
          <a:lstStyle/>
          <a:p>
            <a:r>
              <a:rPr lang="en-US" sz="4000" dirty="0" smtClean="0">
                <a:solidFill>
                  <a:srgbClr val="FF0000"/>
                </a:solidFill>
              </a:rPr>
              <a:t>Responsibility of HRM</a:t>
            </a:r>
            <a:endParaRPr lang="en-US" sz="4000" dirty="0">
              <a:solidFill>
                <a:srgbClr val="FF0000"/>
              </a:solidFill>
            </a:endParaRPr>
          </a:p>
        </p:txBody>
      </p:sp>
      <p:sp>
        <p:nvSpPr>
          <p:cNvPr id="3" name="Content Placeholder 2"/>
          <p:cNvSpPr>
            <a:spLocks noGrp="1"/>
          </p:cNvSpPr>
          <p:nvPr>
            <p:ph idx="1"/>
          </p:nvPr>
        </p:nvSpPr>
        <p:spPr>
          <a:xfrm>
            <a:off x="289302" y="1925658"/>
            <a:ext cx="8077200" cy="3429000"/>
          </a:xfrm>
        </p:spPr>
        <p:txBody>
          <a:bodyPr>
            <a:normAutofit fontScale="92500"/>
          </a:bodyPr>
          <a:lstStyle/>
          <a:p>
            <a:pPr marL="0" indent="0" algn="just">
              <a:lnSpc>
                <a:spcPct val="150000"/>
              </a:lnSpc>
              <a:buNone/>
            </a:pPr>
            <a:r>
              <a:rPr lang="en-US" sz="3000" dirty="0" smtClean="0"/>
              <a:t>The responsibility of HRM functions rests with </a:t>
            </a:r>
            <a:r>
              <a:rPr lang="en-US" sz="3000" dirty="0" smtClean="0">
                <a:solidFill>
                  <a:srgbClr val="0000CC"/>
                </a:solidFill>
              </a:rPr>
              <a:t>every manager </a:t>
            </a:r>
            <a:r>
              <a:rPr lang="en-US" sz="3000" dirty="0" smtClean="0"/>
              <a:t>in the organization. Every manager has </a:t>
            </a:r>
            <a:r>
              <a:rPr lang="en-US" sz="3000" u="sng" dirty="0" smtClean="0">
                <a:solidFill>
                  <a:srgbClr val="0000CC"/>
                </a:solidFill>
              </a:rPr>
              <a:t>subordinates to be managed</a:t>
            </a:r>
            <a:r>
              <a:rPr lang="en-US" sz="3000" dirty="0" smtClean="0"/>
              <a:t>. Thus, HRM is a responsibility of all those who manage people. </a:t>
            </a:r>
            <a:endParaRPr lang="en-US" sz="30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noFill/>
          <a:ln>
            <a:miter lim="800000"/>
            <a:headEnd/>
            <a:tailEnd/>
          </a:ln>
        </p:spPr>
        <p:txBody>
          <a:bodyPr/>
          <a:lstStyle/>
          <a:p>
            <a:fld id="{5A095E0F-5185-4E81-A616-70CF1038EED8}" type="slidenum">
              <a:rPr lang="en-US" smtClean="0">
                <a:latin typeface="Arial" charset="0"/>
                <a:cs typeface="Arial" charset="0"/>
              </a:rPr>
              <a:pPr/>
              <a:t>35</a:t>
            </a:fld>
            <a:endParaRPr lang="en-US" smtClean="0">
              <a:latin typeface="Arial" charset="0"/>
              <a:cs typeface="Arial" charset="0"/>
            </a:endParaRPr>
          </a:p>
        </p:txBody>
      </p:sp>
      <p:sp>
        <p:nvSpPr>
          <p:cNvPr id="6" name="Rectangle 5"/>
          <p:cNvSpPr/>
          <p:nvPr/>
        </p:nvSpPr>
        <p:spPr>
          <a:xfrm>
            <a:off x="1066800" y="2514600"/>
            <a:ext cx="5927199" cy="1323439"/>
          </a:xfrm>
          <a:prstGeom prst="rect">
            <a:avLst/>
          </a:prstGeom>
          <a:noFill/>
        </p:spPr>
        <p:txBody>
          <a:bodyPr wrap="none">
            <a:spAutoFit/>
          </a:bodyPr>
          <a:lstStyle/>
          <a:p>
            <a:pPr algn="ctr">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Question  &amp; answer</a:t>
            </a:r>
          </a:p>
          <a:p>
            <a:pPr algn="ctr">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session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726F25-395A-4E03-8F2C-3F90A08BB2BE}" type="slidenum">
              <a:rPr lang="en-US" smtClean="0"/>
              <a:pPr/>
              <a:t>36</a:t>
            </a:fld>
            <a:endParaRPr lang="en-US"/>
          </a:p>
        </p:txBody>
      </p:sp>
      <p:sp>
        <p:nvSpPr>
          <p:cNvPr id="5" name="Rectangle 7"/>
          <p:cNvSpPr>
            <a:spLocks noGrp="1" noChangeArrowheads="1"/>
          </p:cNvSpPr>
          <p:nvPr>
            <p:ph idx="1"/>
          </p:nvPr>
        </p:nvSpPr>
        <p:spPr bwMode="auto">
          <a:xfrm>
            <a:off x="502920" y="2438400"/>
            <a:ext cx="8183880" cy="1246495"/>
          </a:xfrm>
          <a:prstGeom prst="rect">
            <a:avLst/>
          </a:prstGeom>
          <a:noFill/>
          <a:ln w="9525">
            <a:noFill/>
            <a:miter lim="800000"/>
            <a:headEnd/>
            <a:tailEnd/>
          </a:ln>
        </p:spPr>
        <p:txBody>
          <a:bodyPr wrap="square">
            <a:spAutoFit/>
          </a:bodyPr>
          <a:lstStyle/>
          <a:p>
            <a:pPr algn="ctr">
              <a:buNone/>
            </a:pPr>
            <a:r>
              <a:rPr lang="en-US" sz="7200" dirty="0" smtClean="0">
                <a:solidFill>
                  <a:srgbClr val="0000CC"/>
                </a:solidFill>
                <a:latin typeface="Old English Text MT" pitchFamily="66" charset="0"/>
              </a:rPr>
              <a:t>Thank </a:t>
            </a:r>
            <a:r>
              <a:rPr lang="en-US" sz="7200" dirty="0">
                <a:solidFill>
                  <a:srgbClr val="0000CC"/>
                </a:solidFill>
                <a:latin typeface="Old English Text MT" pitchFamily="66" charset="0"/>
              </a:rPr>
              <a:t>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784" y="152400"/>
            <a:ext cx="6870700" cy="836910"/>
          </a:xfrm>
        </p:spPr>
        <p:txBody>
          <a:bodyPr/>
          <a:lstStyle/>
          <a:p>
            <a:pPr algn="ctr"/>
            <a:r>
              <a:rPr lang="en-US" dirty="0" smtClean="0">
                <a:solidFill>
                  <a:srgbClr val="0000CC"/>
                </a:solidFill>
              </a:rPr>
              <a:t>Organization</a:t>
            </a:r>
            <a:endParaRPr lang="en-US" dirty="0">
              <a:solidFill>
                <a:srgbClr val="0000CC"/>
              </a:solidFill>
            </a:endParaRPr>
          </a:p>
        </p:txBody>
      </p:sp>
      <p:sp>
        <p:nvSpPr>
          <p:cNvPr id="3" name="Content Placeholder 2"/>
          <p:cNvSpPr>
            <a:spLocks noGrp="1"/>
          </p:cNvSpPr>
          <p:nvPr>
            <p:ph idx="1"/>
          </p:nvPr>
        </p:nvSpPr>
        <p:spPr>
          <a:xfrm>
            <a:off x="381000" y="1371600"/>
            <a:ext cx="8199894" cy="4300776"/>
          </a:xfrm>
        </p:spPr>
        <p:txBody>
          <a:bodyPr>
            <a:normAutofit lnSpcReduction="10000"/>
          </a:bodyPr>
          <a:lstStyle/>
          <a:p>
            <a:pPr marL="0" indent="0" algn="just">
              <a:lnSpc>
                <a:spcPct val="150000"/>
              </a:lnSpc>
              <a:buNone/>
            </a:pPr>
            <a:r>
              <a:rPr lang="en-US" sz="3000" dirty="0" smtClean="0"/>
              <a:t>Organization may be either </a:t>
            </a:r>
            <a:r>
              <a:rPr lang="en-US" sz="3000" dirty="0" smtClean="0">
                <a:solidFill>
                  <a:srgbClr val="FF0000"/>
                </a:solidFill>
              </a:rPr>
              <a:t>profit</a:t>
            </a:r>
            <a:r>
              <a:rPr lang="en-US" sz="3000" dirty="0" smtClean="0"/>
              <a:t> </a:t>
            </a:r>
            <a:r>
              <a:rPr lang="en-US" sz="3000" dirty="0" smtClean="0">
                <a:solidFill>
                  <a:srgbClr val="FF0000"/>
                </a:solidFill>
              </a:rPr>
              <a:t>oriented </a:t>
            </a:r>
            <a:r>
              <a:rPr lang="en-US" sz="3000" dirty="0" smtClean="0"/>
              <a:t>or </a:t>
            </a:r>
            <a:r>
              <a:rPr lang="en-US" sz="3000" dirty="0" smtClean="0">
                <a:solidFill>
                  <a:srgbClr val="FF0000"/>
                </a:solidFill>
              </a:rPr>
              <a:t>non-profit oriented</a:t>
            </a:r>
            <a:r>
              <a:rPr lang="en-US" sz="3000" dirty="0" smtClean="0"/>
              <a:t>. It may belong to </a:t>
            </a:r>
            <a:r>
              <a:rPr lang="en-US" sz="3000" dirty="0" smtClean="0">
                <a:solidFill>
                  <a:srgbClr val="7030A0"/>
                </a:solidFill>
              </a:rPr>
              <a:t>public sector </a:t>
            </a:r>
            <a:r>
              <a:rPr lang="en-US" sz="3000" dirty="0" smtClean="0"/>
              <a:t>or </a:t>
            </a:r>
            <a:r>
              <a:rPr lang="en-US" sz="3000" dirty="0" smtClean="0">
                <a:solidFill>
                  <a:srgbClr val="7030A0"/>
                </a:solidFill>
              </a:rPr>
              <a:t>private sector.</a:t>
            </a:r>
          </a:p>
          <a:p>
            <a:pPr marL="0" indent="0" algn="just">
              <a:lnSpc>
                <a:spcPct val="150000"/>
              </a:lnSpc>
              <a:buNone/>
            </a:pPr>
            <a:endParaRPr lang="en-US" sz="3000" dirty="0" smtClean="0">
              <a:solidFill>
                <a:srgbClr val="7030A0"/>
              </a:solidFill>
            </a:endParaRPr>
          </a:p>
          <a:p>
            <a:pPr marL="0" indent="0" algn="just">
              <a:lnSpc>
                <a:spcPct val="150000"/>
              </a:lnSpc>
              <a:buNone/>
            </a:pPr>
            <a:r>
              <a:rPr lang="en-US" sz="3000" dirty="0" smtClean="0"/>
              <a:t>Any how, the basic building block of any organization is its people</a:t>
            </a:r>
            <a:endParaRPr lang="en-US" sz="3000" dirty="0">
              <a:solidFill>
                <a:srgbClr val="7030A0"/>
              </a:solidFill>
            </a:endParaRPr>
          </a:p>
        </p:txBody>
      </p:sp>
      <p:sp>
        <p:nvSpPr>
          <p:cNvPr id="4" name="Slide Number Placeholder 3"/>
          <p:cNvSpPr>
            <a:spLocks noGrp="1"/>
          </p:cNvSpPr>
          <p:nvPr>
            <p:ph type="sldNum" sz="quarter" idx="12"/>
          </p:nvPr>
        </p:nvSpPr>
        <p:spPr/>
        <p:txBody>
          <a:bodyPr/>
          <a:lstStyle/>
          <a:p>
            <a:fld id="{AA726F25-395A-4E03-8F2C-3F90A08BB2BE}"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5906"/>
            <a:ext cx="6870700" cy="914400"/>
          </a:xfrm>
        </p:spPr>
        <p:txBody>
          <a:bodyPr/>
          <a:lstStyle/>
          <a:p>
            <a:r>
              <a:rPr lang="en-US" sz="4000" dirty="0" smtClean="0">
                <a:solidFill>
                  <a:srgbClr val="0000CC"/>
                </a:solidFill>
              </a:rPr>
              <a:t>What is Management?</a:t>
            </a:r>
            <a:endParaRPr lang="en-US" sz="4000" dirty="0">
              <a:solidFill>
                <a:srgbClr val="0000CC"/>
              </a:solidFill>
            </a:endParaRPr>
          </a:p>
        </p:txBody>
      </p:sp>
      <p:sp>
        <p:nvSpPr>
          <p:cNvPr id="3" name="Content Placeholder 2"/>
          <p:cNvSpPr>
            <a:spLocks noGrp="1"/>
          </p:cNvSpPr>
          <p:nvPr>
            <p:ph idx="1"/>
          </p:nvPr>
        </p:nvSpPr>
        <p:spPr>
          <a:xfrm>
            <a:off x="381000" y="1463298"/>
            <a:ext cx="8305800" cy="4114800"/>
          </a:xfrm>
        </p:spPr>
        <p:txBody>
          <a:bodyPr/>
          <a:lstStyle/>
          <a:p>
            <a:r>
              <a:rPr lang="en-US" sz="2800" dirty="0" smtClean="0"/>
              <a:t>Getting things done  through </a:t>
            </a:r>
            <a:r>
              <a:rPr lang="en-US" sz="2800" u="sng" dirty="0" smtClean="0">
                <a:solidFill>
                  <a:srgbClr val="FF0000"/>
                </a:solidFill>
              </a:rPr>
              <a:t>others</a:t>
            </a:r>
            <a:r>
              <a:rPr lang="en-US" sz="2800" dirty="0" smtClean="0">
                <a:solidFill>
                  <a:srgbClr val="FF0000"/>
                </a:solidFill>
              </a:rPr>
              <a:t> </a:t>
            </a:r>
            <a:r>
              <a:rPr lang="en-US" sz="2800" u="sng" dirty="0" smtClean="0">
                <a:solidFill>
                  <a:srgbClr val="7030A0"/>
                </a:solidFill>
              </a:rPr>
              <a:t>(People)</a:t>
            </a:r>
          </a:p>
          <a:p>
            <a:endParaRPr lang="en-US" sz="2800" u="sng" dirty="0" smtClean="0">
              <a:solidFill>
                <a:srgbClr val="7030A0"/>
              </a:solidFill>
            </a:endParaRPr>
          </a:p>
          <a:p>
            <a:pPr>
              <a:buNone/>
            </a:pPr>
            <a:endParaRPr lang="en-US" sz="1600" dirty="0" smtClean="0"/>
          </a:p>
          <a:p>
            <a:pPr algn="just">
              <a:lnSpc>
                <a:spcPct val="150000"/>
              </a:lnSpc>
            </a:pPr>
            <a:r>
              <a:rPr lang="en-US" sz="2800" dirty="0" smtClean="0"/>
              <a:t>Management is the </a:t>
            </a:r>
            <a:r>
              <a:rPr lang="en-US" sz="2800" dirty="0" smtClean="0">
                <a:solidFill>
                  <a:srgbClr val="FF0000"/>
                </a:solidFill>
              </a:rPr>
              <a:t>efficient</a:t>
            </a:r>
            <a:r>
              <a:rPr lang="en-US" sz="2800" dirty="0" smtClean="0"/>
              <a:t> and </a:t>
            </a:r>
            <a:r>
              <a:rPr lang="en-US" sz="2800" dirty="0" smtClean="0">
                <a:solidFill>
                  <a:srgbClr val="FF0000"/>
                </a:solidFill>
              </a:rPr>
              <a:t>effective</a:t>
            </a:r>
            <a:r>
              <a:rPr lang="en-US" sz="2800" dirty="0" smtClean="0"/>
              <a:t> utilization of resources to achieve goals of an organization. </a:t>
            </a:r>
          </a:p>
        </p:txBody>
      </p:sp>
      <p:sp>
        <p:nvSpPr>
          <p:cNvPr id="4" name="Slide Number Placeholder 3"/>
          <p:cNvSpPr>
            <a:spLocks noGrp="1"/>
          </p:cNvSpPr>
          <p:nvPr>
            <p:ph type="sldNum" sz="quarter" idx="12"/>
          </p:nvPr>
        </p:nvSpPr>
        <p:spPr/>
        <p:txBody>
          <a:bodyPr/>
          <a:lstStyle/>
          <a:p>
            <a:fld id="{AA726F25-395A-4E03-8F2C-3F90A08BB2B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726F25-395A-4E03-8F2C-3F90A08BB2BE}" type="slidenum">
              <a:rPr lang="en-US" smtClean="0"/>
              <a:pPr/>
              <a:t>6</a:t>
            </a:fld>
            <a:endParaRPr lang="en-US"/>
          </a:p>
        </p:txBody>
      </p:sp>
      <p:sp>
        <p:nvSpPr>
          <p:cNvPr id="5" name="Rectangle 4"/>
          <p:cNvSpPr/>
          <p:nvPr/>
        </p:nvSpPr>
        <p:spPr>
          <a:xfrm>
            <a:off x="457200" y="838200"/>
            <a:ext cx="8229600" cy="4524315"/>
          </a:xfrm>
          <a:prstGeom prst="rect">
            <a:avLst/>
          </a:prstGeom>
        </p:spPr>
        <p:txBody>
          <a:bodyPr wrap="square">
            <a:spAutoFit/>
          </a:bodyPr>
          <a:lstStyle/>
          <a:p>
            <a:pPr algn="just">
              <a:lnSpc>
                <a:spcPct val="150000"/>
              </a:lnSpc>
            </a:pPr>
            <a:r>
              <a:rPr lang="en-US" sz="3200" dirty="0" smtClean="0"/>
              <a:t>Management is the process of planning, organizing, leading and controlling of human, physical, monetary and informational resources in order to achieve organizational goals </a:t>
            </a:r>
            <a:r>
              <a:rPr lang="en-US" sz="3200" u="sng" dirty="0" smtClean="0">
                <a:solidFill>
                  <a:srgbClr val="FF0000"/>
                </a:solidFill>
              </a:rPr>
              <a:t>effectively</a:t>
            </a:r>
            <a:r>
              <a:rPr lang="en-US" sz="3200" dirty="0" smtClean="0"/>
              <a:t> and </a:t>
            </a:r>
            <a:r>
              <a:rPr lang="en-US" sz="3200" u="sng" dirty="0" smtClean="0">
                <a:solidFill>
                  <a:srgbClr val="FF0000"/>
                </a:solidFill>
              </a:rPr>
              <a:t>efficiently</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40" y="369372"/>
            <a:ext cx="7239000" cy="1295400"/>
          </a:xfrm>
        </p:spPr>
        <p:txBody>
          <a:bodyPr/>
          <a:lstStyle/>
          <a:p>
            <a:r>
              <a:rPr lang="en-US" sz="3600" dirty="0" smtClean="0">
                <a:solidFill>
                  <a:srgbClr val="0000CC"/>
                </a:solidFill>
              </a:rPr>
              <a:t>What is Human Resource Management ?</a:t>
            </a:r>
            <a:endParaRPr lang="en-US" sz="3600" dirty="0">
              <a:solidFill>
                <a:srgbClr val="0000CC"/>
              </a:solidFill>
            </a:endParaRPr>
          </a:p>
        </p:txBody>
      </p:sp>
      <p:sp>
        <p:nvSpPr>
          <p:cNvPr id="3" name="Content Placeholder 2"/>
          <p:cNvSpPr>
            <a:spLocks noGrp="1"/>
          </p:cNvSpPr>
          <p:nvPr>
            <p:ph idx="1"/>
          </p:nvPr>
        </p:nvSpPr>
        <p:spPr>
          <a:xfrm>
            <a:off x="304800" y="2665692"/>
            <a:ext cx="8229600" cy="2362200"/>
          </a:xfrm>
        </p:spPr>
        <p:txBody>
          <a:bodyPr/>
          <a:lstStyle/>
          <a:p>
            <a:pPr marL="0" indent="0" algn="just">
              <a:lnSpc>
                <a:spcPct val="150000"/>
              </a:lnSpc>
              <a:buNone/>
            </a:pPr>
            <a:r>
              <a:rPr lang="en-US" dirty="0" smtClean="0"/>
              <a:t>HRM is the </a:t>
            </a:r>
            <a:r>
              <a:rPr lang="en-US" dirty="0" smtClean="0">
                <a:solidFill>
                  <a:srgbClr val="FF0000"/>
                </a:solidFill>
              </a:rPr>
              <a:t>efficient</a:t>
            </a:r>
            <a:r>
              <a:rPr lang="en-US" dirty="0" smtClean="0"/>
              <a:t> and </a:t>
            </a:r>
            <a:r>
              <a:rPr lang="en-US" dirty="0" smtClean="0">
                <a:solidFill>
                  <a:srgbClr val="FF0000"/>
                </a:solidFill>
              </a:rPr>
              <a:t>effective</a:t>
            </a:r>
            <a:r>
              <a:rPr lang="en-US" dirty="0" smtClean="0"/>
              <a:t> utilization of </a:t>
            </a:r>
            <a:r>
              <a:rPr lang="en-US" dirty="0" smtClean="0">
                <a:solidFill>
                  <a:srgbClr val="FF0000"/>
                </a:solidFill>
              </a:rPr>
              <a:t>Human Resources </a:t>
            </a:r>
            <a:r>
              <a:rPr lang="en-US" dirty="0" smtClean="0"/>
              <a:t>to achieve </a:t>
            </a:r>
            <a:r>
              <a:rPr lang="en-US" dirty="0" smtClean="0">
                <a:solidFill>
                  <a:srgbClr val="FF0000"/>
                </a:solidFill>
              </a:rPr>
              <a:t>goals</a:t>
            </a:r>
            <a:r>
              <a:rPr lang="en-US" dirty="0" smtClean="0"/>
              <a:t> of an organization.</a:t>
            </a:r>
            <a:endParaRPr lang="en-US"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92" y="183396"/>
            <a:ext cx="6870700" cy="838200"/>
          </a:xfrm>
        </p:spPr>
        <p:txBody>
          <a:bodyPr/>
          <a:lstStyle/>
          <a:p>
            <a:r>
              <a:rPr lang="en-US" dirty="0" smtClean="0">
                <a:solidFill>
                  <a:srgbClr val="0000CC"/>
                </a:solidFill>
              </a:rPr>
              <a:t>Organizational goals</a:t>
            </a:r>
            <a:endParaRPr lang="en-US" dirty="0">
              <a:solidFill>
                <a:srgbClr val="0000CC"/>
              </a:solidFill>
            </a:endParaRPr>
          </a:p>
        </p:txBody>
      </p:sp>
      <p:sp>
        <p:nvSpPr>
          <p:cNvPr id="3" name="Content Placeholder 2"/>
          <p:cNvSpPr>
            <a:spLocks noGrp="1"/>
          </p:cNvSpPr>
          <p:nvPr>
            <p:ph idx="1"/>
          </p:nvPr>
        </p:nvSpPr>
        <p:spPr>
          <a:xfrm>
            <a:off x="457200" y="1423254"/>
            <a:ext cx="8015208" cy="4267200"/>
          </a:xfrm>
        </p:spPr>
        <p:txBody>
          <a:bodyPr>
            <a:normAutofit fontScale="92500"/>
          </a:bodyPr>
          <a:lstStyle/>
          <a:p>
            <a:pPr marL="0" indent="0" algn="just">
              <a:lnSpc>
                <a:spcPct val="150000"/>
              </a:lnSpc>
              <a:buNone/>
            </a:pPr>
            <a:r>
              <a:rPr lang="en-US" sz="3000" dirty="0" smtClean="0"/>
              <a:t>Goals refer to desired targets to be achieved in future. The </a:t>
            </a:r>
            <a:r>
              <a:rPr lang="en-US" sz="3000" u="sng" dirty="0" smtClean="0">
                <a:solidFill>
                  <a:srgbClr val="7030A0"/>
                </a:solidFill>
              </a:rPr>
              <a:t>basic goal </a:t>
            </a:r>
            <a:r>
              <a:rPr lang="en-US" sz="3000" dirty="0" smtClean="0"/>
              <a:t>of any organization should ideally be to </a:t>
            </a:r>
            <a:r>
              <a:rPr lang="en-US" sz="3000" dirty="0" smtClean="0">
                <a:solidFill>
                  <a:srgbClr val="FF0000"/>
                </a:solidFill>
              </a:rPr>
              <a:t>serve the human society</a:t>
            </a:r>
            <a:r>
              <a:rPr lang="en-US" sz="3000" dirty="0" smtClean="0"/>
              <a:t>. In order to achieve the above-mentioned basic goal, the organization establishes </a:t>
            </a:r>
            <a:r>
              <a:rPr lang="en-US" sz="3000" u="sng" dirty="0" smtClean="0">
                <a:solidFill>
                  <a:srgbClr val="7030A0"/>
                </a:solidFill>
              </a:rPr>
              <a:t>specific goals.</a:t>
            </a:r>
            <a:endParaRPr lang="en-US" sz="3000" u="sng" dirty="0">
              <a:solidFill>
                <a:srgbClr val="7030A0"/>
              </a:solidFill>
            </a:endParaRPr>
          </a:p>
        </p:txBody>
      </p:sp>
      <p:sp>
        <p:nvSpPr>
          <p:cNvPr id="4" name="Slide Number Placeholder 3"/>
          <p:cNvSpPr>
            <a:spLocks noGrp="1"/>
          </p:cNvSpPr>
          <p:nvPr>
            <p:ph type="sldNum" sz="quarter" idx="12"/>
          </p:nvPr>
        </p:nvSpPr>
        <p:spPr/>
        <p:txBody>
          <a:bodyPr/>
          <a:lstStyle/>
          <a:p>
            <a:fld id="{AA726F25-395A-4E03-8F2C-3F90A08BB2B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normAutofit fontScale="90000"/>
          </a:bodyPr>
          <a:lstStyle/>
          <a:p>
            <a:r>
              <a:rPr lang="en-US" sz="4000" dirty="0" smtClean="0">
                <a:solidFill>
                  <a:srgbClr val="0000CC"/>
                </a:solidFill>
              </a:rPr>
              <a:t>Organizational Specific goals</a:t>
            </a:r>
            <a:endParaRPr lang="en-US" sz="4000" dirty="0">
              <a:solidFill>
                <a:srgbClr val="0000CC"/>
              </a:solidFill>
            </a:endParaRPr>
          </a:p>
        </p:txBody>
      </p:sp>
      <p:sp>
        <p:nvSpPr>
          <p:cNvPr id="3" name="Content Placeholder 2"/>
          <p:cNvSpPr>
            <a:spLocks noGrp="1"/>
          </p:cNvSpPr>
          <p:nvPr>
            <p:ph idx="1"/>
          </p:nvPr>
        </p:nvSpPr>
        <p:spPr>
          <a:xfrm>
            <a:off x="337086" y="1524000"/>
            <a:ext cx="8305800" cy="4816098"/>
          </a:xfrm>
        </p:spPr>
        <p:txBody>
          <a:bodyPr>
            <a:normAutofit fontScale="92500"/>
          </a:bodyPr>
          <a:lstStyle/>
          <a:p>
            <a:pPr marL="0" indent="0" algn="just">
              <a:lnSpc>
                <a:spcPct val="150000"/>
              </a:lnSpc>
            </a:pPr>
            <a:r>
              <a:rPr lang="en-US" sz="2800" dirty="0" smtClean="0"/>
              <a:t> </a:t>
            </a:r>
            <a:r>
              <a:rPr lang="en-US" sz="2800" dirty="0" smtClean="0">
                <a:solidFill>
                  <a:srgbClr val="00B050"/>
                </a:solidFill>
              </a:rPr>
              <a:t>To increase net assets of owners</a:t>
            </a:r>
          </a:p>
          <a:p>
            <a:pPr marL="0" indent="0" algn="just">
              <a:lnSpc>
                <a:spcPct val="150000"/>
              </a:lnSpc>
            </a:pPr>
            <a:r>
              <a:rPr lang="en-US" sz="2800" dirty="0" smtClean="0">
                <a:solidFill>
                  <a:srgbClr val="7030A0"/>
                </a:solidFill>
              </a:rPr>
              <a:t>Enhance employee welfare and development</a:t>
            </a:r>
          </a:p>
          <a:p>
            <a:pPr marL="0" indent="0" algn="just">
              <a:lnSpc>
                <a:spcPct val="150000"/>
              </a:lnSpc>
            </a:pPr>
            <a:r>
              <a:rPr lang="en-US" sz="2800" dirty="0" smtClean="0"/>
              <a:t>Maximize customer satisfaction</a:t>
            </a:r>
          </a:p>
          <a:p>
            <a:pPr marL="0" indent="0" algn="just">
              <a:lnSpc>
                <a:spcPct val="150000"/>
              </a:lnSpc>
            </a:pPr>
            <a:r>
              <a:rPr lang="en-US" sz="2800" dirty="0" smtClean="0">
                <a:solidFill>
                  <a:srgbClr val="7030A0"/>
                </a:solidFill>
              </a:rPr>
              <a:t>Maintain market share</a:t>
            </a:r>
          </a:p>
          <a:p>
            <a:pPr marL="0" indent="0" algn="just">
              <a:lnSpc>
                <a:spcPct val="150000"/>
              </a:lnSpc>
            </a:pPr>
            <a:r>
              <a:rPr lang="en-US" sz="2800" dirty="0" smtClean="0"/>
              <a:t>Fulfill social responsibility</a:t>
            </a:r>
          </a:p>
          <a:p>
            <a:pPr marL="0" indent="0" algn="just">
              <a:lnSpc>
                <a:spcPct val="150000"/>
              </a:lnSpc>
            </a:pPr>
            <a:r>
              <a:rPr lang="en-US" sz="2800" dirty="0" smtClean="0">
                <a:solidFill>
                  <a:srgbClr val="00B050"/>
                </a:solidFill>
              </a:rPr>
              <a:t>Achieve financial stability</a:t>
            </a:r>
          </a:p>
          <a:p>
            <a:pPr marL="0" indent="0" algn="just">
              <a:lnSpc>
                <a:spcPct val="150000"/>
              </a:lnSpc>
            </a:pPr>
            <a:r>
              <a:rPr lang="en-US" sz="2800" dirty="0" smtClean="0"/>
              <a:t>Increase quality of the product</a:t>
            </a:r>
            <a:endParaRPr lang="en-US" sz="2800" dirty="0"/>
          </a:p>
        </p:txBody>
      </p:sp>
      <p:sp>
        <p:nvSpPr>
          <p:cNvPr id="4" name="Slide Number Placeholder 3"/>
          <p:cNvSpPr>
            <a:spLocks noGrp="1"/>
          </p:cNvSpPr>
          <p:nvPr>
            <p:ph type="sldNum" sz="quarter" idx="12"/>
          </p:nvPr>
        </p:nvSpPr>
        <p:spPr/>
        <p:txBody>
          <a:bodyPr/>
          <a:lstStyle/>
          <a:p>
            <a:fld id="{AA726F25-395A-4E03-8F2C-3F90A08BB2BE}"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980</TotalTime>
  <Words>917</Words>
  <Application>Microsoft Office PowerPoint</Application>
  <PresentationFormat>On-screen Show (4:3)</PresentationFormat>
  <Paragraphs>162</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Times New Roman</vt:lpstr>
      <vt:lpstr>Verdana</vt:lpstr>
      <vt:lpstr>Century</vt:lpstr>
      <vt:lpstr>Wingdings 2</vt:lpstr>
      <vt:lpstr>Comic Sans MS</vt:lpstr>
      <vt:lpstr>Old English Text MT</vt:lpstr>
      <vt:lpstr>Calibri</vt:lpstr>
      <vt:lpstr>Aspect</vt:lpstr>
      <vt:lpstr>Introduction to  Human Resource Management</vt:lpstr>
      <vt:lpstr>Learning Outcomes</vt:lpstr>
      <vt:lpstr>Organization</vt:lpstr>
      <vt:lpstr>Organization</vt:lpstr>
      <vt:lpstr>What is Management?</vt:lpstr>
      <vt:lpstr>Slide 6</vt:lpstr>
      <vt:lpstr>What is Human Resource Management ?</vt:lpstr>
      <vt:lpstr>Organizational goals</vt:lpstr>
      <vt:lpstr>Organizational Specific goals</vt:lpstr>
      <vt:lpstr>Human Resources</vt:lpstr>
      <vt:lpstr>Unique characteristics of HR</vt:lpstr>
      <vt:lpstr>Unique characteristics of HR</vt:lpstr>
      <vt:lpstr>Discuss</vt:lpstr>
      <vt:lpstr>HRM is the core of management</vt:lpstr>
      <vt:lpstr>Efficiency</vt:lpstr>
      <vt:lpstr>Effectiveness</vt:lpstr>
      <vt:lpstr>Slide 17</vt:lpstr>
      <vt:lpstr>Efficient utilization of HR</vt:lpstr>
      <vt:lpstr>Effective utilization of HR</vt:lpstr>
      <vt:lpstr>Generic Purpose of HRM</vt:lpstr>
      <vt:lpstr>Slide 21</vt:lpstr>
      <vt:lpstr>Strategic goals of HRM</vt:lpstr>
      <vt:lpstr>To improve employee productivity</vt:lpstr>
      <vt:lpstr>Employee Development</vt:lpstr>
      <vt:lpstr>To increase quality of work life</vt:lpstr>
      <vt:lpstr>To ensure legal compliance</vt:lpstr>
      <vt:lpstr>Objectives of HRM</vt:lpstr>
      <vt:lpstr>Functions of HRM</vt:lpstr>
      <vt:lpstr>Functions of HRM</vt:lpstr>
      <vt:lpstr>Relationship among HR functions</vt:lpstr>
      <vt:lpstr>Relationship among HR functions</vt:lpstr>
      <vt:lpstr>Slide 32</vt:lpstr>
      <vt:lpstr>Significance of HRM</vt:lpstr>
      <vt:lpstr>Responsibility of HRM</vt:lpstr>
      <vt:lpstr>Slide 35</vt:lpstr>
      <vt:lpstr>Slide 36</vt:lpstr>
    </vt:vector>
  </TitlesOfParts>
  <Company>ITRC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for common problems</dc:title>
  <dc:creator>Sanka Silva</dc:creator>
  <cp:lastModifiedBy>Admin</cp:lastModifiedBy>
  <cp:revision>168</cp:revision>
  <dcterms:created xsi:type="dcterms:W3CDTF">2008-10-01T04:49:52Z</dcterms:created>
  <dcterms:modified xsi:type="dcterms:W3CDTF">2014-10-16T01:23:34Z</dcterms:modified>
</cp:coreProperties>
</file>