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258" r:id="rId2"/>
    <p:sldId id="366" r:id="rId3"/>
    <p:sldId id="368" r:id="rId4"/>
    <p:sldId id="369" r:id="rId5"/>
    <p:sldId id="370" r:id="rId6"/>
    <p:sldId id="260" r:id="rId7"/>
    <p:sldId id="261" r:id="rId8"/>
    <p:sldId id="263" r:id="rId9"/>
    <p:sldId id="271" r:id="rId10"/>
    <p:sldId id="273" r:id="rId11"/>
    <p:sldId id="274" r:id="rId12"/>
    <p:sldId id="275" r:id="rId13"/>
    <p:sldId id="362" r:id="rId14"/>
    <p:sldId id="355" r:id="rId15"/>
    <p:sldId id="356" r:id="rId16"/>
    <p:sldId id="357" r:id="rId17"/>
    <p:sldId id="358" r:id="rId18"/>
    <p:sldId id="359" r:id="rId19"/>
    <p:sldId id="360" r:id="rId20"/>
    <p:sldId id="364" r:id="rId21"/>
    <p:sldId id="361" r:id="rId22"/>
    <p:sldId id="276" r:id="rId23"/>
    <p:sldId id="264" r:id="rId24"/>
    <p:sldId id="277" r:id="rId25"/>
    <p:sldId id="278" r:id="rId26"/>
    <p:sldId id="279" r:id="rId27"/>
    <p:sldId id="280" r:id="rId28"/>
    <p:sldId id="293" r:id="rId29"/>
    <p:sldId id="294" r:id="rId30"/>
    <p:sldId id="295" r:id="rId31"/>
    <p:sldId id="296" r:id="rId32"/>
    <p:sldId id="265" r:id="rId33"/>
    <p:sldId id="297" r:id="rId34"/>
    <p:sldId id="298" r:id="rId35"/>
    <p:sldId id="299" r:id="rId36"/>
    <p:sldId id="302" r:id="rId37"/>
    <p:sldId id="300" r:id="rId38"/>
    <p:sldId id="303" r:id="rId39"/>
    <p:sldId id="305" r:id="rId40"/>
    <p:sldId id="306" r:id="rId41"/>
    <p:sldId id="308" r:id="rId42"/>
    <p:sldId id="363" r:id="rId43"/>
    <p:sldId id="309" r:id="rId44"/>
    <p:sldId id="310" r:id="rId45"/>
    <p:sldId id="311" r:id="rId46"/>
    <p:sldId id="313" r:id="rId47"/>
    <p:sldId id="315" r:id="rId48"/>
    <p:sldId id="317" r:id="rId49"/>
    <p:sldId id="324" r:id="rId50"/>
    <p:sldId id="319" r:id="rId51"/>
    <p:sldId id="321" r:id="rId52"/>
    <p:sldId id="323" r:id="rId53"/>
    <p:sldId id="325" r:id="rId54"/>
    <p:sldId id="326" r:id="rId55"/>
    <p:sldId id="327" r:id="rId56"/>
    <p:sldId id="328" r:id="rId57"/>
    <p:sldId id="329" r:id="rId58"/>
    <p:sldId id="330" r:id="rId59"/>
    <p:sldId id="332" r:id="rId60"/>
    <p:sldId id="266" r:id="rId61"/>
    <p:sldId id="333" r:id="rId62"/>
    <p:sldId id="268" r:id="rId63"/>
    <p:sldId id="334" r:id="rId64"/>
    <p:sldId id="283" r:id="rId65"/>
    <p:sldId id="284" r:id="rId66"/>
    <p:sldId id="335" r:id="rId67"/>
    <p:sldId id="336" r:id="rId68"/>
    <p:sldId id="337" r:id="rId69"/>
    <p:sldId id="338" r:id="rId70"/>
    <p:sldId id="339" r:id="rId71"/>
    <p:sldId id="340" r:id="rId72"/>
    <p:sldId id="341" r:id="rId73"/>
    <p:sldId id="269" r:id="rId74"/>
    <p:sldId id="342" r:id="rId75"/>
    <p:sldId id="267" r:id="rId76"/>
    <p:sldId id="346" r:id="rId77"/>
    <p:sldId id="262" r:id="rId78"/>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24" autoAdjust="0"/>
  </p:normalViewPr>
  <p:slideViewPr>
    <p:cSldViewPr>
      <p:cViewPr varScale="1">
        <p:scale>
          <a:sx n="70" d="100"/>
          <a:sy n="70" d="100"/>
        </p:scale>
        <p:origin x="-114" y="-90"/>
      </p:cViewPr>
      <p:guideLst>
        <p:guide orient="horz" pos="2160"/>
        <p:guide pos="2880"/>
      </p:guideLst>
    </p:cSldViewPr>
  </p:slideViewPr>
  <p:outlineViewPr>
    <p:cViewPr>
      <p:scale>
        <a:sx n="33" d="100"/>
        <a:sy n="33" d="100"/>
      </p:scale>
      <p:origin x="0" y="9666"/>
    </p:cViewPr>
  </p:outlineViewPr>
  <p:notesTextViewPr>
    <p:cViewPr>
      <p:scale>
        <a:sx n="100" d="100"/>
        <a:sy n="100" d="100"/>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100CC-E764-40DB-A799-EFF9A7D79666}"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6EB6875E-28AD-408E-90D6-EEF081A63D94}">
      <dgm:prSet phldrT="[Text]" custT="1"/>
      <dgm:spPr/>
      <dgm:t>
        <a:bodyPr/>
        <a:lstStyle/>
        <a:p>
          <a:r>
            <a:rPr lang="en-US" sz="2800" b="1" dirty="0" smtClean="0"/>
            <a:t>Analysis </a:t>
          </a:r>
          <a:endParaRPr lang="en-US" sz="2800" b="1" dirty="0"/>
        </a:p>
      </dgm:t>
    </dgm:pt>
    <dgm:pt modelId="{7668AAB1-29E5-4428-8BBD-14682BE523B4}" type="parTrans" cxnId="{0BCBFA23-107D-46D1-B4FD-B3A85661C27A}">
      <dgm:prSet/>
      <dgm:spPr/>
      <dgm:t>
        <a:bodyPr/>
        <a:lstStyle/>
        <a:p>
          <a:endParaRPr lang="en-US" sz="3600" b="1"/>
        </a:p>
      </dgm:t>
    </dgm:pt>
    <dgm:pt modelId="{38B4C84D-B04D-4BEF-8CFA-8B41AAEF92C9}" type="sibTrans" cxnId="{0BCBFA23-107D-46D1-B4FD-B3A85661C27A}">
      <dgm:prSet/>
      <dgm:spPr/>
      <dgm:t>
        <a:bodyPr/>
        <a:lstStyle/>
        <a:p>
          <a:endParaRPr lang="en-US" sz="3600" b="1"/>
        </a:p>
      </dgm:t>
    </dgm:pt>
    <dgm:pt modelId="{52A15BAD-AC21-44C7-B7B9-62C176E84FD9}">
      <dgm:prSet phldrT="[Text]" custT="1"/>
      <dgm:spPr/>
      <dgm:t>
        <a:bodyPr/>
        <a:lstStyle/>
        <a:p>
          <a:r>
            <a:rPr lang="en-US" sz="2800" b="1" dirty="0" smtClean="0"/>
            <a:t>Planning</a:t>
          </a:r>
          <a:endParaRPr lang="en-US" sz="2800" b="1" dirty="0"/>
        </a:p>
      </dgm:t>
    </dgm:pt>
    <dgm:pt modelId="{7D000C6B-00B1-4D65-9672-8301B030F53F}" type="parTrans" cxnId="{077F7C64-C745-444E-813F-50BFA84946BC}">
      <dgm:prSet/>
      <dgm:spPr/>
      <dgm:t>
        <a:bodyPr/>
        <a:lstStyle/>
        <a:p>
          <a:endParaRPr lang="en-US" sz="3600" b="1"/>
        </a:p>
      </dgm:t>
    </dgm:pt>
    <dgm:pt modelId="{3E9F0914-0A83-4C11-8695-60027209CFA9}" type="sibTrans" cxnId="{077F7C64-C745-444E-813F-50BFA84946BC}">
      <dgm:prSet/>
      <dgm:spPr/>
      <dgm:t>
        <a:bodyPr/>
        <a:lstStyle/>
        <a:p>
          <a:endParaRPr lang="en-US" sz="3600" b="1"/>
        </a:p>
      </dgm:t>
    </dgm:pt>
    <dgm:pt modelId="{8E7F976F-541B-43F1-8010-4EA10F34C0EA}">
      <dgm:prSet phldrT="[Text]" custT="1"/>
      <dgm:spPr/>
      <dgm:t>
        <a:bodyPr/>
        <a:lstStyle/>
        <a:p>
          <a:r>
            <a:rPr lang="en-US" sz="2800" b="1" dirty="0" smtClean="0"/>
            <a:t>Implementation </a:t>
          </a:r>
          <a:endParaRPr lang="en-US" sz="2800" b="1" dirty="0"/>
        </a:p>
      </dgm:t>
    </dgm:pt>
    <dgm:pt modelId="{0BDF5F8A-D22F-4248-A4A0-BD5658E42918}" type="parTrans" cxnId="{828A82A7-64F5-4950-9BF1-111FBAA623B2}">
      <dgm:prSet/>
      <dgm:spPr/>
      <dgm:t>
        <a:bodyPr/>
        <a:lstStyle/>
        <a:p>
          <a:endParaRPr lang="en-US" sz="3600" b="1"/>
        </a:p>
      </dgm:t>
    </dgm:pt>
    <dgm:pt modelId="{736EC272-7982-4EBB-A1B5-58D1325B9B0B}" type="sibTrans" cxnId="{828A82A7-64F5-4950-9BF1-111FBAA623B2}">
      <dgm:prSet/>
      <dgm:spPr/>
      <dgm:t>
        <a:bodyPr/>
        <a:lstStyle/>
        <a:p>
          <a:endParaRPr lang="en-US" sz="3600" b="1"/>
        </a:p>
      </dgm:t>
    </dgm:pt>
    <dgm:pt modelId="{D3FBB525-C84A-4D13-A540-C74DD58E6AAB}">
      <dgm:prSet phldrT="[Text]" custT="1"/>
      <dgm:spPr/>
      <dgm:t>
        <a:bodyPr/>
        <a:lstStyle/>
        <a:p>
          <a:r>
            <a:rPr lang="en-US" sz="2800" b="1" dirty="0" smtClean="0"/>
            <a:t>Control </a:t>
          </a:r>
          <a:endParaRPr lang="en-US" sz="2800" b="1" dirty="0"/>
        </a:p>
      </dgm:t>
    </dgm:pt>
    <dgm:pt modelId="{EAC2827A-4D34-4EB1-B8CC-6D4D1D4E889F}" type="parTrans" cxnId="{A63337EE-54D2-4A6E-87A2-04AA9601CB74}">
      <dgm:prSet/>
      <dgm:spPr/>
      <dgm:t>
        <a:bodyPr/>
        <a:lstStyle/>
        <a:p>
          <a:endParaRPr lang="en-US" sz="3600" b="1"/>
        </a:p>
      </dgm:t>
    </dgm:pt>
    <dgm:pt modelId="{1896A066-E9AF-457E-932F-8B867AF18299}" type="sibTrans" cxnId="{A63337EE-54D2-4A6E-87A2-04AA9601CB74}">
      <dgm:prSet/>
      <dgm:spPr/>
      <dgm:t>
        <a:bodyPr/>
        <a:lstStyle/>
        <a:p>
          <a:endParaRPr lang="en-US" sz="3600" b="1"/>
        </a:p>
      </dgm:t>
    </dgm:pt>
    <dgm:pt modelId="{A9619FBE-7725-43BA-9D0D-2404EA489F6A}" type="pres">
      <dgm:prSet presAssocID="{11D100CC-E764-40DB-A799-EFF9A7D79666}" presName="cycle" presStyleCnt="0">
        <dgm:presLayoutVars>
          <dgm:dir/>
          <dgm:resizeHandles val="exact"/>
        </dgm:presLayoutVars>
      </dgm:prSet>
      <dgm:spPr/>
      <dgm:t>
        <a:bodyPr/>
        <a:lstStyle/>
        <a:p>
          <a:endParaRPr lang="en-US"/>
        </a:p>
      </dgm:t>
    </dgm:pt>
    <dgm:pt modelId="{8135EC1E-49C9-477A-97C4-3D8549477CD3}" type="pres">
      <dgm:prSet presAssocID="{6EB6875E-28AD-408E-90D6-EEF081A63D94}" presName="node" presStyleLbl="node1" presStyleIdx="0" presStyleCnt="4">
        <dgm:presLayoutVars>
          <dgm:bulletEnabled val="1"/>
        </dgm:presLayoutVars>
      </dgm:prSet>
      <dgm:spPr/>
      <dgm:t>
        <a:bodyPr/>
        <a:lstStyle/>
        <a:p>
          <a:endParaRPr lang="en-US"/>
        </a:p>
      </dgm:t>
    </dgm:pt>
    <dgm:pt modelId="{2575AA44-1DA0-44EF-B0A2-24EBF513883F}" type="pres">
      <dgm:prSet presAssocID="{6EB6875E-28AD-408E-90D6-EEF081A63D94}" presName="spNode" presStyleCnt="0"/>
      <dgm:spPr/>
    </dgm:pt>
    <dgm:pt modelId="{AA9CF586-055C-450E-A15F-F1277257A6F7}" type="pres">
      <dgm:prSet presAssocID="{38B4C84D-B04D-4BEF-8CFA-8B41AAEF92C9}" presName="sibTrans" presStyleLbl="sibTrans1D1" presStyleIdx="0" presStyleCnt="4"/>
      <dgm:spPr/>
      <dgm:t>
        <a:bodyPr/>
        <a:lstStyle/>
        <a:p>
          <a:endParaRPr lang="en-US"/>
        </a:p>
      </dgm:t>
    </dgm:pt>
    <dgm:pt modelId="{EA2E7CD4-3538-4C04-B485-DE0D774D4CC6}" type="pres">
      <dgm:prSet presAssocID="{52A15BAD-AC21-44C7-B7B9-62C176E84FD9}" presName="node" presStyleLbl="node1" presStyleIdx="1" presStyleCnt="4">
        <dgm:presLayoutVars>
          <dgm:bulletEnabled val="1"/>
        </dgm:presLayoutVars>
      </dgm:prSet>
      <dgm:spPr/>
      <dgm:t>
        <a:bodyPr/>
        <a:lstStyle/>
        <a:p>
          <a:endParaRPr lang="en-US"/>
        </a:p>
      </dgm:t>
    </dgm:pt>
    <dgm:pt modelId="{775D8D61-8FE1-4261-9CE2-D253A3966BA0}" type="pres">
      <dgm:prSet presAssocID="{52A15BAD-AC21-44C7-B7B9-62C176E84FD9}" presName="spNode" presStyleCnt="0"/>
      <dgm:spPr/>
    </dgm:pt>
    <dgm:pt modelId="{5473E001-3A68-4783-B5C8-EF57FAC32FD4}" type="pres">
      <dgm:prSet presAssocID="{3E9F0914-0A83-4C11-8695-60027209CFA9}" presName="sibTrans" presStyleLbl="sibTrans1D1" presStyleIdx="1" presStyleCnt="4"/>
      <dgm:spPr/>
      <dgm:t>
        <a:bodyPr/>
        <a:lstStyle/>
        <a:p>
          <a:endParaRPr lang="en-US"/>
        </a:p>
      </dgm:t>
    </dgm:pt>
    <dgm:pt modelId="{2C55B4D8-E1BF-4ADD-9647-82366AB15671}" type="pres">
      <dgm:prSet presAssocID="{8E7F976F-541B-43F1-8010-4EA10F34C0EA}" presName="node" presStyleLbl="node1" presStyleIdx="2" presStyleCnt="4">
        <dgm:presLayoutVars>
          <dgm:bulletEnabled val="1"/>
        </dgm:presLayoutVars>
      </dgm:prSet>
      <dgm:spPr/>
      <dgm:t>
        <a:bodyPr/>
        <a:lstStyle/>
        <a:p>
          <a:endParaRPr lang="en-US"/>
        </a:p>
      </dgm:t>
    </dgm:pt>
    <dgm:pt modelId="{DA039E74-0B00-424A-BB36-B8CBAE9D5C99}" type="pres">
      <dgm:prSet presAssocID="{8E7F976F-541B-43F1-8010-4EA10F34C0EA}" presName="spNode" presStyleCnt="0"/>
      <dgm:spPr/>
    </dgm:pt>
    <dgm:pt modelId="{72B0F569-8462-467C-A2A4-8FB42E998870}" type="pres">
      <dgm:prSet presAssocID="{736EC272-7982-4EBB-A1B5-58D1325B9B0B}" presName="sibTrans" presStyleLbl="sibTrans1D1" presStyleIdx="2" presStyleCnt="4"/>
      <dgm:spPr/>
      <dgm:t>
        <a:bodyPr/>
        <a:lstStyle/>
        <a:p>
          <a:endParaRPr lang="en-US"/>
        </a:p>
      </dgm:t>
    </dgm:pt>
    <dgm:pt modelId="{23C9A6BE-183D-4EA0-9184-FA4F1915DB36}" type="pres">
      <dgm:prSet presAssocID="{D3FBB525-C84A-4D13-A540-C74DD58E6AAB}" presName="node" presStyleLbl="node1" presStyleIdx="3" presStyleCnt="4">
        <dgm:presLayoutVars>
          <dgm:bulletEnabled val="1"/>
        </dgm:presLayoutVars>
      </dgm:prSet>
      <dgm:spPr/>
      <dgm:t>
        <a:bodyPr/>
        <a:lstStyle/>
        <a:p>
          <a:endParaRPr lang="en-US"/>
        </a:p>
      </dgm:t>
    </dgm:pt>
    <dgm:pt modelId="{2D619100-D207-4971-83E0-CD62D129359D}" type="pres">
      <dgm:prSet presAssocID="{D3FBB525-C84A-4D13-A540-C74DD58E6AAB}" presName="spNode" presStyleCnt="0"/>
      <dgm:spPr/>
    </dgm:pt>
    <dgm:pt modelId="{11275829-8456-4F94-BF06-554C0FF74C33}" type="pres">
      <dgm:prSet presAssocID="{1896A066-E9AF-457E-932F-8B867AF18299}" presName="sibTrans" presStyleLbl="sibTrans1D1" presStyleIdx="3" presStyleCnt="4"/>
      <dgm:spPr/>
      <dgm:t>
        <a:bodyPr/>
        <a:lstStyle/>
        <a:p>
          <a:endParaRPr lang="en-US"/>
        </a:p>
      </dgm:t>
    </dgm:pt>
  </dgm:ptLst>
  <dgm:cxnLst>
    <dgm:cxn modelId="{0BCBFA23-107D-46D1-B4FD-B3A85661C27A}" srcId="{11D100CC-E764-40DB-A799-EFF9A7D79666}" destId="{6EB6875E-28AD-408E-90D6-EEF081A63D94}" srcOrd="0" destOrd="0" parTransId="{7668AAB1-29E5-4428-8BBD-14682BE523B4}" sibTransId="{38B4C84D-B04D-4BEF-8CFA-8B41AAEF92C9}"/>
    <dgm:cxn modelId="{DBFA3682-68A0-4866-9D8C-F485FF460D00}" type="presOf" srcId="{8E7F976F-541B-43F1-8010-4EA10F34C0EA}" destId="{2C55B4D8-E1BF-4ADD-9647-82366AB15671}" srcOrd="0" destOrd="0" presId="urn:microsoft.com/office/officeart/2005/8/layout/cycle5"/>
    <dgm:cxn modelId="{077F7C64-C745-444E-813F-50BFA84946BC}" srcId="{11D100CC-E764-40DB-A799-EFF9A7D79666}" destId="{52A15BAD-AC21-44C7-B7B9-62C176E84FD9}" srcOrd="1" destOrd="0" parTransId="{7D000C6B-00B1-4D65-9672-8301B030F53F}" sibTransId="{3E9F0914-0A83-4C11-8695-60027209CFA9}"/>
    <dgm:cxn modelId="{66025E65-BD25-40B9-9E8A-619C7888E67E}" type="presOf" srcId="{11D100CC-E764-40DB-A799-EFF9A7D79666}" destId="{A9619FBE-7725-43BA-9D0D-2404EA489F6A}" srcOrd="0" destOrd="0" presId="urn:microsoft.com/office/officeart/2005/8/layout/cycle5"/>
    <dgm:cxn modelId="{229C9C94-C9EA-4248-A2BE-3EE41CAF824D}" type="presOf" srcId="{D3FBB525-C84A-4D13-A540-C74DD58E6AAB}" destId="{23C9A6BE-183D-4EA0-9184-FA4F1915DB36}" srcOrd="0" destOrd="0" presId="urn:microsoft.com/office/officeart/2005/8/layout/cycle5"/>
    <dgm:cxn modelId="{5053EDC6-EA93-4A9D-95C6-7EC2CF8E4F86}" type="presOf" srcId="{38B4C84D-B04D-4BEF-8CFA-8B41AAEF92C9}" destId="{AA9CF586-055C-450E-A15F-F1277257A6F7}" srcOrd="0" destOrd="0" presId="urn:microsoft.com/office/officeart/2005/8/layout/cycle5"/>
    <dgm:cxn modelId="{96FCA191-2EFC-4E70-A506-4DDC97DE3F02}" type="presOf" srcId="{736EC272-7982-4EBB-A1B5-58D1325B9B0B}" destId="{72B0F569-8462-467C-A2A4-8FB42E998870}" srcOrd="0" destOrd="0" presId="urn:microsoft.com/office/officeart/2005/8/layout/cycle5"/>
    <dgm:cxn modelId="{828A82A7-64F5-4950-9BF1-111FBAA623B2}" srcId="{11D100CC-E764-40DB-A799-EFF9A7D79666}" destId="{8E7F976F-541B-43F1-8010-4EA10F34C0EA}" srcOrd="2" destOrd="0" parTransId="{0BDF5F8A-D22F-4248-A4A0-BD5658E42918}" sibTransId="{736EC272-7982-4EBB-A1B5-58D1325B9B0B}"/>
    <dgm:cxn modelId="{E663AA00-FA19-42E0-9D32-4C3E68B8327C}" type="presOf" srcId="{52A15BAD-AC21-44C7-B7B9-62C176E84FD9}" destId="{EA2E7CD4-3538-4C04-B485-DE0D774D4CC6}" srcOrd="0" destOrd="0" presId="urn:microsoft.com/office/officeart/2005/8/layout/cycle5"/>
    <dgm:cxn modelId="{A268A1F2-5664-4F65-89CB-999BD378336B}" type="presOf" srcId="{6EB6875E-28AD-408E-90D6-EEF081A63D94}" destId="{8135EC1E-49C9-477A-97C4-3D8549477CD3}" srcOrd="0" destOrd="0" presId="urn:microsoft.com/office/officeart/2005/8/layout/cycle5"/>
    <dgm:cxn modelId="{6E41CDCC-A748-4D80-84A5-5CB42765ACD5}" type="presOf" srcId="{1896A066-E9AF-457E-932F-8B867AF18299}" destId="{11275829-8456-4F94-BF06-554C0FF74C33}" srcOrd="0" destOrd="0" presId="urn:microsoft.com/office/officeart/2005/8/layout/cycle5"/>
    <dgm:cxn modelId="{A63337EE-54D2-4A6E-87A2-04AA9601CB74}" srcId="{11D100CC-E764-40DB-A799-EFF9A7D79666}" destId="{D3FBB525-C84A-4D13-A540-C74DD58E6AAB}" srcOrd="3" destOrd="0" parTransId="{EAC2827A-4D34-4EB1-B8CC-6D4D1D4E889F}" sibTransId="{1896A066-E9AF-457E-932F-8B867AF18299}"/>
    <dgm:cxn modelId="{447B8867-D7B8-4C60-BA6A-A603768FCAAF}" type="presOf" srcId="{3E9F0914-0A83-4C11-8695-60027209CFA9}" destId="{5473E001-3A68-4783-B5C8-EF57FAC32FD4}" srcOrd="0" destOrd="0" presId="urn:microsoft.com/office/officeart/2005/8/layout/cycle5"/>
    <dgm:cxn modelId="{DA0B712C-449E-413A-BAE1-77AD3AFA3CB2}" type="presParOf" srcId="{A9619FBE-7725-43BA-9D0D-2404EA489F6A}" destId="{8135EC1E-49C9-477A-97C4-3D8549477CD3}" srcOrd="0" destOrd="0" presId="urn:microsoft.com/office/officeart/2005/8/layout/cycle5"/>
    <dgm:cxn modelId="{8F9642BB-A614-4AE9-A872-75197784B9D0}" type="presParOf" srcId="{A9619FBE-7725-43BA-9D0D-2404EA489F6A}" destId="{2575AA44-1DA0-44EF-B0A2-24EBF513883F}" srcOrd="1" destOrd="0" presId="urn:microsoft.com/office/officeart/2005/8/layout/cycle5"/>
    <dgm:cxn modelId="{D276B520-4EED-46A6-8A08-468124C67042}" type="presParOf" srcId="{A9619FBE-7725-43BA-9D0D-2404EA489F6A}" destId="{AA9CF586-055C-450E-A15F-F1277257A6F7}" srcOrd="2" destOrd="0" presId="urn:microsoft.com/office/officeart/2005/8/layout/cycle5"/>
    <dgm:cxn modelId="{BF555D31-89BE-4C7F-ACB2-89CCF9BC06B4}" type="presParOf" srcId="{A9619FBE-7725-43BA-9D0D-2404EA489F6A}" destId="{EA2E7CD4-3538-4C04-B485-DE0D774D4CC6}" srcOrd="3" destOrd="0" presId="urn:microsoft.com/office/officeart/2005/8/layout/cycle5"/>
    <dgm:cxn modelId="{CB18D704-AE92-4C49-BC22-5162B7AF0B58}" type="presParOf" srcId="{A9619FBE-7725-43BA-9D0D-2404EA489F6A}" destId="{775D8D61-8FE1-4261-9CE2-D253A3966BA0}" srcOrd="4" destOrd="0" presId="urn:microsoft.com/office/officeart/2005/8/layout/cycle5"/>
    <dgm:cxn modelId="{620E35AF-53DC-49E9-99F1-7F96892EB945}" type="presParOf" srcId="{A9619FBE-7725-43BA-9D0D-2404EA489F6A}" destId="{5473E001-3A68-4783-B5C8-EF57FAC32FD4}" srcOrd="5" destOrd="0" presId="urn:microsoft.com/office/officeart/2005/8/layout/cycle5"/>
    <dgm:cxn modelId="{1488872F-FF5F-4FDA-92BD-54837986BF91}" type="presParOf" srcId="{A9619FBE-7725-43BA-9D0D-2404EA489F6A}" destId="{2C55B4D8-E1BF-4ADD-9647-82366AB15671}" srcOrd="6" destOrd="0" presId="urn:microsoft.com/office/officeart/2005/8/layout/cycle5"/>
    <dgm:cxn modelId="{C12AA354-CAD8-4506-A193-820C0E1AA832}" type="presParOf" srcId="{A9619FBE-7725-43BA-9D0D-2404EA489F6A}" destId="{DA039E74-0B00-424A-BB36-B8CBAE9D5C99}" srcOrd="7" destOrd="0" presId="urn:microsoft.com/office/officeart/2005/8/layout/cycle5"/>
    <dgm:cxn modelId="{31C57691-2D62-4454-A604-4D71E59BE0A8}" type="presParOf" srcId="{A9619FBE-7725-43BA-9D0D-2404EA489F6A}" destId="{72B0F569-8462-467C-A2A4-8FB42E998870}" srcOrd="8" destOrd="0" presId="urn:microsoft.com/office/officeart/2005/8/layout/cycle5"/>
    <dgm:cxn modelId="{7BBB899B-F5FE-45AE-8B05-0659E3DCCE69}" type="presParOf" srcId="{A9619FBE-7725-43BA-9D0D-2404EA489F6A}" destId="{23C9A6BE-183D-4EA0-9184-FA4F1915DB36}" srcOrd="9" destOrd="0" presId="urn:microsoft.com/office/officeart/2005/8/layout/cycle5"/>
    <dgm:cxn modelId="{8CA73D55-879D-4BB7-8E0E-576BC741DC95}" type="presParOf" srcId="{A9619FBE-7725-43BA-9D0D-2404EA489F6A}" destId="{2D619100-D207-4971-83E0-CD62D129359D}" srcOrd="10" destOrd="0" presId="urn:microsoft.com/office/officeart/2005/8/layout/cycle5"/>
    <dgm:cxn modelId="{E3016F02-11F9-4778-A288-1383B0FD4C0F}" type="presParOf" srcId="{A9619FBE-7725-43BA-9D0D-2404EA489F6A}" destId="{11275829-8456-4F94-BF06-554C0FF74C33}"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6B06A-9D9D-4062-BB8B-A07AF134F700}"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en-US"/>
        </a:p>
      </dgm:t>
    </dgm:pt>
    <dgm:pt modelId="{08E725D1-A02A-4BD3-9CD7-6ED11EBD12C9}">
      <dgm:prSet phldrT="[Text]" custT="1"/>
      <dgm:spPr/>
      <dgm:t>
        <a:bodyPr/>
        <a:lstStyle/>
        <a:p>
          <a:pPr algn="ctr"/>
          <a:r>
            <a:rPr lang="en-US" sz="2200" b="1" dirty="0" smtClean="0">
              <a:latin typeface="+mn-lt"/>
            </a:rPr>
            <a:t>1. Understand the marketplace and customer needs and wants</a:t>
          </a:r>
          <a:endParaRPr lang="en-US" sz="2200" b="1" dirty="0">
            <a:latin typeface="+mn-lt"/>
          </a:endParaRPr>
        </a:p>
      </dgm:t>
    </dgm:pt>
    <dgm:pt modelId="{22030EB4-9632-4129-8FE2-797A480A69E6}" type="parTrans" cxnId="{CBD7EC6E-E88F-4D94-9165-203F9F230878}">
      <dgm:prSet/>
      <dgm:spPr/>
      <dgm:t>
        <a:bodyPr/>
        <a:lstStyle/>
        <a:p>
          <a:pPr algn="ctr"/>
          <a:endParaRPr lang="en-US" sz="2200" b="1">
            <a:solidFill>
              <a:sysClr val="windowText" lastClr="000000"/>
            </a:solidFill>
            <a:latin typeface="+mn-lt"/>
          </a:endParaRPr>
        </a:p>
      </dgm:t>
    </dgm:pt>
    <dgm:pt modelId="{4F74C29A-6A1A-4BDC-A708-93A4ECD2362F}" type="sibTrans" cxnId="{CBD7EC6E-E88F-4D94-9165-203F9F230878}">
      <dgm:prSet/>
      <dgm:spPr/>
      <dgm:t>
        <a:bodyPr/>
        <a:lstStyle/>
        <a:p>
          <a:pPr algn="ctr"/>
          <a:endParaRPr lang="en-US" sz="2200" b="1">
            <a:solidFill>
              <a:sysClr val="windowText" lastClr="000000"/>
            </a:solidFill>
            <a:latin typeface="+mn-lt"/>
          </a:endParaRPr>
        </a:p>
      </dgm:t>
    </dgm:pt>
    <dgm:pt modelId="{F1F7B2AD-2C35-4B20-8952-485A95E325EB}">
      <dgm:prSet phldrT="[Text]" custT="1"/>
      <dgm:spPr/>
      <dgm:t>
        <a:bodyPr/>
        <a:lstStyle/>
        <a:p>
          <a:pPr algn="ctr"/>
          <a:r>
            <a:rPr lang="en-US" sz="2200" b="1" dirty="0" smtClean="0">
              <a:latin typeface="+mn-lt"/>
            </a:rPr>
            <a:t>2. Design a customer-driven marketing strategy</a:t>
          </a:r>
          <a:endParaRPr lang="en-US" sz="2200" b="1" dirty="0">
            <a:latin typeface="+mn-lt"/>
          </a:endParaRPr>
        </a:p>
      </dgm:t>
    </dgm:pt>
    <dgm:pt modelId="{7F6E4A1B-AAB9-4213-863F-72E8EC92CBFE}" type="parTrans" cxnId="{680D0ED8-A0F5-4F83-9B60-47D8A975185B}">
      <dgm:prSet/>
      <dgm:spPr/>
      <dgm:t>
        <a:bodyPr/>
        <a:lstStyle/>
        <a:p>
          <a:pPr algn="ctr"/>
          <a:endParaRPr lang="en-US" sz="2200" b="1">
            <a:solidFill>
              <a:sysClr val="windowText" lastClr="000000"/>
            </a:solidFill>
            <a:latin typeface="+mn-lt"/>
          </a:endParaRPr>
        </a:p>
      </dgm:t>
    </dgm:pt>
    <dgm:pt modelId="{2FD06AE0-BF4E-49F8-81B6-DF3281D16234}" type="sibTrans" cxnId="{680D0ED8-A0F5-4F83-9B60-47D8A975185B}">
      <dgm:prSet/>
      <dgm:spPr/>
      <dgm:t>
        <a:bodyPr/>
        <a:lstStyle/>
        <a:p>
          <a:pPr algn="ctr"/>
          <a:endParaRPr lang="en-US" sz="2200" b="1">
            <a:solidFill>
              <a:sysClr val="windowText" lastClr="000000"/>
            </a:solidFill>
            <a:latin typeface="+mn-lt"/>
          </a:endParaRPr>
        </a:p>
      </dgm:t>
    </dgm:pt>
    <dgm:pt modelId="{2AD40A0F-124B-497A-9286-14E2F8D07DEC}">
      <dgm:prSet phldrT="[Text]" custT="1"/>
      <dgm:spPr/>
      <dgm:t>
        <a:bodyPr/>
        <a:lstStyle/>
        <a:p>
          <a:pPr algn="ctr"/>
          <a:r>
            <a:rPr lang="en-US" sz="2200" b="1" dirty="0" smtClean="0">
              <a:latin typeface="+mn-lt"/>
            </a:rPr>
            <a:t>3. Construct an integrated marketing program that delivers superior value </a:t>
          </a:r>
          <a:endParaRPr lang="en-US" sz="2200" b="1" dirty="0">
            <a:latin typeface="+mn-lt"/>
          </a:endParaRPr>
        </a:p>
      </dgm:t>
    </dgm:pt>
    <dgm:pt modelId="{5CB75FB1-447A-4474-9F6B-55193A90F62C}" type="parTrans" cxnId="{45A40811-8B9F-4A4E-833C-DE80462EDE0E}">
      <dgm:prSet/>
      <dgm:spPr/>
      <dgm:t>
        <a:bodyPr/>
        <a:lstStyle/>
        <a:p>
          <a:pPr algn="ctr"/>
          <a:endParaRPr lang="en-US" sz="2200" b="1">
            <a:solidFill>
              <a:sysClr val="windowText" lastClr="000000"/>
            </a:solidFill>
            <a:latin typeface="+mn-lt"/>
          </a:endParaRPr>
        </a:p>
      </dgm:t>
    </dgm:pt>
    <dgm:pt modelId="{F1F131E8-5026-473E-98D4-4ED28ABA0F2F}" type="sibTrans" cxnId="{45A40811-8B9F-4A4E-833C-DE80462EDE0E}">
      <dgm:prSet/>
      <dgm:spPr/>
      <dgm:t>
        <a:bodyPr/>
        <a:lstStyle/>
        <a:p>
          <a:pPr algn="ctr"/>
          <a:endParaRPr lang="en-US" sz="2200" b="1">
            <a:solidFill>
              <a:sysClr val="windowText" lastClr="000000"/>
            </a:solidFill>
            <a:latin typeface="+mn-lt"/>
          </a:endParaRPr>
        </a:p>
      </dgm:t>
    </dgm:pt>
    <dgm:pt modelId="{F99D0362-2236-44C2-A897-B8EEE5E21DB1}">
      <dgm:prSet custT="1"/>
      <dgm:spPr/>
      <dgm:t>
        <a:bodyPr/>
        <a:lstStyle/>
        <a:p>
          <a:pPr algn="ctr"/>
          <a:endParaRPr lang="en-US" sz="2200" b="1" dirty="0" smtClean="0">
            <a:latin typeface="+mn-lt"/>
          </a:endParaRPr>
        </a:p>
        <a:p>
          <a:pPr algn="ctr"/>
          <a:r>
            <a:rPr lang="en-US" sz="2200" b="1" dirty="0" smtClean="0">
              <a:latin typeface="+mn-lt"/>
            </a:rPr>
            <a:t>4. Build profitable relationships and create customer </a:t>
          </a:r>
        </a:p>
        <a:p>
          <a:pPr algn="ctr"/>
          <a:endParaRPr lang="en-US" sz="2200" b="1" dirty="0">
            <a:latin typeface="+mn-lt"/>
          </a:endParaRPr>
        </a:p>
      </dgm:t>
    </dgm:pt>
    <dgm:pt modelId="{A9E95F99-0795-4230-95E5-6703F9E55AAD}" type="parTrans" cxnId="{B2365816-DF12-4C76-8ED9-B99FF676B521}">
      <dgm:prSet/>
      <dgm:spPr/>
      <dgm:t>
        <a:bodyPr/>
        <a:lstStyle/>
        <a:p>
          <a:pPr algn="ctr"/>
          <a:endParaRPr lang="en-US" sz="2200" b="1">
            <a:solidFill>
              <a:sysClr val="windowText" lastClr="000000"/>
            </a:solidFill>
            <a:latin typeface="+mn-lt"/>
          </a:endParaRPr>
        </a:p>
      </dgm:t>
    </dgm:pt>
    <dgm:pt modelId="{DDBCE842-B303-4FDB-8D65-71434D18065C}" type="sibTrans" cxnId="{B2365816-DF12-4C76-8ED9-B99FF676B521}">
      <dgm:prSet/>
      <dgm:spPr/>
      <dgm:t>
        <a:bodyPr/>
        <a:lstStyle/>
        <a:p>
          <a:pPr algn="ctr"/>
          <a:endParaRPr lang="en-US" sz="2200" b="1">
            <a:solidFill>
              <a:sysClr val="windowText" lastClr="000000"/>
            </a:solidFill>
            <a:latin typeface="+mn-lt"/>
          </a:endParaRPr>
        </a:p>
      </dgm:t>
    </dgm:pt>
    <dgm:pt modelId="{E471464E-EBFE-45DC-8C9A-926D689CF727}">
      <dgm:prSet custT="1"/>
      <dgm:spPr/>
      <dgm:t>
        <a:bodyPr/>
        <a:lstStyle/>
        <a:p>
          <a:pPr algn="ctr"/>
          <a:r>
            <a:rPr lang="en-US" sz="2200" b="1" dirty="0" smtClean="0">
              <a:latin typeface="+mn-lt"/>
            </a:rPr>
            <a:t>5. Capture value from customers to create profits and customer equity </a:t>
          </a:r>
          <a:endParaRPr lang="en-US" sz="2200" b="1" dirty="0">
            <a:latin typeface="+mn-lt"/>
          </a:endParaRPr>
        </a:p>
      </dgm:t>
    </dgm:pt>
    <dgm:pt modelId="{B637A6BB-B27D-404A-BD65-741088EC9ED0}" type="parTrans" cxnId="{43173827-BDAB-4ADC-A1D7-6B7E8F1A7A24}">
      <dgm:prSet/>
      <dgm:spPr/>
      <dgm:t>
        <a:bodyPr/>
        <a:lstStyle/>
        <a:p>
          <a:pPr algn="ctr"/>
          <a:endParaRPr lang="en-US" sz="2200" b="1">
            <a:solidFill>
              <a:sysClr val="windowText" lastClr="000000"/>
            </a:solidFill>
            <a:latin typeface="+mn-lt"/>
          </a:endParaRPr>
        </a:p>
      </dgm:t>
    </dgm:pt>
    <dgm:pt modelId="{F57A1092-131B-4DB1-A5C8-5AE121D06082}" type="sibTrans" cxnId="{43173827-BDAB-4ADC-A1D7-6B7E8F1A7A24}">
      <dgm:prSet/>
      <dgm:spPr/>
      <dgm:t>
        <a:bodyPr/>
        <a:lstStyle/>
        <a:p>
          <a:pPr algn="ctr"/>
          <a:endParaRPr lang="en-US" sz="2200" b="1">
            <a:solidFill>
              <a:sysClr val="windowText" lastClr="000000"/>
            </a:solidFill>
            <a:latin typeface="+mn-lt"/>
          </a:endParaRPr>
        </a:p>
      </dgm:t>
    </dgm:pt>
    <dgm:pt modelId="{7419F15A-AB24-40C5-BE4D-8DACA8F0A53B}" type="pres">
      <dgm:prSet presAssocID="{F366B06A-9D9D-4062-BB8B-A07AF134F700}" presName="Name0" presStyleCnt="0">
        <dgm:presLayoutVars>
          <dgm:dir/>
          <dgm:animLvl val="lvl"/>
          <dgm:resizeHandles val="exact"/>
        </dgm:presLayoutVars>
      </dgm:prSet>
      <dgm:spPr/>
      <dgm:t>
        <a:bodyPr/>
        <a:lstStyle/>
        <a:p>
          <a:endParaRPr lang="en-US"/>
        </a:p>
      </dgm:t>
    </dgm:pt>
    <dgm:pt modelId="{0B039B25-9E58-4A72-8683-D73BCEF6CA65}" type="pres">
      <dgm:prSet presAssocID="{E471464E-EBFE-45DC-8C9A-926D689CF727}" presName="boxAndChildren" presStyleCnt="0"/>
      <dgm:spPr/>
      <dgm:t>
        <a:bodyPr/>
        <a:lstStyle/>
        <a:p>
          <a:endParaRPr lang="en-US"/>
        </a:p>
      </dgm:t>
    </dgm:pt>
    <dgm:pt modelId="{4DA85B9E-5C2E-422F-87E4-1760D46A3590}" type="pres">
      <dgm:prSet presAssocID="{E471464E-EBFE-45DC-8C9A-926D689CF727}" presName="parentTextBox" presStyleLbl="node1" presStyleIdx="0" presStyleCnt="5"/>
      <dgm:spPr/>
      <dgm:t>
        <a:bodyPr/>
        <a:lstStyle/>
        <a:p>
          <a:endParaRPr lang="en-US"/>
        </a:p>
      </dgm:t>
    </dgm:pt>
    <dgm:pt modelId="{39CE7088-40A6-4873-A6B7-D2C558AD996B}" type="pres">
      <dgm:prSet presAssocID="{DDBCE842-B303-4FDB-8D65-71434D18065C}" presName="sp" presStyleCnt="0"/>
      <dgm:spPr/>
      <dgm:t>
        <a:bodyPr/>
        <a:lstStyle/>
        <a:p>
          <a:endParaRPr lang="en-US"/>
        </a:p>
      </dgm:t>
    </dgm:pt>
    <dgm:pt modelId="{B250A3FE-DC2C-441D-8B04-AD431C34F711}" type="pres">
      <dgm:prSet presAssocID="{F99D0362-2236-44C2-A897-B8EEE5E21DB1}" presName="arrowAndChildren" presStyleCnt="0"/>
      <dgm:spPr/>
      <dgm:t>
        <a:bodyPr/>
        <a:lstStyle/>
        <a:p>
          <a:endParaRPr lang="en-US"/>
        </a:p>
      </dgm:t>
    </dgm:pt>
    <dgm:pt modelId="{12BF0571-8C5F-469E-9D28-84E2DC4B5AC6}" type="pres">
      <dgm:prSet presAssocID="{F99D0362-2236-44C2-A897-B8EEE5E21DB1}" presName="parentTextArrow" presStyleLbl="node1" presStyleIdx="1" presStyleCnt="5"/>
      <dgm:spPr/>
      <dgm:t>
        <a:bodyPr/>
        <a:lstStyle/>
        <a:p>
          <a:endParaRPr lang="en-US"/>
        </a:p>
      </dgm:t>
    </dgm:pt>
    <dgm:pt modelId="{49E366F6-FF9F-45A7-BBBF-1DEBAC00486D}" type="pres">
      <dgm:prSet presAssocID="{F1F131E8-5026-473E-98D4-4ED28ABA0F2F}" presName="sp" presStyleCnt="0"/>
      <dgm:spPr/>
      <dgm:t>
        <a:bodyPr/>
        <a:lstStyle/>
        <a:p>
          <a:endParaRPr lang="en-US"/>
        </a:p>
      </dgm:t>
    </dgm:pt>
    <dgm:pt modelId="{771E5DD3-BA52-4C8F-8514-655B0FD99C75}" type="pres">
      <dgm:prSet presAssocID="{2AD40A0F-124B-497A-9286-14E2F8D07DEC}" presName="arrowAndChildren" presStyleCnt="0"/>
      <dgm:spPr/>
      <dgm:t>
        <a:bodyPr/>
        <a:lstStyle/>
        <a:p>
          <a:endParaRPr lang="en-US"/>
        </a:p>
      </dgm:t>
    </dgm:pt>
    <dgm:pt modelId="{09762B07-F7FE-4ACF-BDB3-E452FD03C67B}" type="pres">
      <dgm:prSet presAssocID="{2AD40A0F-124B-497A-9286-14E2F8D07DEC}" presName="parentTextArrow" presStyleLbl="node1" presStyleIdx="2" presStyleCnt="5"/>
      <dgm:spPr/>
      <dgm:t>
        <a:bodyPr/>
        <a:lstStyle/>
        <a:p>
          <a:endParaRPr lang="en-US"/>
        </a:p>
      </dgm:t>
    </dgm:pt>
    <dgm:pt modelId="{F07E3A76-004B-44C2-A995-2C7C54A651FD}" type="pres">
      <dgm:prSet presAssocID="{2FD06AE0-BF4E-49F8-81B6-DF3281D16234}" presName="sp" presStyleCnt="0"/>
      <dgm:spPr/>
      <dgm:t>
        <a:bodyPr/>
        <a:lstStyle/>
        <a:p>
          <a:endParaRPr lang="en-US"/>
        </a:p>
      </dgm:t>
    </dgm:pt>
    <dgm:pt modelId="{3300BCC4-02A3-4CAA-9A4B-B08568FBC037}" type="pres">
      <dgm:prSet presAssocID="{F1F7B2AD-2C35-4B20-8952-485A95E325EB}" presName="arrowAndChildren" presStyleCnt="0"/>
      <dgm:spPr/>
      <dgm:t>
        <a:bodyPr/>
        <a:lstStyle/>
        <a:p>
          <a:endParaRPr lang="en-US"/>
        </a:p>
      </dgm:t>
    </dgm:pt>
    <dgm:pt modelId="{7A5D7FCF-E20B-4116-B92D-5BA2F813313B}" type="pres">
      <dgm:prSet presAssocID="{F1F7B2AD-2C35-4B20-8952-485A95E325EB}" presName="parentTextArrow" presStyleLbl="node1" presStyleIdx="3" presStyleCnt="5"/>
      <dgm:spPr/>
      <dgm:t>
        <a:bodyPr/>
        <a:lstStyle/>
        <a:p>
          <a:endParaRPr lang="en-US"/>
        </a:p>
      </dgm:t>
    </dgm:pt>
    <dgm:pt modelId="{14A8EF8A-DF72-4B0F-846B-DCC2CC068AF1}" type="pres">
      <dgm:prSet presAssocID="{4F74C29A-6A1A-4BDC-A708-93A4ECD2362F}" presName="sp" presStyleCnt="0"/>
      <dgm:spPr/>
      <dgm:t>
        <a:bodyPr/>
        <a:lstStyle/>
        <a:p>
          <a:endParaRPr lang="en-US"/>
        </a:p>
      </dgm:t>
    </dgm:pt>
    <dgm:pt modelId="{A0A11A05-36DB-4DAD-BD10-7548D04ED0FF}" type="pres">
      <dgm:prSet presAssocID="{08E725D1-A02A-4BD3-9CD7-6ED11EBD12C9}" presName="arrowAndChildren" presStyleCnt="0"/>
      <dgm:spPr/>
      <dgm:t>
        <a:bodyPr/>
        <a:lstStyle/>
        <a:p>
          <a:endParaRPr lang="en-US"/>
        </a:p>
      </dgm:t>
    </dgm:pt>
    <dgm:pt modelId="{E005BB8F-587C-4D7A-8876-AF9071D3858C}" type="pres">
      <dgm:prSet presAssocID="{08E725D1-A02A-4BD3-9CD7-6ED11EBD12C9}" presName="parentTextArrow" presStyleLbl="node1" presStyleIdx="4" presStyleCnt="5" custLinFactNeighborX="926" custLinFactNeighborY="-221"/>
      <dgm:spPr/>
      <dgm:t>
        <a:bodyPr/>
        <a:lstStyle/>
        <a:p>
          <a:endParaRPr lang="en-US"/>
        </a:p>
      </dgm:t>
    </dgm:pt>
  </dgm:ptLst>
  <dgm:cxnLst>
    <dgm:cxn modelId="{397C5583-6B8B-483A-ABD0-4C3C29B1E760}" type="presOf" srcId="{2AD40A0F-124B-497A-9286-14E2F8D07DEC}" destId="{09762B07-F7FE-4ACF-BDB3-E452FD03C67B}" srcOrd="0" destOrd="0" presId="urn:microsoft.com/office/officeart/2005/8/layout/process4"/>
    <dgm:cxn modelId="{680D0ED8-A0F5-4F83-9B60-47D8A975185B}" srcId="{F366B06A-9D9D-4062-BB8B-A07AF134F700}" destId="{F1F7B2AD-2C35-4B20-8952-485A95E325EB}" srcOrd="1" destOrd="0" parTransId="{7F6E4A1B-AAB9-4213-863F-72E8EC92CBFE}" sibTransId="{2FD06AE0-BF4E-49F8-81B6-DF3281D16234}"/>
    <dgm:cxn modelId="{5DFACCA4-6F95-4708-9622-52B499A1976D}" type="presOf" srcId="{F366B06A-9D9D-4062-BB8B-A07AF134F700}" destId="{7419F15A-AB24-40C5-BE4D-8DACA8F0A53B}" srcOrd="0" destOrd="0" presId="urn:microsoft.com/office/officeart/2005/8/layout/process4"/>
    <dgm:cxn modelId="{B2365816-DF12-4C76-8ED9-B99FF676B521}" srcId="{F366B06A-9D9D-4062-BB8B-A07AF134F700}" destId="{F99D0362-2236-44C2-A897-B8EEE5E21DB1}" srcOrd="3" destOrd="0" parTransId="{A9E95F99-0795-4230-95E5-6703F9E55AAD}" sibTransId="{DDBCE842-B303-4FDB-8D65-71434D18065C}"/>
    <dgm:cxn modelId="{45A40811-8B9F-4A4E-833C-DE80462EDE0E}" srcId="{F366B06A-9D9D-4062-BB8B-A07AF134F700}" destId="{2AD40A0F-124B-497A-9286-14E2F8D07DEC}" srcOrd="2" destOrd="0" parTransId="{5CB75FB1-447A-4474-9F6B-55193A90F62C}" sibTransId="{F1F131E8-5026-473E-98D4-4ED28ABA0F2F}"/>
    <dgm:cxn modelId="{3B116FD9-649E-4D2F-86A3-669DFD3BEC31}" type="presOf" srcId="{F1F7B2AD-2C35-4B20-8952-485A95E325EB}" destId="{7A5D7FCF-E20B-4116-B92D-5BA2F813313B}" srcOrd="0" destOrd="0" presId="urn:microsoft.com/office/officeart/2005/8/layout/process4"/>
    <dgm:cxn modelId="{CBD7EC6E-E88F-4D94-9165-203F9F230878}" srcId="{F366B06A-9D9D-4062-BB8B-A07AF134F700}" destId="{08E725D1-A02A-4BD3-9CD7-6ED11EBD12C9}" srcOrd="0" destOrd="0" parTransId="{22030EB4-9632-4129-8FE2-797A480A69E6}" sibTransId="{4F74C29A-6A1A-4BDC-A708-93A4ECD2362F}"/>
    <dgm:cxn modelId="{E8CF50C0-D4F7-454A-A905-9B223E470281}" type="presOf" srcId="{08E725D1-A02A-4BD3-9CD7-6ED11EBD12C9}" destId="{E005BB8F-587C-4D7A-8876-AF9071D3858C}" srcOrd="0" destOrd="0" presId="urn:microsoft.com/office/officeart/2005/8/layout/process4"/>
    <dgm:cxn modelId="{99D42F23-7A2D-4E05-8B1F-1C392392F9E9}" type="presOf" srcId="{E471464E-EBFE-45DC-8C9A-926D689CF727}" destId="{4DA85B9E-5C2E-422F-87E4-1760D46A3590}" srcOrd="0" destOrd="0" presId="urn:microsoft.com/office/officeart/2005/8/layout/process4"/>
    <dgm:cxn modelId="{4A492092-9EAF-4B1D-BC12-7252BCCC5464}" type="presOf" srcId="{F99D0362-2236-44C2-A897-B8EEE5E21DB1}" destId="{12BF0571-8C5F-469E-9D28-84E2DC4B5AC6}" srcOrd="0" destOrd="0" presId="urn:microsoft.com/office/officeart/2005/8/layout/process4"/>
    <dgm:cxn modelId="{43173827-BDAB-4ADC-A1D7-6B7E8F1A7A24}" srcId="{F366B06A-9D9D-4062-BB8B-A07AF134F700}" destId="{E471464E-EBFE-45DC-8C9A-926D689CF727}" srcOrd="4" destOrd="0" parTransId="{B637A6BB-B27D-404A-BD65-741088EC9ED0}" sibTransId="{F57A1092-131B-4DB1-A5C8-5AE121D06082}"/>
    <dgm:cxn modelId="{AB8875E9-86BF-48E1-8EFC-DAAC8C2BF19A}" type="presParOf" srcId="{7419F15A-AB24-40C5-BE4D-8DACA8F0A53B}" destId="{0B039B25-9E58-4A72-8683-D73BCEF6CA65}" srcOrd="0" destOrd="0" presId="urn:microsoft.com/office/officeart/2005/8/layout/process4"/>
    <dgm:cxn modelId="{0F2691BB-A340-4706-9E22-8C5B87C84198}" type="presParOf" srcId="{0B039B25-9E58-4A72-8683-D73BCEF6CA65}" destId="{4DA85B9E-5C2E-422F-87E4-1760D46A3590}" srcOrd="0" destOrd="0" presId="urn:microsoft.com/office/officeart/2005/8/layout/process4"/>
    <dgm:cxn modelId="{BA257534-9C04-43C5-8BB3-49C03FDB86EF}" type="presParOf" srcId="{7419F15A-AB24-40C5-BE4D-8DACA8F0A53B}" destId="{39CE7088-40A6-4873-A6B7-D2C558AD996B}" srcOrd="1" destOrd="0" presId="urn:microsoft.com/office/officeart/2005/8/layout/process4"/>
    <dgm:cxn modelId="{D7F3DB06-D1BE-48FC-AC30-4DD20DE2122C}" type="presParOf" srcId="{7419F15A-AB24-40C5-BE4D-8DACA8F0A53B}" destId="{B250A3FE-DC2C-441D-8B04-AD431C34F711}" srcOrd="2" destOrd="0" presId="urn:microsoft.com/office/officeart/2005/8/layout/process4"/>
    <dgm:cxn modelId="{B8C968DB-23FD-4794-BA34-8078F3CEADB0}" type="presParOf" srcId="{B250A3FE-DC2C-441D-8B04-AD431C34F711}" destId="{12BF0571-8C5F-469E-9D28-84E2DC4B5AC6}" srcOrd="0" destOrd="0" presId="urn:microsoft.com/office/officeart/2005/8/layout/process4"/>
    <dgm:cxn modelId="{0620CBD8-90C1-4C0B-9984-1FD473AC0C6B}" type="presParOf" srcId="{7419F15A-AB24-40C5-BE4D-8DACA8F0A53B}" destId="{49E366F6-FF9F-45A7-BBBF-1DEBAC00486D}" srcOrd="3" destOrd="0" presId="urn:microsoft.com/office/officeart/2005/8/layout/process4"/>
    <dgm:cxn modelId="{77ED2F25-E682-4760-A78F-BB062E104E9C}" type="presParOf" srcId="{7419F15A-AB24-40C5-BE4D-8DACA8F0A53B}" destId="{771E5DD3-BA52-4C8F-8514-655B0FD99C75}" srcOrd="4" destOrd="0" presId="urn:microsoft.com/office/officeart/2005/8/layout/process4"/>
    <dgm:cxn modelId="{529E0487-7354-43A1-94CE-B17DE24FE9E7}" type="presParOf" srcId="{771E5DD3-BA52-4C8F-8514-655B0FD99C75}" destId="{09762B07-F7FE-4ACF-BDB3-E452FD03C67B}" srcOrd="0" destOrd="0" presId="urn:microsoft.com/office/officeart/2005/8/layout/process4"/>
    <dgm:cxn modelId="{CAF39AA2-F79A-4DFB-8674-A215289504E8}" type="presParOf" srcId="{7419F15A-AB24-40C5-BE4D-8DACA8F0A53B}" destId="{F07E3A76-004B-44C2-A995-2C7C54A651FD}" srcOrd="5" destOrd="0" presId="urn:microsoft.com/office/officeart/2005/8/layout/process4"/>
    <dgm:cxn modelId="{276C32BD-B643-45FC-BBD0-2A2F986AD9A1}" type="presParOf" srcId="{7419F15A-AB24-40C5-BE4D-8DACA8F0A53B}" destId="{3300BCC4-02A3-4CAA-9A4B-B08568FBC037}" srcOrd="6" destOrd="0" presId="urn:microsoft.com/office/officeart/2005/8/layout/process4"/>
    <dgm:cxn modelId="{9A598100-D075-486F-B524-53747563195C}" type="presParOf" srcId="{3300BCC4-02A3-4CAA-9A4B-B08568FBC037}" destId="{7A5D7FCF-E20B-4116-B92D-5BA2F813313B}" srcOrd="0" destOrd="0" presId="urn:microsoft.com/office/officeart/2005/8/layout/process4"/>
    <dgm:cxn modelId="{B83AB680-D199-45DC-83CA-2AC1BF08F796}" type="presParOf" srcId="{7419F15A-AB24-40C5-BE4D-8DACA8F0A53B}" destId="{14A8EF8A-DF72-4B0F-846B-DCC2CC068AF1}" srcOrd="7" destOrd="0" presId="urn:microsoft.com/office/officeart/2005/8/layout/process4"/>
    <dgm:cxn modelId="{6DB05BFA-303C-48F5-A68C-CB9CE130AB67}" type="presParOf" srcId="{7419F15A-AB24-40C5-BE4D-8DACA8F0A53B}" destId="{A0A11A05-36DB-4DAD-BD10-7548D04ED0FF}" srcOrd="8" destOrd="0" presId="urn:microsoft.com/office/officeart/2005/8/layout/process4"/>
    <dgm:cxn modelId="{8DC5A118-3CC3-4086-AA61-DF98C88BB630}" type="presParOf" srcId="{A0A11A05-36DB-4DAD-BD10-7548D04ED0FF}" destId="{E005BB8F-587C-4D7A-8876-AF9071D3858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332"/>
          </a:xfrm>
          <a:prstGeom prst="rect">
            <a:avLst/>
          </a:prstGeom>
        </p:spPr>
        <p:txBody>
          <a:bodyPr vert="horz" lIns="93177" tIns="46589" rIns="93177" bIns="46589" rtlCol="0"/>
          <a:lstStyle>
            <a:lvl1pPr algn="r">
              <a:defRPr sz="1200"/>
            </a:lvl1pPr>
          </a:lstStyle>
          <a:p>
            <a:fld id="{6B2469D5-10D4-4A73-A0F7-DA91A9D3D135}" type="datetimeFigureOut">
              <a:rPr lang="en-US" smtClean="0"/>
              <a:t>9/11/2014</a:t>
            </a:fld>
            <a:endParaRPr lang="en-US"/>
          </a:p>
        </p:txBody>
      </p:sp>
      <p:sp>
        <p:nvSpPr>
          <p:cNvPr id="4" name="Footer Placeholder 3"/>
          <p:cNvSpPr>
            <a:spLocks noGrp="1"/>
          </p:cNvSpPr>
          <p:nvPr>
            <p:ph type="ftr" sz="quarter" idx="2"/>
          </p:nvPr>
        </p:nvSpPr>
        <p:spPr>
          <a:xfrm>
            <a:off x="0" y="9428584"/>
            <a:ext cx="2971800" cy="496332"/>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4"/>
            <a:ext cx="2971800" cy="496332"/>
          </a:xfrm>
          <a:prstGeom prst="rect">
            <a:avLst/>
          </a:prstGeom>
        </p:spPr>
        <p:txBody>
          <a:bodyPr vert="horz" lIns="93177" tIns="46589" rIns="93177" bIns="46589" rtlCol="0" anchor="b"/>
          <a:lstStyle>
            <a:lvl1pPr algn="r">
              <a:defRPr sz="1200"/>
            </a:lvl1pPr>
          </a:lstStyle>
          <a:p>
            <a:fld id="{EE28D28F-489A-4749-9308-F2E530E78F96}" type="slidenum">
              <a:rPr lang="en-US" smtClean="0"/>
              <a:t>‹#›</a:t>
            </a:fld>
            <a:endParaRPr lang="en-US"/>
          </a:p>
        </p:txBody>
      </p:sp>
    </p:spTree>
    <p:extLst>
      <p:ext uri="{BB962C8B-B14F-4D97-AF65-F5344CB8AC3E}">
        <p14:creationId xmlns:p14="http://schemas.microsoft.com/office/powerpoint/2010/main" val="267280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96332"/>
          </a:xfrm>
          <a:prstGeom prst="rect">
            <a:avLst/>
          </a:prstGeom>
        </p:spPr>
        <p:txBody>
          <a:bodyPr vert="horz" lIns="93177" tIns="46589" rIns="93177" bIns="46589" rtlCol="0"/>
          <a:lstStyle>
            <a:lvl1pPr algn="r">
              <a:defRPr sz="1200"/>
            </a:lvl1pPr>
          </a:lstStyle>
          <a:p>
            <a:fld id="{389F232B-6B1D-4EDE-BE00-B656050ADA93}" type="datetimeFigureOut">
              <a:rPr lang="en-US" smtClean="0"/>
              <a:pPr/>
              <a:t>9/11/2014</a:t>
            </a:fld>
            <a:endParaRPr lang="en-US"/>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71800" cy="49633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4"/>
            <a:ext cx="2971800" cy="496332"/>
          </a:xfrm>
          <a:prstGeom prst="rect">
            <a:avLst/>
          </a:prstGeom>
        </p:spPr>
        <p:txBody>
          <a:bodyPr vert="horz" lIns="93177" tIns="46589" rIns="93177" bIns="46589" rtlCol="0" anchor="b"/>
          <a:lstStyle>
            <a:lvl1pPr algn="r">
              <a:defRPr sz="1200"/>
            </a:lvl1pPr>
          </a:lstStyle>
          <a:p>
            <a:fld id="{823B8153-4DB1-4AB0-B5E3-CAD30555BE36}" type="slidenum">
              <a:rPr lang="en-US" smtClean="0"/>
              <a:pPr/>
              <a:t>‹#›</a:t>
            </a:fld>
            <a:endParaRPr lang="en-US"/>
          </a:p>
        </p:txBody>
      </p:sp>
    </p:spTree>
    <p:extLst>
      <p:ext uri="{BB962C8B-B14F-4D97-AF65-F5344CB8AC3E}">
        <p14:creationId xmlns:p14="http://schemas.microsoft.com/office/powerpoint/2010/main" val="428742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3B8153-4DB1-4AB0-B5E3-CAD30555BE36}"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679F3A32-8974-40B2-AAD4-B619D7DF7F58}" type="slidenum">
              <a:rPr lang="en-US" smtClean="0"/>
              <a:pPr>
                <a:defRPr/>
              </a:pPr>
              <a:t>50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90196ED2-A54D-4A10-97B9-C5EB413FC2A6}" type="slidenum">
              <a:rPr lang="en-US" smtClean="0"/>
              <a:pPr>
                <a:defRPr/>
              </a:pPr>
              <a:t>51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3B8153-4DB1-4AB0-B5E3-CAD30555BE36}" type="slidenum">
              <a:rPr lang="en-US" smtClean="0"/>
              <a:pPr/>
              <a:t>62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52E5A-9F04-4020-88B0-AF99A4C19F10}" type="slidenum">
              <a:rPr lang="en-US" smtClean="0"/>
              <a:pPr/>
              <a:t>65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8EEB63-254F-4721-A56B-971A62A0D43D}"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40D43-0D36-42B5-B754-30F5CE55E8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EEB63-254F-4721-A56B-971A62A0D43D}"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40D43-0D36-42B5-B754-30F5CE55E8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EEB63-254F-4721-A56B-971A62A0D43D}"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40D43-0D36-42B5-B754-30F5CE55E8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EEB63-254F-4721-A56B-971A62A0D43D}"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40D43-0D36-42B5-B754-30F5CE55E8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EEB63-254F-4721-A56B-971A62A0D43D}"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40D43-0D36-42B5-B754-30F5CE55E8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8EEB63-254F-4721-A56B-971A62A0D43D}"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40D43-0D36-42B5-B754-30F5CE55E8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8EEB63-254F-4721-A56B-971A62A0D43D}" type="datetimeFigureOut">
              <a:rPr lang="en-US" smtClean="0"/>
              <a:pPr/>
              <a:t>9/11/2014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540D43-0D36-42B5-B754-30F5CE55E8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8EEB63-254F-4721-A56B-971A62A0D43D}" type="datetimeFigureOut">
              <a:rPr lang="en-US" smtClean="0"/>
              <a:pPr/>
              <a:t>9/11/2014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540D43-0D36-42B5-B754-30F5CE55E8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EEB63-254F-4721-A56B-971A62A0D43D}" type="datetimeFigureOut">
              <a:rPr lang="en-US" smtClean="0"/>
              <a:pPr/>
              <a:t>9/11/2014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540D43-0D36-42B5-B754-30F5CE55E8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EEB63-254F-4721-A56B-971A62A0D43D}"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40D43-0D36-42B5-B754-30F5CE55E8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EEB63-254F-4721-A56B-971A62A0D43D}"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40D43-0D36-42B5-B754-30F5CE55E8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EEB63-254F-4721-A56B-971A62A0D43D}" type="datetimeFigureOut">
              <a:rPr lang="en-US" smtClean="0"/>
              <a:pPr/>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40D43-0D36-42B5-B754-30F5CE55E8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lk/url?sa=i&amp;rct=j&amp;q=markets&amp;source=images&amp;cd=&amp;cad=rja&amp;docid=XnxBaunJFOHjPM&amp;tbnid=YDtyobi6ECu7CM:&amp;ved=0CAUQjRw&amp;url=http://www.pps.org/training/htcsm/&amp;ei=5o8YUai8BoWUkgWBhYH4Cg&amp;psig=AFQjCNHOgTduyaRiRA4Pz1dnSwrdnC7PFA&amp;ust=136065054798737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Mkt%20Process.doc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381000"/>
            <a:ext cx="8610600" cy="6019800"/>
          </a:xfrm>
        </p:spPr>
        <p:txBody>
          <a:bodyPr>
            <a:noAutofit/>
          </a:bodyPr>
          <a:lstStyle/>
          <a:p>
            <a:r>
              <a:rPr lang="en-US" sz="4000" b="1" dirty="0" smtClean="0">
                <a:cs typeface="Calibri" pitchFamily="34" charset="0"/>
              </a:rPr>
              <a:t/>
            </a:r>
            <a:br>
              <a:rPr lang="en-US" sz="4000" b="1" dirty="0" smtClean="0">
                <a:cs typeface="Calibri" pitchFamily="34" charset="0"/>
              </a:rPr>
            </a:br>
            <a:r>
              <a:rPr lang="en-US" sz="4000" b="1" dirty="0" smtClean="0">
                <a:cs typeface="Calibri" pitchFamily="34" charset="0"/>
              </a:rPr>
              <a:t/>
            </a:r>
            <a:br>
              <a:rPr lang="en-US" sz="4000" b="1" dirty="0" smtClean="0">
                <a:cs typeface="Calibri" pitchFamily="34" charset="0"/>
              </a:rPr>
            </a:br>
            <a:r>
              <a:rPr lang="en-US" sz="4000" b="1" dirty="0" smtClean="0">
                <a:cs typeface="Calibri" pitchFamily="34" charset="0"/>
              </a:rPr>
              <a:t/>
            </a:r>
            <a:br>
              <a:rPr lang="en-US" sz="4000" b="1" dirty="0" smtClean="0">
                <a:cs typeface="Calibri" pitchFamily="34" charset="0"/>
              </a:rPr>
            </a:br>
            <a:r>
              <a:rPr lang="en-US" sz="4000" b="1" dirty="0" smtClean="0">
                <a:cs typeface="Calibri" pitchFamily="34" charset="0"/>
              </a:rPr>
              <a:t>Marketing Management </a:t>
            </a:r>
            <a:br>
              <a:rPr lang="en-US" sz="4000" b="1" dirty="0" smtClean="0">
                <a:cs typeface="Calibri" pitchFamily="34" charset="0"/>
              </a:rPr>
            </a:br>
            <a:r>
              <a:rPr lang="en-US" sz="4000" b="1" dirty="0" smtClean="0">
                <a:cs typeface="Calibri" pitchFamily="34" charset="0"/>
              </a:rPr>
              <a:t/>
            </a:r>
            <a:br>
              <a:rPr lang="en-US" sz="4000" b="1" dirty="0" smtClean="0">
                <a:cs typeface="Calibri" pitchFamily="34" charset="0"/>
              </a:rPr>
            </a:br>
            <a:r>
              <a:rPr lang="en-US" sz="2400" b="1" dirty="0" smtClean="0">
                <a:cs typeface="Calibri" pitchFamily="34" charset="0"/>
              </a:rPr>
              <a:t>Prof. B. N. F. </a:t>
            </a:r>
            <a:r>
              <a:rPr lang="en-US" sz="2400" b="1" dirty="0" err="1" smtClean="0">
                <a:cs typeface="Calibri" pitchFamily="34" charset="0"/>
              </a:rPr>
              <a:t>Warnakulasooriya</a:t>
            </a:r>
            <a:r>
              <a:rPr lang="en-US" sz="2400" b="1" dirty="0" smtClean="0">
                <a:cs typeface="Calibri" pitchFamily="34" charset="0"/>
              </a:rPr>
              <a:t/>
            </a:r>
            <a:br>
              <a:rPr lang="en-US" sz="2400" b="1" dirty="0" smtClean="0">
                <a:cs typeface="Calibri" pitchFamily="34" charset="0"/>
              </a:rPr>
            </a:br>
            <a:r>
              <a:rPr lang="en-US" sz="2400" b="1" dirty="0" smtClean="0">
                <a:cs typeface="Calibri" pitchFamily="34" charset="0"/>
              </a:rPr>
              <a:t/>
            </a:r>
            <a:br>
              <a:rPr lang="en-US" sz="2400" b="1" dirty="0" smtClean="0">
                <a:cs typeface="Calibri" pitchFamily="34" charset="0"/>
              </a:rPr>
            </a:br>
            <a:r>
              <a:rPr lang="en-US" sz="2400" b="1" dirty="0" smtClean="0">
                <a:cs typeface="Calibri" pitchFamily="34" charset="0"/>
              </a:rPr>
              <a:t>Dr</a:t>
            </a:r>
            <a:r>
              <a:rPr lang="en-US" sz="2400" b="1" dirty="0" smtClean="0">
                <a:cs typeface="Calibri" pitchFamily="34" charset="0"/>
              </a:rPr>
              <a:t>.(Mrs.) </a:t>
            </a:r>
            <a:r>
              <a:rPr lang="en-US" sz="2400" b="1" dirty="0" err="1" smtClean="0">
                <a:cs typeface="Calibri" pitchFamily="34" charset="0"/>
              </a:rPr>
              <a:t>Amila</a:t>
            </a:r>
            <a:r>
              <a:rPr lang="en-US" sz="2400" b="1" dirty="0" smtClean="0">
                <a:cs typeface="Calibri" pitchFamily="34" charset="0"/>
              </a:rPr>
              <a:t> </a:t>
            </a:r>
            <a:r>
              <a:rPr lang="en-US" sz="2400" b="1" dirty="0" err="1" smtClean="0">
                <a:cs typeface="Calibri" pitchFamily="34" charset="0"/>
              </a:rPr>
              <a:t>Jayarathne</a:t>
            </a:r>
            <a:r>
              <a:rPr lang="en-US" sz="2400" b="1" dirty="0" smtClean="0">
                <a:cs typeface="Calibri" pitchFamily="34" charset="0"/>
              </a:rPr>
              <a:t/>
            </a:r>
            <a:br>
              <a:rPr lang="en-US" sz="2400" b="1" dirty="0" smtClean="0">
                <a:cs typeface="Calibri" pitchFamily="34" charset="0"/>
              </a:rPr>
            </a:br>
            <a:r>
              <a:rPr lang="en-US" sz="2400" b="1" dirty="0">
                <a:cs typeface="Calibri" pitchFamily="34" charset="0"/>
              </a:rPr>
              <a:t/>
            </a:r>
            <a:br>
              <a:rPr lang="en-US" sz="2400" b="1" dirty="0">
                <a:cs typeface="Calibri" pitchFamily="34" charset="0"/>
              </a:rPr>
            </a:br>
            <a:r>
              <a:rPr lang="en-US" sz="4000" b="1" dirty="0" smtClean="0">
                <a:cs typeface="Calibri" pitchFamily="34" charset="0"/>
              </a:rPr>
              <a:t>		</a:t>
            </a:r>
            <a:br>
              <a:rPr lang="en-US" sz="4000" b="1" dirty="0" smtClean="0">
                <a:cs typeface="Calibri" pitchFamily="34" charset="0"/>
              </a:rPr>
            </a:br>
            <a:r>
              <a:rPr lang="en-US" sz="4000" b="1" dirty="0">
                <a:cs typeface="Calibri" pitchFamily="34" charset="0"/>
              </a:rPr>
              <a:t/>
            </a:r>
            <a:br>
              <a:rPr lang="en-US" sz="4000" b="1" dirty="0">
                <a:cs typeface="Calibri" pitchFamily="34" charset="0"/>
              </a:rPr>
            </a:br>
            <a:r>
              <a:rPr lang="en-US" sz="4000" b="1" dirty="0" smtClean="0">
                <a:cs typeface="Calibri" pitchFamily="34" charset="0"/>
              </a:rPr>
              <a:t>			</a:t>
            </a:r>
            <a:br>
              <a:rPr lang="en-US" sz="4000" b="1" dirty="0" smtClean="0">
                <a:cs typeface="Calibri" pitchFamily="34" charset="0"/>
              </a:rPr>
            </a:br>
            <a:r>
              <a:rPr lang="en-US" sz="4000" b="1" dirty="0" smtClean="0">
                <a:cs typeface="Calibri" pitchFamily="34" charset="0"/>
              </a:rPr>
              <a:t>				</a:t>
            </a:r>
            <a:endParaRPr lang="en-US" sz="3200" dirty="0">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96200" cy="685800"/>
          </a:xfrm>
        </p:spPr>
        <p:txBody>
          <a:bodyPr>
            <a:noAutofit/>
          </a:bodyPr>
          <a:lstStyle/>
          <a:p>
            <a:pPr lvl="0" algn="ctr"/>
            <a:r>
              <a:rPr lang="en-US" sz="3600" b="1" dirty="0" smtClean="0">
                <a:latin typeface="+mn-lt"/>
              </a:rPr>
              <a:t/>
            </a:r>
            <a:br>
              <a:rPr lang="en-US" sz="3600" b="1" dirty="0" smtClean="0">
                <a:latin typeface="+mn-lt"/>
              </a:rPr>
            </a:br>
            <a:r>
              <a:rPr lang="en-US" sz="3600" b="1" dirty="0" smtClean="0">
                <a:latin typeface="+mn-lt"/>
              </a:rPr>
              <a:t>Marketing Includes </a:t>
            </a:r>
            <a:br>
              <a:rPr lang="en-US" sz="3600" b="1" dirty="0" smtClean="0">
                <a:latin typeface="+mn-lt"/>
              </a:rPr>
            </a:br>
            <a:endParaRPr lang="en-US" sz="3600" dirty="0">
              <a:latin typeface="+mn-lt"/>
            </a:endParaRPr>
          </a:p>
        </p:txBody>
      </p:sp>
      <p:sp>
        <p:nvSpPr>
          <p:cNvPr id="6" name="Content Placeholder 5"/>
          <p:cNvSpPr>
            <a:spLocks noGrp="1"/>
          </p:cNvSpPr>
          <p:nvPr>
            <p:ph sz="quarter" idx="1"/>
          </p:nvPr>
        </p:nvSpPr>
        <p:spPr>
          <a:xfrm>
            <a:off x="457200" y="1143000"/>
            <a:ext cx="8229600" cy="5410200"/>
          </a:xfrm>
        </p:spPr>
        <p:txBody>
          <a:bodyPr>
            <a:normAutofit fontScale="92500" lnSpcReduction="20000"/>
          </a:bodyPr>
          <a:lstStyle/>
          <a:p>
            <a:pPr marL="0" lvl="0" indent="0" fontAlgn="base">
              <a:spcBef>
                <a:spcPct val="0"/>
              </a:spcBef>
              <a:spcAft>
                <a:spcPct val="0"/>
              </a:spcAft>
              <a:buClrTx/>
              <a:buSzTx/>
              <a:buFont typeface="Wingdings" pitchFamily="2" charset="2"/>
              <a:buChar char="Ø"/>
            </a:pPr>
            <a:r>
              <a:rPr lang="en-US" sz="2400" b="1" dirty="0" smtClean="0"/>
              <a:t>Selecting target markets</a:t>
            </a:r>
          </a:p>
          <a:p>
            <a:pPr marL="0" lvl="0" indent="0" fontAlgn="base">
              <a:spcBef>
                <a:spcPct val="0"/>
              </a:spcBef>
              <a:spcAft>
                <a:spcPct val="0"/>
              </a:spcAft>
              <a:buClrTx/>
              <a:buSzTx/>
              <a:buFont typeface="Wingdings" pitchFamily="2" charset="2"/>
              <a:buChar char="Ø"/>
            </a:pPr>
            <a:endParaRPr lang="en-US" sz="2400" b="1" dirty="0" smtClean="0"/>
          </a:p>
          <a:p>
            <a:pPr marL="0" lvl="0" indent="0" fontAlgn="base">
              <a:spcBef>
                <a:spcPct val="0"/>
              </a:spcBef>
              <a:spcAft>
                <a:spcPct val="0"/>
              </a:spcAft>
              <a:buClrTx/>
              <a:buSzTx/>
              <a:buFont typeface="Wingdings" pitchFamily="2" charset="2"/>
              <a:buChar char="Ø"/>
            </a:pPr>
            <a:r>
              <a:rPr lang="en-US" sz="2400" b="1" dirty="0" smtClean="0"/>
              <a:t>Understanding the needs and wants</a:t>
            </a:r>
          </a:p>
          <a:p>
            <a:pPr marL="0" lvl="0" indent="0" fontAlgn="base">
              <a:spcBef>
                <a:spcPct val="0"/>
              </a:spcBef>
              <a:spcAft>
                <a:spcPct val="0"/>
              </a:spcAft>
              <a:buClrTx/>
              <a:buSzTx/>
              <a:buFont typeface="Wingdings" pitchFamily="2" charset="2"/>
              <a:buChar char="Ø"/>
            </a:pPr>
            <a:endParaRPr lang="en-US" sz="2400" b="1" dirty="0" smtClean="0"/>
          </a:p>
          <a:p>
            <a:pPr marL="0" lvl="0" indent="0" fontAlgn="base">
              <a:spcBef>
                <a:spcPct val="0"/>
              </a:spcBef>
              <a:spcAft>
                <a:spcPct val="0"/>
              </a:spcAft>
              <a:buClrTx/>
              <a:buSzTx/>
              <a:buFont typeface="Wingdings" pitchFamily="2" charset="2"/>
              <a:buChar char="Ø"/>
            </a:pPr>
            <a:r>
              <a:rPr lang="en-US" sz="2400" b="1" dirty="0" smtClean="0"/>
              <a:t>Designing the value</a:t>
            </a:r>
          </a:p>
          <a:p>
            <a:pPr marL="0" lvl="0" indent="0" fontAlgn="base">
              <a:spcBef>
                <a:spcPct val="0"/>
              </a:spcBef>
              <a:spcAft>
                <a:spcPct val="0"/>
              </a:spcAft>
              <a:buClrTx/>
              <a:buSzTx/>
              <a:buFont typeface="Wingdings" pitchFamily="2" charset="2"/>
              <a:buChar char="Ø"/>
            </a:pPr>
            <a:endParaRPr lang="en-US" sz="2400" b="1" dirty="0" smtClean="0"/>
          </a:p>
          <a:p>
            <a:pPr marL="0" lvl="0" indent="0" fontAlgn="base">
              <a:spcBef>
                <a:spcPct val="0"/>
              </a:spcBef>
              <a:spcAft>
                <a:spcPct val="0"/>
              </a:spcAft>
              <a:buClrTx/>
              <a:buSzTx/>
              <a:buFont typeface="Wingdings" pitchFamily="2" charset="2"/>
              <a:buChar char="Ø"/>
            </a:pPr>
            <a:r>
              <a:rPr lang="en-US" sz="2400" b="1" dirty="0" smtClean="0"/>
              <a:t>Designing the product</a:t>
            </a:r>
          </a:p>
          <a:p>
            <a:pPr marL="0" lvl="0" indent="0" fontAlgn="base">
              <a:spcBef>
                <a:spcPct val="0"/>
              </a:spcBef>
              <a:spcAft>
                <a:spcPct val="0"/>
              </a:spcAft>
              <a:buClrTx/>
              <a:buSzTx/>
              <a:buFont typeface="Wingdings" pitchFamily="2" charset="2"/>
              <a:buChar char="Ø"/>
            </a:pPr>
            <a:endParaRPr lang="en-US" sz="2400" b="1" dirty="0" smtClean="0"/>
          </a:p>
          <a:p>
            <a:pPr marL="0" lvl="0" indent="0" fontAlgn="base">
              <a:spcBef>
                <a:spcPct val="0"/>
              </a:spcBef>
              <a:spcAft>
                <a:spcPct val="0"/>
              </a:spcAft>
              <a:buClrTx/>
              <a:buSzTx/>
              <a:buFont typeface="Wingdings" pitchFamily="2" charset="2"/>
              <a:buChar char="Ø"/>
            </a:pPr>
            <a:r>
              <a:rPr lang="en-US" sz="2400" b="1" dirty="0" smtClean="0"/>
              <a:t>Pricing the product</a:t>
            </a:r>
          </a:p>
          <a:p>
            <a:pPr marL="0" lvl="0" indent="0" fontAlgn="base">
              <a:spcBef>
                <a:spcPct val="0"/>
              </a:spcBef>
              <a:spcAft>
                <a:spcPct val="0"/>
              </a:spcAft>
              <a:buClrTx/>
              <a:buSzTx/>
              <a:buFont typeface="Wingdings" pitchFamily="2" charset="2"/>
              <a:buChar char="Ø"/>
            </a:pPr>
            <a:endParaRPr lang="en-US" sz="2400" b="1" dirty="0" smtClean="0"/>
          </a:p>
          <a:p>
            <a:pPr marL="0" lvl="0" indent="0" eaLnBrk="0" fontAlgn="base" hangingPunct="0">
              <a:spcBef>
                <a:spcPct val="0"/>
              </a:spcBef>
              <a:spcAft>
                <a:spcPct val="0"/>
              </a:spcAft>
              <a:buClrTx/>
              <a:buSzTx/>
              <a:buFont typeface="Wingdings" pitchFamily="2" charset="2"/>
              <a:buChar char="Ø"/>
            </a:pPr>
            <a:r>
              <a:rPr lang="en-US" sz="2400" b="1" dirty="0" smtClean="0"/>
              <a:t>Selling</a:t>
            </a:r>
          </a:p>
          <a:p>
            <a:pPr marL="0" lvl="0" indent="0" eaLnBrk="0" fontAlgn="base" hangingPunct="0">
              <a:spcBef>
                <a:spcPct val="0"/>
              </a:spcBef>
              <a:spcAft>
                <a:spcPct val="0"/>
              </a:spcAft>
              <a:buClrTx/>
              <a:buSzTx/>
              <a:buFont typeface="Wingdings" pitchFamily="2" charset="2"/>
              <a:buChar char="Ø"/>
            </a:pPr>
            <a:endParaRPr lang="en-US" sz="2400" b="1" dirty="0" smtClean="0"/>
          </a:p>
          <a:p>
            <a:pPr marL="0" lvl="0" indent="0" eaLnBrk="0" fontAlgn="base" hangingPunct="0">
              <a:spcBef>
                <a:spcPct val="0"/>
              </a:spcBef>
              <a:spcAft>
                <a:spcPct val="0"/>
              </a:spcAft>
              <a:buClrTx/>
              <a:buSzTx/>
              <a:buFont typeface="Wingdings" pitchFamily="2" charset="2"/>
              <a:buChar char="Ø"/>
            </a:pPr>
            <a:r>
              <a:rPr lang="en-US" sz="2400" b="1" dirty="0" smtClean="0"/>
              <a:t>Advertising</a:t>
            </a:r>
          </a:p>
          <a:p>
            <a:pPr marL="0" lvl="0" indent="0" eaLnBrk="0" fontAlgn="base" hangingPunct="0">
              <a:spcBef>
                <a:spcPct val="0"/>
              </a:spcBef>
              <a:spcAft>
                <a:spcPct val="0"/>
              </a:spcAft>
              <a:buClrTx/>
              <a:buSzTx/>
              <a:buFont typeface="Wingdings" pitchFamily="2" charset="2"/>
              <a:buChar char="Ø"/>
            </a:pPr>
            <a:endParaRPr lang="en-US" sz="2400" b="1" dirty="0" smtClean="0"/>
          </a:p>
          <a:p>
            <a:pPr marL="0" lvl="0" indent="0" eaLnBrk="0" fontAlgn="base" hangingPunct="0">
              <a:spcBef>
                <a:spcPct val="0"/>
              </a:spcBef>
              <a:spcAft>
                <a:spcPct val="0"/>
              </a:spcAft>
              <a:buClrTx/>
              <a:buSzTx/>
              <a:buFont typeface="Wingdings" pitchFamily="2" charset="2"/>
              <a:buChar char="Ø"/>
            </a:pPr>
            <a:r>
              <a:rPr lang="en-US" sz="2400" b="1" dirty="0" smtClean="0"/>
              <a:t>Making products available in stores </a:t>
            </a:r>
          </a:p>
          <a:p>
            <a:pPr marL="0" lvl="0" indent="0" eaLnBrk="0" fontAlgn="base" hangingPunct="0">
              <a:spcBef>
                <a:spcPct val="0"/>
              </a:spcBef>
              <a:spcAft>
                <a:spcPct val="0"/>
              </a:spcAft>
              <a:buClrTx/>
              <a:buSzTx/>
              <a:buFont typeface="Wingdings" pitchFamily="2" charset="2"/>
              <a:buChar char="Ø"/>
            </a:pPr>
            <a:endParaRPr lang="en-US" sz="2400" b="1" dirty="0" smtClean="0"/>
          </a:p>
          <a:p>
            <a:pPr marL="0" lvl="0" indent="0" eaLnBrk="0" fontAlgn="base" hangingPunct="0">
              <a:spcBef>
                <a:spcPct val="0"/>
              </a:spcBef>
              <a:spcAft>
                <a:spcPct val="0"/>
              </a:spcAft>
              <a:buClrTx/>
              <a:buSzTx/>
              <a:buFont typeface="Wingdings" pitchFamily="2" charset="2"/>
              <a:buChar char="Ø"/>
            </a:pPr>
            <a:r>
              <a:rPr lang="en-US" sz="2400" b="1" dirty="0" smtClean="0"/>
              <a:t>Arranging displays </a:t>
            </a:r>
          </a:p>
          <a:p>
            <a:pPr marL="0" lvl="0" indent="0" eaLnBrk="0" fontAlgn="base" hangingPunct="0">
              <a:spcBef>
                <a:spcPct val="0"/>
              </a:spcBef>
              <a:spcAft>
                <a:spcPct val="0"/>
              </a:spcAft>
              <a:buClrTx/>
              <a:buSzTx/>
              <a:buFont typeface="Wingdings" pitchFamily="2" charset="2"/>
              <a:buChar char="Ø"/>
            </a:pPr>
            <a:endParaRPr lang="en-US" sz="2400" b="1" dirty="0" smtClean="0"/>
          </a:p>
          <a:p>
            <a:pPr marL="0" lvl="0" indent="0" eaLnBrk="0" fontAlgn="base" hangingPunct="0">
              <a:spcBef>
                <a:spcPct val="0"/>
              </a:spcBef>
              <a:spcAft>
                <a:spcPct val="0"/>
              </a:spcAft>
              <a:buClrTx/>
              <a:buSzTx/>
              <a:buFont typeface="Wingdings" pitchFamily="2" charset="2"/>
              <a:buChar char="Ø"/>
            </a:pPr>
            <a:r>
              <a:rPr lang="en-US" sz="2400" b="1" dirty="0" smtClean="0"/>
              <a:t>Maintaining inventories</a:t>
            </a:r>
          </a:p>
          <a:p>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600" b="1" dirty="0" smtClean="0"/>
              <a:t>Marketing Defined </a:t>
            </a:r>
            <a:endParaRPr lang="en-US" sz="3600" b="1" dirty="0"/>
          </a:p>
        </p:txBody>
      </p:sp>
      <p:sp>
        <p:nvSpPr>
          <p:cNvPr id="3" name="Content Placeholder 2"/>
          <p:cNvSpPr>
            <a:spLocks noGrp="1"/>
          </p:cNvSpPr>
          <p:nvPr>
            <p:ph idx="1"/>
          </p:nvPr>
        </p:nvSpPr>
        <p:spPr>
          <a:xfrm>
            <a:off x="533400" y="1371600"/>
            <a:ext cx="8229600" cy="5257800"/>
          </a:xfrm>
        </p:spPr>
        <p:txBody>
          <a:bodyPr>
            <a:normAutofit/>
          </a:bodyPr>
          <a:lstStyle/>
          <a:p>
            <a:pPr algn="ctr">
              <a:buNone/>
            </a:pPr>
            <a:endParaRPr lang="en-US" sz="4400" dirty="0" smtClean="0"/>
          </a:p>
          <a:p>
            <a:pPr algn="ctr">
              <a:buNone/>
            </a:pPr>
            <a:endParaRPr lang="en-US" sz="4800" dirty="0" smtClean="0"/>
          </a:p>
        </p:txBody>
      </p:sp>
      <p:sp>
        <p:nvSpPr>
          <p:cNvPr id="4" name="Rounded Rectangle 3"/>
          <p:cNvSpPr/>
          <p:nvPr/>
        </p:nvSpPr>
        <p:spPr>
          <a:xfrm>
            <a:off x="457200" y="1371600"/>
            <a:ext cx="8153400" cy="1295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en-US" sz="2800" b="1" dirty="0" smtClean="0"/>
              <a:t>“Marketing is managing profitable customer relationships”</a:t>
            </a:r>
          </a:p>
        </p:txBody>
      </p:sp>
      <p:sp>
        <p:nvSpPr>
          <p:cNvPr id="5" name="Rounded Rectangle 4"/>
          <p:cNvSpPr/>
          <p:nvPr/>
        </p:nvSpPr>
        <p:spPr>
          <a:xfrm>
            <a:off x="457200" y="3276600"/>
            <a:ext cx="8153400" cy="1295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en-US" sz="2800" b="1" dirty="0" smtClean="0"/>
              <a:t>“The aim of marketing is to make selling superfluous (Drucker)”</a:t>
            </a:r>
          </a:p>
        </p:txBody>
      </p:sp>
      <p:sp>
        <p:nvSpPr>
          <p:cNvPr id="6" name="Rounded Rectangle 5"/>
          <p:cNvSpPr/>
          <p:nvPr/>
        </p:nvSpPr>
        <p:spPr>
          <a:xfrm>
            <a:off x="457200" y="5181600"/>
            <a:ext cx="8153400" cy="1295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en-US" sz="2800" b="1" dirty="0" smtClean="0"/>
              <a:t>Simply, marketing is “meeting needs profitably”</a:t>
            </a:r>
            <a:endParaRPr lang="en-US"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5105400" cy="762000"/>
          </a:xfrm>
        </p:spPr>
        <p:txBody>
          <a:bodyPr>
            <a:normAutofit/>
          </a:bodyPr>
          <a:lstStyle/>
          <a:p>
            <a:r>
              <a:rPr lang="en-US" sz="3200" b="1" dirty="0" smtClean="0"/>
              <a:t>Marketing Defined (Cont.)</a:t>
            </a:r>
            <a:endParaRPr lang="en-US" sz="3200" b="1" dirty="0"/>
          </a:p>
        </p:txBody>
      </p:sp>
      <p:sp>
        <p:nvSpPr>
          <p:cNvPr id="5" name="Rounded Rectangle 4"/>
          <p:cNvSpPr/>
          <p:nvPr/>
        </p:nvSpPr>
        <p:spPr>
          <a:xfrm>
            <a:off x="609600" y="1447800"/>
            <a:ext cx="7848600" cy="3048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800" b="1" dirty="0" smtClean="0"/>
              <a:t>Marketing is a social and managerial process by which individuals and organization obtain what they need and want through creating and exchanging value with others (Kotler, 2011). </a:t>
            </a:r>
            <a:endParaRPr lang="en-U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normAutofit/>
          </a:bodyPr>
          <a:lstStyle/>
          <a:p>
            <a:r>
              <a:rPr lang="en-US" sz="4000" b="1" dirty="0" smtClean="0"/>
              <a:t>The Role of Marketing</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1036638"/>
          </a:xfrm>
        </p:spPr>
        <p:txBody>
          <a:bodyPr>
            <a:noAutofit/>
          </a:bodyPr>
          <a:lstStyle/>
          <a:p>
            <a:pPr algn="ctr"/>
            <a:r>
              <a:rPr lang="en-US" sz="3600" b="1" dirty="0" smtClean="0"/>
              <a:t>The Role of Marketing to the Business</a:t>
            </a:r>
            <a:endParaRPr lang="en-US" sz="3600" b="1" dirty="0"/>
          </a:p>
        </p:txBody>
      </p:sp>
      <p:sp>
        <p:nvSpPr>
          <p:cNvPr id="6" name="Content Placeholder 5"/>
          <p:cNvSpPr>
            <a:spLocks noGrp="1"/>
          </p:cNvSpPr>
          <p:nvPr>
            <p:ph sz="quarter" idx="1"/>
          </p:nvPr>
        </p:nvSpPr>
        <p:spPr>
          <a:xfrm>
            <a:off x="685800" y="1752600"/>
            <a:ext cx="7772400" cy="4648200"/>
          </a:xfrm>
        </p:spPr>
        <p:txBody>
          <a:bodyPr/>
          <a:lstStyle/>
          <a:p>
            <a:pPr>
              <a:buClr>
                <a:schemeClr val="tx1"/>
              </a:buClr>
              <a:buFont typeface="Wingdings" pitchFamily="2" charset="2"/>
              <a:buChar char="v"/>
            </a:pPr>
            <a:r>
              <a:rPr lang="en-US" b="1" dirty="0" smtClean="0"/>
              <a:t>As a Business Philosophy</a:t>
            </a:r>
          </a:p>
          <a:p>
            <a:pPr>
              <a:buClr>
                <a:schemeClr val="tx1"/>
              </a:buClr>
              <a:buFont typeface="Wingdings" pitchFamily="2" charset="2"/>
              <a:buChar char="v"/>
            </a:pPr>
            <a:endParaRPr lang="en-US" b="1" dirty="0" smtClean="0"/>
          </a:p>
          <a:p>
            <a:pPr>
              <a:buClr>
                <a:schemeClr val="tx1"/>
              </a:buClr>
              <a:buFont typeface="Wingdings" pitchFamily="2" charset="2"/>
              <a:buChar char="v"/>
            </a:pPr>
            <a:r>
              <a:rPr lang="en-US" b="1" dirty="0" smtClean="0"/>
              <a:t>As a Functional Area of Management</a:t>
            </a:r>
          </a:p>
          <a:p>
            <a:pPr>
              <a:buClr>
                <a:schemeClr val="tx1"/>
              </a:buClr>
              <a:buFont typeface="Wingdings" pitchFamily="2" charset="2"/>
              <a:buChar char="v"/>
            </a:pPr>
            <a:endParaRPr lang="en-US" b="1" dirty="0" smtClean="0"/>
          </a:p>
          <a:p>
            <a:pPr>
              <a:buClr>
                <a:schemeClr val="tx1"/>
              </a:buClr>
              <a:buFont typeface="Wingdings" pitchFamily="2" charset="2"/>
              <a:buChar char="v"/>
            </a:pPr>
            <a:r>
              <a:rPr lang="en-US" b="1" dirty="0" smtClean="0"/>
              <a:t>As  a Skill </a:t>
            </a:r>
          </a:p>
          <a:p>
            <a:pPr>
              <a:buFont typeface="Wingdings" pitchFamily="2" charset="2"/>
              <a:buChar char="v"/>
            </a:pP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066800"/>
          </a:xfrm>
        </p:spPr>
        <p:txBody>
          <a:bodyPr>
            <a:noAutofit/>
          </a:bodyPr>
          <a:lstStyle/>
          <a:p>
            <a:r>
              <a:rPr lang="en-US" sz="3600" b="1" dirty="0" smtClean="0"/>
              <a:t/>
            </a:r>
            <a:br>
              <a:rPr lang="en-US" sz="3600" b="1" dirty="0" smtClean="0"/>
            </a:br>
            <a:r>
              <a:rPr lang="en-US" sz="3600" b="1" dirty="0" smtClean="0"/>
              <a:t>Marketing as an Overall Business Philosophy </a:t>
            </a:r>
            <a:br>
              <a:rPr lang="en-US" sz="3600" b="1" dirty="0" smtClean="0"/>
            </a:br>
            <a:endParaRPr lang="en-US" sz="3600" b="1" dirty="0"/>
          </a:p>
        </p:txBody>
      </p:sp>
      <p:sp>
        <p:nvSpPr>
          <p:cNvPr id="6" name="Content Placeholder 5"/>
          <p:cNvSpPr>
            <a:spLocks noGrp="1"/>
          </p:cNvSpPr>
          <p:nvPr>
            <p:ph sz="quarter" idx="1"/>
          </p:nvPr>
        </p:nvSpPr>
        <p:spPr>
          <a:xfrm>
            <a:off x="304800" y="1524000"/>
            <a:ext cx="8382000" cy="4876800"/>
          </a:xfrm>
        </p:spPr>
        <p:txBody>
          <a:bodyPr>
            <a:noAutofit/>
          </a:bodyPr>
          <a:lstStyle/>
          <a:p>
            <a:pPr algn="just">
              <a:buNone/>
            </a:pPr>
            <a:r>
              <a:rPr lang="en-US" sz="2800" dirty="0" smtClean="0"/>
              <a:t>	Marketing is not only much broader than selling, it is not a specialized activity at all. It encompasses the entire business. It cannot be considered a separate function. It is the whole business seen from the point of view of its final result, that is, from the customer’s point of view. Concern and responsibility for marketing must therefore permeate all areas of the enterprise (Peter Drucker).</a:t>
            </a:r>
          </a:p>
          <a:p>
            <a:pPr algn="just">
              <a:buNone/>
            </a:pPr>
            <a:endParaRPr lang="en-US" sz="2800" dirty="0" smtClean="0"/>
          </a:p>
          <a:p>
            <a:pPr algn="just">
              <a:buNone/>
            </a:pPr>
            <a:r>
              <a:rPr lang="en-US" sz="2800" dirty="0" smtClean="0"/>
              <a:t>	It concerns the achievement of effectiveness.</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762000"/>
          </a:xfrm>
        </p:spPr>
        <p:txBody>
          <a:bodyPr>
            <a:normAutofit/>
          </a:bodyPr>
          <a:lstStyle/>
          <a:p>
            <a:pPr algn="ctr"/>
            <a:r>
              <a:rPr lang="en-US" sz="3600" b="1" dirty="0" smtClean="0"/>
              <a:t>Marketing as a Function</a:t>
            </a:r>
            <a:endParaRPr lang="en-US" sz="3600" b="1" dirty="0"/>
          </a:p>
        </p:txBody>
      </p:sp>
      <p:sp>
        <p:nvSpPr>
          <p:cNvPr id="6" name="Content Placeholder 5"/>
          <p:cNvSpPr>
            <a:spLocks noGrp="1"/>
          </p:cNvSpPr>
          <p:nvPr>
            <p:ph sz="quarter" idx="1"/>
          </p:nvPr>
        </p:nvSpPr>
        <p:spPr>
          <a:xfrm>
            <a:off x="457200" y="1066800"/>
            <a:ext cx="8229600" cy="5181600"/>
          </a:xfrm>
        </p:spPr>
        <p:txBody>
          <a:bodyPr/>
          <a:lstStyle/>
          <a:p>
            <a:pPr algn="just">
              <a:buNone/>
            </a:pPr>
            <a:r>
              <a:rPr lang="en-US" dirty="0" smtClean="0"/>
              <a:t>	</a:t>
            </a:r>
          </a:p>
          <a:p>
            <a:pPr algn="just">
              <a:buNone/>
            </a:pPr>
            <a:r>
              <a:rPr lang="en-US" dirty="0" smtClean="0"/>
              <a:t>	Among the other functions of HR , Finance or Operational Management,</a:t>
            </a:r>
          </a:p>
          <a:p>
            <a:pPr algn="just"/>
            <a:endParaRPr lang="en-US" dirty="0" smtClean="0"/>
          </a:p>
          <a:p>
            <a:pPr algn="ctr">
              <a:buNone/>
            </a:pPr>
            <a:r>
              <a:rPr lang="en-US" dirty="0" smtClean="0"/>
              <a:t>	</a:t>
            </a:r>
            <a:r>
              <a:rPr lang="en-US" b="1" dirty="0" smtClean="0"/>
              <a:t>Department of Marketing Management</a:t>
            </a:r>
          </a:p>
          <a:p>
            <a:pPr algn="ctr">
              <a:buNone/>
            </a:pPr>
            <a:endParaRPr lang="en-US" b="1" dirty="0" smtClean="0"/>
          </a:p>
          <a:p>
            <a:pPr algn="just">
              <a:buNone/>
            </a:pPr>
            <a:r>
              <a:rPr lang="en-US" dirty="0" smtClean="0"/>
              <a:t>	Marketing function is  dedicated to efficiency.</a:t>
            </a:r>
          </a:p>
          <a:p>
            <a:pPr algn="just">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381000" y="1981200"/>
            <a:ext cx="8305800" cy="6096000"/>
          </a:xfrm>
        </p:spPr>
        <p:txBody>
          <a:bodyPr>
            <a:normAutofit/>
          </a:bodyPr>
          <a:lstStyle/>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a:p>
            <a:pPr algn="just">
              <a:buNone/>
            </a:pPr>
            <a:endParaRPr lang="en-US" dirty="0" smtClean="0"/>
          </a:p>
          <a:p>
            <a:pPr algn="just">
              <a:buNone/>
            </a:pPr>
            <a:r>
              <a:rPr lang="en-US" dirty="0" smtClean="0"/>
              <a:t>Marketing function is  dedicated to efficiency</a:t>
            </a:r>
          </a:p>
          <a:p>
            <a:pPr algn="just"/>
            <a:endParaRPr lang="en-US" dirty="0"/>
          </a:p>
        </p:txBody>
      </p:sp>
      <p:graphicFrame>
        <p:nvGraphicFramePr>
          <p:cNvPr id="5" name="Diagram 4"/>
          <p:cNvGraphicFramePr/>
          <p:nvPr/>
        </p:nvGraphicFramePr>
        <p:xfrm>
          <a:off x="381000" y="1295400"/>
          <a:ext cx="8305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p:cNvSpPr>
            <a:spLocks noGrp="1"/>
          </p:cNvSpPr>
          <p:nvPr>
            <p:ph type="title"/>
          </p:nvPr>
        </p:nvSpPr>
        <p:spPr>
          <a:xfrm>
            <a:off x="457200" y="228600"/>
            <a:ext cx="8229600" cy="762000"/>
          </a:xfrm>
        </p:spPr>
        <p:txBody>
          <a:bodyPr>
            <a:noAutofit/>
          </a:bodyPr>
          <a:lstStyle/>
          <a:p>
            <a:r>
              <a:rPr lang="en-US" sz="3200" b="1" dirty="0" smtClean="0"/>
              <a:t/>
            </a:r>
            <a:br>
              <a:rPr lang="en-US" sz="3200" b="1" dirty="0" smtClean="0"/>
            </a:br>
            <a:r>
              <a:rPr lang="en-US" sz="3200" b="1" dirty="0" smtClean="0"/>
              <a:t>Marketing as a Functional Area of Management </a:t>
            </a:r>
            <a:br>
              <a:rPr lang="en-US" sz="3200" b="1" dirty="0" smtClean="0"/>
            </a:br>
            <a:r>
              <a:rPr lang="en-US" sz="3200" b="1" dirty="0" smtClean="0"/>
              <a:t>		</a:t>
            </a:r>
            <a:endParaRPr lang="en-US"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44562"/>
          </a:xfrm>
        </p:spPr>
        <p:txBody>
          <a:bodyPr>
            <a:noAutofit/>
          </a:bodyPr>
          <a:lstStyle/>
          <a:p>
            <a:pPr algn="ctr"/>
            <a:r>
              <a:rPr lang="en-US" sz="3600" b="1" dirty="0" smtClean="0"/>
              <a:t/>
            </a:r>
            <a:br>
              <a:rPr lang="en-US" sz="3600" b="1" dirty="0" smtClean="0"/>
            </a:br>
            <a:r>
              <a:rPr lang="en-US" sz="3600" b="1" dirty="0" smtClean="0"/>
              <a:t>Marketing as a Skill</a:t>
            </a:r>
            <a:br>
              <a:rPr lang="en-US" sz="3600" b="1" dirty="0" smtClean="0"/>
            </a:br>
            <a:endParaRPr lang="en-US" sz="3600" b="1" dirty="0"/>
          </a:p>
        </p:txBody>
      </p:sp>
      <p:sp>
        <p:nvSpPr>
          <p:cNvPr id="6" name="Content Placeholder 5"/>
          <p:cNvSpPr>
            <a:spLocks noGrp="1"/>
          </p:cNvSpPr>
          <p:nvPr>
            <p:ph sz="quarter" idx="1"/>
          </p:nvPr>
        </p:nvSpPr>
        <p:spPr>
          <a:xfrm>
            <a:off x="381000" y="1371600"/>
            <a:ext cx="8305800" cy="4953000"/>
          </a:xfrm>
        </p:spPr>
        <p:txBody>
          <a:bodyPr/>
          <a:lstStyle/>
          <a:p>
            <a:pPr>
              <a:buClrTx/>
              <a:buNone/>
            </a:pPr>
            <a:endParaRPr lang="en-US" b="1" dirty="0" smtClean="0"/>
          </a:p>
          <a:p>
            <a:pPr marL="514350" indent="-514350">
              <a:buClrTx/>
              <a:buFont typeface="Wingdings" pitchFamily="2" charset="2"/>
              <a:buChar char="q"/>
            </a:pPr>
            <a:r>
              <a:rPr lang="en-US" b="1" dirty="0" smtClean="0"/>
              <a:t>Market Sensing Ability</a:t>
            </a:r>
            <a:br>
              <a:rPr lang="en-US" b="1" dirty="0" smtClean="0"/>
            </a:br>
            <a:endParaRPr lang="en-US" b="1" dirty="0" smtClean="0"/>
          </a:p>
          <a:p>
            <a:pPr marL="514350" indent="-514350">
              <a:buClrTx/>
              <a:buFont typeface="Wingdings" pitchFamily="2" charset="2"/>
              <a:buChar char="q"/>
            </a:pPr>
            <a:r>
              <a:rPr lang="en-US" b="1" dirty="0" smtClean="0"/>
              <a:t>Market Relating Ability </a:t>
            </a:r>
            <a:br>
              <a:rPr lang="en-US" b="1" dirty="0" smtClean="0"/>
            </a:b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normAutofit/>
          </a:bodyPr>
          <a:lstStyle/>
          <a:p>
            <a:r>
              <a:rPr lang="en-US" sz="3200" b="1" dirty="0" smtClean="0"/>
              <a:t>Role of Marketing as Both a Business Philosophy and a Business Function</a:t>
            </a:r>
            <a:endParaRPr lang="en-US" sz="3200" b="1" dirty="0"/>
          </a:p>
        </p:txBody>
      </p:sp>
      <p:sp>
        <p:nvSpPr>
          <p:cNvPr id="6" name="Content Placeholder 5"/>
          <p:cNvSpPr>
            <a:spLocks noGrp="1"/>
          </p:cNvSpPr>
          <p:nvPr>
            <p:ph sz="quarter" idx="1"/>
          </p:nvPr>
        </p:nvSpPr>
        <p:spPr>
          <a:xfrm>
            <a:off x="228600" y="1447800"/>
            <a:ext cx="8610600" cy="5105400"/>
          </a:xfrm>
        </p:spPr>
        <p:txBody>
          <a:bodyPr>
            <a:normAutofit/>
          </a:bodyPr>
          <a:lstStyle/>
          <a:p>
            <a:pPr algn="just">
              <a:buNone/>
            </a:pPr>
            <a:r>
              <a:rPr lang="en-US" sz="2800" dirty="0" smtClean="0"/>
              <a:t>	</a:t>
            </a:r>
            <a:r>
              <a:rPr lang="en-US" sz="2800" b="1" dirty="0" smtClean="0"/>
              <a:t>Marketing as a Philosophy                    Effectiveness</a:t>
            </a:r>
          </a:p>
          <a:p>
            <a:pPr algn="just">
              <a:buNone/>
            </a:pPr>
            <a:r>
              <a:rPr lang="en-US" sz="2800" dirty="0" smtClean="0"/>
              <a:t>	</a:t>
            </a:r>
          </a:p>
          <a:p>
            <a:pPr algn="just">
              <a:buNone/>
            </a:pPr>
            <a:r>
              <a:rPr lang="en-US" sz="2800" dirty="0" smtClean="0"/>
              <a:t>	(The ability to achieve appropriate objectives /the ability to create and keep profitable customer/Doing the right thing )</a:t>
            </a:r>
          </a:p>
          <a:p>
            <a:pPr algn="just">
              <a:buNone/>
            </a:pPr>
            <a:r>
              <a:rPr lang="en-US" sz="2800" dirty="0" smtClean="0"/>
              <a:t>	</a:t>
            </a:r>
          </a:p>
          <a:p>
            <a:pPr algn="just">
              <a:buNone/>
            </a:pPr>
            <a:r>
              <a:rPr lang="en-US" sz="2800" b="1" dirty="0" smtClean="0"/>
              <a:t>	Marketing as a Functions      	         Efficiency </a:t>
            </a:r>
          </a:p>
          <a:p>
            <a:pPr algn="just">
              <a:buNone/>
            </a:pPr>
            <a:r>
              <a:rPr lang="en-US" sz="2800" dirty="0" smtClean="0"/>
              <a:t> 	</a:t>
            </a:r>
          </a:p>
          <a:p>
            <a:pPr algn="just">
              <a:buNone/>
            </a:pPr>
            <a:r>
              <a:rPr lang="en-US" sz="2800" dirty="0" smtClean="0"/>
              <a:t>	(ability to minimize the use of resources  in achieving organizational objectives/Doing things right) </a:t>
            </a:r>
          </a:p>
          <a:p>
            <a:pPr algn="just"/>
            <a:endParaRPr lang="en-US" sz="2800" dirty="0"/>
          </a:p>
        </p:txBody>
      </p:sp>
      <p:cxnSp>
        <p:nvCxnSpPr>
          <p:cNvPr id="8" name="Straight Arrow Connector 7"/>
          <p:cNvCxnSpPr/>
          <p:nvPr/>
        </p:nvCxnSpPr>
        <p:spPr>
          <a:xfrm>
            <a:off x="4800600" y="1752600"/>
            <a:ext cx="990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95800" y="4648200"/>
            <a:ext cx="914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en-US" sz="4000" b="1" dirty="0" smtClean="0"/>
              <a:t>Student Discipline </a:t>
            </a:r>
            <a:endParaRPr lang="en-US" sz="4000" b="1" dirty="0"/>
          </a:p>
        </p:txBody>
      </p:sp>
      <p:sp>
        <p:nvSpPr>
          <p:cNvPr id="6" name="Content Placeholder 5"/>
          <p:cNvSpPr>
            <a:spLocks noGrp="1"/>
          </p:cNvSpPr>
          <p:nvPr>
            <p:ph idx="1"/>
          </p:nvPr>
        </p:nvSpPr>
        <p:spPr>
          <a:xfrm>
            <a:off x="457200" y="1371600"/>
            <a:ext cx="8229600" cy="5257800"/>
          </a:xfrm>
        </p:spPr>
        <p:txBody>
          <a:bodyPr>
            <a:noAutofit/>
          </a:bodyPr>
          <a:lstStyle/>
          <a:p>
            <a:pPr algn="just">
              <a:buFont typeface="Wingdings" pitchFamily="2" charset="2"/>
              <a:buChar char="v"/>
            </a:pPr>
            <a:r>
              <a:rPr lang="en-US" sz="2800" b="1" dirty="0" smtClean="0"/>
              <a:t>Be punctual to the lecture</a:t>
            </a:r>
          </a:p>
          <a:p>
            <a:pPr algn="just">
              <a:buFont typeface="Wingdings" pitchFamily="2" charset="2"/>
              <a:buChar char="v"/>
            </a:pPr>
            <a:endParaRPr lang="en-US" sz="1200" b="1" dirty="0" smtClean="0"/>
          </a:p>
          <a:p>
            <a:pPr algn="just">
              <a:buFont typeface="Wingdings" pitchFamily="2" charset="2"/>
              <a:buChar char="v"/>
            </a:pPr>
            <a:r>
              <a:rPr lang="en-US" sz="2800" b="1" dirty="0" smtClean="0"/>
              <a:t>Excuse the lecturer in case want to be late or leave the class early</a:t>
            </a:r>
          </a:p>
          <a:p>
            <a:pPr algn="just">
              <a:buFont typeface="Wingdings" pitchFamily="2" charset="2"/>
              <a:buChar char="v"/>
            </a:pPr>
            <a:endParaRPr lang="en-US" sz="1200" b="1" dirty="0" smtClean="0"/>
          </a:p>
          <a:p>
            <a:pPr algn="just">
              <a:buFont typeface="Wingdings" pitchFamily="2" charset="2"/>
              <a:buChar char="v"/>
            </a:pPr>
            <a:r>
              <a:rPr lang="en-US" sz="2800" b="1" dirty="0" smtClean="0"/>
              <a:t>Maintain required level of attendance to sit for the final exam</a:t>
            </a:r>
          </a:p>
          <a:p>
            <a:pPr algn="just">
              <a:buFont typeface="Wingdings" pitchFamily="2" charset="2"/>
              <a:buChar char="v"/>
            </a:pPr>
            <a:endParaRPr lang="en-US" sz="1200" b="1" dirty="0" smtClean="0"/>
          </a:p>
          <a:p>
            <a:pPr algn="just">
              <a:buFont typeface="Wingdings" pitchFamily="2" charset="2"/>
              <a:buChar char="v"/>
            </a:pPr>
            <a:r>
              <a:rPr lang="en-US" sz="2800" b="1" dirty="0" smtClean="0"/>
              <a:t>Keep your mobile phones switched off</a:t>
            </a:r>
          </a:p>
          <a:p>
            <a:pPr algn="just">
              <a:buFont typeface="Wingdings" pitchFamily="2" charset="2"/>
              <a:buChar char="v"/>
            </a:pPr>
            <a:endParaRPr lang="en-US" sz="1200" b="1" dirty="0" smtClean="0"/>
          </a:p>
          <a:p>
            <a:pPr marL="0" indent="0" algn="just">
              <a:buNone/>
            </a:pPr>
            <a:r>
              <a:rPr lang="en-US" sz="2800" b="1" dirty="0" smtClean="0"/>
              <a:t> </a:t>
            </a:r>
          </a:p>
          <a:p>
            <a:pPr algn="just">
              <a:buFont typeface="Wingdings" pitchFamily="2" charset="2"/>
              <a:buChar char="v"/>
            </a:pP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33400" y="228600"/>
            <a:ext cx="8153400" cy="1219200"/>
          </a:xfrm>
        </p:spPr>
        <p:txBody>
          <a:bodyPr>
            <a:noAutofit/>
          </a:bodyPr>
          <a:lstStyle/>
          <a:p>
            <a:pPr algn="just"/>
            <a:r>
              <a:rPr lang="en-GB" sz="3200" b="1" dirty="0" smtClean="0"/>
              <a:t/>
            </a:r>
            <a:br>
              <a:rPr lang="en-GB" sz="3200" b="1" dirty="0" smtClean="0"/>
            </a:br>
            <a:r>
              <a:rPr lang="en-GB" sz="3200" b="1" dirty="0" smtClean="0"/>
              <a:t>Principle Combinations of Effectiveness &amp; Efficiency</a:t>
            </a:r>
            <a:r>
              <a:rPr lang="en-US" sz="3200" b="1" dirty="0" smtClean="0"/>
              <a:t/>
            </a:r>
            <a:br>
              <a:rPr lang="en-US" sz="3200" b="1" dirty="0" smtClean="0"/>
            </a:br>
            <a:endParaRPr lang="en-US" sz="3200" b="1" dirty="0"/>
          </a:p>
        </p:txBody>
      </p:sp>
      <p:sp>
        <p:nvSpPr>
          <p:cNvPr id="5" name="Slide Number Placeholder 4"/>
          <p:cNvSpPr>
            <a:spLocks noGrp="1"/>
          </p:cNvSpPr>
          <p:nvPr>
            <p:ph type="sldNum" sz="quarter" idx="12"/>
          </p:nvPr>
        </p:nvSpPr>
        <p:spPr>
          <a:xfrm>
            <a:off x="1066800" y="2895600"/>
            <a:ext cx="1905000" cy="609600"/>
          </a:xfrm>
        </p:spPr>
        <p:txBody>
          <a:bodyPr/>
          <a:lstStyle/>
          <a:p>
            <a:pPr algn="ctr"/>
            <a:r>
              <a:rPr lang="en-US" sz="2800" b="1" dirty="0" smtClean="0">
                <a:solidFill>
                  <a:schemeClr val="tx1"/>
                </a:solidFill>
              </a:rPr>
              <a:t>Efficient </a:t>
            </a:r>
            <a:endParaRPr lang="en-US" sz="2800" b="1" dirty="0">
              <a:solidFill>
                <a:schemeClr val="tx1"/>
              </a:solidFill>
            </a:endParaRPr>
          </a:p>
        </p:txBody>
      </p:sp>
      <p:graphicFrame>
        <p:nvGraphicFramePr>
          <p:cNvPr id="7" name="Content Placeholder 3"/>
          <p:cNvGraphicFramePr>
            <a:graphicFrameLocks/>
          </p:cNvGraphicFramePr>
          <p:nvPr/>
        </p:nvGraphicFramePr>
        <p:xfrm>
          <a:off x="3048000" y="2362200"/>
          <a:ext cx="5105400" cy="3047999"/>
        </p:xfrm>
        <a:graphic>
          <a:graphicData uri="http://schemas.openxmlformats.org/drawingml/2006/table">
            <a:tbl>
              <a:tblPr firstRow="1" bandRow="1">
                <a:tableStyleId>{5C22544A-7EE6-4342-B048-85BDC9FD1C3A}</a:tableStyleId>
              </a:tblPr>
              <a:tblGrid>
                <a:gridCol w="2590800"/>
                <a:gridCol w="2514600"/>
              </a:tblGrid>
              <a:tr h="1519630">
                <a:tc>
                  <a:txBody>
                    <a:bodyPr/>
                    <a:lstStyle/>
                    <a:p>
                      <a:pPr algn="ctr"/>
                      <a:endParaRPr lang="en-US" sz="2800" b="1" kern="1200" dirty="0" smtClean="0">
                        <a:solidFill>
                          <a:schemeClr val="bg1"/>
                        </a:solidFill>
                        <a:latin typeface="+mn-lt"/>
                        <a:ea typeface="+mj-ea"/>
                        <a:cs typeface="+mj-cs"/>
                      </a:endParaRPr>
                    </a:p>
                    <a:p>
                      <a:pPr algn="ctr"/>
                      <a:r>
                        <a:rPr lang="en-US" sz="2800" b="1" kern="1200" dirty="0" smtClean="0">
                          <a:solidFill>
                            <a:schemeClr val="bg1"/>
                          </a:solidFill>
                          <a:latin typeface="+mn-lt"/>
                          <a:ea typeface="+mj-ea"/>
                          <a:cs typeface="+mj-cs"/>
                        </a:rPr>
                        <a:t>Thrive</a:t>
                      </a:r>
                      <a:endParaRPr lang="en-US" sz="2800" b="1" kern="1200" dirty="0">
                        <a:solidFill>
                          <a:schemeClr val="bg1"/>
                        </a:solidFill>
                        <a:latin typeface="+mn-lt"/>
                        <a:ea typeface="+mj-ea"/>
                        <a:cs typeface="+mj-cs"/>
                      </a:endParaRPr>
                    </a:p>
                  </a:txBody>
                  <a:tcPr>
                    <a:solidFill>
                      <a:schemeClr val="tx1"/>
                    </a:solidFill>
                  </a:tcPr>
                </a:tc>
                <a:tc>
                  <a:txBody>
                    <a:bodyPr/>
                    <a:lstStyle/>
                    <a:p>
                      <a:pPr algn="ctr"/>
                      <a:endParaRPr lang="en-US" sz="2800" b="1" kern="1200" dirty="0" smtClean="0">
                        <a:solidFill>
                          <a:schemeClr val="bg1"/>
                        </a:solidFill>
                        <a:latin typeface="+mn-lt"/>
                        <a:ea typeface="+mj-ea"/>
                        <a:cs typeface="+mj-cs"/>
                      </a:endParaRPr>
                    </a:p>
                    <a:p>
                      <a:pPr algn="ctr"/>
                      <a:r>
                        <a:rPr lang="en-US" sz="2800" b="1" kern="1200" dirty="0" smtClean="0">
                          <a:solidFill>
                            <a:schemeClr val="bg1"/>
                          </a:solidFill>
                          <a:latin typeface="+mn-lt"/>
                          <a:ea typeface="+mj-ea"/>
                          <a:cs typeface="+mj-cs"/>
                        </a:rPr>
                        <a:t>Die Slowly</a:t>
                      </a:r>
                      <a:endParaRPr lang="en-US" sz="2800" b="1" kern="1200" dirty="0">
                        <a:solidFill>
                          <a:schemeClr val="bg1"/>
                        </a:solidFill>
                        <a:latin typeface="+mn-lt"/>
                        <a:ea typeface="+mj-ea"/>
                        <a:cs typeface="+mj-cs"/>
                      </a:endParaRPr>
                    </a:p>
                  </a:txBody>
                  <a:tcPr>
                    <a:solidFill>
                      <a:schemeClr val="tx1"/>
                    </a:solidFill>
                  </a:tcPr>
                </a:tc>
              </a:tr>
              <a:tr h="1528369">
                <a:tc>
                  <a:txBody>
                    <a:bodyPr/>
                    <a:lstStyle/>
                    <a:p>
                      <a:pPr algn="ctr"/>
                      <a:endParaRPr lang="en-US" sz="2800" b="1" kern="1200" dirty="0" smtClean="0">
                        <a:solidFill>
                          <a:schemeClr val="bg1"/>
                        </a:solidFill>
                        <a:latin typeface="+mn-lt"/>
                        <a:ea typeface="+mj-ea"/>
                        <a:cs typeface="+mj-cs"/>
                      </a:endParaRPr>
                    </a:p>
                    <a:p>
                      <a:pPr algn="ctr"/>
                      <a:r>
                        <a:rPr lang="en-US" sz="2800" b="1" kern="1200" dirty="0" smtClean="0">
                          <a:solidFill>
                            <a:schemeClr val="bg1"/>
                          </a:solidFill>
                          <a:latin typeface="+mn-lt"/>
                          <a:ea typeface="+mj-ea"/>
                          <a:cs typeface="+mj-cs"/>
                        </a:rPr>
                        <a:t>Survive</a:t>
                      </a:r>
                      <a:endParaRPr lang="en-US" sz="2800" b="1" kern="1200" dirty="0">
                        <a:solidFill>
                          <a:schemeClr val="bg1"/>
                        </a:solidFill>
                        <a:latin typeface="+mn-lt"/>
                        <a:ea typeface="+mj-ea"/>
                        <a:cs typeface="+mj-cs"/>
                      </a:endParaRPr>
                    </a:p>
                  </a:txBody>
                  <a:tcPr>
                    <a:solidFill>
                      <a:schemeClr val="tx1"/>
                    </a:solidFill>
                  </a:tcPr>
                </a:tc>
                <a:tc>
                  <a:txBody>
                    <a:bodyPr/>
                    <a:lstStyle/>
                    <a:p>
                      <a:pPr algn="ctr"/>
                      <a:endParaRPr lang="en-US" sz="2800" b="1" kern="1200" dirty="0" smtClean="0">
                        <a:solidFill>
                          <a:schemeClr val="bg1"/>
                        </a:solidFill>
                        <a:latin typeface="+mn-lt"/>
                        <a:ea typeface="+mj-ea"/>
                        <a:cs typeface="+mj-cs"/>
                      </a:endParaRPr>
                    </a:p>
                    <a:p>
                      <a:pPr algn="ctr"/>
                      <a:r>
                        <a:rPr lang="en-US" sz="2800" b="1" kern="1200" dirty="0" smtClean="0">
                          <a:solidFill>
                            <a:schemeClr val="bg1"/>
                          </a:solidFill>
                          <a:latin typeface="+mn-lt"/>
                          <a:ea typeface="+mj-ea"/>
                          <a:cs typeface="+mj-cs"/>
                        </a:rPr>
                        <a:t>Die Quickly</a:t>
                      </a:r>
                      <a:endParaRPr lang="en-US" sz="2800" b="1" kern="1200" dirty="0">
                        <a:solidFill>
                          <a:schemeClr val="bg1"/>
                        </a:solidFill>
                        <a:latin typeface="+mn-lt"/>
                        <a:ea typeface="+mj-ea"/>
                        <a:cs typeface="+mj-cs"/>
                      </a:endParaRPr>
                    </a:p>
                  </a:txBody>
                  <a:tcPr>
                    <a:solidFill>
                      <a:schemeClr val="tx1"/>
                    </a:solidFill>
                  </a:tcPr>
                </a:tc>
              </a:tr>
            </a:tbl>
          </a:graphicData>
        </a:graphic>
      </p:graphicFrame>
      <p:sp>
        <p:nvSpPr>
          <p:cNvPr id="12" name="Slide Number Placeholder 4"/>
          <p:cNvSpPr txBox="1">
            <a:spLocks/>
          </p:cNvSpPr>
          <p:nvPr/>
        </p:nvSpPr>
        <p:spPr>
          <a:xfrm>
            <a:off x="1066800" y="4419600"/>
            <a:ext cx="1828800" cy="6096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Inefficient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Slide Number Placeholder 4"/>
          <p:cNvSpPr txBox="1">
            <a:spLocks/>
          </p:cNvSpPr>
          <p:nvPr/>
        </p:nvSpPr>
        <p:spPr>
          <a:xfrm>
            <a:off x="3352800" y="1600200"/>
            <a:ext cx="2133600" cy="685800"/>
          </a:xfrm>
          <a:prstGeom prst="rect">
            <a:avLst/>
          </a:prstGeom>
        </p:spPr>
        <p:txBody>
          <a:bodyPr vert="horz" lIns="91440" tIns="45720" rIns="91440" bIns="45720" rtlCol="0" anchor="ctr"/>
          <a:lstStyle/>
          <a:p>
            <a:pPr algn="ctr"/>
            <a:endParaRPr lang="en-US" sz="2800" b="1" dirty="0" smtClean="0"/>
          </a:p>
          <a:p>
            <a:pPr algn="ctr"/>
            <a:r>
              <a:rPr lang="en-US" sz="2800" b="1" dirty="0" smtClean="0"/>
              <a:t>Effective</a:t>
            </a:r>
          </a:p>
          <a:p>
            <a:pPr algn="ct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4" name="Slide Number Placeholder 4"/>
          <p:cNvSpPr txBox="1">
            <a:spLocks/>
          </p:cNvSpPr>
          <p:nvPr/>
        </p:nvSpPr>
        <p:spPr>
          <a:xfrm>
            <a:off x="5867400" y="1600200"/>
            <a:ext cx="2133600" cy="685800"/>
          </a:xfrm>
          <a:prstGeom prst="rect">
            <a:avLst/>
          </a:prstGeom>
        </p:spPr>
        <p:txBody>
          <a:bodyPr vert="horz" lIns="91440" tIns="45720" rIns="91440" bIns="45720" rtlCol="0" anchor="ctr"/>
          <a:lstStyle/>
          <a:p>
            <a:pPr lvl="0" algn="ctr"/>
            <a:r>
              <a:rPr lang="en-US" sz="2800" b="1" dirty="0" smtClean="0"/>
              <a:t>Ineffective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http://www.rodrigooliveiracoaching.com.br/img/banner-05.jpg"/>
          <p:cNvPicPr>
            <a:picLocks noChangeAspect="1" noChangeArrowheads="1"/>
          </p:cNvPicPr>
          <p:nvPr/>
        </p:nvPicPr>
        <p:blipFill>
          <a:blip r:embed="rId2" cstate="print"/>
          <a:srcRect/>
          <a:stretch>
            <a:fillRect/>
          </a:stretch>
        </p:blipFill>
        <p:spPr bwMode="auto">
          <a:xfrm>
            <a:off x="457200" y="1524000"/>
            <a:ext cx="8229600" cy="4800600"/>
          </a:xfrm>
          <a:prstGeom prst="rect">
            <a:avLst/>
          </a:prstGeom>
          <a:noFill/>
        </p:spPr>
      </p:pic>
      <p:sp>
        <p:nvSpPr>
          <p:cNvPr id="2" name="Title 1"/>
          <p:cNvSpPr>
            <a:spLocks noGrp="1"/>
          </p:cNvSpPr>
          <p:nvPr>
            <p:ph type="title"/>
          </p:nvPr>
        </p:nvSpPr>
        <p:spPr>
          <a:xfrm>
            <a:off x="457200" y="304800"/>
            <a:ext cx="8229600" cy="990600"/>
          </a:xfrm>
        </p:spPr>
        <p:txBody>
          <a:bodyPr>
            <a:noAutofit/>
          </a:bodyPr>
          <a:lstStyle/>
          <a:p>
            <a:r>
              <a:rPr lang="en-US" sz="3200" b="1" dirty="0" smtClean="0"/>
              <a:t>The Importance of Marketing to You...</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10600" cy="609600"/>
          </a:xfrm>
        </p:spPr>
        <p:txBody>
          <a:bodyPr>
            <a:noAutofit/>
          </a:bodyPr>
          <a:lstStyle/>
          <a:p>
            <a:pPr algn="ctr"/>
            <a:r>
              <a:rPr lang="en-US" b="1" cap="none" dirty="0" smtClean="0"/>
              <a:t>The Marketing Process</a:t>
            </a:r>
            <a:endParaRPr lang="en-US" b="1" cap="none" dirty="0"/>
          </a:p>
        </p:txBody>
      </p:sp>
      <p:sp>
        <p:nvSpPr>
          <p:cNvPr id="10" name="Text Placeholder 9"/>
          <p:cNvSpPr>
            <a:spLocks noGrp="1"/>
          </p:cNvSpPr>
          <p:nvPr>
            <p:ph type="body" idx="1"/>
          </p:nvPr>
        </p:nvSpPr>
        <p:spPr>
          <a:xfrm>
            <a:off x="685800" y="914400"/>
            <a:ext cx="7772400" cy="1066800"/>
          </a:xfrm>
        </p:spPr>
        <p:txBody>
          <a:bodyPr>
            <a:noAutofit/>
          </a:bodyPr>
          <a:lstStyle/>
          <a:p>
            <a:pPr algn="ctr"/>
            <a:endParaRPr lang="en-US" sz="2800" b="1" dirty="0" smtClean="0">
              <a:solidFill>
                <a:schemeClr val="tx1"/>
              </a:solidFill>
            </a:endParaRPr>
          </a:p>
          <a:p>
            <a:pPr algn="ctr"/>
            <a:endParaRPr lang="en-US" sz="2800" b="1" dirty="0" smtClean="0">
              <a:solidFill>
                <a:schemeClr val="tx1"/>
              </a:solidFill>
            </a:endParaRPr>
          </a:p>
          <a:p>
            <a:pPr algn="ctr"/>
            <a:endParaRPr lang="en-US" sz="2800" b="1" dirty="0" smtClean="0">
              <a:solidFill>
                <a:schemeClr val="tx1"/>
              </a:solidFill>
            </a:endParaRPr>
          </a:p>
          <a:p>
            <a:pPr algn="ctr"/>
            <a:endParaRPr lang="en-US" sz="2800" b="1" dirty="0" smtClean="0">
              <a:solidFill>
                <a:schemeClr val="tx1"/>
              </a:solidFill>
            </a:endParaRPr>
          </a:p>
          <a:p>
            <a:pPr algn="ctr"/>
            <a:endParaRPr lang="en-US" sz="2800" b="1" dirty="0" smtClean="0">
              <a:solidFill>
                <a:schemeClr val="tx1"/>
              </a:solidFill>
            </a:endParaRPr>
          </a:p>
          <a:p>
            <a:pPr algn="ctr"/>
            <a:endParaRPr lang="en-US" sz="2800" b="1" dirty="0" smtClean="0">
              <a:solidFill>
                <a:schemeClr val="tx1"/>
              </a:solidFill>
            </a:endParaRPr>
          </a:p>
          <a:p>
            <a:pPr algn="ctr"/>
            <a:r>
              <a:rPr lang="en-US" sz="2800" b="1" dirty="0" smtClean="0">
                <a:solidFill>
                  <a:schemeClr val="tx1"/>
                </a:solidFill>
              </a:rPr>
              <a:t>A Simple Model of the Marketing Process</a:t>
            </a:r>
          </a:p>
          <a:p>
            <a:pPr algn="ctr"/>
            <a:endParaRPr lang="en-US" sz="2800" b="1" dirty="0">
              <a:solidFill>
                <a:schemeClr val="tx1"/>
              </a:solidFill>
            </a:endParaRPr>
          </a:p>
        </p:txBody>
      </p:sp>
      <p:graphicFrame>
        <p:nvGraphicFramePr>
          <p:cNvPr id="8" name="Diagram 7"/>
          <p:cNvGraphicFramePr/>
          <p:nvPr/>
        </p:nvGraphicFramePr>
        <p:xfrm>
          <a:off x="304800" y="1600200"/>
          <a:ext cx="8534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Autofit/>
          </a:bodyPr>
          <a:lstStyle/>
          <a:p>
            <a:pPr lvl="0"/>
            <a:r>
              <a:rPr lang="en-US" sz="3600" b="1" dirty="0" smtClean="0"/>
              <a:t/>
            </a:r>
            <a:br>
              <a:rPr lang="en-US" sz="3600" b="1" dirty="0" smtClean="0"/>
            </a:br>
            <a:r>
              <a:rPr lang="en-US" sz="3600" b="1" dirty="0" smtClean="0"/>
              <a:t>1. Understanding the Marketplace and Customer Needs</a:t>
            </a:r>
            <a:br>
              <a:rPr lang="en-US" sz="3600" b="1" dirty="0" smtClean="0"/>
            </a:br>
            <a:endParaRPr lang="en-US" sz="3600"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algn="just">
              <a:buNone/>
            </a:pPr>
            <a:r>
              <a:rPr lang="en-US" sz="2800" dirty="0" smtClean="0"/>
              <a:t>	As a first step, marketers need to understand customer needs and wants and the marketplace within which they operate.</a:t>
            </a:r>
          </a:p>
          <a:p>
            <a:pPr algn="just">
              <a:buNone/>
            </a:pPr>
            <a:endParaRPr lang="en-US" sz="1000" dirty="0" smtClean="0"/>
          </a:p>
          <a:p>
            <a:pPr algn="ctr">
              <a:buNone/>
            </a:pPr>
            <a:r>
              <a:rPr lang="en-US" sz="2800" b="1" dirty="0" smtClean="0"/>
              <a:t>Core Customer and Marketplace Concepts </a:t>
            </a:r>
          </a:p>
          <a:p>
            <a:pPr algn="ctr">
              <a:buNone/>
            </a:pPr>
            <a:endParaRPr lang="en-US" sz="1000" b="1" dirty="0" smtClean="0"/>
          </a:p>
          <a:p>
            <a:pPr marL="514350" indent="-514350" algn="just">
              <a:buFont typeface="+mj-lt"/>
              <a:buAutoNum type="arabicPeriod"/>
            </a:pPr>
            <a:r>
              <a:rPr lang="en-US" sz="2800" dirty="0" smtClean="0"/>
              <a:t>Customer Needs, Wants and Demands </a:t>
            </a:r>
          </a:p>
          <a:p>
            <a:pPr marL="514350" indent="-514350" algn="just">
              <a:buFont typeface="+mj-lt"/>
              <a:buAutoNum type="arabicPeriod"/>
            </a:pPr>
            <a:r>
              <a:rPr lang="en-US" sz="2800" dirty="0" smtClean="0"/>
              <a:t>Market Offerings - Products, Services and Experiences </a:t>
            </a:r>
          </a:p>
          <a:p>
            <a:pPr marL="514350" indent="-514350" algn="just">
              <a:buFont typeface="+mj-lt"/>
              <a:buAutoNum type="arabicPeriod"/>
            </a:pPr>
            <a:r>
              <a:rPr lang="en-US" sz="2800" dirty="0" smtClean="0"/>
              <a:t>Customer Value and Satisfaction</a:t>
            </a:r>
          </a:p>
          <a:p>
            <a:pPr marL="514350" indent="-514350" algn="just">
              <a:buFont typeface="+mj-lt"/>
              <a:buAutoNum type="arabicPeriod"/>
            </a:pPr>
            <a:r>
              <a:rPr lang="en-US" sz="2800" dirty="0" smtClean="0"/>
              <a:t>Exchange and Relationships </a:t>
            </a:r>
          </a:p>
          <a:p>
            <a:pPr marL="514350" indent="-514350" algn="just">
              <a:buFont typeface="+mj-lt"/>
              <a:buAutoNum type="arabicPeriod"/>
            </a:pPr>
            <a:r>
              <a:rPr lang="en-US" sz="2800" dirty="0" smtClean="0"/>
              <a:t>Markets </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3600" b="1" dirty="0" smtClean="0"/>
              <a:t/>
            </a:r>
            <a:br>
              <a:rPr lang="en-US" sz="3600" b="1" dirty="0" smtClean="0"/>
            </a:br>
            <a:r>
              <a:rPr lang="en-US" sz="3600" b="1" dirty="0" smtClean="0"/>
              <a:t>Customer Needs, Wants and Demands </a:t>
            </a:r>
            <a:br>
              <a:rPr lang="en-US" sz="3600" b="1" dirty="0" smtClean="0"/>
            </a:br>
            <a:endParaRPr lang="en-US" sz="3600" b="1" dirty="0"/>
          </a:p>
        </p:txBody>
      </p:sp>
      <p:sp>
        <p:nvSpPr>
          <p:cNvPr id="3" name="Content Placeholder 2"/>
          <p:cNvSpPr>
            <a:spLocks noGrp="1"/>
          </p:cNvSpPr>
          <p:nvPr>
            <p:ph idx="1"/>
          </p:nvPr>
        </p:nvSpPr>
        <p:spPr>
          <a:xfrm>
            <a:off x="457200" y="1066800"/>
            <a:ext cx="8229600" cy="5059363"/>
          </a:xfrm>
        </p:spPr>
        <p:txBody>
          <a:bodyPr/>
          <a:lstStyle/>
          <a:p>
            <a:pPr algn="ctr">
              <a:buNone/>
            </a:pPr>
            <a:r>
              <a:rPr lang="en-US" b="1" dirty="0" smtClean="0"/>
              <a:t>Needs </a:t>
            </a:r>
          </a:p>
        </p:txBody>
      </p:sp>
      <p:sp>
        <p:nvSpPr>
          <p:cNvPr id="4" name="Rounded Rectangle 3"/>
          <p:cNvSpPr/>
          <p:nvPr/>
        </p:nvSpPr>
        <p:spPr>
          <a:xfrm>
            <a:off x="1676400" y="2057400"/>
            <a:ext cx="6096000" cy="1066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smtClean="0"/>
              <a:t>State of felt deprivation </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sz="3200" b="1" dirty="0" smtClean="0"/>
              <a:t>Wants</a:t>
            </a:r>
            <a:endParaRPr lang="en-US" sz="3200" dirty="0"/>
          </a:p>
        </p:txBody>
      </p:sp>
      <p:sp>
        <p:nvSpPr>
          <p:cNvPr id="4" name="Rounded Rectangle 3"/>
          <p:cNvSpPr/>
          <p:nvPr/>
        </p:nvSpPr>
        <p:spPr>
          <a:xfrm>
            <a:off x="609600" y="1524000"/>
            <a:ext cx="7924800" cy="1600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3200" dirty="0" smtClean="0"/>
              <a:t>The form human needs take as shaped by culture and individual personality</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b="1" dirty="0" smtClean="0"/>
              <a:t>Demands</a:t>
            </a:r>
            <a:endParaRPr lang="en-US" sz="3600" b="1" dirty="0"/>
          </a:p>
        </p:txBody>
      </p:sp>
      <p:sp>
        <p:nvSpPr>
          <p:cNvPr id="4" name="Rounded Rectangle 3"/>
          <p:cNvSpPr/>
          <p:nvPr/>
        </p:nvSpPr>
        <p:spPr>
          <a:xfrm>
            <a:off x="533400" y="1066800"/>
            <a:ext cx="8001000" cy="1447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3200" dirty="0" smtClean="0"/>
              <a:t>Human wants that are backed by buying power</a:t>
            </a:r>
            <a:endParaRPr lang="en-US" sz="3200" dirty="0"/>
          </a:p>
        </p:txBody>
      </p:sp>
      <p:pic>
        <p:nvPicPr>
          <p:cNvPr id="15" name="Content Placeholder 3" descr="PH02832J"/>
          <p:cNvPicPr>
            <a:picLocks noGrp="1" noChangeAspect="1" noChangeArrowheads="1"/>
          </p:cNvPicPr>
          <p:nvPr>
            <p:ph sz="quarter" idx="1"/>
          </p:nvPr>
        </p:nvPicPr>
        <p:blipFill>
          <a:blip r:embed="rId2" cstate="email"/>
          <a:stretch>
            <a:fillRect/>
          </a:stretch>
        </p:blipFill>
        <p:spPr bwMode="auto">
          <a:xfrm>
            <a:off x="685800" y="3276601"/>
            <a:ext cx="2362200" cy="2863272"/>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pic>
        <p:nvPicPr>
          <p:cNvPr id="16" name="Picture 15" descr="j0316865"/>
          <p:cNvPicPr>
            <a:picLocks noChangeAspect="1" noChangeArrowheads="1"/>
          </p:cNvPicPr>
          <p:nvPr/>
        </p:nvPicPr>
        <p:blipFill>
          <a:blip r:embed="rId3" cstate="email"/>
          <a:srcRect/>
          <a:stretch>
            <a:fillRect/>
          </a:stretch>
        </p:blipFill>
        <p:spPr bwMode="auto">
          <a:xfrm>
            <a:off x="4038600" y="3276600"/>
            <a:ext cx="2385646" cy="2819400"/>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sp>
        <p:nvSpPr>
          <p:cNvPr id="17" name="Rectangle 16"/>
          <p:cNvSpPr/>
          <p:nvPr/>
        </p:nvSpPr>
        <p:spPr>
          <a:xfrm>
            <a:off x="7391400" y="4419600"/>
            <a:ext cx="1524000" cy="523220"/>
          </a:xfrm>
          <a:prstGeom prst="rect">
            <a:avLst/>
          </a:prstGeom>
        </p:spPr>
        <p:txBody>
          <a:bodyPr wrap="square">
            <a:spAutoFit/>
          </a:bodyPr>
          <a:lstStyle/>
          <a:p>
            <a:pPr algn="ctr">
              <a:spcBef>
                <a:spcPct val="50000"/>
              </a:spcBef>
              <a:defRPr/>
            </a:pPr>
            <a:r>
              <a:rPr lang="en-US" sz="2800" b="1" dirty="0"/>
              <a:t>Demand</a:t>
            </a:r>
          </a:p>
        </p:txBody>
      </p:sp>
      <p:sp>
        <p:nvSpPr>
          <p:cNvPr id="18" name="Equal 17"/>
          <p:cNvSpPr/>
          <p:nvPr/>
        </p:nvSpPr>
        <p:spPr>
          <a:xfrm>
            <a:off x="6705600" y="4419600"/>
            <a:ext cx="609600" cy="533400"/>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9" name="Plus 18"/>
          <p:cNvSpPr/>
          <p:nvPr/>
        </p:nvSpPr>
        <p:spPr>
          <a:xfrm>
            <a:off x="3276600" y="4267200"/>
            <a:ext cx="685800" cy="762000"/>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Autofit/>
          </a:bodyPr>
          <a:lstStyle/>
          <a:p>
            <a:r>
              <a:rPr lang="en-US" sz="3600" b="1" dirty="0" smtClean="0"/>
              <a:t/>
            </a:r>
            <a:br>
              <a:rPr lang="en-US" sz="3600" b="1" dirty="0" smtClean="0"/>
            </a:br>
            <a:r>
              <a:rPr lang="en-US" sz="3600" b="1" dirty="0" smtClean="0"/>
              <a:t>Market Offerings - Products, Services and Experiences </a:t>
            </a:r>
            <a:br>
              <a:rPr lang="en-US" sz="3600" b="1" dirty="0" smtClean="0"/>
            </a:br>
            <a:endParaRPr lang="en-US" sz="3600" b="1" dirty="0"/>
          </a:p>
        </p:txBody>
      </p:sp>
      <p:sp>
        <p:nvSpPr>
          <p:cNvPr id="3" name="Content Placeholder 2"/>
          <p:cNvSpPr>
            <a:spLocks noGrp="1"/>
          </p:cNvSpPr>
          <p:nvPr>
            <p:ph idx="1"/>
          </p:nvPr>
        </p:nvSpPr>
        <p:spPr>
          <a:xfrm>
            <a:off x="457200" y="1600200"/>
            <a:ext cx="8229600" cy="4525963"/>
          </a:xfrm>
        </p:spPr>
        <p:txBody>
          <a:bodyPr/>
          <a:lstStyle/>
          <a:p>
            <a:pPr algn="just">
              <a:buNone/>
            </a:pPr>
            <a:r>
              <a:rPr lang="en-US" dirty="0" smtClean="0"/>
              <a:t>	Consumers’ needs and wants are fulfilled through market offerings. </a:t>
            </a:r>
            <a:endParaRPr lang="en-US" dirty="0"/>
          </a:p>
        </p:txBody>
      </p:sp>
      <p:sp>
        <p:nvSpPr>
          <p:cNvPr id="4" name="Rounded Rectangle 3"/>
          <p:cNvSpPr/>
          <p:nvPr/>
        </p:nvSpPr>
        <p:spPr>
          <a:xfrm>
            <a:off x="609600" y="3048000"/>
            <a:ext cx="7924800" cy="2438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Market Offerings </a:t>
            </a:r>
          </a:p>
          <a:p>
            <a:pPr algn="just"/>
            <a:r>
              <a:rPr lang="en-US" sz="2800" b="1" dirty="0" smtClean="0"/>
              <a:t>Combination of products, services, information, experiences, persons, places, events or ideas offered to a market to satisfy a need or want. </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algn="ctr"/>
            <a:r>
              <a:rPr lang="en-US" sz="3600" b="1" dirty="0" smtClean="0"/>
              <a:t/>
            </a:r>
            <a:br>
              <a:rPr lang="en-US" sz="3600" b="1" dirty="0" smtClean="0"/>
            </a:br>
            <a:r>
              <a:rPr lang="en-US" sz="3600" b="1" dirty="0" smtClean="0"/>
              <a:t>Customer Value and Satisfaction</a:t>
            </a:r>
            <a:br>
              <a:rPr lang="en-US" sz="3600" b="1" dirty="0" smtClean="0"/>
            </a:br>
            <a:endParaRPr lang="en-US" sz="3600" b="1" dirty="0"/>
          </a:p>
        </p:txBody>
      </p:sp>
      <p:sp>
        <p:nvSpPr>
          <p:cNvPr id="5" name="Content Placeholder 4"/>
          <p:cNvSpPr>
            <a:spLocks noGrp="1"/>
          </p:cNvSpPr>
          <p:nvPr>
            <p:ph idx="1"/>
          </p:nvPr>
        </p:nvSpPr>
        <p:spPr>
          <a:xfrm>
            <a:off x="457200" y="1371600"/>
            <a:ext cx="8229600" cy="4754563"/>
          </a:xfrm>
        </p:spPr>
        <p:txBody>
          <a:bodyPr/>
          <a:lstStyle/>
          <a:p>
            <a:pPr algn="just">
              <a:buNone/>
            </a:pPr>
            <a:r>
              <a:rPr lang="en-US" dirty="0" smtClean="0"/>
              <a:t>	Customers form expectations about the value and satisfaction that various market offerings will deliver and buy accordingly. Satisfied customers buy again and tell others about their good experiences. Dissatisfied customers often switch to competitors and disparage the product to others. </a:t>
            </a:r>
          </a:p>
          <a:p>
            <a:pPr algn="just"/>
            <a:endParaRPr lang="en-US" dirty="0"/>
          </a:p>
        </p:txBody>
      </p:sp>
      <p:sp>
        <p:nvSpPr>
          <p:cNvPr id="3" name="Rectangle 3"/>
          <p:cNvSpPr txBox="1">
            <a:spLocks noChangeArrowheads="1"/>
          </p:cNvSpPr>
          <p:nvPr/>
        </p:nvSpPr>
        <p:spPr>
          <a:xfrm>
            <a:off x="304800" y="1143000"/>
            <a:ext cx="8458200" cy="5410200"/>
          </a:xfrm>
          <a:prstGeom prst="rect">
            <a:avLst/>
          </a:prstGeom>
        </p:spPr>
        <p:txBody>
          <a:bodyPr/>
          <a:lstStyle/>
          <a:p>
            <a:pPr marL="742950" marR="0" lvl="1" indent="-285750" algn="just" defTabSz="914400" rtl="0" eaLnBrk="1" fontAlgn="auto" latinLnBrk="0" hangingPunct="1">
              <a:lnSpc>
                <a:spcPct val="90000"/>
              </a:lnSpc>
              <a:spcBef>
                <a:spcPct val="20000"/>
              </a:spcBef>
              <a:spcAft>
                <a:spcPts val="0"/>
              </a:spcAft>
              <a:buClrTx/>
              <a:buSzTx/>
              <a:buFontTx/>
              <a:buNone/>
              <a:tabLst/>
              <a:defRPr/>
            </a:pPr>
            <a:endParaRPr kumimoji="0" lang="en-US" altLang="zh-CN" sz="3200" b="1" i="0" u="none" strike="noStrike" kern="1200" cap="none" spc="0" normalizeH="0" baseline="0" noProof="0" dirty="0" smtClean="0">
              <a:ln>
                <a:noFill/>
              </a:ln>
              <a:effectLst/>
              <a:uLnTx/>
              <a:uFillTx/>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600" b="1" dirty="0" smtClean="0"/>
              <a:t>Exchanges and Relationships </a:t>
            </a:r>
            <a:endParaRPr lang="en-US" sz="3600" b="1" dirty="0"/>
          </a:p>
        </p:txBody>
      </p:sp>
      <p:sp>
        <p:nvSpPr>
          <p:cNvPr id="4" name="Rounded Rectangle 3"/>
          <p:cNvSpPr/>
          <p:nvPr/>
        </p:nvSpPr>
        <p:spPr>
          <a:xfrm>
            <a:off x="609600" y="1219200"/>
            <a:ext cx="7924800" cy="1828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en-US" sz="1200" dirty="0" smtClean="0">
              <a:solidFill>
                <a:schemeClr val="tx1"/>
              </a:solidFill>
            </a:endParaRPr>
          </a:p>
          <a:p>
            <a:pPr algn="just"/>
            <a:r>
              <a:rPr lang="en-US" sz="2800" dirty="0" smtClean="0">
                <a:solidFill>
                  <a:schemeClr val="tx1"/>
                </a:solidFill>
              </a:rPr>
              <a:t>Exchange is the act of obtaining a desired object from someone by offering something in return.</a:t>
            </a:r>
          </a:p>
          <a:p>
            <a:pPr algn="just"/>
            <a:endParaRPr lang="en-US" sz="1200" dirty="0" smtClean="0">
              <a:solidFill>
                <a:schemeClr val="tx1"/>
              </a:solidFill>
            </a:endParaRPr>
          </a:p>
          <a:p>
            <a:pPr algn="just"/>
            <a:r>
              <a:rPr lang="en-US" sz="3200" dirty="0" smtClean="0">
                <a:solidFill>
                  <a:schemeClr val="tx1"/>
                </a:solidFill>
              </a:rPr>
              <a:t> </a:t>
            </a:r>
            <a:endParaRPr lang="en-US" sz="3200" dirty="0">
              <a:solidFill>
                <a:schemeClr val="tx1"/>
              </a:solidFill>
            </a:endParaRPr>
          </a:p>
        </p:txBody>
      </p:sp>
      <p:sp>
        <p:nvSpPr>
          <p:cNvPr id="5" name="Rounded Rectangle 4"/>
          <p:cNvSpPr/>
          <p:nvPr/>
        </p:nvSpPr>
        <p:spPr>
          <a:xfrm>
            <a:off x="609600" y="3810000"/>
            <a:ext cx="7924800" cy="2286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800" dirty="0" smtClean="0">
                <a:solidFill>
                  <a:schemeClr val="tx1"/>
                </a:solidFill>
              </a:rPr>
              <a:t>Marketing consists of actions taken to build and maintain desirable exchange relationships with target audiences involving a product, service, idea, or other object.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ctr"/>
            <a:r>
              <a:rPr lang="en-US" b="1" dirty="0" smtClean="0">
                <a:solidFill>
                  <a:schemeClr val="tx1"/>
                </a:solidFill>
                <a:latin typeface="+mn-lt"/>
              </a:rPr>
              <a:t/>
            </a:r>
            <a:br>
              <a:rPr lang="en-US" b="1" dirty="0" smtClean="0">
                <a:solidFill>
                  <a:schemeClr val="tx1"/>
                </a:solidFill>
                <a:latin typeface="+mn-lt"/>
              </a:rPr>
            </a:br>
            <a:r>
              <a:rPr lang="en-US" b="1" dirty="0" smtClean="0">
                <a:solidFill>
                  <a:schemeClr val="tx1"/>
                </a:solidFill>
                <a:latin typeface="+mn-lt"/>
              </a:rPr>
              <a:t>Learning Outcomes </a:t>
            </a:r>
            <a:br>
              <a:rPr lang="en-US" b="1" dirty="0" smtClean="0">
                <a:solidFill>
                  <a:schemeClr val="tx1"/>
                </a:solidFill>
                <a:latin typeface="+mn-lt"/>
              </a:rPr>
            </a:br>
            <a:endParaRPr lang="en-US" b="1" dirty="0">
              <a:solidFill>
                <a:schemeClr val="tx1"/>
              </a:solidFill>
              <a:latin typeface="+mn-lt"/>
            </a:endParaRPr>
          </a:p>
        </p:txBody>
      </p:sp>
      <p:sp>
        <p:nvSpPr>
          <p:cNvPr id="6" name="Content Placeholder 5"/>
          <p:cNvSpPr>
            <a:spLocks noGrp="1"/>
          </p:cNvSpPr>
          <p:nvPr>
            <p:ph idx="1"/>
          </p:nvPr>
        </p:nvSpPr>
        <p:spPr>
          <a:xfrm>
            <a:off x="381000" y="1066800"/>
            <a:ext cx="8382000" cy="5410200"/>
          </a:xfrm>
        </p:spPr>
        <p:txBody>
          <a:bodyPr>
            <a:normAutofit/>
          </a:bodyPr>
          <a:lstStyle/>
          <a:p>
            <a:pPr algn="just">
              <a:buNone/>
            </a:pPr>
            <a:r>
              <a:rPr lang="en-US" sz="2800" b="1" dirty="0" smtClean="0"/>
              <a:t>	After learning this course unit, the students should be able to,</a:t>
            </a:r>
          </a:p>
          <a:p>
            <a:pPr marL="514350" indent="-514350" algn="just">
              <a:lnSpc>
                <a:spcPct val="150000"/>
              </a:lnSpc>
              <a:buFont typeface="+mj-lt"/>
              <a:buAutoNum type="arabicPeriod"/>
            </a:pPr>
            <a:r>
              <a:rPr lang="en-US" sz="2800" b="1" dirty="0" smtClean="0"/>
              <a:t>Define marketing and the marketing process.</a:t>
            </a:r>
          </a:p>
          <a:p>
            <a:pPr marL="514350" indent="-514350" algn="just">
              <a:lnSpc>
                <a:spcPct val="150000"/>
              </a:lnSpc>
              <a:buFont typeface="+mj-lt"/>
              <a:buAutoNum type="arabicPeriod"/>
            </a:pPr>
            <a:r>
              <a:rPr lang="en-US" sz="2800" b="1" dirty="0" smtClean="0"/>
              <a:t>Capture market insights from the environment.</a:t>
            </a:r>
          </a:p>
          <a:p>
            <a:pPr marL="514350" indent="-514350" algn="just">
              <a:lnSpc>
                <a:spcPct val="150000"/>
              </a:lnSpc>
              <a:buFont typeface="+mj-lt"/>
              <a:buAutoNum type="arabicPeriod"/>
            </a:pPr>
            <a:r>
              <a:rPr lang="en-US" sz="2800" b="1" dirty="0" smtClean="0"/>
              <a:t>Design a customer-driven marketing strategy.</a:t>
            </a:r>
          </a:p>
          <a:p>
            <a:pPr marL="514350" indent="-514350" algn="just">
              <a:lnSpc>
                <a:spcPct val="150000"/>
              </a:lnSpc>
              <a:buFont typeface="+mj-lt"/>
              <a:buAutoNum type="arabicPeriod"/>
            </a:pPr>
            <a:r>
              <a:rPr lang="en-US" sz="2800" b="1" dirty="0" smtClean="0"/>
              <a:t>Design marketing </a:t>
            </a:r>
            <a:r>
              <a:rPr lang="en-US" sz="2800" b="1" dirty="0" err="1" smtClean="0"/>
              <a:t>programmes</a:t>
            </a:r>
            <a:r>
              <a:rPr lang="en-US" sz="2800" b="1" dirty="0" smtClean="0"/>
              <a:t>.</a:t>
            </a:r>
          </a:p>
          <a:p>
            <a:pPr marL="514350" indent="-514350" algn="just">
              <a:lnSpc>
                <a:spcPct val="150000"/>
              </a:lnSpc>
              <a:buFont typeface="+mj-lt"/>
              <a:buAutoNum type="arabicPeriod"/>
            </a:pPr>
            <a:r>
              <a:rPr lang="en-US" sz="2800" b="1" dirty="0" smtClean="0"/>
              <a:t>Apply sustainable marketing practices into businesses.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t>Markets</a:t>
            </a:r>
            <a:endParaRPr lang="en-US" sz="3600" b="1" dirty="0"/>
          </a:p>
        </p:txBody>
      </p:sp>
      <p:sp>
        <p:nvSpPr>
          <p:cNvPr id="4" name="Rounded Rectangle 3"/>
          <p:cNvSpPr/>
          <p:nvPr/>
        </p:nvSpPr>
        <p:spPr>
          <a:xfrm>
            <a:off x="609600" y="1143000"/>
            <a:ext cx="7924800" cy="1600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en-US" sz="1200" dirty="0" smtClean="0">
              <a:solidFill>
                <a:schemeClr val="tx1"/>
              </a:solidFill>
            </a:endParaRPr>
          </a:p>
          <a:p>
            <a:pPr algn="just"/>
            <a:endParaRPr lang="en-US" sz="2800" dirty="0" smtClean="0">
              <a:solidFill>
                <a:schemeClr val="tx1"/>
              </a:solidFill>
            </a:endParaRPr>
          </a:p>
          <a:p>
            <a:pPr algn="just"/>
            <a:r>
              <a:rPr lang="en-US" sz="2800" dirty="0" smtClean="0">
                <a:solidFill>
                  <a:schemeClr val="tx1"/>
                </a:solidFill>
              </a:rPr>
              <a:t>The set of all actual and potential buyers of a product or service. </a:t>
            </a:r>
          </a:p>
          <a:p>
            <a:pPr algn="just"/>
            <a:endParaRPr lang="en-US" sz="1200" dirty="0" smtClean="0">
              <a:solidFill>
                <a:schemeClr val="tx1"/>
              </a:solidFill>
            </a:endParaRPr>
          </a:p>
          <a:p>
            <a:pPr algn="just"/>
            <a:r>
              <a:rPr lang="en-US" sz="3200" dirty="0" smtClean="0">
                <a:solidFill>
                  <a:schemeClr val="tx1"/>
                </a:solidFill>
              </a:rPr>
              <a:t> </a:t>
            </a:r>
            <a:endParaRPr lang="en-US" sz="3200" dirty="0">
              <a:solidFill>
                <a:schemeClr val="tx1"/>
              </a:solidFill>
            </a:endParaRPr>
          </a:p>
        </p:txBody>
      </p:sp>
      <p:pic>
        <p:nvPicPr>
          <p:cNvPr id="76802" name="Picture 2" descr="http://t2.gstatic.com/images?q=tbn:ANd9GcQKFj6v6s8-VeimopVXA3_8amMyww9ng1aeLKcvThhmNKo8C6Steg">
            <a:hlinkClick r:id="rId2"/>
          </p:cNvPr>
          <p:cNvPicPr>
            <a:picLocks noChangeAspect="1" noChangeArrowheads="1"/>
          </p:cNvPicPr>
          <p:nvPr/>
        </p:nvPicPr>
        <p:blipFill>
          <a:blip r:embed="rId3" cstate="print"/>
          <a:srcRect/>
          <a:stretch>
            <a:fillRect/>
          </a:stretch>
        </p:blipFill>
        <p:spPr bwMode="auto">
          <a:xfrm>
            <a:off x="3048000" y="3124200"/>
            <a:ext cx="3124200" cy="3429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639762"/>
          </a:xfrm>
        </p:spPr>
        <p:txBody>
          <a:bodyPr>
            <a:normAutofit/>
          </a:bodyPr>
          <a:lstStyle/>
          <a:p>
            <a:r>
              <a:rPr lang="en-US" sz="3200" b="1" dirty="0" smtClean="0"/>
              <a:t>A Modern Marketing System</a:t>
            </a:r>
            <a:endParaRPr lang="en-US" sz="3200" b="1" dirty="0"/>
          </a:p>
        </p:txBody>
      </p:sp>
      <p:sp>
        <p:nvSpPr>
          <p:cNvPr id="5" name="Rectangle 4"/>
          <p:cNvSpPr/>
          <p:nvPr/>
        </p:nvSpPr>
        <p:spPr>
          <a:xfrm>
            <a:off x="304800" y="3200400"/>
            <a:ext cx="1828800" cy="1447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Suppliers </a:t>
            </a:r>
            <a:endParaRPr lang="en-US" sz="2000" b="1" dirty="0"/>
          </a:p>
        </p:txBody>
      </p:sp>
      <p:sp>
        <p:nvSpPr>
          <p:cNvPr id="6" name="Rectangle 5"/>
          <p:cNvSpPr/>
          <p:nvPr/>
        </p:nvSpPr>
        <p:spPr>
          <a:xfrm>
            <a:off x="7010400" y="3200400"/>
            <a:ext cx="1828800" cy="1447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Consumers </a:t>
            </a:r>
            <a:endParaRPr lang="en-US" sz="2400" b="1" dirty="0"/>
          </a:p>
        </p:txBody>
      </p:sp>
      <p:sp>
        <p:nvSpPr>
          <p:cNvPr id="7" name="Rectangle 6"/>
          <p:cNvSpPr/>
          <p:nvPr/>
        </p:nvSpPr>
        <p:spPr>
          <a:xfrm>
            <a:off x="4724400" y="3200400"/>
            <a:ext cx="1828800" cy="1447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Marketing Intermediaries </a:t>
            </a:r>
            <a:endParaRPr lang="en-US" sz="2000" b="1" dirty="0"/>
          </a:p>
        </p:txBody>
      </p:sp>
      <p:sp>
        <p:nvSpPr>
          <p:cNvPr id="8" name="Rectangle 7"/>
          <p:cNvSpPr/>
          <p:nvPr/>
        </p:nvSpPr>
        <p:spPr>
          <a:xfrm>
            <a:off x="2590800" y="3124200"/>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Company </a:t>
            </a:r>
            <a:endParaRPr lang="en-US" sz="2000" b="1" dirty="0"/>
          </a:p>
        </p:txBody>
      </p:sp>
      <p:sp>
        <p:nvSpPr>
          <p:cNvPr id="9" name="Rectangle 8"/>
          <p:cNvSpPr/>
          <p:nvPr/>
        </p:nvSpPr>
        <p:spPr>
          <a:xfrm>
            <a:off x="2590800" y="4114800"/>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Competitors </a:t>
            </a:r>
            <a:endParaRPr lang="en-US" sz="2000" b="1" dirty="0"/>
          </a:p>
        </p:txBody>
      </p:sp>
      <p:cxnSp>
        <p:nvCxnSpPr>
          <p:cNvPr id="13" name="Straight Connector 12"/>
          <p:cNvCxnSpPr/>
          <p:nvPr/>
        </p:nvCxnSpPr>
        <p:spPr>
          <a:xfrm>
            <a:off x="3352800" y="1905000"/>
            <a:ext cx="4419600"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3352800" y="1905000"/>
            <a:ext cx="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7772400" y="1905000"/>
            <a:ext cx="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2209800" y="3505200"/>
            <a:ext cx="228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2209800" y="4343400"/>
            <a:ext cx="228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4267200" y="34290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4267200" y="44196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6629400" y="39624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flipV="1">
            <a:off x="7924800" y="4724400"/>
            <a:ext cx="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flipV="1">
            <a:off x="1219200" y="4724400"/>
            <a:ext cx="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1219200" y="5410200"/>
            <a:ext cx="1676400" cy="0"/>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flipH="1">
            <a:off x="6477000" y="5410200"/>
            <a:ext cx="1447800" cy="0"/>
          </a:xfrm>
          <a:prstGeom prst="line">
            <a:avLst/>
          </a:prstGeom>
        </p:spPr>
        <p:style>
          <a:lnRef idx="3">
            <a:schemeClr val="dk1"/>
          </a:lnRef>
          <a:fillRef idx="0">
            <a:schemeClr val="dk1"/>
          </a:fillRef>
          <a:effectRef idx="2">
            <a:schemeClr val="dk1"/>
          </a:effectRef>
          <a:fontRef idx="minor">
            <a:schemeClr val="tx1"/>
          </a:fontRef>
        </p:style>
      </p:cxnSp>
      <p:sp>
        <p:nvSpPr>
          <p:cNvPr id="52" name="Subtitle 3"/>
          <p:cNvSpPr txBox="1">
            <a:spLocks/>
          </p:cNvSpPr>
          <p:nvPr/>
        </p:nvSpPr>
        <p:spPr>
          <a:xfrm>
            <a:off x="2971800" y="5181600"/>
            <a:ext cx="3352800" cy="7620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Major environmental forces </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53" name="Title 1"/>
          <p:cNvSpPr txBox="1">
            <a:spLocks/>
          </p:cNvSpPr>
          <p:nvPr/>
        </p:nvSpPr>
        <p:spPr>
          <a:xfrm>
            <a:off x="0" y="0"/>
            <a:ext cx="2819400" cy="6397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Markets (Cont.)</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lvl="0"/>
            <a:r>
              <a:rPr lang="en-US" sz="3600" b="1" dirty="0" smtClean="0"/>
              <a:t/>
            </a:r>
            <a:br>
              <a:rPr lang="en-US" sz="3600" b="1" dirty="0" smtClean="0"/>
            </a:br>
            <a:r>
              <a:rPr lang="en-US" sz="3600" b="1" dirty="0" smtClean="0"/>
              <a:t>2. Designing a Customer-Driven Marketing Strategy </a:t>
            </a:r>
            <a:br>
              <a:rPr lang="en-US" sz="3600" b="1" dirty="0" smtClean="0"/>
            </a:br>
            <a:endParaRPr lang="en-US" sz="3600" dirty="0"/>
          </a:p>
        </p:txBody>
      </p:sp>
      <p:sp>
        <p:nvSpPr>
          <p:cNvPr id="3" name="Content Placeholder 2"/>
          <p:cNvSpPr>
            <a:spLocks noGrp="1"/>
          </p:cNvSpPr>
          <p:nvPr>
            <p:ph idx="1"/>
          </p:nvPr>
        </p:nvSpPr>
        <p:spPr>
          <a:xfrm>
            <a:off x="457200" y="1600200"/>
            <a:ext cx="8229600" cy="4525963"/>
          </a:xfrm>
        </p:spPr>
        <p:txBody>
          <a:bodyPr/>
          <a:lstStyle/>
          <a:p>
            <a:pPr algn="just">
              <a:buNone/>
            </a:pPr>
            <a:r>
              <a:rPr lang="en-US" dirty="0" smtClean="0"/>
              <a:t>	Once it fully understand consumers and the marketplace, marketing management can design a customer-driven marketing strategy.</a:t>
            </a:r>
          </a:p>
          <a:p>
            <a:pPr algn="just">
              <a:buNone/>
            </a:pPr>
            <a:r>
              <a:rPr lang="en-US" dirty="0" smtClean="0"/>
              <a:t> </a:t>
            </a:r>
            <a:endParaRPr lang="en-US" dirty="0"/>
          </a:p>
        </p:txBody>
      </p:sp>
      <p:sp>
        <p:nvSpPr>
          <p:cNvPr id="4" name="Oval 3"/>
          <p:cNvSpPr/>
          <p:nvPr/>
        </p:nvSpPr>
        <p:spPr>
          <a:xfrm>
            <a:off x="914400" y="3886200"/>
            <a:ext cx="2133600" cy="2133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Winning marketing strategy </a:t>
            </a:r>
            <a:endParaRPr lang="en-US" sz="2400" b="1" dirty="0"/>
          </a:p>
        </p:txBody>
      </p:sp>
      <p:sp>
        <p:nvSpPr>
          <p:cNvPr id="5" name="Text Placeholder 4"/>
          <p:cNvSpPr txBox="1">
            <a:spLocks/>
          </p:cNvSpPr>
          <p:nvPr/>
        </p:nvSpPr>
        <p:spPr>
          <a:xfrm>
            <a:off x="2971800" y="3886200"/>
            <a:ext cx="56388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What customers will we serve?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 Placeholder 4"/>
          <p:cNvSpPr txBox="1">
            <a:spLocks/>
          </p:cNvSpPr>
          <p:nvPr/>
        </p:nvSpPr>
        <p:spPr>
          <a:xfrm>
            <a:off x="3048000" y="5029200"/>
            <a:ext cx="5638800" cy="838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How can we serve these customers best?</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b="1" dirty="0" smtClean="0"/>
              <a:t>Selecting Customers to Serve </a:t>
            </a:r>
            <a:endParaRPr lang="en-US" sz="3600" b="1" dirty="0"/>
          </a:p>
        </p:txBody>
      </p:sp>
      <p:sp>
        <p:nvSpPr>
          <p:cNvPr id="4" name="Rounded Rectangle 3"/>
          <p:cNvSpPr/>
          <p:nvPr/>
        </p:nvSpPr>
        <p:spPr>
          <a:xfrm>
            <a:off x="2362200" y="1524000"/>
            <a:ext cx="4343400"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tx1"/>
                </a:solidFill>
              </a:rPr>
              <a:t>Market Segmentation </a:t>
            </a:r>
            <a:endParaRPr lang="en-US" sz="2800" b="1" dirty="0">
              <a:solidFill>
                <a:schemeClr val="tx1"/>
              </a:solidFill>
            </a:endParaRPr>
          </a:p>
        </p:txBody>
      </p:sp>
      <p:sp>
        <p:nvSpPr>
          <p:cNvPr id="5" name="Rounded Rectangle 4"/>
          <p:cNvSpPr/>
          <p:nvPr/>
        </p:nvSpPr>
        <p:spPr>
          <a:xfrm>
            <a:off x="2362200" y="3048000"/>
            <a:ext cx="4343400"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tx1"/>
                </a:solidFill>
              </a:rPr>
              <a:t>Target Marketing </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sz="3600" b="1" dirty="0" smtClean="0"/>
              <a:t>Choosing a Value Proposition </a:t>
            </a:r>
            <a:endParaRPr lang="en-US" sz="3600" b="1" dirty="0"/>
          </a:p>
        </p:txBody>
      </p:sp>
      <p:sp>
        <p:nvSpPr>
          <p:cNvPr id="3" name="Content Placeholder 2"/>
          <p:cNvSpPr>
            <a:spLocks noGrp="1"/>
          </p:cNvSpPr>
          <p:nvPr>
            <p:ph idx="1"/>
          </p:nvPr>
        </p:nvSpPr>
        <p:spPr>
          <a:xfrm>
            <a:off x="228600" y="1143000"/>
            <a:ext cx="8458200" cy="4983163"/>
          </a:xfrm>
        </p:spPr>
        <p:txBody>
          <a:bodyPr/>
          <a:lstStyle/>
          <a:p>
            <a:pPr algn="just">
              <a:buNone/>
            </a:pPr>
            <a:r>
              <a:rPr lang="en-US" dirty="0" smtClean="0"/>
              <a:t>	The company must also decide how it will serve targeted customers – how it will differentiate and position itself in the marketplace. </a:t>
            </a:r>
            <a:endParaRPr lang="en-US" dirty="0"/>
          </a:p>
        </p:txBody>
      </p:sp>
      <p:sp>
        <p:nvSpPr>
          <p:cNvPr id="4" name="Rounded Rectangle 3"/>
          <p:cNvSpPr/>
          <p:nvPr/>
        </p:nvSpPr>
        <p:spPr>
          <a:xfrm>
            <a:off x="990600" y="3352800"/>
            <a:ext cx="7315200" cy="2057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en-US" sz="1600" b="1" dirty="0" smtClean="0">
              <a:solidFill>
                <a:schemeClr val="tx1"/>
              </a:solidFill>
            </a:endParaRPr>
          </a:p>
          <a:p>
            <a:pPr algn="just"/>
            <a:r>
              <a:rPr lang="en-US" sz="2800" b="1" dirty="0" smtClean="0">
                <a:solidFill>
                  <a:schemeClr val="tx1"/>
                </a:solidFill>
              </a:rPr>
              <a:t>A company’s value proposition is the set of benefits or values it promises to deliver to consumers to satisfy their needs. </a:t>
            </a:r>
          </a:p>
          <a:p>
            <a:pPr algn="just"/>
            <a:endParaRPr lang="en-US" sz="2800" b="1" dirty="0" smtClean="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smtClean="0"/>
              <a:t>Marketing Management Orientations</a:t>
            </a:r>
            <a:endParaRPr lang="en-US" sz="3600" b="1" dirty="0"/>
          </a:p>
        </p:txBody>
      </p:sp>
      <p:sp>
        <p:nvSpPr>
          <p:cNvPr id="3" name="Content Placeholder 2"/>
          <p:cNvSpPr>
            <a:spLocks noGrp="1"/>
          </p:cNvSpPr>
          <p:nvPr>
            <p:ph idx="1"/>
          </p:nvPr>
        </p:nvSpPr>
        <p:spPr>
          <a:xfrm>
            <a:off x="228600" y="990601"/>
            <a:ext cx="8458200" cy="2743200"/>
          </a:xfrm>
        </p:spPr>
        <p:txBody>
          <a:bodyPr>
            <a:normAutofit/>
          </a:bodyPr>
          <a:lstStyle/>
          <a:p>
            <a:pPr algn="just">
              <a:buNone/>
            </a:pPr>
            <a:r>
              <a:rPr lang="en-US" dirty="0" smtClean="0"/>
              <a:t>	Marketing management wants to design strategies that will build profitable relationships with target consumers. </a:t>
            </a:r>
          </a:p>
          <a:p>
            <a:pPr algn="just">
              <a:buNone/>
            </a:pPr>
            <a:r>
              <a:rPr lang="en-US" dirty="0" smtClean="0"/>
              <a:t>	</a:t>
            </a:r>
          </a:p>
          <a:p>
            <a:pPr algn="just">
              <a:buNone/>
            </a:pPr>
            <a:r>
              <a:rPr lang="en-US" dirty="0" smtClean="0"/>
              <a:t>	</a:t>
            </a:r>
            <a:endParaRPr lang="en-US" dirty="0"/>
          </a:p>
        </p:txBody>
      </p:sp>
      <p:sp>
        <p:nvSpPr>
          <p:cNvPr id="4" name="Rounded Rectangle 3"/>
          <p:cNvSpPr/>
          <p:nvPr/>
        </p:nvSpPr>
        <p:spPr>
          <a:xfrm>
            <a:off x="1295400" y="2895600"/>
            <a:ext cx="6934200" cy="1143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400" b="1" dirty="0" smtClean="0"/>
              <a:t>What philosophy should guide these marketing strategies?</a:t>
            </a:r>
            <a:endParaRPr lang="en-US" sz="2400" b="1" dirty="0"/>
          </a:p>
        </p:txBody>
      </p:sp>
      <p:sp>
        <p:nvSpPr>
          <p:cNvPr id="5" name="Rounded Rectangle 4"/>
          <p:cNvSpPr/>
          <p:nvPr/>
        </p:nvSpPr>
        <p:spPr>
          <a:xfrm>
            <a:off x="1295400" y="4572000"/>
            <a:ext cx="6934200" cy="1143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buNone/>
            </a:pPr>
            <a:r>
              <a:rPr lang="en-US" sz="2400" b="1" dirty="0" smtClean="0"/>
              <a:t>What weight should be given to the interests of customers, the organization and society? </a:t>
            </a:r>
            <a:endParaRPr 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3429000" y="1295400"/>
            <a:ext cx="2438400" cy="4572000"/>
          </a:xfrm>
          <a:prstGeom prst="downArrow">
            <a:avLst>
              <a:gd name="adj1" fmla="val 50000"/>
              <a:gd name="adj2" fmla="val 35000"/>
            </a:avLst>
          </a:prstGeom>
          <a:ln>
            <a:headEnd/>
            <a:tailEnd/>
          </a:ln>
        </p:spPr>
        <p:style>
          <a:lnRef idx="1">
            <a:schemeClr val="dk1"/>
          </a:lnRef>
          <a:fillRef idx="2">
            <a:schemeClr val="dk1"/>
          </a:fillRef>
          <a:effectRef idx="1">
            <a:schemeClr val="dk1"/>
          </a:effectRef>
          <a:fontRef idx="minor">
            <a:schemeClr val="dk1"/>
          </a:fontRef>
        </p:style>
        <p:txBody>
          <a:bodyPr wrap="none" anchor="ctr">
            <a:flatTx/>
          </a:bodyPr>
          <a:lstStyle/>
          <a:p>
            <a:pPr algn="ctr"/>
            <a:endParaRPr lang="en-US" sz="2000"/>
          </a:p>
        </p:txBody>
      </p:sp>
      <p:sp>
        <p:nvSpPr>
          <p:cNvPr id="12291" name="Rectangle 3"/>
          <p:cNvSpPr>
            <a:spLocks noChangeArrowheads="1"/>
          </p:cNvSpPr>
          <p:nvPr/>
        </p:nvSpPr>
        <p:spPr bwMode="auto">
          <a:xfrm>
            <a:off x="2590799" y="1219199"/>
            <a:ext cx="4114800"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81204" tIns="39889" rIns="81204" bIns="39889" anchor="ctr"/>
          <a:lstStyle/>
          <a:p>
            <a:pPr algn="ctr" defTabSz="820738" eaLnBrk="0" hangingPunct="0">
              <a:lnSpc>
                <a:spcPct val="90000"/>
              </a:lnSpc>
              <a:defRPr/>
            </a:pPr>
            <a:endParaRPr lang="en-US" sz="2000" b="1" dirty="0"/>
          </a:p>
          <a:p>
            <a:pPr algn="ctr" defTabSz="820738" eaLnBrk="0" hangingPunct="0">
              <a:lnSpc>
                <a:spcPct val="90000"/>
              </a:lnSpc>
              <a:defRPr/>
            </a:pPr>
            <a:r>
              <a:rPr lang="en-US" sz="2000" b="1" dirty="0">
                <a:ea typeface="+mj-ea"/>
                <a:cs typeface="+mj-cs"/>
              </a:rPr>
              <a:t>Production Concept</a:t>
            </a:r>
          </a:p>
          <a:p>
            <a:pPr algn="ctr" defTabSz="820738" hangingPunct="0">
              <a:lnSpc>
                <a:spcPct val="90000"/>
              </a:lnSpc>
              <a:defRPr/>
            </a:pPr>
            <a:endParaRPr lang="en-US" sz="2000" b="1" dirty="0"/>
          </a:p>
        </p:txBody>
      </p:sp>
      <p:sp>
        <p:nvSpPr>
          <p:cNvPr id="12292" name="Rectangle 4"/>
          <p:cNvSpPr>
            <a:spLocks noChangeArrowheads="1"/>
          </p:cNvSpPr>
          <p:nvPr/>
        </p:nvSpPr>
        <p:spPr bwMode="auto">
          <a:xfrm>
            <a:off x="2590800" y="1905000"/>
            <a:ext cx="4114800"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81204" tIns="39889" rIns="81204" bIns="39889" anchor="ctr"/>
          <a:lstStyle/>
          <a:p>
            <a:pPr algn="ctr" defTabSz="820738" eaLnBrk="0" hangingPunct="0">
              <a:lnSpc>
                <a:spcPct val="90000"/>
              </a:lnSpc>
              <a:defRPr/>
            </a:pPr>
            <a:r>
              <a:rPr lang="en-US" sz="2000" b="1" dirty="0">
                <a:ea typeface="+mj-ea"/>
                <a:cs typeface="+mj-cs"/>
              </a:rPr>
              <a:t>Product Concept</a:t>
            </a:r>
          </a:p>
        </p:txBody>
      </p:sp>
      <p:sp>
        <p:nvSpPr>
          <p:cNvPr id="12293" name="Rectangle 5"/>
          <p:cNvSpPr>
            <a:spLocks noChangeArrowheads="1"/>
          </p:cNvSpPr>
          <p:nvPr/>
        </p:nvSpPr>
        <p:spPr bwMode="auto">
          <a:xfrm>
            <a:off x="2590799" y="2590800"/>
            <a:ext cx="4114800"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81204" tIns="39889" rIns="81204" bIns="39889" anchor="ctr"/>
          <a:lstStyle/>
          <a:p>
            <a:pPr algn="ctr" defTabSz="820738" eaLnBrk="0" hangingPunct="0">
              <a:lnSpc>
                <a:spcPct val="90000"/>
              </a:lnSpc>
              <a:defRPr/>
            </a:pPr>
            <a:r>
              <a:rPr lang="en-US" sz="2000" b="1" dirty="0">
                <a:ea typeface="+mj-ea"/>
                <a:cs typeface="+mj-cs"/>
              </a:rPr>
              <a:t>Selling Concept</a:t>
            </a:r>
          </a:p>
        </p:txBody>
      </p:sp>
      <p:sp>
        <p:nvSpPr>
          <p:cNvPr id="12294" name="Rectangle 6"/>
          <p:cNvSpPr>
            <a:spLocks noChangeArrowheads="1"/>
          </p:cNvSpPr>
          <p:nvPr/>
        </p:nvSpPr>
        <p:spPr bwMode="auto">
          <a:xfrm>
            <a:off x="2590800" y="3276600"/>
            <a:ext cx="4114800"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81204" tIns="39889" rIns="81204" bIns="39889" anchor="ctr"/>
          <a:lstStyle/>
          <a:p>
            <a:pPr algn="ctr" defTabSz="820738" eaLnBrk="0" hangingPunct="0">
              <a:lnSpc>
                <a:spcPct val="90000"/>
              </a:lnSpc>
              <a:defRPr/>
            </a:pPr>
            <a:r>
              <a:rPr lang="en-US" sz="2000" b="1" dirty="0">
                <a:ea typeface="+mj-ea"/>
                <a:cs typeface="+mj-cs"/>
              </a:rPr>
              <a:t>Marketing Concept</a:t>
            </a:r>
          </a:p>
        </p:txBody>
      </p:sp>
      <p:sp>
        <p:nvSpPr>
          <p:cNvPr id="12295" name="Rectangle 7"/>
          <p:cNvSpPr>
            <a:spLocks noChangeArrowheads="1"/>
          </p:cNvSpPr>
          <p:nvPr/>
        </p:nvSpPr>
        <p:spPr bwMode="auto">
          <a:xfrm>
            <a:off x="2590800" y="3962400"/>
            <a:ext cx="4114800"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81204" tIns="39889" rIns="81204" bIns="39889" anchor="ctr"/>
          <a:lstStyle/>
          <a:p>
            <a:pPr algn="ctr" defTabSz="820738" eaLnBrk="0" hangingPunct="0">
              <a:lnSpc>
                <a:spcPct val="90000"/>
              </a:lnSpc>
              <a:defRPr/>
            </a:pPr>
            <a:r>
              <a:rPr lang="en-US" sz="2000" b="1" dirty="0">
                <a:ea typeface="+mj-ea"/>
                <a:cs typeface="+mj-cs"/>
              </a:rPr>
              <a:t>Societal Marketing Concept</a:t>
            </a:r>
          </a:p>
        </p:txBody>
      </p:sp>
      <p:sp>
        <p:nvSpPr>
          <p:cNvPr id="6153" name="Rectangle 9"/>
          <p:cNvSpPr>
            <a:spLocks noGrp="1" noChangeArrowheads="1"/>
          </p:cNvSpPr>
          <p:nvPr>
            <p:ph type="title"/>
          </p:nvPr>
        </p:nvSpPr>
        <p:spPr>
          <a:xfrm>
            <a:off x="304800" y="304800"/>
            <a:ext cx="8458200" cy="669925"/>
          </a:xfrm>
        </p:spPr>
        <p:txBody>
          <a:bodyPr>
            <a:normAutofit fontScale="90000"/>
          </a:bodyPr>
          <a:lstStyle/>
          <a:p>
            <a:pPr algn="ctr" eaLnBrk="1" hangingPunct="1">
              <a:defRPr/>
            </a:pPr>
            <a:r>
              <a:rPr lang="en-US" sz="4000" b="1" kern="1200" dirty="0" smtClean="0"/>
              <a:t>Marketing Management Philosophies</a:t>
            </a:r>
          </a:p>
        </p:txBody>
      </p:sp>
      <p:sp>
        <p:nvSpPr>
          <p:cNvPr id="12299" name="Rectangle 11"/>
          <p:cNvSpPr>
            <a:spLocks noChangeArrowheads="1"/>
          </p:cNvSpPr>
          <p:nvPr/>
        </p:nvSpPr>
        <p:spPr bwMode="auto">
          <a:xfrm>
            <a:off x="2590800" y="4648200"/>
            <a:ext cx="4114800"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81204" tIns="39889" rIns="81204" bIns="39889" anchor="ctr"/>
          <a:lstStyle/>
          <a:p>
            <a:pPr algn="ctr" defTabSz="820738" eaLnBrk="0" hangingPunct="0">
              <a:lnSpc>
                <a:spcPct val="90000"/>
              </a:lnSpc>
              <a:defRPr/>
            </a:pPr>
            <a:r>
              <a:rPr lang="en-US" sz="2000" b="1" dirty="0">
                <a:ea typeface="+mj-ea"/>
                <a:cs typeface="+mj-cs"/>
              </a:rPr>
              <a:t>Holistic Marketing Concept</a:t>
            </a:r>
          </a:p>
        </p:txBody>
      </p:sp>
      <p:sp>
        <p:nvSpPr>
          <p:cNvPr id="14" name="Rectangle 11"/>
          <p:cNvSpPr>
            <a:spLocks noChangeArrowheads="1"/>
          </p:cNvSpPr>
          <p:nvPr/>
        </p:nvSpPr>
        <p:spPr bwMode="auto">
          <a:xfrm>
            <a:off x="2133600" y="6096000"/>
            <a:ext cx="5105400" cy="5254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81204" tIns="39889" rIns="81204" bIns="39889" anchor="ctr"/>
          <a:lstStyle/>
          <a:p>
            <a:pPr algn="ctr" defTabSz="820738" eaLnBrk="0" hangingPunct="0">
              <a:lnSpc>
                <a:spcPct val="90000"/>
              </a:lnSpc>
              <a:defRPr/>
            </a:pPr>
            <a:r>
              <a:rPr lang="en-US" sz="2800" b="1" dirty="0" smtClean="0">
                <a:ea typeface="+mj-ea"/>
                <a:cs typeface="+mj-cs"/>
              </a:rPr>
              <a:t>Customer Driven </a:t>
            </a:r>
            <a:endParaRPr lang="en-US" sz="2800" b="1" dirty="0">
              <a:ea typeface="+mj-ea"/>
              <a:cs typeface="+mj-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100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9" fill="hold" grpId="0" nodeType="afterEffect">
                                  <p:stCondLst>
                                    <p:cond delay="1000"/>
                                  </p:stCondLst>
                                  <p:childTnLst>
                                    <p:set>
                                      <p:cBhvr>
                                        <p:cTn id="11" dur="1" fill="hold">
                                          <p:stCondLst>
                                            <p:cond delay="0"/>
                                          </p:stCondLst>
                                        </p:cTn>
                                        <p:tgtEl>
                                          <p:spTgt spid="12292"/>
                                        </p:tgtEl>
                                        <p:attrNameLst>
                                          <p:attrName>style.visibility</p:attrName>
                                        </p:attrNameLst>
                                      </p:cBhvr>
                                      <p:to>
                                        <p:strVal val="visible"/>
                                      </p:to>
                                    </p:set>
                                    <p:anim calcmode="lin" valueType="num">
                                      <p:cBhvr additive="base">
                                        <p:cTn id="12" dur="500" fill="hold"/>
                                        <p:tgtEl>
                                          <p:spTgt spid="12292"/>
                                        </p:tgtEl>
                                        <p:attrNameLst>
                                          <p:attrName>ppt_x</p:attrName>
                                        </p:attrNameLst>
                                      </p:cBhvr>
                                      <p:tavLst>
                                        <p:tav tm="0">
                                          <p:val>
                                            <p:strVal val="0-#ppt_w/2"/>
                                          </p:val>
                                        </p:tav>
                                        <p:tav tm="100000">
                                          <p:val>
                                            <p:strVal val="#ppt_x"/>
                                          </p:val>
                                        </p:tav>
                                      </p:tavLst>
                                    </p:anim>
                                    <p:anim calcmode="lin" valueType="num">
                                      <p:cBhvr additive="base">
                                        <p:cTn id="13" dur="500" fill="hold"/>
                                        <p:tgtEl>
                                          <p:spTgt spid="12292"/>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12293"/>
                                        </p:tgtEl>
                                        <p:attrNameLst>
                                          <p:attrName>style.visibility</p:attrName>
                                        </p:attrNameLst>
                                      </p:cBhvr>
                                      <p:to>
                                        <p:strVal val="visible"/>
                                      </p:to>
                                    </p:set>
                                    <p:anim calcmode="lin" valueType="num">
                                      <p:cBhvr additive="base">
                                        <p:cTn id="17" dur="500" fill="hold"/>
                                        <p:tgtEl>
                                          <p:spTgt spid="12293"/>
                                        </p:tgtEl>
                                        <p:attrNameLst>
                                          <p:attrName>ppt_x</p:attrName>
                                        </p:attrNameLst>
                                      </p:cBhvr>
                                      <p:tavLst>
                                        <p:tav tm="0">
                                          <p:val>
                                            <p:strVal val="0-#ppt_w/2"/>
                                          </p:val>
                                        </p:tav>
                                        <p:tav tm="100000">
                                          <p:val>
                                            <p:strVal val="#ppt_x"/>
                                          </p:val>
                                        </p:tav>
                                      </p:tavLst>
                                    </p:anim>
                                    <p:anim calcmode="lin" valueType="num">
                                      <p:cBhvr additive="base">
                                        <p:cTn id="18" dur="500" fill="hold"/>
                                        <p:tgtEl>
                                          <p:spTgt spid="12293"/>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12" fill="hold" grpId="0" nodeType="afterEffect">
                                  <p:stCondLst>
                                    <p:cond delay="1000"/>
                                  </p:stCondLst>
                                  <p:childTnLst>
                                    <p:set>
                                      <p:cBhvr>
                                        <p:cTn id="21" dur="1" fill="hold">
                                          <p:stCondLst>
                                            <p:cond delay="0"/>
                                          </p:stCondLst>
                                        </p:cTn>
                                        <p:tgtEl>
                                          <p:spTgt spid="12294"/>
                                        </p:tgtEl>
                                        <p:attrNameLst>
                                          <p:attrName>style.visibility</p:attrName>
                                        </p:attrNameLst>
                                      </p:cBhvr>
                                      <p:to>
                                        <p:strVal val="visible"/>
                                      </p:to>
                                    </p:set>
                                    <p:anim calcmode="lin" valueType="num">
                                      <p:cBhvr additive="base">
                                        <p:cTn id="22" dur="500" fill="hold"/>
                                        <p:tgtEl>
                                          <p:spTgt spid="12294"/>
                                        </p:tgtEl>
                                        <p:attrNameLst>
                                          <p:attrName>ppt_x</p:attrName>
                                        </p:attrNameLst>
                                      </p:cBhvr>
                                      <p:tavLst>
                                        <p:tav tm="0">
                                          <p:val>
                                            <p:strVal val="0-#ppt_w/2"/>
                                          </p:val>
                                        </p:tav>
                                        <p:tav tm="100000">
                                          <p:val>
                                            <p:strVal val="#ppt_x"/>
                                          </p:val>
                                        </p:tav>
                                      </p:tavLst>
                                    </p:anim>
                                    <p:anim calcmode="lin" valueType="num">
                                      <p:cBhvr additive="base">
                                        <p:cTn id="23" dur="500" fill="hold"/>
                                        <p:tgtEl>
                                          <p:spTgt spid="12294"/>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12" fill="hold" grpId="0" nodeType="afterEffect">
                                  <p:stCondLst>
                                    <p:cond delay="1000"/>
                                  </p:stCondLst>
                                  <p:childTnLst>
                                    <p:set>
                                      <p:cBhvr>
                                        <p:cTn id="26" dur="1" fill="hold">
                                          <p:stCondLst>
                                            <p:cond delay="0"/>
                                          </p:stCondLst>
                                        </p:cTn>
                                        <p:tgtEl>
                                          <p:spTgt spid="12295"/>
                                        </p:tgtEl>
                                        <p:attrNameLst>
                                          <p:attrName>style.visibility</p:attrName>
                                        </p:attrNameLst>
                                      </p:cBhvr>
                                      <p:to>
                                        <p:strVal val="visible"/>
                                      </p:to>
                                    </p:set>
                                    <p:anim calcmode="lin" valueType="num">
                                      <p:cBhvr additive="base">
                                        <p:cTn id="27" dur="500" fill="hold"/>
                                        <p:tgtEl>
                                          <p:spTgt spid="12295"/>
                                        </p:tgtEl>
                                        <p:attrNameLst>
                                          <p:attrName>ppt_x</p:attrName>
                                        </p:attrNameLst>
                                      </p:cBhvr>
                                      <p:tavLst>
                                        <p:tav tm="0">
                                          <p:val>
                                            <p:strVal val="0-#ppt_w/2"/>
                                          </p:val>
                                        </p:tav>
                                        <p:tav tm="100000">
                                          <p:val>
                                            <p:strVal val="#ppt_x"/>
                                          </p:val>
                                        </p:tav>
                                      </p:tavLst>
                                    </p:anim>
                                    <p:anim calcmode="lin" valueType="num">
                                      <p:cBhvr additive="base">
                                        <p:cTn id="28" dur="500" fill="hold"/>
                                        <p:tgtEl>
                                          <p:spTgt spid="12295"/>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12" fill="hold" grpId="0" nodeType="afterEffect">
                                  <p:stCondLst>
                                    <p:cond delay="1000"/>
                                  </p:stCondLst>
                                  <p:childTnLst>
                                    <p:set>
                                      <p:cBhvr>
                                        <p:cTn id="31" dur="1" fill="hold">
                                          <p:stCondLst>
                                            <p:cond delay="0"/>
                                          </p:stCondLst>
                                        </p:cTn>
                                        <p:tgtEl>
                                          <p:spTgt spid="12299"/>
                                        </p:tgtEl>
                                        <p:attrNameLst>
                                          <p:attrName>style.visibility</p:attrName>
                                        </p:attrNameLst>
                                      </p:cBhvr>
                                      <p:to>
                                        <p:strVal val="visible"/>
                                      </p:to>
                                    </p:set>
                                    <p:anim calcmode="lin" valueType="num">
                                      <p:cBhvr additive="base">
                                        <p:cTn id="32" dur="500" fill="hold"/>
                                        <p:tgtEl>
                                          <p:spTgt spid="12299"/>
                                        </p:tgtEl>
                                        <p:attrNameLst>
                                          <p:attrName>ppt_x</p:attrName>
                                        </p:attrNameLst>
                                      </p:cBhvr>
                                      <p:tavLst>
                                        <p:tav tm="0">
                                          <p:val>
                                            <p:strVal val="0-#ppt_w/2"/>
                                          </p:val>
                                        </p:tav>
                                        <p:tav tm="100000">
                                          <p:val>
                                            <p:strVal val="#ppt_x"/>
                                          </p:val>
                                        </p:tav>
                                      </p:tavLst>
                                    </p:anim>
                                    <p:anim calcmode="lin" valueType="num">
                                      <p:cBhvr additive="base">
                                        <p:cTn id="33" dur="500" fill="hold"/>
                                        <p:tgtEl>
                                          <p:spTgt spid="12299"/>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2" presetClass="entr" presetSubtype="12" fill="hold" grpId="0" nodeType="after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12292" grpId="0" animBg="1" autoUpdateAnimBg="0"/>
      <p:bldP spid="12293" grpId="0" animBg="1" autoUpdateAnimBg="0"/>
      <p:bldP spid="12294" grpId="0" animBg="1" autoUpdateAnimBg="0"/>
      <p:bldP spid="12295" grpId="0" animBg="1" autoUpdateAnimBg="0"/>
      <p:bldP spid="12299" grpId="0" animBg="1" autoUpdateAnimBg="0"/>
      <p:bldP spid="14"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t>The Production Concept</a:t>
            </a:r>
            <a:endParaRPr lang="en-US" sz="3600" b="1" dirty="0"/>
          </a:p>
        </p:txBody>
      </p:sp>
      <p:sp>
        <p:nvSpPr>
          <p:cNvPr id="4" name="Rounded Rectangle 3"/>
          <p:cNvSpPr/>
          <p:nvPr/>
        </p:nvSpPr>
        <p:spPr>
          <a:xfrm>
            <a:off x="457200" y="1219200"/>
            <a:ext cx="8229600" cy="2514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800" dirty="0" smtClean="0">
                <a:solidFill>
                  <a:schemeClr val="tx1"/>
                </a:solidFill>
              </a:rPr>
              <a:t>The production concept holds that consumers will favour products that are available and highly affordable. Therefore, management should focus on improving production and distribution efficiency. </a:t>
            </a:r>
            <a:endParaRPr lang="en-US" sz="2800" dirty="0">
              <a:solidFill>
                <a:schemeClr val="tx1"/>
              </a:solidFill>
            </a:endParaRPr>
          </a:p>
        </p:txBody>
      </p:sp>
      <p:sp>
        <p:nvSpPr>
          <p:cNvPr id="7" name="Content Placeholder 2"/>
          <p:cNvSpPr>
            <a:spLocks noGrp="1"/>
          </p:cNvSpPr>
          <p:nvPr>
            <p:ph idx="1"/>
          </p:nvPr>
        </p:nvSpPr>
        <p:spPr>
          <a:xfrm>
            <a:off x="457200" y="3962400"/>
            <a:ext cx="8229600" cy="2590800"/>
          </a:xfrm>
        </p:spPr>
        <p:txBody>
          <a:bodyPr>
            <a:normAutofit/>
          </a:bodyPr>
          <a:lstStyle/>
          <a:p>
            <a:pPr algn="ctr">
              <a:lnSpc>
                <a:spcPct val="150000"/>
              </a:lnSpc>
              <a:buNone/>
            </a:pPr>
            <a:r>
              <a:rPr lang="en-US" sz="2800" dirty="0" smtClean="0"/>
              <a:t>	</a:t>
            </a:r>
          </a:p>
          <a:p>
            <a:pPr>
              <a:lnSpc>
                <a:spcPct val="150000"/>
              </a:lnSpc>
              <a:buNone/>
            </a:pPr>
            <a:endParaRPr lang="en-US" dirty="0"/>
          </a:p>
        </p:txBody>
      </p:sp>
      <p:sp>
        <p:nvSpPr>
          <p:cNvPr id="8" name="Rectangle 7"/>
          <p:cNvSpPr/>
          <p:nvPr/>
        </p:nvSpPr>
        <p:spPr>
          <a:xfrm>
            <a:off x="4876800" y="4572000"/>
            <a:ext cx="3886200" cy="167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buFont typeface="Arial" pitchFamily="34" charset="0"/>
              <a:buChar char="•"/>
            </a:pPr>
            <a:r>
              <a:rPr lang="en-US" sz="2400" b="1" dirty="0" smtClean="0"/>
              <a:t>High production efficiency</a:t>
            </a:r>
          </a:p>
          <a:p>
            <a:pPr>
              <a:buFont typeface="Arial" pitchFamily="34" charset="0"/>
              <a:buChar char="•"/>
            </a:pPr>
            <a:r>
              <a:rPr lang="en-US" sz="2400" b="1" dirty="0" smtClean="0"/>
              <a:t>Low costs (inexpensive) </a:t>
            </a:r>
          </a:p>
          <a:p>
            <a:pPr>
              <a:buFont typeface="Arial" pitchFamily="34" charset="0"/>
              <a:buChar char="•"/>
            </a:pPr>
            <a:r>
              <a:rPr lang="en-US" sz="2400" b="1" dirty="0" smtClean="0"/>
              <a:t>Mass distribution</a:t>
            </a:r>
          </a:p>
        </p:txBody>
      </p:sp>
      <p:sp>
        <p:nvSpPr>
          <p:cNvPr id="9" name="Oval 8"/>
          <p:cNvSpPr/>
          <p:nvPr/>
        </p:nvSpPr>
        <p:spPr>
          <a:xfrm>
            <a:off x="457200" y="4191000"/>
            <a:ext cx="2286000" cy="2209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Management Focuses</a:t>
            </a:r>
            <a:endParaRPr lang="en-US" sz="2000" b="1" dirty="0"/>
          </a:p>
        </p:txBody>
      </p:sp>
      <p:sp>
        <p:nvSpPr>
          <p:cNvPr id="10" name="Right Arrow 9"/>
          <p:cNvSpPr/>
          <p:nvPr/>
        </p:nvSpPr>
        <p:spPr>
          <a:xfrm>
            <a:off x="2971800" y="5181600"/>
            <a:ext cx="16764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715962"/>
          </a:xfrm>
        </p:spPr>
        <p:txBody>
          <a:bodyPr>
            <a:normAutofit/>
          </a:bodyPr>
          <a:lstStyle/>
          <a:p>
            <a:r>
              <a:rPr lang="en-US" sz="3200" b="1" dirty="0" smtClean="0"/>
              <a:t>Ford Model-T Car </a:t>
            </a:r>
            <a:endParaRPr lang="en-US" sz="3200" b="1" dirty="0"/>
          </a:p>
        </p:txBody>
      </p:sp>
      <p:pic>
        <p:nvPicPr>
          <p:cNvPr id="5" name="Picture 2" descr="http://4.bp.blogspot.com/-lDA1_U-l_6w/Td_bPB8yDxI/AAAAAAAAAJY/t0tU3ebHs7E/s1600/1912-ford-model-t-2-lg.jpg"/>
          <p:cNvPicPr>
            <a:picLocks noChangeAspect="1" noChangeArrowheads="1"/>
          </p:cNvPicPr>
          <p:nvPr/>
        </p:nvPicPr>
        <p:blipFill>
          <a:blip r:embed="rId2" cstate="email"/>
          <a:srcRect/>
          <a:stretch>
            <a:fillRect/>
          </a:stretch>
        </p:blipFill>
        <p:spPr bwMode="auto">
          <a:xfrm>
            <a:off x="1295400" y="1752600"/>
            <a:ext cx="6591300" cy="4219575"/>
          </a:xfrm>
          <a:prstGeom prst="rect">
            <a:avLst/>
          </a:prstGeom>
          <a:ln w="28575"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762000"/>
          </a:xfrm>
        </p:spPr>
        <p:txBody>
          <a:bodyPr>
            <a:normAutofit/>
          </a:bodyPr>
          <a:lstStyle/>
          <a:p>
            <a:pPr algn="ctr"/>
            <a:r>
              <a:rPr lang="en-US" sz="3200" b="1" dirty="0" smtClean="0"/>
              <a:t>Major Risk of Production Concept</a:t>
            </a:r>
            <a:endParaRPr lang="en-US" sz="3200" b="1" dirty="0"/>
          </a:p>
        </p:txBody>
      </p:sp>
      <p:sp>
        <p:nvSpPr>
          <p:cNvPr id="9" name="Rounded Rectangle 8"/>
          <p:cNvSpPr/>
          <p:nvPr/>
        </p:nvSpPr>
        <p:spPr>
          <a:xfrm>
            <a:off x="533400" y="1676400"/>
            <a:ext cx="8077200" cy="2819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800" dirty="0" smtClean="0">
                <a:solidFill>
                  <a:schemeClr val="tx1"/>
                </a:solidFill>
              </a:rPr>
              <a:t>Focusing too narrowly on their own operations and loosing sight of the real objective – “Satisfying customer needs and building customer relationships”.</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pPr algn="ctr"/>
            <a:r>
              <a:rPr lang="en-US" sz="4000" b="1" dirty="0" smtClean="0">
                <a:solidFill>
                  <a:schemeClr val="tx1"/>
                </a:solidFill>
                <a:latin typeface="+mn-lt"/>
              </a:rPr>
              <a:t>Evaluation</a:t>
            </a:r>
            <a:endParaRPr lang="en-US" sz="4000" b="1" dirty="0">
              <a:solidFill>
                <a:schemeClr val="tx1"/>
              </a:solidFill>
              <a:latin typeface="+mn-lt"/>
            </a:endParaRPr>
          </a:p>
        </p:txBody>
      </p:sp>
      <p:sp>
        <p:nvSpPr>
          <p:cNvPr id="6" name="Content Placeholder 5"/>
          <p:cNvSpPr>
            <a:spLocks noGrp="1"/>
          </p:cNvSpPr>
          <p:nvPr>
            <p:ph idx="1"/>
          </p:nvPr>
        </p:nvSpPr>
        <p:spPr>
          <a:xfrm>
            <a:off x="457200" y="1371600"/>
            <a:ext cx="8229600" cy="4754563"/>
          </a:xfrm>
        </p:spPr>
        <p:txBody>
          <a:bodyPr/>
          <a:lstStyle/>
          <a:p>
            <a:pPr lvl="0">
              <a:buNone/>
            </a:pPr>
            <a:endParaRPr lang="en-US" b="1" dirty="0" smtClean="0"/>
          </a:p>
          <a:p>
            <a:pPr lvl="0">
              <a:buNone/>
            </a:pPr>
            <a:r>
              <a:rPr lang="en-US" b="1" dirty="0" smtClean="0"/>
              <a:t>End Semester Examination - 60 marks</a:t>
            </a:r>
          </a:p>
          <a:p>
            <a:pPr lvl="0">
              <a:buNone/>
            </a:pPr>
            <a:endParaRPr lang="en-US" b="1" dirty="0" smtClean="0"/>
          </a:p>
          <a:p>
            <a:pPr>
              <a:buNone/>
            </a:pPr>
            <a:r>
              <a:rPr lang="en-US" b="1" dirty="0" smtClean="0"/>
              <a:t>Group Assignment                - 40 marks                                       				</a:t>
            </a:r>
          </a:p>
          <a:p>
            <a:pPr>
              <a:buNone/>
            </a:pPr>
            <a:r>
              <a:rPr lang="en-US" b="1" dirty="0" smtClean="0"/>
              <a:t>					     	 100%</a:t>
            </a:r>
          </a:p>
          <a:p>
            <a:endParaRPr lang="en-US" b="1" dirty="0"/>
          </a:p>
        </p:txBody>
      </p:sp>
      <p:cxnSp>
        <p:nvCxnSpPr>
          <p:cNvPr id="8" name="Straight Connector 7"/>
          <p:cNvCxnSpPr/>
          <p:nvPr/>
        </p:nvCxnSpPr>
        <p:spPr>
          <a:xfrm>
            <a:off x="5181600" y="4191000"/>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81600" y="4800600"/>
            <a:ext cx="990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The Product Concept</a:t>
            </a:r>
            <a:endParaRPr lang="en-US" sz="3600" b="1" dirty="0"/>
          </a:p>
        </p:txBody>
      </p:sp>
      <p:sp>
        <p:nvSpPr>
          <p:cNvPr id="3" name="Content Placeholder 2"/>
          <p:cNvSpPr>
            <a:spLocks noGrp="1"/>
          </p:cNvSpPr>
          <p:nvPr>
            <p:ph idx="1"/>
          </p:nvPr>
        </p:nvSpPr>
        <p:spPr>
          <a:xfrm>
            <a:off x="457200" y="3200400"/>
            <a:ext cx="8229600" cy="2925763"/>
          </a:xfrm>
        </p:spPr>
        <p:txBody>
          <a:bodyPr/>
          <a:lstStyle/>
          <a:p>
            <a:endParaRPr lang="en-US" dirty="0" smtClean="0"/>
          </a:p>
          <a:p>
            <a:pPr>
              <a:buNone/>
            </a:pPr>
            <a:endParaRPr lang="en-US" dirty="0"/>
          </a:p>
        </p:txBody>
      </p:sp>
      <p:sp>
        <p:nvSpPr>
          <p:cNvPr id="4" name="Rounded Rectangle 3"/>
          <p:cNvSpPr/>
          <p:nvPr/>
        </p:nvSpPr>
        <p:spPr>
          <a:xfrm>
            <a:off x="533400" y="1143000"/>
            <a:ext cx="8077200" cy="2286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800" dirty="0" smtClean="0"/>
              <a:t>The product concept holds that consumers will favour products that offer the most in quality, performance and innovative features. </a:t>
            </a:r>
          </a:p>
        </p:txBody>
      </p:sp>
      <p:sp>
        <p:nvSpPr>
          <p:cNvPr id="5" name="Rectangle 4"/>
          <p:cNvSpPr/>
          <p:nvPr/>
        </p:nvSpPr>
        <p:spPr>
          <a:xfrm>
            <a:off x="5334000" y="4419600"/>
            <a:ext cx="3124200" cy="152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Making continuous product improvements</a:t>
            </a:r>
            <a:endParaRPr lang="en-US" sz="2400" b="1" dirty="0"/>
          </a:p>
        </p:txBody>
      </p:sp>
      <p:sp>
        <p:nvSpPr>
          <p:cNvPr id="6" name="Oval 5"/>
          <p:cNvSpPr/>
          <p:nvPr/>
        </p:nvSpPr>
        <p:spPr>
          <a:xfrm>
            <a:off x="609600" y="3962400"/>
            <a:ext cx="2286000" cy="2209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Management Focuses</a:t>
            </a:r>
            <a:endParaRPr lang="en-US" sz="2000" b="1" dirty="0"/>
          </a:p>
        </p:txBody>
      </p:sp>
      <p:sp>
        <p:nvSpPr>
          <p:cNvPr id="7" name="Right Arrow 6"/>
          <p:cNvSpPr/>
          <p:nvPr/>
        </p:nvSpPr>
        <p:spPr>
          <a:xfrm>
            <a:off x="3276600" y="5029200"/>
            <a:ext cx="16764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458200" cy="5715000"/>
          </a:xfrm>
        </p:spPr>
        <p:txBody>
          <a:bodyPr/>
          <a:lstStyle/>
          <a:p>
            <a:pPr algn="just">
              <a:buNone/>
            </a:pPr>
            <a:r>
              <a:rPr lang="en-US" dirty="0" smtClean="0"/>
              <a:t>	Focusing only on the company’s product can lead to Marketing Myopia - “focus on the product rather than the consumer need”.</a:t>
            </a:r>
          </a:p>
          <a:p>
            <a:pPr algn="just"/>
            <a:endParaRPr lang="en-US" dirty="0"/>
          </a:p>
        </p:txBody>
      </p:sp>
      <p:sp>
        <p:nvSpPr>
          <p:cNvPr id="5" name="Rectangle 2"/>
          <p:cNvSpPr>
            <a:spLocks noGrp="1" noChangeArrowheads="1"/>
          </p:cNvSpPr>
          <p:nvPr>
            <p:ph type="title"/>
          </p:nvPr>
        </p:nvSpPr>
        <p:spPr>
          <a:xfrm>
            <a:off x="0" y="0"/>
            <a:ext cx="4038600" cy="639762"/>
          </a:xfrm>
        </p:spPr>
        <p:txBody>
          <a:bodyPr>
            <a:normAutofit/>
          </a:bodyPr>
          <a:lstStyle/>
          <a:p>
            <a:pPr eaLnBrk="1" hangingPunct="1">
              <a:defRPr/>
            </a:pPr>
            <a:r>
              <a:rPr lang="en-US" sz="2800" b="1" kern="1200" dirty="0" smtClean="0">
                <a:latin typeface="+mn-lt"/>
              </a:rPr>
              <a:t>Product Concept (Cont)</a:t>
            </a:r>
          </a:p>
        </p:txBody>
      </p:sp>
      <p:pic>
        <p:nvPicPr>
          <p:cNvPr id="6" name="Picture 3"/>
          <p:cNvPicPr>
            <a:picLocks noChangeAspect="1" noChangeArrowheads="1"/>
          </p:cNvPicPr>
          <p:nvPr/>
        </p:nvPicPr>
        <p:blipFill>
          <a:blip r:embed="rId2" cstate="email"/>
          <a:srcRect/>
          <a:stretch>
            <a:fillRect/>
          </a:stretch>
        </p:blipFill>
        <p:spPr bwMode="auto">
          <a:xfrm>
            <a:off x="5638800" y="3200400"/>
            <a:ext cx="3150591" cy="3338708"/>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2"/>
          <p:cNvSpPr txBox="1">
            <a:spLocks/>
          </p:cNvSpPr>
          <p:nvPr/>
        </p:nvSpPr>
        <p:spPr>
          <a:xfrm>
            <a:off x="381000" y="3124200"/>
            <a:ext cx="4876800" cy="18288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800" i="0" u="none" strike="noStrike" kern="1200" cap="none" spc="0" normalizeH="0" baseline="0" noProof="0" dirty="0" smtClean="0">
                <a:ln>
                  <a:noFill/>
                </a:ln>
                <a:effectLst/>
                <a:uLnTx/>
                <a:uFillTx/>
                <a:latin typeface="+mn-lt"/>
                <a:ea typeface="+mn-ea"/>
                <a:cs typeface="+mn-cs"/>
              </a:rPr>
              <a:t>	People do not want a better mousetrap, but they want a better solution to mouse problem</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1447800"/>
            <a:ext cx="7924800" cy="3124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Marketing Myopia</a:t>
            </a:r>
          </a:p>
          <a:p>
            <a:pPr algn="just"/>
            <a:r>
              <a:rPr lang="en-US" sz="2800" b="1" dirty="0" smtClean="0"/>
              <a:t>The mistake of paying more attention to the specific products a company offers than to the benefits and experiences produced by these products. </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sz="3600" b="1" dirty="0" smtClean="0"/>
              <a:t>The Selling Concept</a:t>
            </a:r>
            <a:endParaRPr lang="en-US" sz="3600" b="1" dirty="0"/>
          </a:p>
        </p:txBody>
      </p:sp>
      <p:sp>
        <p:nvSpPr>
          <p:cNvPr id="4" name="Rounded Rectangle 3"/>
          <p:cNvSpPr/>
          <p:nvPr/>
        </p:nvSpPr>
        <p:spPr>
          <a:xfrm>
            <a:off x="457200" y="1066800"/>
            <a:ext cx="8229600" cy="2514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800" dirty="0" smtClean="0">
                <a:solidFill>
                  <a:schemeClr val="tx1"/>
                </a:solidFill>
              </a:rPr>
              <a:t>The selling concept holds that consumers will not buy enough of the firm’s products unless it undertakes a large-scale selling and promotion effort.</a:t>
            </a:r>
            <a:endParaRPr lang="en-US" sz="2800" dirty="0">
              <a:solidFill>
                <a:schemeClr val="tx1"/>
              </a:solidFill>
            </a:endParaRPr>
          </a:p>
        </p:txBody>
      </p:sp>
      <p:sp>
        <p:nvSpPr>
          <p:cNvPr id="5" name="Rectangle 4"/>
          <p:cNvSpPr/>
          <p:nvPr/>
        </p:nvSpPr>
        <p:spPr>
          <a:xfrm>
            <a:off x="5334000" y="4419600"/>
            <a:ext cx="3124200" cy="152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Aggressive selling and promotional efforts</a:t>
            </a:r>
            <a:endParaRPr lang="en-US" sz="2400" b="1" dirty="0"/>
          </a:p>
        </p:txBody>
      </p:sp>
      <p:sp>
        <p:nvSpPr>
          <p:cNvPr id="6" name="Oval 5"/>
          <p:cNvSpPr/>
          <p:nvPr/>
        </p:nvSpPr>
        <p:spPr>
          <a:xfrm>
            <a:off x="609600" y="3962400"/>
            <a:ext cx="2286000" cy="2209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Management Focuses</a:t>
            </a:r>
            <a:endParaRPr lang="en-US" sz="2000" b="1" dirty="0"/>
          </a:p>
        </p:txBody>
      </p:sp>
      <p:sp>
        <p:nvSpPr>
          <p:cNvPr id="7" name="Right Arrow 6"/>
          <p:cNvSpPr/>
          <p:nvPr/>
        </p:nvSpPr>
        <p:spPr>
          <a:xfrm>
            <a:off x="3276600" y="5029200"/>
            <a:ext cx="16764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48000" cy="762000"/>
          </a:xfrm>
        </p:spPr>
        <p:txBody>
          <a:bodyPr>
            <a:normAutofit/>
          </a:bodyPr>
          <a:lstStyle/>
          <a:p>
            <a:r>
              <a:rPr lang="en-US" sz="3200" b="1" dirty="0" smtClean="0"/>
              <a:t>Selling (Cont.)</a:t>
            </a:r>
            <a:endParaRPr lang="en-US" sz="3200" b="1" dirty="0"/>
          </a:p>
        </p:txBody>
      </p:sp>
      <p:sp>
        <p:nvSpPr>
          <p:cNvPr id="3" name="Content Placeholder 2"/>
          <p:cNvSpPr>
            <a:spLocks noGrp="1"/>
          </p:cNvSpPr>
          <p:nvPr>
            <p:ph idx="1"/>
          </p:nvPr>
        </p:nvSpPr>
        <p:spPr>
          <a:xfrm>
            <a:off x="381000" y="1371600"/>
            <a:ext cx="4876800" cy="3810000"/>
          </a:xfrm>
        </p:spPr>
        <p:txBody>
          <a:bodyPr>
            <a:normAutofit/>
          </a:bodyPr>
          <a:lstStyle/>
          <a:p>
            <a:pPr algn="just">
              <a:buNone/>
            </a:pPr>
            <a:r>
              <a:rPr lang="en-US" sz="2800" dirty="0" smtClean="0"/>
              <a:t>	The aim often is to sell what the company makes rather than making what the customer wants.</a:t>
            </a:r>
            <a:endParaRPr lang="en-US" sz="2800" dirty="0"/>
          </a:p>
        </p:txBody>
      </p:sp>
      <p:pic>
        <p:nvPicPr>
          <p:cNvPr id="4" name="Picture 2" descr="http://222.165.133.195/images/ceylinco_life_logo.jpg"/>
          <p:cNvPicPr>
            <a:picLocks noChangeAspect="1" noChangeArrowheads="1"/>
          </p:cNvPicPr>
          <p:nvPr/>
        </p:nvPicPr>
        <p:blipFill>
          <a:blip r:embed="rId2" cstate="email"/>
          <a:srcRect/>
          <a:stretch>
            <a:fillRect/>
          </a:stretch>
        </p:blipFill>
        <p:spPr bwMode="auto">
          <a:xfrm>
            <a:off x="5715000" y="1447800"/>
            <a:ext cx="2790825" cy="3009901"/>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600" b="1" dirty="0" smtClean="0"/>
              <a:t>The Marketing Concept</a:t>
            </a:r>
            <a:endParaRPr lang="en-US" sz="3600" b="1" dirty="0"/>
          </a:p>
        </p:txBody>
      </p:sp>
      <p:sp>
        <p:nvSpPr>
          <p:cNvPr id="4" name="Rounded Rectangle 3"/>
          <p:cNvSpPr/>
          <p:nvPr/>
        </p:nvSpPr>
        <p:spPr>
          <a:xfrm>
            <a:off x="457200" y="1219200"/>
            <a:ext cx="8229600" cy="2743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800" dirty="0" smtClean="0">
                <a:solidFill>
                  <a:schemeClr val="tx1"/>
                </a:solidFill>
              </a:rPr>
              <a:t>The marketing management philosophy holds that achieving organizational goals depends on knowing the needs and wants of target markets and delivering the desired satisfactions better than competitors do. </a:t>
            </a:r>
            <a:endParaRPr lang="en-US" sz="2800" dirty="0">
              <a:solidFill>
                <a:schemeClr val="tx1"/>
              </a:solidFill>
            </a:endParaRPr>
          </a:p>
        </p:txBody>
      </p:sp>
      <p:sp>
        <p:nvSpPr>
          <p:cNvPr id="5" name="Rectangle 4"/>
          <p:cNvSpPr/>
          <p:nvPr/>
        </p:nvSpPr>
        <p:spPr>
          <a:xfrm>
            <a:off x="5334000" y="4876800"/>
            <a:ext cx="31242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Being customer centered</a:t>
            </a:r>
            <a:endParaRPr lang="en-US" sz="2400" b="1" dirty="0"/>
          </a:p>
        </p:txBody>
      </p:sp>
      <p:sp>
        <p:nvSpPr>
          <p:cNvPr id="6" name="Oval 5"/>
          <p:cNvSpPr/>
          <p:nvPr/>
        </p:nvSpPr>
        <p:spPr>
          <a:xfrm>
            <a:off x="609600" y="4267200"/>
            <a:ext cx="2286000" cy="2209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Management Focuses on</a:t>
            </a:r>
            <a:endParaRPr lang="en-US" sz="2000" b="1" dirty="0"/>
          </a:p>
        </p:txBody>
      </p:sp>
      <p:sp>
        <p:nvSpPr>
          <p:cNvPr id="7" name="Right Arrow 6"/>
          <p:cNvSpPr/>
          <p:nvPr/>
        </p:nvSpPr>
        <p:spPr>
          <a:xfrm>
            <a:off x="3276600" y="5334000"/>
            <a:ext cx="16764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685800"/>
          </a:xfrm>
        </p:spPr>
        <p:txBody>
          <a:bodyPr>
            <a:normAutofit/>
          </a:bodyPr>
          <a:lstStyle/>
          <a:p>
            <a:r>
              <a:rPr lang="en-US" sz="2800" b="1" dirty="0" smtClean="0"/>
              <a:t>Marketing Concept (Cont.)</a:t>
            </a:r>
            <a:endParaRPr lang="en-US" sz="2800" b="1" dirty="0"/>
          </a:p>
        </p:txBody>
      </p:sp>
      <p:sp>
        <p:nvSpPr>
          <p:cNvPr id="3" name="Content Placeholder 2"/>
          <p:cNvSpPr>
            <a:spLocks noGrp="1"/>
          </p:cNvSpPr>
          <p:nvPr>
            <p:ph idx="1"/>
          </p:nvPr>
        </p:nvSpPr>
        <p:spPr>
          <a:xfrm>
            <a:off x="457200" y="914400"/>
            <a:ext cx="8229600" cy="5638800"/>
          </a:xfrm>
        </p:spPr>
        <p:txBody>
          <a:bodyPr>
            <a:normAutofit/>
          </a:bodyPr>
          <a:lstStyle/>
          <a:p>
            <a:pPr algn="just">
              <a:buNone/>
            </a:pPr>
            <a:r>
              <a:rPr lang="en-US" dirty="0" smtClean="0"/>
              <a:t>	The job is not to find the right customers for your product but to find the right products for your customers.</a:t>
            </a:r>
          </a:p>
          <a:p>
            <a:pPr algn="just">
              <a:buNone/>
            </a:pPr>
            <a:endParaRPr lang="en-US" sz="1200" dirty="0" smtClean="0"/>
          </a:p>
          <a:p>
            <a:pPr algn="ctr">
              <a:buNone/>
            </a:pPr>
            <a:r>
              <a:rPr lang="en-US" b="1" dirty="0" smtClean="0"/>
              <a:t>Marketing Concept Components</a:t>
            </a:r>
          </a:p>
          <a:p>
            <a:pPr algn="ctr">
              <a:buNone/>
            </a:pPr>
            <a:endParaRPr lang="en-US" sz="1200" b="1" dirty="0" smtClean="0"/>
          </a:p>
          <a:p>
            <a:pPr algn="just">
              <a:buFont typeface="Wingdings" pitchFamily="2" charset="2"/>
              <a:buChar char="v"/>
            </a:pPr>
            <a:r>
              <a:rPr lang="en-US" dirty="0" smtClean="0"/>
              <a:t>Target markets</a:t>
            </a:r>
          </a:p>
          <a:p>
            <a:pPr algn="just">
              <a:buFont typeface="Wingdings" pitchFamily="2" charset="2"/>
              <a:buChar char="v"/>
            </a:pPr>
            <a:r>
              <a:rPr lang="en-US" dirty="0" smtClean="0"/>
              <a:t>Customer needs</a:t>
            </a:r>
          </a:p>
          <a:p>
            <a:pPr algn="just">
              <a:buFont typeface="Wingdings" pitchFamily="2" charset="2"/>
              <a:buChar char="v"/>
            </a:pPr>
            <a:r>
              <a:rPr lang="en-US" dirty="0" smtClean="0"/>
              <a:t>Coordinated marketing</a:t>
            </a:r>
          </a:p>
          <a:p>
            <a:pPr algn="just">
              <a:buFont typeface="Wingdings" pitchFamily="2" charset="2"/>
              <a:buChar char="v"/>
            </a:pPr>
            <a:r>
              <a:rPr lang="en-US" dirty="0" smtClean="0"/>
              <a:t>Profitability</a:t>
            </a:r>
          </a:p>
          <a:p>
            <a:pPr algn="just"/>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txBody>
          <a:bodyPr>
            <a:normAutofit/>
          </a:bodyPr>
          <a:lstStyle/>
          <a:p>
            <a:pPr algn="ctr"/>
            <a:r>
              <a:rPr lang="en-US" sz="3200" b="1" dirty="0" smtClean="0"/>
              <a:t>The Selling and Marketing Concepts Contrasted</a:t>
            </a:r>
            <a:endParaRPr lang="en-US" sz="3200" b="1" dirty="0"/>
          </a:p>
        </p:txBody>
      </p:sp>
      <p:sp>
        <p:nvSpPr>
          <p:cNvPr id="8" name="Content Placeholder 7"/>
          <p:cNvSpPr>
            <a:spLocks noGrp="1"/>
          </p:cNvSpPr>
          <p:nvPr>
            <p:ph sz="quarter" idx="1"/>
          </p:nvPr>
        </p:nvSpPr>
        <p:spPr>
          <a:xfrm>
            <a:off x="2057400" y="1676400"/>
            <a:ext cx="6858000" cy="609600"/>
          </a:xfrm>
        </p:spPr>
        <p:txBody>
          <a:bodyPr>
            <a:noAutofit/>
          </a:bodyPr>
          <a:lstStyle/>
          <a:p>
            <a:pPr>
              <a:buNone/>
            </a:pPr>
            <a:r>
              <a:rPr lang="en-US" sz="2000" b="1" dirty="0" smtClean="0"/>
              <a:t>Starting 	     Focus           Means 	        Ends </a:t>
            </a:r>
          </a:p>
          <a:p>
            <a:pPr>
              <a:buNone/>
            </a:pPr>
            <a:r>
              <a:rPr lang="en-US" sz="2000" b="1" dirty="0" smtClean="0"/>
              <a:t>Point</a:t>
            </a:r>
            <a:endParaRPr lang="en-US" sz="2000" b="1" dirty="0"/>
          </a:p>
        </p:txBody>
      </p:sp>
      <p:sp>
        <p:nvSpPr>
          <p:cNvPr id="5" name="Right Arrow 4"/>
          <p:cNvSpPr/>
          <p:nvPr/>
        </p:nvSpPr>
        <p:spPr>
          <a:xfrm>
            <a:off x="2057400" y="1981200"/>
            <a:ext cx="6705600" cy="1905000"/>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r>
              <a:rPr lang="en-US" b="1" dirty="0" smtClean="0">
                <a:solidFill>
                  <a:schemeClr val="tx1"/>
                </a:solidFill>
              </a:rPr>
              <a:t>Factory 	      Existing          Selling and             Profits through </a:t>
            </a:r>
          </a:p>
          <a:p>
            <a:r>
              <a:rPr lang="en-US" b="1" dirty="0" smtClean="0">
                <a:solidFill>
                  <a:schemeClr val="tx1"/>
                </a:solidFill>
              </a:rPr>
              <a:t>	      products        promoting              sales volume</a:t>
            </a:r>
            <a:endParaRPr lang="en-US" b="1" dirty="0">
              <a:solidFill>
                <a:schemeClr val="tx1"/>
              </a:solidFill>
            </a:endParaRPr>
          </a:p>
        </p:txBody>
      </p:sp>
      <p:sp>
        <p:nvSpPr>
          <p:cNvPr id="7" name="Right Arrow 6"/>
          <p:cNvSpPr/>
          <p:nvPr/>
        </p:nvSpPr>
        <p:spPr>
          <a:xfrm>
            <a:off x="2133600" y="4191000"/>
            <a:ext cx="6705600" cy="1981200"/>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buNone/>
            </a:pPr>
            <a:r>
              <a:rPr lang="en-US" b="1" dirty="0" smtClean="0">
                <a:solidFill>
                  <a:schemeClr val="tx1"/>
                </a:solidFill>
              </a:rPr>
              <a:t>Market 	    Customer         Integrated          Profits through</a:t>
            </a:r>
          </a:p>
          <a:p>
            <a:pPr>
              <a:buNone/>
            </a:pPr>
            <a:r>
              <a:rPr lang="en-US" b="1" dirty="0" smtClean="0">
                <a:solidFill>
                  <a:schemeClr val="tx1"/>
                </a:solidFill>
              </a:rPr>
              <a:t>	     Needs              marketing          customer satisfaction</a:t>
            </a:r>
            <a:endParaRPr lang="en-US" b="1" dirty="0">
              <a:solidFill>
                <a:schemeClr val="tx1"/>
              </a:solidFill>
            </a:endParaRPr>
          </a:p>
        </p:txBody>
      </p:sp>
      <p:sp>
        <p:nvSpPr>
          <p:cNvPr id="12" name="Rectangle 11"/>
          <p:cNvSpPr/>
          <p:nvPr/>
        </p:nvSpPr>
        <p:spPr>
          <a:xfrm>
            <a:off x="304800" y="4495800"/>
            <a:ext cx="1447800" cy="1371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smtClean="0">
              <a:solidFill>
                <a:schemeClr val="tx1"/>
              </a:solidFill>
            </a:endParaRPr>
          </a:p>
          <a:p>
            <a:pPr algn="ctr"/>
            <a:r>
              <a:rPr lang="en-US" b="1" dirty="0" smtClean="0">
                <a:solidFill>
                  <a:schemeClr val="tx1"/>
                </a:solidFill>
              </a:rPr>
              <a:t>Marketing Concept</a:t>
            </a:r>
          </a:p>
          <a:p>
            <a:pPr algn="ctr"/>
            <a:r>
              <a:rPr lang="en-US" b="1" dirty="0" smtClean="0">
                <a:solidFill>
                  <a:schemeClr val="tx1"/>
                </a:solidFill>
              </a:rPr>
              <a:t>(Outside-in view)</a:t>
            </a:r>
          </a:p>
          <a:p>
            <a:pPr algn="ctr"/>
            <a:endParaRPr lang="en-US" b="1" dirty="0">
              <a:solidFill>
                <a:schemeClr val="tx1"/>
              </a:solidFill>
            </a:endParaRPr>
          </a:p>
        </p:txBody>
      </p:sp>
      <p:sp>
        <p:nvSpPr>
          <p:cNvPr id="13" name="Rectangle 12"/>
          <p:cNvSpPr/>
          <p:nvPr/>
        </p:nvSpPr>
        <p:spPr>
          <a:xfrm>
            <a:off x="304800" y="2209800"/>
            <a:ext cx="1447800" cy="1371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Selling</a:t>
            </a:r>
          </a:p>
          <a:p>
            <a:pPr algn="ctr"/>
            <a:r>
              <a:rPr lang="en-US" b="1" dirty="0" smtClean="0">
                <a:solidFill>
                  <a:schemeClr val="tx1"/>
                </a:solidFill>
              </a:rPr>
              <a:t>Concept (Inside-out view)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1066800"/>
          </a:xfrm>
        </p:spPr>
        <p:txBody>
          <a:bodyPr>
            <a:noAutofit/>
          </a:bodyPr>
          <a:lstStyle/>
          <a:p>
            <a:r>
              <a:rPr lang="en-US" sz="5400" b="1" dirty="0" smtClean="0"/>
              <a:t>???</a:t>
            </a:r>
            <a:endParaRPr lang="en-US" sz="5400" b="1" dirty="0"/>
          </a:p>
        </p:txBody>
      </p:sp>
      <p:sp>
        <p:nvSpPr>
          <p:cNvPr id="5" name="Content Placeholder 4"/>
          <p:cNvSpPr>
            <a:spLocks noGrp="1"/>
          </p:cNvSpPr>
          <p:nvPr>
            <p:ph idx="1"/>
          </p:nvPr>
        </p:nvSpPr>
        <p:spPr>
          <a:xfrm>
            <a:off x="457200" y="1905000"/>
            <a:ext cx="8229600" cy="4495800"/>
          </a:xfrm>
        </p:spPr>
        <p:txBody>
          <a:bodyPr>
            <a:normAutofit/>
          </a:bodyPr>
          <a:lstStyle/>
          <a:p>
            <a:pPr algn="ctr">
              <a:buNone/>
            </a:pPr>
            <a:r>
              <a:rPr lang="en-US" sz="3600" b="1" dirty="0" smtClean="0"/>
              <a:t>	Does the marketing concept overlook possible conflicts between consumer short-run wants and consumer long-run welfare?</a:t>
            </a:r>
          </a:p>
          <a:p>
            <a:pPr algn="ctr">
              <a:buNone/>
            </a:pPr>
            <a:endParaRPr lang="en-US" sz="3600" b="1" dirty="0" smtClean="0"/>
          </a:p>
          <a:p>
            <a:pPr algn="ctr">
              <a:buNone/>
            </a:pPr>
            <a:r>
              <a:rPr lang="en-US" sz="3600" b="1" dirty="0" smtClean="0"/>
              <a:t>	</a:t>
            </a:r>
            <a:endParaRPr lang="en-US" sz="36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a:bodyPr>
          <a:lstStyle/>
          <a:p>
            <a:pPr algn="ctr">
              <a:buNone/>
            </a:pPr>
            <a:endParaRPr lang="en-US" sz="3600" b="1" dirty="0" smtClean="0"/>
          </a:p>
          <a:p>
            <a:pPr algn="ctr">
              <a:buNone/>
            </a:pPr>
            <a:r>
              <a:rPr lang="en-US" sz="3600" b="1" dirty="0" smtClean="0"/>
              <a:t>Is a firm that satisfies the immediate needs and wants of target markets always doing what is best for consumers in the long run? </a:t>
            </a:r>
          </a:p>
          <a:p>
            <a:endParaRPr lang="en-US" sz="3600" dirty="0"/>
          </a:p>
        </p:txBody>
      </p:sp>
      <p:sp>
        <p:nvSpPr>
          <p:cNvPr id="4" name="Title 6"/>
          <p:cNvSpPr>
            <a:spLocks noGrp="1"/>
          </p:cNvSpPr>
          <p:nvPr>
            <p:ph type="title"/>
          </p:nvPr>
        </p:nvSpPr>
        <p:spPr>
          <a:xfrm>
            <a:off x="457200" y="381000"/>
            <a:ext cx="8229600" cy="1066800"/>
          </a:xfrm>
        </p:spPr>
        <p:txBody>
          <a:bodyPr>
            <a:noAutofit/>
          </a:bodyPr>
          <a:lstStyle/>
          <a:p>
            <a:r>
              <a:rPr lang="en-US" sz="5400" b="1" dirty="0" smtClean="0"/>
              <a:t>???</a:t>
            </a:r>
            <a:endParaRPr lang="en-US" sz="5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000" b="1" dirty="0" smtClean="0">
                <a:latin typeface="+mn-lt"/>
              </a:rPr>
              <a:t>Required Texts and References</a:t>
            </a:r>
            <a:endParaRPr lang="en-US" sz="4000" b="1" dirty="0">
              <a:latin typeface="+mn-lt"/>
            </a:endParaRPr>
          </a:p>
        </p:txBody>
      </p:sp>
      <p:sp>
        <p:nvSpPr>
          <p:cNvPr id="6" name="Content Placeholder 5"/>
          <p:cNvSpPr>
            <a:spLocks noGrp="1"/>
          </p:cNvSpPr>
          <p:nvPr>
            <p:ph idx="1"/>
          </p:nvPr>
        </p:nvSpPr>
        <p:spPr>
          <a:xfrm>
            <a:off x="457200" y="1447800"/>
            <a:ext cx="8229600" cy="4953000"/>
          </a:xfrm>
        </p:spPr>
        <p:txBody>
          <a:bodyPr>
            <a:normAutofit/>
          </a:bodyPr>
          <a:lstStyle/>
          <a:p>
            <a:pPr>
              <a:buFont typeface="Wingdings" pitchFamily="2" charset="2"/>
              <a:buChar char="§"/>
            </a:pPr>
            <a:r>
              <a:rPr lang="en-US" b="1" dirty="0" smtClean="0"/>
              <a:t>Principles of Marketing </a:t>
            </a:r>
          </a:p>
          <a:p>
            <a:pPr>
              <a:buNone/>
            </a:pPr>
            <a:r>
              <a:rPr lang="en-US" dirty="0"/>
              <a:t>	</a:t>
            </a:r>
            <a:r>
              <a:rPr lang="en-US" dirty="0" err="1" smtClean="0"/>
              <a:t>Kotler</a:t>
            </a:r>
            <a:r>
              <a:rPr lang="en-US" dirty="0" smtClean="0"/>
              <a:t>, Armstrong, </a:t>
            </a:r>
            <a:r>
              <a:rPr lang="en-US" dirty="0" err="1" smtClean="0"/>
              <a:t>Agnihotri</a:t>
            </a:r>
            <a:r>
              <a:rPr lang="en-US" dirty="0" smtClean="0"/>
              <a:t>, </a:t>
            </a:r>
            <a:r>
              <a:rPr lang="en-US" dirty="0" err="1" smtClean="0"/>
              <a:t>Haque</a:t>
            </a:r>
            <a:r>
              <a:rPr lang="en-US" dirty="0" smtClean="0"/>
              <a:t>, </a:t>
            </a:r>
          </a:p>
          <a:p>
            <a:pPr>
              <a:buNone/>
            </a:pPr>
            <a:r>
              <a:rPr lang="en-US" dirty="0" smtClean="0"/>
              <a:t>	13</a:t>
            </a:r>
            <a:r>
              <a:rPr lang="en-US" baseline="30000" dirty="0" smtClean="0"/>
              <a:t>th</a:t>
            </a:r>
            <a:r>
              <a:rPr lang="en-US" dirty="0" smtClean="0"/>
              <a:t> edition,  A South Asian Perspective</a:t>
            </a:r>
          </a:p>
          <a:p>
            <a:pPr>
              <a:buNone/>
            </a:pPr>
            <a:endParaRPr lang="en-US" dirty="0" smtClean="0"/>
          </a:p>
          <a:p>
            <a:pPr marL="0" indent="0">
              <a:buNone/>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28600"/>
            <a:ext cx="8458200" cy="914400"/>
          </a:xfrm>
        </p:spPr>
        <p:txBody>
          <a:bodyPr>
            <a:noAutofit/>
          </a:bodyPr>
          <a:lstStyle/>
          <a:p>
            <a:r>
              <a:rPr lang="en-US" sz="3600" b="1" dirty="0" smtClean="0"/>
              <a:t/>
            </a:r>
            <a:br>
              <a:rPr lang="en-US" sz="3600" b="1" dirty="0" smtClean="0"/>
            </a:br>
            <a:r>
              <a:rPr lang="en-US" sz="3600" b="1" dirty="0" smtClean="0"/>
              <a:t>The Societal Marketing Concept</a:t>
            </a:r>
            <a:br>
              <a:rPr lang="en-US" sz="3600" b="1" dirty="0" smtClean="0"/>
            </a:br>
            <a:endParaRPr lang="en-US" sz="3600" dirty="0"/>
          </a:p>
        </p:txBody>
      </p:sp>
      <p:sp>
        <p:nvSpPr>
          <p:cNvPr id="9" name="Rounded Rectangle 8"/>
          <p:cNvSpPr/>
          <p:nvPr/>
        </p:nvSpPr>
        <p:spPr>
          <a:xfrm>
            <a:off x="457200" y="1752600"/>
            <a:ext cx="8229600" cy="2895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800" dirty="0" smtClean="0">
                <a:solidFill>
                  <a:schemeClr val="tx1"/>
                </a:solidFill>
              </a:rPr>
              <a:t>The societal marketing concept holds that a company’s marketing decisions should consider consumers’ wants, the company’s requirements, consumers’ long-run interests and society’s long-run interests. </a:t>
            </a:r>
            <a:endParaRPr lang="en-US" sz="2800" dirty="0">
              <a:solidFill>
                <a:schemeClr val="tx1"/>
              </a:solidFill>
            </a:endParaRP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2286000" y="1676400"/>
            <a:ext cx="4646613" cy="828432"/>
          </a:xfrm>
          <a:prstGeom prst="rect">
            <a:avLst/>
          </a:prstGeom>
          <a:noFill/>
          <a:ln w="12700">
            <a:noFill/>
            <a:miter lim="800000"/>
            <a:headEnd/>
            <a:tailEnd/>
          </a:ln>
        </p:spPr>
        <p:txBody>
          <a:bodyPr wrap="square" lIns="90488" tIns="44450" rIns="90488" bIns="44450">
            <a:spAutoFit/>
          </a:bodyPr>
          <a:lstStyle/>
          <a:p>
            <a:pPr algn="ctr" eaLnBrk="0" hangingPunct="0">
              <a:defRPr/>
            </a:pPr>
            <a:r>
              <a:rPr lang="en-US" sz="2400" b="1" dirty="0" smtClean="0">
                <a:ea typeface="+mj-ea"/>
                <a:cs typeface="+mj-cs"/>
              </a:rPr>
              <a:t>Society (Human Welfare)</a:t>
            </a:r>
          </a:p>
          <a:p>
            <a:pPr eaLnBrk="0" latinLnBrk="1" hangingPunct="0">
              <a:defRPr/>
            </a:pPr>
            <a:endParaRPr lang="en-US" sz="2400" b="1" dirty="0"/>
          </a:p>
        </p:txBody>
      </p:sp>
      <p:sp>
        <p:nvSpPr>
          <p:cNvPr id="38916" name="Rectangle 4"/>
          <p:cNvSpPr>
            <a:spLocks noChangeArrowheads="1"/>
          </p:cNvSpPr>
          <p:nvPr/>
        </p:nvSpPr>
        <p:spPr bwMode="auto">
          <a:xfrm>
            <a:off x="381000" y="4876800"/>
            <a:ext cx="2819400" cy="828432"/>
          </a:xfrm>
          <a:prstGeom prst="rect">
            <a:avLst/>
          </a:prstGeom>
          <a:noFill/>
          <a:ln w="12700">
            <a:noFill/>
            <a:miter lim="800000"/>
            <a:headEnd/>
            <a:tailEnd/>
          </a:ln>
        </p:spPr>
        <p:txBody>
          <a:bodyPr wrap="square" lIns="90488" tIns="44450" rIns="90488" bIns="44450">
            <a:spAutoFit/>
          </a:bodyPr>
          <a:lstStyle/>
          <a:p>
            <a:pPr algn="ctr" eaLnBrk="0" hangingPunct="0">
              <a:defRPr/>
            </a:pPr>
            <a:r>
              <a:rPr lang="en-US" sz="2400" b="1" dirty="0" smtClean="0">
                <a:ea typeface="+mj-ea"/>
                <a:cs typeface="+mj-cs"/>
              </a:rPr>
              <a:t>Consumers</a:t>
            </a:r>
          </a:p>
          <a:p>
            <a:pPr algn="ctr" eaLnBrk="0" hangingPunct="0">
              <a:defRPr/>
            </a:pPr>
            <a:r>
              <a:rPr lang="en-US" sz="2400" b="1" dirty="0" smtClean="0">
                <a:ea typeface="+mj-ea"/>
                <a:cs typeface="+mj-cs"/>
              </a:rPr>
              <a:t>  (Want Satisfaction)</a:t>
            </a:r>
            <a:endParaRPr lang="en-US" sz="2400" b="1" dirty="0">
              <a:ea typeface="+mj-ea"/>
              <a:cs typeface="+mj-cs"/>
            </a:endParaRPr>
          </a:p>
        </p:txBody>
      </p:sp>
      <p:sp>
        <p:nvSpPr>
          <p:cNvPr id="38917" name="Rectangle 5"/>
          <p:cNvSpPr>
            <a:spLocks noChangeArrowheads="1"/>
          </p:cNvSpPr>
          <p:nvPr/>
        </p:nvSpPr>
        <p:spPr bwMode="auto">
          <a:xfrm>
            <a:off x="6477000" y="4953000"/>
            <a:ext cx="1831976" cy="828432"/>
          </a:xfrm>
          <a:prstGeom prst="rect">
            <a:avLst/>
          </a:prstGeom>
          <a:noFill/>
          <a:ln w="12700">
            <a:noFill/>
            <a:miter lim="800000"/>
            <a:headEnd/>
            <a:tailEnd/>
          </a:ln>
        </p:spPr>
        <p:txBody>
          <a:bodyPr wrap="square" lIns="90488" tIns="44450" rIns="90488" bIns="44450">
            <a:spAutoFit/>
          </a:bodyPr>
          <a:lstStyle/>
          <a:p>
            <a:pPr algn="ctr" eaLnBrk="0" hangingPunct="0">
              <a:defRPr/>
            </a:pPr>
            <a:r>
              <a:rPr lang="en-US" sz="2400" b="1" dirty="0" smtClean="0">
                <a:ea typeface="+mj-ea"/>
                <a:cs typeface="+mj-cs"/>
              </a:rPr>
              <a:t>Company</a:t>
            </a:r>
          </a:p>
          <a:p>
            <a:pPr algn="ctr" eaLnBrk="0" hangingPunct="0">
              <a:defRPr/>
            </a:pPr>
            <a:r>
              <a:rPr lang="en-US" sz="2400" b="1" dirty="0" smtClean="0">
                <a:ea typeface="+mj-ea"/>
                <a:cs typeface="+mj-cs"/>
              </a:rPr>
              <a:t> (Profits)</a:t>
            </a:r>
            <a:endParaRPr lang="en-US" sz="2400" b="1" dirty="0">
              <a:ea typeface="+mj-ea"/>
              <a:cs typeface="+mj-cs"/>
            </a:endParaRPr>
          </a:p>
        </p:txBody>
      </p:sp>
      <p:sp>
        <p:nvSpPr>
          <p:cNvPr id="38919" name="Freeform 7"/>
          <p:cNvSpPr>
            <a:spLocks/>
          </p:cNvSpPr>
          <p:nvPr/>
        </p:nvSpPr>
        <p:spPr bwMode="auto">
          <a:xfrm>
            <a:off x="2438400" y="2362200"/>
            <a:ext cx="4268788" cy="2514600"/>
          </a:xfrm>
          <a:custGeom>
            <a:avLst/>
            <a:gdLst/>
            <a:ahLst/>
            <a:cxnLst>
              <a:cxn ang="0">
                <a:pos x="1056" y="0"/>
              </a:cxn>
              <a:cxn ang="0">
                <a:pos x="2112" y="1536"/>
              </a:cxn>
              <a:cxn ang="0">
                <a:pos x="0" y="1536"/>
              </a:cxn>
              <a:cxn ang="0">
                <a:pos x="1056" y="0"/>
              </a:cxn>
            </a:cxnLst>
            <a:rect l="0" t="0" r="r" b="b"/>
            <a:pathLst>
              <a:path w="2113" h="1537">
                <a:moveTo>
                  <a:pt x="1056" y="0"/>
                </a:moveTo>
                <a:lnTo>
                  <a:pt x="2112" y="1536"/>
                </a:lnTo>
                <a:lnTo>
                  <a:pt x="0" y="1536"/>
                </a:lnTo>
                <a:lnTo>
                  <a:pt x="1056" y="0"/>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38921" name="Rectangle 9"/>
          <p:cNvSpPr>
            <a:spLocks noChangeArrowheads="1"/>
          </p:cNvSpPr>
          <p:nvPr/>
        </p:nvSpPr>
        <p:spPr bwMode="auto">
          <a:xfrm>
            <a:off x="3733800" y="3352800"/>
            <a:ext cx="1720600" cy="1382430"/>
          </a:xfrm>
          <a:prstGeom prst="rect">
            <a:avLst/>
          </a:prstGeom>
          <a:noFill/>
          <a:ln w="12700">
            <a:noFill/>
            <a:miter lim="800000"/>
            <a:headEnd/>
            <a:tailEnd/>
          </a:ln>
        </p:spPr>
        <p:txBody>
          <a:bodyPr wrap="square" lIns="90488" tIns="44450" rIns="90488" bIns="44450">
            <a:spAutoFit/>
          </a:bodyPr>
          <a:lstStyle/>
          <a:p>
            <a:pPr algn="ctr" eaLnBrk="0" hangingPunct="0">
              <a:defRPr/>
            </a:pPr>
            <a:r>
              <a:rPr lang="en-US" sz="2800" b="1" dirty="0" smtClean="0"/>
              <a:t> </a:t>
            </a:r>
            <a:r>
              <a:rPr lang="en-US" sz="2800" b="1" dirty="0" smtClean="0">
                <a:ea typeface="+mj-ea"/>
                <a:cs typeface="+mj-cs"/>
              </a:rPr>
              <a:t>Societal</a:t>
            </a:r>
          </a:p>
          <a:p>
            <a:pPr algn="ctr" eaLnBrk="0" hangingPunct="0">
              <a:defRPr/>
            </a:pPr>
            <a:r>
              <a:rPr lang="en-US" sz="2800" b="1" dirty="0" smtClean="0">
                <a:ea typeface="+mj-ea"/>
                <a:cs typeface="+mj-cs"/>
              </a:rPr>
              <a:t>Marketing</a:t>
            </a:r>
          </a:p>
          <a:p>
            <a:pPr algn="ctr" eaLnBrk="0" hangingPunct="0">
              <a:defRPr/>
            </a:pPr>
            <a:r>
              <a:rPr lang="en-US" sz="2800" b="1" dirty="0" smtClean="0">
                <a:ea typeface="+mj-ea"/>
                <a:cs typeface="+mj-cs"/>
              </a:rPr>
              <a:t>  Concept</a:t>
            </a:r>
            <a:endParaRPr lang="en-US" sz="2800" b="1" dirty="0">
              <a:ea typeface="+mj-ea"/>
              <a:cs typeface="+mj-cs"/>
            </a:endParaRPr>
          </a:p>
        </p:txBody>
      </p:sp>
      <p:sp>
        <p:nvSpPr>
          <p:cNvPr id="20487" name="Rectangle 11"/>
          <p:cNvSpPr>
            <a:spLocks noGrp="1" noChangeArrowheads="1"/>
          </p:cNvSpPr>
          <p:nvPr>
            <p:ph type="title"/>
          </p:nvPr>
        </p:nvSpPr>
        <p:spPr>
          <a:xfrm>
            <a:off x="304800" y="274638"/>
            <a:ext cx="8534400" cy="1143000"/>
          </a:xfrm>
        </p:spPr>
        <p:txBody>
          <a:bodyPr>
            <a:normAutofit/>
          </a:bodyPr>
          <a:lstStyle/>
          <a:p>
            <a:pPr algn="ctr" eaLnBrk="1" hangingPunct="1">
              <a:defRPr/>
            </a:pPr>
            <a:r>
              <a:rPr lang="en-US" sz="2800" b="1" kern="1200" dirty="0" smtClean="0">
                <a:latin typeface="+mn-lt"/>
              </a:rPr>
              <a:t>The Considerations Underlying the Societal Marketing Concept</a:t>
            </a:r>
          </a:p>
        </p:txBody>
      </p:sp>
      <p:sp>
        <p:nvSpPr>
          <p:cNvPr id="22536" name="Rectangle 12"/>
          <p:cNvSpPr>
            <a:spLocks noChangeArrowheads="1"/>
          </p:cNvSpPr>
          <p:nvPr/>
        </p:nvSpPr>
        <p:spPr bwMode="auto">
          <a:xfrm>
            <a:off x="381000" y="381000"/>
            <a:ext cx="8382000" cy="990600"/>
          </a:xfrm>
          <a:prstGeom prst="rect">
            <a:avLst/>
          </a:prstGeom>
          <a:noFill/>
          <a:ln w="9525">
            <a:noFill/>
            <a:miter lim="800000"/>
            <a:headEnd/>
            <a:tailEnd/>
          </a:ln>
        </p:spPr>
        <p:txBody>
          <a:bodyPr anchor="ctr"/>
          <a:lstStyle/>
          <a:p>
            <a:endParaRPr lang="en-US" sz="3600" i="1"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91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891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891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8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P spid="38916" grpId="0" autoUpdateAnimBg="0"/>
      <p:bldP spid="38917" grpId="0" autoUpdateAnimBg="0"/>
      <p:bldP spid="3892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28600" y="1524000"/>
            <a:ext cx="8458200" cy="3505200"/>
          </a:xfrm>
        </p:spPr>
        <p:txBody>
          <a:bodyPr>
            <a:normAutofit/>
          </a:bodyPr>
          <a:lstStyle/>
          <a:p>
            <a:pPr algn="just">
              <a:buNone/>
            </a:pPr>
            <a:r>
              <a:rPr lang="en-US" sz="3600" b="1" dirty="0" smtClean="0"/>
              <a:t>	Today’s best marketers recognize the need to have a more complete, cohesive approach that goes beyond traditional applications of the marketing concept. </a:t>
            </a:r>
            <a:endParaRPr lang="en-US" sz="36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8229600" cy="838200"/>
          </a:xfrm>
        </p:spPr>
        <p:txBody>
          <a:bodyPr>
            <a:noAutofit/>
          </a:bodyPr>
          <a:lstStyle/>
          <a:p>
            <a:pPr algn="ctr" eaLnBrk="1" hangingPunct="1">
              <a:defRPr/>
            </a:pPr>
            <a:r>
              <a:rPr lang="en-US" sz="3600" b="1" kern="1200" dirty="0" smtClean="0">
                <a:solidFill>
                  <a:schemeClr val="tx1"/>
                </a:solidFill>
              </a:rPr>
              <a:t>The Holistic Marketing Concept</a:t>
            </a:r>
          </a:p>
        </p:txBody>
      </p:sp>
      <p:sp>
        <p:nvSpPr>
          <p:cNvPr id="10" name="Rounded Rectangle 9"/>
          <p:cNvSpPr/>
          <p:nvPr/>
        </p:nvSpPr>
        <p:spPr>
          <a:xfrm>
            <a:off x="533400" y="1524000"/>
            <a:ext cx="8077200" cy="2895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800" dirty="0" smtClean="0">
                <a:solidFill>
                  <a:schemeClr val="tx1"/>
                </a:solidFill>
              </a:rPr>
              <a:t>The holistic marketing concept is based on the development, design, implementation of marketing programs, processes and activities that recognizes their breadth &amp; inter dependencies.</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4419600" cy="762000"/>
          </a:xfrm>
        </p:spPr>
        <p:txBody>
          <a:bodyPr>
            <a:noAutofit/>
          </a:bodyPr>
          <a:lstStyle/>
          <a:p>
            <a:pPr>
              <a:defRPr/>
            </a:pPr>
            <a:r>
              <a:rPr lang="en-US" sz="2800" b="1" kern="1200" dirty="0" smtClean="0">
                <a:solidFill>
                  <a:schemeClr val="tx1"/>
                </a:solidFill>
              </a:rPr>
              <a:t>Holistic </a:t>
            </a:r>
            <a:r>
              <a:rPr lang="en-US" sz="2800" b="1" dirty="0" smtClean="0">
                <a:solidFill>
                  <a:schemeClr val="tx1"/>
                </a:solidFill>
              </a:rPr>
              <a:t>Marketing </a:t>
            </a:r>
            <a:r>
              <a:rPr lang="en-US" sz="2800" b="1" kern="1200" dirty="0" smtClean="0">
                <a:solidFill>
                  <a:schemeClr val="tx1"/>
                </a:solidFill>
              </a:rPr>
              <a:t>(Cont.)</a:t>
            </a:r>
          </a:p>
        </p:txBody>
      </p:sp>
      <p:sp>
        <p:nvSpPr>
          <p:cNvPr id="23555" name="Rectangle 3"/>
          <p:cNvSpPr>
            <a:spLocks noGrp="1" noChangeArrowheads="1"/>
          </p:cNvSpPr>
          <p:nvPr>
            <p:ph idx="1"/>
          </p:nvPr>
        </p:nvSpPr>
        <p:spPr>
          <a:xfrm>
            <a:off x="304800" y="1447800"/>
            <a:ext cx="8382000" cy="2895600"/>
          </a:xfrm>
        </p:spPr>
        <p:txBody>
          <a:bodyPr>
            <a:normAutofit/>
          </a:bodyPr>
          <a:lstStyle/>
          <a:p>
            <a:pPr algn="just">
              <a:buNone/>
              <a:defRPr/>
            </a:pPr>
            <a:r>
              <a:rPr lang="en-US" b="1" dirty="0" smtClean="0"/>
              <a:t>	</a:t>
            </a:r>
            <a:r>
              <a:rPr lang="en-US" sz="3200" b="1" dirty="0" smtClean="0"/>
              <a:t>Holistic marketing recognizes that,   “everything matters” in marketing and that  a broad, integrated perspective is often necessary. </a:t>
            </a:r>
          </a:p>
          <a:p>
            <a:pPr algn="just" eaLnBrk="1" hangingPunct="1">
              <a:defRPr/>
            </a:pPr>
            <a:endParaRPr lang="en-US" sz="3200" b="1"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228600" y="228600"/>
            <a:ext cx="8686800" cy="6400800"/>
          </a:xfrm>
          <a:ln w="28575">
            <a:solidFill>
              <a:schemeClr val="tx1"/>
            </a:solidFill>
          </a:ln>
        </p:spPr>
        <p:txBody>
          <a:bodyPr>
            <a:normAutofit fontScale="92500" lnSpcReduction="20000"/>
          </a:bodyPr>
          <a:lstStyle/>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r>
              <a:rPr lang="en-US" sz="1200" b="1" dirty="0" smtClean="0">
                <a:latin typeface="Times New Roman" pitchFamily="18" charset="0"/>
                <a:cs typeface="Times New Roman" pitchFamily="18" charset="0"/>
              </a:rPr>
              <a:t>				</a:t>
            </a:r>
          </a:p>
          <a:p>
            <a:pPr>
              <a:buNone/>
            </a:pPr>
            <a:r>
              <a:rPr lang="en-US" sz="1200" b="1" dirty="0" smtClean="0">
                <a:latin typeface="Times New Roman" pitchFamily="18" charset="0"/>
                <a:cs typeface="Times New Roman" pitchFamily="18" charset="0"/>
              </a:rPr>
              <a:t>	                            </a:t>
            </a:r>
          </a:p>
          <a:p>
            <a:pPr>
              <a:buNone/>
            </a:pPr>
            <a:r>
              <a:rPr lang="en-US" sz="1200" b="1" dirty="0" smtClean="0">
                <a:latin typeface="Times New Roman" pitchFamily="18" charset="0"/>
                <a:cs typeface="Times New Roman" pitchFamily="18" charset="0"/>
              </a:rPr>
              <a:t>			 	</a:t>
            </a:r>
          </a:p>
          <a:p>
            <a:pPr>
              <a:buNone/>
            </a:pPr>
            <a:r>
              <a:rPr lang="en-US" sz="1200" b="1" dirty="0" smtClean="0">
                <a:latin typeface="Times New Roman" pitchFamily="18" charset="0"/>
                <a:cs typeface="Times New Roman" pitchFamily="18" charset="0"/>
              </a:rPr>
              <a:t>				 		 	</a:t>
            </a:r>
          </a:p>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endParaRPr lang="en-US" sz="1200" b="1" dirty="0" smtClean="0">
              <a:latin typeface="Times New Roman" pitchFamily="18" charset="0"/>
              <a:cs typeface="Times New Roman" pitchFamily="18" charset="0"/>
            </a:endParaRPr>
          </a:p>
          <a:p>
            <a:pPr>
              <a:buNone/>
            </a:pPr>
            <a:r>
              <a:rPr lang="en-US" sz="1200" b="1" dirty="0" smtClean="0">
                <a:latin typeface="Times New Roman" pitchFamily="18" charset="0"/>
                <a:cs typeface="Times New Roman" pitchFamily="18" charset="0"/>
              </a:rPr>
              <a:t>							</a:t>
            </a:r>
          </a:p>
        </p:txBody>
      </p:sp>
      <p:sp>
        <p:nvSpPr>
          <p:cNvPr id="5" name="Oval 4"/>
          <p:cNvSpPr/>
          <p:nvPr/>
        </p:nvSpPr>
        <p:spPr>
          <a:xfrm>
            <a:off x="3657600" y="2362200"/>
            <a:ext cx="1676400" cy="16764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cs typeface="Times New Roman" pitchFamily="18" charset="0"/>
              </a:rPr>
              <a:t>Holistic Marketing</a:t>
            </a:r>
            <a:endParaRPr lang="en-US" b="1" dirty="0">
              <a:cs typeface="Times New Roman" pitchFamily="18" charset="0"/>
            </a:endParaRPr>
          </a:p>
        </p:txBody>
      </p:sp>
      <p:sp>
        <p:nvSpPr>
          <p:cNvPr id="6" name="Rectangle 5"/>
          <p:cNvSpPr/>
          <p:nvPr/>
        </p:nvSpPr>
        <p:spPr>
          <a:xfrm>
            <a:off x="1447800" y="1524000"/>
            <a:ext cx="1600200" cy="10972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cs typeface="Times New Roman" pitchFamily="18" charset="0"/>
              </a:rPr>
              <a:t>Internal Marketing</a:t>
            </a:r>
            <a:endParaRPr lang="en-US" b="1" dirty="0">
              <a:cs typeface="Times New Roman" pitchFamily="18" charset="0"/>
            </a:endParaRPr>
          </a:p>
        </p:txBody>
      </p:sp>
      <p:sp>
        <p:nvSpPr>
          <p:cNvPr id="7" name="Rectangle 6"/>
          <p:cNvSpPr/>
          <p:nvPr/>
        </p:nvSpPr>
        <p:spPr>
          <a:xfrm>
            <a:off x="5791200" y="1371600"/>
            <a:ext cx="1600200" cy="10972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cs typeface="Times New Roman" pitchFamily="18" charset="0"/>
              </a:rPr>
              <a:t>Integrated Marketing</a:t>
            </a:r>
            <a:endParaRPr lang="en-US" b="1" dirty="0">
              <a:cs typeface="Times New Roman" pitchFamily="18" charset="0"/>
            </a:endParaRPr>
          </a:p>
        </p:txBody>
      </p:sp>
      <p:sp>
        <p:nvSpPr>
          <p:cNvPr id="8" name="Rectangle 7"/>
          <p:cNvSpPr/>
          <p:nvPr/>
        </p:nvSpPr>
        <p:spPr>
          <a:xfrm>
            <a:off x="1524000" y="3962400"/>
            <a:ext cx="1600200" cy="10972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cs typeface="Times New Roman" pitchFamily="18" charset="0"/>
              </a:rPr>
              <a:t>Performance Marketing</a:t>
            </a:r>
            <a:endParaRPr lang="en-US" b="1" dirty="0">
              <a:cs typeface="Times New Roman" pitchFamily="18" charset="0"/>
            </a:endParaRPr>
          </a:p>
        </p:txBody>
      </p:sp>
      <p:sp>
        <p:nvSpPr>
          <p:cNvPr id="9" name="Rectangle 8"/>
          <p:cNvSpPr/>
          <p:nvPr/>
        </p:nvSpPr>
        <p:spPr>
          <a:xfrm>
            <a:off x="5943600" y="3810000"/>
            <a:ext cx="1600200" cy="10972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cs typeface="Times New Roman" pitchFamily="18" charset="0"/>
              </a:rPr>
              <a:t>Relationship Marketing </a:t>
            </a:r>
            <a:endParaRPr lang="en-US" b="1" dirty="0">
              <a:cs typeface="Times New Roman" pitchFamily="18" charset="0"/>
            </a:endParaRPr>
          </a:p>
        </p:txBody>
      </p:sp>
      <p:cxnSp>
        <p:nvCxnSpPr>
          <p:cNvPr id="13" name="Straight Arrow Connector 12"/>
          <p:cNvCxnSpPr/>
          <p:nvPr/>
        </p:nvCxnSpPr>
        <p:spPr>
          <a:xfrm flipV="1">
            <a:off x="5257800" y="2438400"/>
            <a:ext cx="3810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200400" y="2362200"/>
            <a:ext cx="4572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352800" y="3810000"/>
            <a:ext cx="3810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81600" y="3810000"/>
            <a:ext cx="4572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62000" y="914400"/>
            <a:ext cx="5334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057400" y="838200"/>
            <a:ext cx="762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971800" y="914400"/>
            <a:ext cx="1524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943600" y="685800"/>
            <a:ext cx="1524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705600" y="762000"/>
            <a:ext cx="3048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391400" y="838200"/>
            <a:ext cx="4572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066800" y="4267200"/>
            <a:ext cx="3810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295400" y="5105400"/>
            <a:ext cx="22860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743200" y="53340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124200" y="5181600"/>
            <a:ext cx="3048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943600" y="5181600"/>
            <a:ext cx="4572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934200" y="51816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391400" y="5181600"/>
            <a:ext cx="3810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1981200" y="5334000"/>
            <a:ext cx="1524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276600" y="4724400"/>
            <a:ext cx="3810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 Placeholder 5"/>
          <p:cNvSpPr txBox="1">
            <a:spLocks/>
          </p:cNvSpPr>
          <p:nvPr/>
        </p:nvSpPr>
        <p:spPr>
          <a:xfrm>
            <a:off x="381000" y="4343400"/>
            <a:ext cx="1066800" cy="685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solidFill>
                <a:effectLst/>
                <a:uLnTx/>
                <a:uFillTx/>
                <a:ea typeface="+mn-ea"/>
                <a:cs typeface="+mn-cs"/>
              </a:rPr>
              <a:t>Sales</a:t>
            </a:r>
            <a:r>
              <a:rPr lang="en-US" sz="1600" b="1" dirty="0" smtClean="0"/>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solidFill>
                <a:effectLst/>
                <a:uLnTx/>
                <a:uFillTx/>
                <a:ea typeface="+mn-ea"/>
                <a:cs typeface="+mn-cs"/>
              </a:rPr>
              <a:t>revenue</a:t>
            </a:r>
            <a:endParaRPr kumimoji="0" lang="en-US" sz="1600" b="1" i="0" u="none" strike="noStrike" kern="1200" cap="none" spc="0" normalizeH="0" baseline="0" noProof="0" dirty="0">
              <a:ln>
                <a:noFill/>
              </a:ln>
              <a:solidFill>
                <a:schemeClr val="tx1"/>
              </a:solidFill>
              <a:effectLst/>
              <a:uLnTx/>
              <a:uFillTx/>
              <a:ea typeface="+mn-ea"/>
              <a:cs typeface="+mn-cs"/>
            </a:endParaRPr>
          </a:p>
        </p:txBody>
      </p:sp>
      <p:sp>
        <p:nvSpPr>
          <p:cNvPr id="34" name="Text Placeholder 5"/>
          <p:cNvSpPr txBox="1">
            <a:spLocks/>
          </p:cNvSpPr>
          <p:nvPr/>
        </p:nvSpPr>
        <p:spPr>
          <a:xfrm>
            <a:off x="304800" y="5181600"/>
            <a:ext cx="1752600" cy="609600"/>
          </a:xfrm>
          <a:prstGeom prst="rect">
            <a:avLst/>
          </a:prstGeom>
        </p:spPr>
        <p:txBody>
          <a:bodyPr/>
          <a:lstStyle/>
          <a:p>
            <a:pPr>
              <a:buNone/>
            </a:pPr>
            <a:r>
              <a:rPr lang="en-US" sz="1600" b="1" dirty="0" smtClean="0">
                <a:cs typeface="Times New Roman" pitchFamily="18" charset="0"/>
              </a:rPr>
              <a:t>Brand &amp; customer </a:t>
            </a:r>
          </a:p>
          <a:p>
            <a:pPr>
              <a:buNone/>
            </a:pPr>
            <a:r>
              <a:rPr lang="en-US" sz="1600" b="1" dirty="0" smtClean="0">
                <a:cs typeface="Times New Roman" pitchFamily="18" charset="0"/>
              </a:rPr>
              <a:t>equity </a:t>
            </a:r>
          </a:p>
        </p:txBody>
      </p:sp>
      <p:sp>
        <p:nvSpPr>
          <p:cNvPr id="36" name="Rectangle 35"/>
          <p:cNvSpPr/>
          <p:nvPr/>
        </p:nvSpPr>
        <p:spPr>
          <a:xfrm>
            <a:off x="1295400" y="5791200"/>
            <a:ext cx="990600" cy="338554"/>
          </a:xfrm>
          <a:prstGeom prst="rect">
            <a:avLst/>
          </a:prstGeom>
        </p:spPr>
        <p:txBody>
          <a:bodyPr wrap="square">
            <a:spAutoFit/>
          </a:bodyPr>
          <a:lstStyle/>
          <a:p>
            <a:pPr>
              <a:buNone/>
            </a:pPr>
            <a:r>
              <a:rPr lang="en-US" sz="1600" b="1" dirty="0" smtClean="0">
                <a:cs typeface="Times New Roman" pitchFamily="18" charset="0"/>
              </a:rPr>
              <a:t>Ethics</a:t>
            </a:r>
          </a:p>
        </p:txBody>
      </p:sp>
      <p:sp>
        <p:nvSpPr>
          <p:cNvPr id="38" name="Rectangle 37"/>
          <p:cNvSpPr/>
          <p:nvPr/>
        </p:nvSpPr>
        <p:spPr>
          <a:xfrm>
            <a:off x="7696200" y="5867400"/>
            <a:ext cx="901081" cy="338554"/>
          </a:xfrm>
          <a:prstGeom prst="rect">
            <a:avLst/>
          </a:prstGeom>
        </p:spPr>
        <p:txBody>
          <a:bodyPr wrap="none">
            <a:spAutoFit/>
          </a:bodyPr>
          <a:lstStyle/>
          <a:p>
            <a:r>
              <a:rPr lang="en-US" sz="1600" b="1" dirty="0" smtClean="0">
                <a:cs typeface="Times New Roman" pitchFamily="18" charset="0"/>
              </a:rPr>
              <a:t>Partners</a:t>
            </a:r>
            <a:endParaRPr lang="en-US" sz="1600" dirty="0"/>
          </a:p>
        </p:txBody>
      </p:sp>
      <p:sp>
        <p:nvSpPr>
          <p:cNvPr id="40" name="Rectangle 39"/>
          <p:cNvSpPr/>
          <p:nvPr/>
        </p:nvSpPr>
        <p:spPr>
          <a:xfrm>
            <a:off x="2057400" y="6019800"/>
            <a:ext cx="1280222" cy="338554"/>
          </a:xfrm>
          <a:prstGeom prst="rect">
            <a:avLst/>
          </a:prstGeom>
        </p:spPr>
        <p:txBody>
          <a:bodyPr wrap="none">
            <a:spAutoFit/>
          </a:bodyPr>
          <a:lstStyle/>
          <a:p>
            <a:r>
              <a:rPr lang="en-US" sz="1600" b="1" dirty="0" smtClean="0">
                <a:cs typeface="Times New Roman" pitchFamily="18" charset="0"/>
              </a:rPr>
              <a:t>Environment</a:t>
            </a:r>
            <a:endParaRPr lang="en-US" sz="1600" dirty="0"/>
          </a:p>
        </p:txBody>
      </p:sp>
      <p:sp>
        <p:nvSpPr>
          <p:cNvPr id="42" name="Rectangle 41"/>
          <p:cNvSpPr/>
          <p:nvPr/>
        </p:nvSpPr>
        <p:spPr>
          <a:xfrm>
            <a:off x="3429000" y="5791200"/>
            <a:ext cx="711733" cy="338554"/>
          </a:xfrm>
          <a:prstGeom prst="rect">
            <a:avLst/>
          </a:prstGeom>
        </p:spPr>
        <p:txBody>
          <a:bodyPr wrap="none">
            <a:spAutoFit/>
          </a:bodyPr>
          <a:lstStyle/>
          <a:p>
            <a:r>
              <a:rPr lang="en-US" sz="1600" b="1" dirty="0" smtClean="0">
                <a:cs typeface="Times New Roman" pitchFamily="18" charset="0"/>
              </a:rPr>
              <a:t> Legal </a:t>
            </a:r>
            <a:endParaRPr lang="en-US" sz="1600" dirty="0"/>
          </a:p>
        </p:txBody>
      </p:sp>
      <p:sp>
        <p:nvSpPr>
          <p:cNvPr id="44" name="Rectangle 43"/>
          <p:cNvSpPr/>
          <p:nvPr/>
        </p:nvSpPr>
        <p:spPr>
          <a:xfrm>
            <a:off x="3581400" y="5029200"/>
            <a:ext cx="1316386" cy="338554"/>
          </a:xfrm>
          <a:prstGeom prst="rect">
            <a:avLst/>
          </a:prstGeom>
        </p:spPr>
        <p:txBody>
          <a:bodyPr wrap="none">
            <a:spAutoFit/>
          </a:bodyPr>
          <a:lstStyle/>
          <a:p>
            <a:r>
              <a:rPr lang="en-US" sz="1600" b="1" dirty="0" smtClean="0">
                <a:cs typeface="Times New Roman" pitchFamily="18" charset="0"/>
              </a:rPr>
              <a:t>  Community </a:t>
            </a:r>
            <a:endParaRPr lang="en-US" sz="1600" dirty="0"/>
          </a:p>
        </p:txBody>
      </p:sp>
      <p:sp>
        <p:nvSpPr>
          <p:cNvPr id="46" name="Rectangle 45"/>
          <p:cNvSpPr/>
          <p:nvPr/>
        </p:nvSpPr>
        <p:spPr>
          <a:xfrm>
            <a:off x="5029200" y="5867400"/>
            <a:ext cx="1271117" cy="338554"/>
          </a:xfrm>
          <a:prstGeom prst="rect">
            <a:avLst/>
          </a:prstGeom>
        </p:spPr>
        <p:txBody>
          <a:bodyPr wrap="none">
            <a:spAutoFit/>
          </a:bodyPr>
          <a:lstStyle/>
          <a:p>
            <a:r>
              <a:rPr lang="en-US" sz="1600" b="1" dirty="0" smtClean="0">
                <a:cs typeface="Times New Roman" pitchFamily="18" charset="0"/>
              </a:rPr>
              <a:t>  Customers  </a:t>
            </a:r>
            <a:endParaRPr lang="en-US" sz="1600" dirty="0"/>
          </a:p>
        </p:txBody>
      </p:sp>
      <p:sp>
        <p:nvSpPr>
          <p:cNvPr id="47" name="Rectangle 46"/>
          <p:cNvSpPr/>
          <p:nvPr/>
        </p:nvSpPr>
        <p:spPr>
          <a:xfrm>
            <a:off x="6400800" y="5943600"/>
            <a:ext cx="1018227" cy="338554"/>
          </a:xfrm>
          <a:prstGeom prst="rect">
            <a:avLst/>
          </a:prstGeom>
        </p:spPr>
        <p:txBody>
          <a:bodyPr wrap="none">
            <a:spAutoFit/>
          </a:bodyPr>
          <a:lstStyle/>
          <a:p>
            <a:r>
              <a:rPr lang="en-US" sz="1600" b="1" dirty="0" smtClean="0">
                <a:cs typeface="Times New Roman" pitchFamily="18" charset="0"/>
              </a:rPr>
              <a:t>  Channel </a:t>
            </a:r>
            <a:endParaRPr lang="en-US" sz="1600" dirty="0"/>
          </a:p>
        </p:txBody>
      </p:sp>
      <p:sp>
        <p:nvSpPr>
          <p:cNvPr id="48" name="Rectangle 47"/>
          <p:cNvSpPr/>
          <p:nvPr/>
        </p:nvSpPr>
        <p:spPr>
          <a:xfrm>
            <a:off x="7924800" y="685800"/>
            <a:ext cx="971741" cy="338554"/>
          </a:xfrm>
          <a:prstGeom prst="rect">
            <a:avLst/>
          </a:prstGeom>
        </p:spPr>
        <p:txBody>
          <a:bodyPr wrap="none">
            <a:spAutoFit/>
          </a:bodyPr>
          <a:lstStyle/>
          <a:p>
            <a:r>
              <a:rPr lang="en-US" sz="1600" b="1" dirty="0" smtClean="0">
                <a:cs typeface="Times New Roman" pitchFamily="18" charset="0"/>
              </a:rPr>
              <a:t> Channel </a:t>
            </a:r>
            <a:endParaRPr lang="en-US" sz="1600" dirty="0"/>
          </a:p>
        </p:txBody>
      </p:sp>
      <p:sp>
        <p:nvSpPr>
          <p:cNvPr id="49" name="Rectangle 48"/>
          <p:cNvSpPr/>
          <p:nvPr/>
        </p:nvSpPr>
        <p:spPr>
          <a:xfrm>
            <a:off x="6934200" y="228600"/>
            <a:ext cx="1481222" cy="584775"/>
          </a:xfrm>
          <a:prstGeom prst="rect">
            <a:avLst/>
          </a:prstGeom>
        </p:spPr>
        <p:txBody>
          <a:bodyPr wrap="square">
            <a:spAutoFit/>
          </a:bodyPr>
          <a:lstStyle/>
          <a:p>
            <a:r>
              <a:rPr lang="en-US" sz="1600" b="1" dirty="0" smtClean="0">
                <a:cs typeface="Times New Roman" pitchFamily="18" charset="0"/>
              </a:rPr>
              <a:t> Product &amp; Services</a:t>
            </a:r>
            <a:endParaRPr lang="en-US" sz="1600" dirty="0"/>
          </a:p>
        </p:txBody>
      </p:sp>
      <p:sp>
        <p:nvSpPr>
          <p:cNvPr id="50" name="Rectangle 49"/>
          <p:cNvSpPr/>
          <p:nvPr/>
        </p:nvSpPr>
        <p:spPr>
          <a:xfrm>
            <a:off x="5181600" y="304800"/>
            <a:ext cx="1709186" cy="338554"/>
          </a:xfrm>
          <a:prstGeom prst="rect">
            <a:avLst/>
          </a:prstGeom>
        </p:spPr>
        <p:txBody>
          <a:bodyPr wrap="none">
            <a:spAutoFit/>
          </a:bodyPr>
          <a:lstStyle/>
          <a:p>
            <a:r>
              <a:rPr lang="en-US" sz="1600" b="1" dirty="0" smtClean="0">
                <a:cs typeface="Times New Roman" pitchFamily="18" charset="0"/>
              </a:rPr>
              <a:t> Communications </a:t>
            </a:r>
            <a:endParaRPr lang="en-US" sz="1600" dirty="0"/>
          </a:p>
        </p:txBody>
      </p:sp>
      <p:sp>
        <p:nvSpPr>
          <p:cNvPr id="51" name="Rectangle 50"/>
          <p:cNvSpPr/>
          <p:nvPr/>
        </p:nvSpPr>
        <p:spPr>
          <a:xfrm>
            <a:off x="304800" y="304800"/>
            <a:ext cx="1295400" cy="584775"/>
          </a:xfrm>
          <a:prstGeom prst="rect">
            <a:avLst/>
          </a:prstGeom>
        </p:spPr>
        <p:txBody>
          <a:bodyPr wrap="square">
            <a:spAutoFit/>
          </a:bodyPr>
          <a:lstStyle/>
          <a:p>
            <a:r>
              <a:rPr lang="en-US" sz="1600" b="1" dirty="0" smtClean="0">
                <a:cs typeface="Times New Roman" pitchFamily="18" charset="0"/>
              </a:rPr>
              <a:t> Marketing department</a:t>
            </a:r>
            <a:endParaRPr lang="en-US" sz="1600" dirty="0"/>
          </a:p>
        </p:txBody>
      </p:sp>
      <p:sp>
        <p:nvSpPr>
          <p:cNvPr id="53" name="Rectangle 52"/>
          <p:cNvSpPr/>
          <p:nvPr/>
        </p:nvSpPr>
        <p:spPr>
          <a:xfrm>
            <a:off x="1524000" y="304800"/>
            <a:ext cx="1371600" cy="584775"/>
          </a:xfrm>
          <a:prstGeom prst="rect">
            <a:avLst/>
          </a:prstGeom>
        </p:spPr>
        <p:txBody>
          <a:bodyPr wrap="square">
            <a:spAutoFit/>
          </a:bodyPr>
          <a:lstStyle/>
          <a:p>
            <a:r>
              <a:rPr lang="en-US" sz="1600" b="1" dirty="0" smtClean="0">
                <a:cs typeface="Times New Roman" pitchFamily="18" charset="0"/>
              </a:rPr>
              <a:t>Senior management </a:t>
            </a:r>
            <a:endParaRPr lang="en-US" sz="1600" dirty="0"/>
          </a:p>
        </p:txBody>
      </p:sp>
      <p:sp>
        <p:nvSpPr>
          <p:cNvPr id="54" name="Rectangle 53"/>
          <p:cNvSpPr/>
          <p:nvPr/>
        </p:nvSpPr>
        <p:spPr>
          <a:xfrm>
            <a:off x="3048000" y="304800"/>
            <a:ext cx="1447799" cy="584775"/>
          </a:xfrm>
          <a:prstGeom prst="rect">
            <a:avLst/>
          </a:prstGeom>
        </p:spPr>
        <p:txBody>
          <a:bodyPr wrap="square">
            <a:spAutoFit/>
          </a:bodyPr>
          <a:lstStyle/>
          <a:p>
            <a:r>
              <a:rPr lang="en-US" sz="1600" b="1" dirty="0" smtClean="0">
                <a:cs typeface="Times New Roman" pitchFamily="18" charset="0"/>
              </a:rPr>
              <a:t>Other departments</a:t>
            </a:r>
            <a:endParaRPr lang="en-US" sz="1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305800" cy="685800"/>
          </a:xfrm>
        </p:spPr>
        <p:txBody>
          <a:bodyPr>
            <a:normAutofit/>
          </a:bodyPr>
          <a:lstStyle/>
          <a:p>
            <a:pPr algn="ctr"/>
            <a:r>
              <a:rPr lang="en-US" sz="2800" b="1" dirty="0" smtClean="0">
                <a:solidFill>
                  <a:schemeClr val="tx1"/>
                </a:solidFill>
              </a:rPr>
              <a:t>Relationship Marketing</a:t>
            </a:r>
            <a:endParaRPr lang="en-US" sz="2800" b="1" dirty="0">
              <a:solidFill>
                <a:schemeClr val="tx1"/>
              </a:solidFill>
            </a:endParaRPr>
          </a:p>
        </p:txBody>
      </p:sp>
      <p:sp>
        <p:nvSpPr>
          <p:cNvPr id="6" name="Content Placeholder 5"/>
          <p:cNvSpPr>
            <a:spLocks noGrp="1"/>
          </p:cNvSpPr>
          <p:nvPr>
            <p:ph idx="1"/>
          </p:nvPr>
        </p:nvSpPr>
        <p:spPr>
          <a:xfrm>
            <a:off x="304800" y="1066800"/>
            <a:ext cx="8458200" cy="5486400"/>
          </a:xfrm>
        </p:spPr>
        <p:txBody>
          <a:bodyPr>
            <a:normAutofit/>
          </a:bodyPr>
          <a:lstStyle/>
          <a:p>
            <a:pPr algn="just">
              <a:buNone/>
            </a:pPr>
            <a:r>
              <a:rPr lang="en-US" sz="2800" dirty="0" smtClean="0"/>
              <a:t>	Relationship Marketing aims to build mutually satisfying long-term relationships with key constituents in order to earn and retain their business. </a:t>
            </a:r>
          </a:p>
          <a:p>
            <a:pPr algn="just">
              <a:buNone/>
            </a:pPr>
            <a:endParaRPr lang="en-US" sz="2800" dirty="0" smtClean="0"/>
          </a:p>
          <a:p>
            <a:pPr algn="ctr">
              <a:buNone/>
            </a:pPr>
            <a:r>
              <a:rPr lang="en-US" sz="2800" dirty="0" smtClean="0"/>
              <a:t>	</a:t>
            </a:r>
            <a:r>
              <a:rPr lang="en-US" sz="2800" b="1" dirty="0" smtClean="0"/>
              <a:t>Four key constituents for relationship marketing </a:t>
            </a:r>
          </a:p>
          <a:p>
            <a:pPr algn="just">
              <a:buNone/>
            </a:pPr>
            <a:endParaRPr lang="en-US" sz="2800" dirty="0" smtClean="0"/>
          </a:p>
          <a:p>
            <a:pPr algn="just">
              <a:buNone/>
            </a:pPr>
            <a:r>
              <a:rPr lang="en-US" sz="2800" dirty="0" smtClean="0"/>
              <a:t>	1. Customers</a:t>
            </a:r>
          </a:p>
          <a:p>
            <a:pPr algn="just">
              <a:buNone/>
            </a:pPr>
            <a:r>
              <a:rPr lang="en-US" sz="2800" dirty="0" smtClean="0"/>
              <a:t>	2. Employees</a:t>
            </a:r>
          </a:p>
          <a:p>
            <a:pPr algn="just">
              <a:buNone/>
            </a:pPr>
            <a:r>
              <a:rPr lang="en-US" sz="2800" dirty="0" smtClean="0"/>
              <a:t>	3. Marketing partners </a:t>
            </a:r>
          </a:p>
          <a:p>
            <a:pPr algn="just">
              <a:buNone/>
            </a:pPr>
            <a:r>
              <a:rPr lang="en-US" sz="2800" dirty="0" smtClean="0"/>
              <a:t>	4. Members of the financial community </a:t>
            </a: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pPr algn="ctr"/>
            <a:r>
              <a:rPr lang="en-US" sz="2800" b="1" dirty="0" smtClean="0">
                <a:solidFill>
                  <a:schemeClr val="tx1"/>
                </a:solidFill>
              </a:rPr>
              <a:t>Integrated Marketing </a:t>
            </a:r>
            <a:endParaRPr lang="en-US" sz="2800" b="1" dirty="0">
              <a:solidFill>
                <a:schemeClr val="tx1"/>
              </a:solidFill>
            </a:endParaRPr>
          </a:p>
        </p:txBody>
      </p:sp>
      <p:sp>
        <p:nvSpPr>
          <p:cNvPr id="6" name="Content Placeholder 5"/>
          <p:cNvSpPr>
            <a:spLocks noGrp="1"/>
          </p:cNvSpPr>
          <p:nvPr>
            <p:ph idx="1"/>
          </p:nvPr>
        </p:nvSpPr>
        <p:spPr>
          <a:xfrm>
            <a:off x="457200" y="914400"/>
            <a:ext cx="8153400" cy="5562600"/>
          </a:xfrm>
        </p:spPr>
        <p:txBody>
          <a:bodyPr>
            <a:noAutofit/>
          </a:bodyPr>
          <a:lstStyle/>
          <a:p>
            <a:pPr algn="just">
              <a:buNone/>
            </a:pPr>
            <a:r>
              <a:rPr lang="en-US" sz="2800" dirty="0" smtClean="0"/>
              <a:t>	The marketer’s task is to devise marketing activities and assemble fully integrated  marketing programmes to create, communicate and deliver value for consumers. </a:t>
            </a:r>
          </a:p>
          <a:p>
            <a:pPr algn="just">
              <a:buNone/>
            </a:pPr>
            <a:endParaRPr lang="en-US" sz="1200" dirty="0" smtClean="0"/>
          </a:p>
          <a:p>
            <a:pPr algn="ctr">
              <a:buNone/>
            </a:pPr>
            <a:r>
              <a:rPr lang="en-US" sz="2800" dirty="0" smtClean="0"/>
              <a:t>	</a:t>
            </a:r>
            <a:r>
              <a:rPr lang="en-US" sz="2800" b="1" dirty="0" smtClean="0"/>
              <a:t>Two key themes of integrated marketing </a:t>
            </a:r>
          </a:p>
          <a:p>
            <a:pPr algn="just">
              <a:buNone/>
            </a:pPr>
            <a:endParaRPr lang="en-US" sz="1200" dirty="0" smtClean="0"/>
          </a:p>
          <a:p>
            <a:pPr algn="just">
              <a:buNone/>
            </a:pPr>
            <a:r>
              <a:rPr lang="en-US" sz="2800" dirty="0" smtClean="0"/>
              <a:t>	1.That many different marketing activities communicate and deliver value </a:t>
            </a:r>
          </a:p>
          <a:p>
            <a:pPr algn="just">
              <a:buNone/>
            </a:pPr>
            <a:endParaRPr lang="en-US" sz="1200" dirty="0" smtClean="0"/>
          </a:p>
          <a:p>
            <a:pPr algn="just">
              <a:buNone/>
            </a:pPr>
            <a:r>
              <a:rPr lang="en-US" sz="2800" dirty="0" smtClean="0"/>
              <a:t>	2.When coordinated, marketing activities maximize their joint effects. </a:t>
            </a:r>
            <a:endParaRPr 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pPr algn="ctr"/>
            <a:r>
              <a:rPr lang="en-US" sz="2800" b="1" dirty="0" smtClean="0">
                <a:solidFill>
                  <a:schemeClr val="tx1"/>
                </a:solidFill>
              </a:rPr>
              <a:t>Internal Marketing</a:t>
            </a:r>
            <a:endParaRPr lang="en-US" sz="2800" b="1" dirty="0">
              <a:solidFill>
                <a:schemeClr val="tx1"/>
              </a:solidFill>
            </a:endParaRPr>
          </a:p>
        </p:txBody>
      </p:sp>
      <p:sp>
        <p:nvSpPr>
          <p:cNvPr id="6" name="Content Placeholder 5"/>
          <p:cNvSpPr>
            <a:spLocks noGrp="1"/>
          </p:cNvSpPr>
          <p:nvPr>
            <p:ph idx="1"/>
          </p:nvPr>
        </p:nvSpPr>
        <p:spPr>
          <a:xfrm>
            <a:off x="304800" y="990600"/>
            <a:ext cx="8458200" cy="5562600"/>
          </a:xfrm>
        </p:spPr>
        <p:txBody>
          <a:bodyPr>
            <a:noAutofit/>
          </a:bodyPr>
          <a:lstStyle/>
          <a:p>
            <a:pPr algn="just">
              <a:buNone/>
            </a:pPr>
            <a:r>
              <a:rPr lang="en-US" sz="2800" dirty="0" smtClean="0"/>
              <a:t>	Ensuring everyone in the organization embraces appropriate marketing principles, especially senior management. </a:t>
            </a:r>
          </a:p>
          <a:p>
            <a:pPr algn="just">
              <a:buNone/>
            </a:pPr>
            <a:endParaRPr lang="en-US" sz="1200" dirty="0" smtClean="0"/>
          </a:p>
          <a:p>
            <a:pPr algn="ctr">
              <a:buNone/>
            </a:pPr>
            <a:r>
              <a:rPr lang="en-US" sz="2800" b="1" dirty="0" smtClean="0"/>
              <a:t>Internal marketing must take place on two levels</a:t>
            </a:r>
          </a:p>
          <a:p>
            <a:pPr algn="ctr">
              <a:buNone/>
            </a:pPr>
            <a:endParaRPr lang="en-US" sz="1200" b="1" dirty="0" smtClean="0"/>
          </a:p>
          <a:p>
            <a:pPr algn="just">
              <a:buNone/>
            </a:pPr>
            <a:r>
              <a:rPr lang="en-US" sz="2800" dirty="0" smtClean="0"/>
              <a:t>	1.The various marketing functions must work together</a:t>
            </a:r>
          </a:p>
          <a:p>
            <a:pPr algn="just">
              <a:buNone/>
            </a:pPr>
            <a:endParaRPr lang="en-US" sz="2800" dirty="0" smtClean="0"/>
          </a:p>
          <a:p>
            <a:pPr algn="just">
              <a:buNone/>
            </a:pPr>
            <a:r>
              <a:rPr lang="en-US" sz="2800" dirty="0" smtClean="0"/>
              <a:t>	2.Other departments must embrace marketing </a:t>
            </a:r>
          </a:p>
          <a:p>
            <a:pPr algn="just">
              <a:buNone/>
            </a:pPr>
            <a:endParaRPr lang="en-US" sz="2800" dirty="0" smtClean="0"/>
          </a:p>
          <a:p>
            <a:pPr algn="just">
              <a:buNone/>
            </a:pPr>
            <a:r>
              <a:rPr lang="en-US" sz="2800" dirty="0" smtClean="0"/>
              <a:t>	</a:t>
            </a:r>
          </a:p>
          <a:p>
            <a:pPr algn="just"/>
            <a:endParaRPr 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62000"/>
          </a:xfrm>
        </p:spPr>
        <p:txBody>
          <a:bodyPr>
            <a:normAutofit/>
          </a:bodyPr>
          <a:lstStyle/>
          <a:p>
            <a:pPr algn="ctr"/>
            <a:r>
              <a:rPr lang="en-US" sz="2800" b="1" dirty="0" smtClean="0">
                <a:solidFill>
                  <a:schemeClr val="tx1"/>
                </a:solidFill>
              </a:rPr>
              <a:t>Performance Marketing </a:t>
            </a:r>
            <a:endParaRPr lang="en-US" sz="2800" b="1" dirty="0">
              <a:solidFill>
                <a:schemeClr val="tx1"/>
              </a:solidFill>
            </a:endParaRPr>
          </a:p>
        </p:txBody>
      </p:sp>
      <p:sp>
        <p:nvSpPr>
          <p:cNvPr id="6" name="Content Placeholder 5"/>
          <p:cNvSpPr>
            <a:spLocks noGrp="1"/>
          </p:cNvSpPr>
          <p:nvPr>
            <p:ph idx="1"/>
          </p:nvPr>
        </p:nvSpPr>
        <p:spPr>
          <a:xfrm>
            <a:off x="381000" y="1219200"/>
            <a:ext cx="8077200" cy="5257800"/>
          </a:xfrm>
        </p:spPr>
        <p:txBody>
          <a:bodyPr>
            <a:normAutofit/>
          </a:bodyPr>
          <a:lstStyle/>
          <a:p>
            <a:pPr algn="just">
              <a:buNone/>
            </a:pPr>
            <a:r>
              <a:rPr lang="en-US" sz="2800" dirty="0" smtClean="0"/>
              <a:t>	Holistic marketing incorporates performance marketing and understanding the returns to the business from marketing activities and programmes, as well as addressing broader concerns and their legal, ethical, social and environmental effects. </a:t>
            </a:r>
          </a:p>
          <a:p>
            <a:pPr algn="just"/>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096000"/>
          </a:xfrm>
        </p:spPr>
        <p:txBody>
          <a:bodyPr>
            <a:noAutofit/>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sz="4000" b="1" dirty="0" smtClean="0"/>
              <a:t> </a:t>
            </a:r>
            <a:r>
              <a:rPr lang="en-US" sz="4000" b="1" dirty="0"/>
              <a:t>Defining Marketing and the Marketing </a:t>
            </a:r>
            <a:r>
              <a:rPr lang="en-US" sz="4000" b="1" dirty="0" smtClean="0"/>
              <a:t>Process</a:t>
            </a:r>
            <a:r>
              <a:rPr lang="en-US" sz="4800" b="1" dirty="0" smtClean="0"/>
              <a:t/>
            </a:r>
            <a:br>
              <a:rPr lang="en-US" sz="4800" b="1" dirty="0" smtClean="0"/>
            </a:br>
            <a:r>
              <a:rPr lang="en-US" sz="4000" b="1" dirty="0" smtClean="0"/>
              <a:t/>
            </a:r>
            <a:br>
              <a:rPr lang="en-US" sz="4000" b="1" dirty="0" smtClean="0"/>
            </a:br>
            <a:r>
              <a:rPr lang="en-US" sz="4000" b="1" dirty="0" smtClean="0"/>
              <a:t>Session – 1, 2 and 3</a:t>
            </a:r>
            <a:br>
              <a:rPr lang="en-US" sz="4000" b="1" dirty="0" smtClean="0"/>
            </a:br>
            <a:r>
              <a:rPr lang="en-US" sz="4000" b="1" dirty="0" smtClean="0"/>
              <a:t/>
            </a:r>
            <a:br>
              <a:rPr lang="en-US" sz="4000" b="1" dirty="0" smtClean="0"/>
            </a:br>
            <a:r>
              <a:rPr lang="en-GB" b="1" dirty="0" smtClean="0"/>
              <a:t> </a:t>
            </a:r>
            <a:r>
              <a:rPr lang="en-US" dirty="0" smtClean="0"/>
              <a:t/>
            </a:r>
            <a:br>
              <a:rPr lang="en-US" dirty="0" smtClean="0"/>
            </a:br>
            <a:r>
              <a:rPr lang="en-US" sz="5400" dirty="0"/>
              <a:t/>
            </a:r>
            <a:br>
              <a:rPr lang="en-US" sz="5400" dirty="0"/>
            </a:br>
            <a:r>
              <a:rPr lang="en-GB" sz="5400" b="1" dirty="0"/>
              <a:t> </a:t>
            </a:r>
            <a:r>
              <a:rPr lang="en-US" sz="5400" dirty="0"/>
              <a:t/>
            </a:r>
            <a:br>
              <a:rPr lang="en-US" sz="5400" dirty="0"/>
            </a:br>
            <a:endParaRPr lang="en-US" sz="40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b="1" dirty="0" smtClean="0"/>
              <a:t/>
            </a:r>
            <a:br>
              <a:rPr lang="en-US" sz="3600" b="1" dirty="0" smtClean="0"/>
            </a:br>
            <a:r>
              <a:rPr lang="en-US" sz="3600" b="1" dirty="0" smtClean="0"/>
              <a:t>3. Preparing an Integrated Marketing Plan and Programme </a:t>
            </a:r>
            <a:br>
              <a:rPr lang="en-US" sz="3600" b="1" dirty="0" smtClean="0"/>
            </a:br>
            <a:endParaRPr lang="en-US" sz="3600" dirty="0"/>
          </a:p>
        </p:txBody>
      </p:sp>
      <p:sp>
        <p:nvSpPr>
          <p:cNvPr id="3" name="Content Placeholder 2"/>
          <p:cNvSpPr>
            <a:spLocks noGrp="1"/>
          </p:cNvSpPr>
          <p:nvPr>
            <p:ph idx="1"/>
          </p:nvPr>
        </p:nvSpPr>
        <p:spPr>
          <a:xfrm>
            <a:off x="228600" y="1752600"/>
            <a:ext cx="8458200" cy="4876800"/>
          </a:xfrm>
        </p:spPr>
        <p:txBody>
          <a:bodyPr>
            <a:normAutofit/>
          </a:bodyPr>
          <a:lstStyle/>
          <a:p>
            <a:pPr algn="just">
              <a:buNone/>
            </a:pPr>
            <a:r>
              <a:rPr lang="en-US" sz="2800" dirty="0" smtClean="0"/>
              <a:t>	Marketers develop integrated marketing programmes that will actually deliver the intended value to target customers. The marketing programme builds customer relationships by transforming the marketing strategy into action. </a:t>
            </a:r>
          </a:p>
          <a:p>
            <a:pPr algn="just">
              <a:buNone/>
            </a:pPr>
            <a:endParaRPr lang="en-US" sz="1200" dirty="0" smtClean="0"/>
          </a:p>
          <a:p>
            <a:pPr algn="just">
              <a:buNone/>
            </a:pPr>
            <a:r>
              <a:rPr lang="en-US" sz="2800" dirty="0" smtClean="0"/>
              <a:t>	It consists of the firm’s marketing mix, the set of marketing tools the firm uses to implement its marketing strategy. </a:t>
            </a: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200" b="1" dirty="0" smtClean="0"/>
              <a:t>The Marketing Mix</a:t>
            </a:r>
            <a:endParaRPr lang="en-US" sz="3200" b="1" dirty="0"/>
          </a:p>
        </p:txBody>
      </p:sp>
      <p:sp>
        <p:nvSpPr>
          <p:cNvPr id="4" name="Text Placeholder 4"/>
          <p:cNvSpPr txBox="1">
            <a:spLocks/>
          </p:cNvSpPr>
          <p:nvPr/>
        </p:nvSpPr>
        <p:spPr>
          <a:xfrm>
            <a:off x="228600" y="1447800"/>
            <a:ext cx="5638800" cy="979487"/>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n-US" sz="2400" b="1" dirty="0" smtClean="0"/>
              <a:t>	Creating a n</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eed</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satisfying market offering </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 Placeholder 4"/>
          <p:cNvSpPr txBox="1">
            <a:spLocks/>
          </p:cNvSpPr>
          <p:nvPr/>
        </p:nvSpPr>
        <p:spPr>
          <a:xfrm>
            <a:off x="228600" y="2667000"/>
            <a:ext cx="5638800" cy="979487"/>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	How much it will charge for the offering </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 Placeholder 4"/>
          <p:cNvSpPr txBox="1">
            <a:spLocks/>
          </p:cNvSpPr>
          <p:nvPr/>
        </p:nvSpPr>
        <p:spPr>
          <a:xfrm>
            <a:off x="228600" y="3886200"/>
            <a:ext cx="5638800" cy="979487"/>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	How</a:t>
            </a:r>
            <a:r>
              <a:rPr kumimoji="0" lang="en-US" sz="2400" b="1" i="0" u="none" strike="noStrike" kern="1200" cap="none" spc="0" normalizeH="0" noProof="0" dirty="0" smtClean="0">
                <a:ln>
                  <a:noFill/>
                </a:ln>
                <a:solidFill>
                  <a:schemeClr val="tx1"/>
                </a:solidFill>
                <a:effectLst/>
                <a:uLnTx/>
                <a:uFillTx/>
                <a:latin typeface="+mn-lt"/>
                <a:ea typeface="+mn-ea"/>
                <a:cs typeface="+mn-cs"/>
              </a:rPr>
              <a:t> it will make the offering available to target consumers </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 Placeholder 4"/>
          <p:cNvSpPr txBox="1">
            <a:spLocks/>
          </p:cNvSpPr>
          <p:nvPr/>
        </p:nvSpPr>
        <p:spPr>
          <a:xfrm>
            <a:off x="228600" y="5181600"/>
            <a:ext cx="5638800" cy="12954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	Communicate with the target customers about the offering and persuade them of its merits  </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Rounded Rectangle 7"/>
          <p:cNvSpPr/>
          <p:nvPr/>
        </p:nvSpPr>
        <p:spPr>
          <a:xfrm>
            <a:off x="6629400" y="1447800"/>
            <a:ext cx="2209800"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Product</a:t>
            </a:r>
            <a:endParaRPr lang="en-US" sz="2400" b="1" dirty="0"/>
          </a:p>
        </p:txBody>
      </p:sp>
      <p:sp>
        <p:nvSpPr>
          <p:cNvPr id="9" name="Rounded Rectangle 8"/>
          <p:cNvSpPr/>
          <p:nvPr/>
        </p:nvSpPr>
        <p:spPr>
          <a:xfrm>
            <a:off x="6629400" y="2667000"/>
            <a:ext cx="2209800"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Price</a:t>
            </a:r>
            <a:endParaRPr lang="en-US" sz="2400" b="1" dirty="0"/>
          </a:p>
        </p:txBody>
      </p:sp>
      <p:sp>
        <p:nvSpPr>
          <p:cNvPr id="11" name="Rounded Rectangle 10"/>
          <p:cNvSpPr/>
          <p:nvPr/>
        </p:nvSpPr>
        <p:spPr>
          <a:xfrm>
            <a:off x="6629400" y="4038600"/>
            <a:ext cx="2209800"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Place </a:t>
            </a:r>
            <a:endParaRPr lang="en-US" sz="2400" b="1" dirty="0"/>
          </a:p>
        </p:txBody>
      </p:sp>
      <p:sp>
        <p:nvSpPr>
          <p:cNvPr id="12" name="Rounded Rectangle 11"/>
          <p:cNvSpPr/>
          <p:nvPr/>
        </p:nvSpPr>
        <p:spPr>
          <a:xfrm>
            <a:off x="6629400" y="5334000"/>
            <a:ext cx="2209800"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Promotion </a:t>
            </a:r>
            <a:endParaRPr lang="en-US" sz="2400" b="1" dirty="0"/>
          </a:p>
        </p:txBody>
      </p:sp>
      <p:sp>
        <p:nvSpPr>
          <p:cNvPr id="15" name="Right Arrow 14"/>
          <p:cNvSpPr/>
          <p:nvPr/>
        </p:nvSpPr>
        <p:spPr>
          <a:xfrm>
            <a:off x="6019800" y="1752600"/>
            <a:ext cx="3048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6019800" y="2895600"/>
            <a:ext cx="3048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6019800" y="4267200"/>
            <a:ext cx="3048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6019800" y="5562600"/>
            <a:ext cx="3048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Autofit/>
          </a:bodyPr>
          <a:lstStyle/>
          <a:p>
            <a:pPr lvl="0"/>
            <a:r>
              <a:rPr lang="en-US" sz="3600" b="1" dirty="0" smtClean="0"/>
              <a:t/>
            </a:r>
            <a:br>
              <a:rPr lang="en-US" sz="3600" b="1" dirty="0" smtClean="0"/>
            </a:br>
            <a:r>
              <a:rPr lang="en-US" sz="3600" b="1" dirty="0" smtClean="0"/>
              <a:t>4. Building Customer Relationships</a:t>
            </a:r>
            <a:br>
              <a:rPr lang="en-US" sz="3600" b="1" dirty="0" smtClean="0"/>
            </a:br>
            <a:endParaRPr lang="en-US" sz="3600" dirty="0"/>
          </a:p>
        </p:txBody>
      </p:sp>
      <p:sp>
        <p:nvSpPr>
          <p:cNvPr id="4" name="Rounded Rectangle 3"/>
          <p:cNvSpPr/>
          <p:nvPr/>
        </p:nvSpPr>
        <p:spPr>
          <a:xfrm>
            <a:off x="457200" y="1600200"/>
            <a:ext cx="8229600" cy="2590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tx1"/>
                </a:solidFill>
              </a:rPr>
              <a:t>Customer Relationship Management</a:t>
            </a:r>
          </a:p>
          <a:p>
            <a:pPr algn="just"/>
            <a:endParaRPr lang="en-US" sz="1200" b="1" dirty="0" smtClean="0">
              <a:solidFill>
                <a:schemeClr val="tx1"/>
              </a:solidFill>
            </a:endParaRPr>
          </a:p>
          <a:p>
            <a:pPr algn="just"/>
            <a:r>
              <a:rPr lang="en-US" sz="2800" dirty="0" smtClean="0">
                <a:solidFill>
                  <a:schemeClr val="tx1"/>
                </a:solidFill>
              </a:rPr>
              <a:t>The overall process of building and maintaining profitable customer relationships by delivering superior customer value and satisfaction.  </a:t>
            </a:r>
          </a:p>
          <a:p>
            <a:pPr algn="just"/>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200" b="1" dirty="0" smtClean="0"/>
              <a:t>Relationship Building Blocks</a:t>
            </a:r>
            <a:endParaRPr lang="en-US" sz="3200" b="1" dirty="0"/>
          </a:p>
        </p:txBody>
      </p:sp>
      <p:sp>
        <p:nvSpPr>
          <p:cNvPr id="6" name="Content Placeholder 5"/>
          <p:cNvSpPr>
            <a:spLocks noGrp="1"/>
          </p:cNvSpPr>
          <p:nvPr>
            <p:ph idx="1"/>
          </p:nvPr>
        </p:nvSpPr>
        <p:spPr>
          <a:xfrm>
            <a:off x="381000" y="1143000"/>
            <a:ext cx="8305800" cy="1295399"/>
          </a:xfrm>
        </p:spPr>
        <p:txBody>
          <a:bodyPr/>
          <a:lstStyle/>
          <a:p>
            <a:r>
              <a:rPr lang="en-US" dirty="0" smtClean="0"/>
              <a:t>Customer Value</a:t>
            </a:r>
          </a:p>
          <a:p>
            <a:r>
              <a:rPr lang="en-US" dirty="0" smtClean="0"/>
              <a:t>Satisfaction </a:t>
            </a:r>
            <a:endParaRPr lang="en-US" dirty="0"/>
          </a:p>
        </p:txBody>
      </p:sp>
      <p:sp>
        <p:nvSpPr>
          <p:cNvPr id="4" name="Rounded Rectangle 3"/>
          <p:cNvSpPr/>
          <p:nvPr/>
        </p:nvSpPr>
        <p:spPr>
          <a:xfrm>
            <a:off x="457200" y="2743200"/>
            <a:ext cx="8229600" cy="2362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800" b="1" dirty="0" smtClean="0">
              <a:solidFill>
                <a:schemeClr val="tx1"/>
              </a:solidFill>
            </a:endParaRPr>
          </a:p>
          <a:p>
            <a:pPr algn="ctr"/>
            <a:endParaRPr lang="en-US" sz="2800" b="1" dirty="0" smtClean="0">
              <a:solidFill>
                <a:schemeClr val="tx1"/>
              </a:solidFill>
            </a:endParaRPr>
          </a:p>
          <a:p>
            <a:pPr algn="ctr"/>
            <a:endParaRPr lang="en-US" sz="2800" b="1" dirty="0" smtClean="0">
              <a:solidFill>
                <a:schemeClr val="tx1"/>
              </a:solidFill>
            </a:endParaRPr>
          </a:p>
          <a:p>
            <a:pPr algn="ctr"/>
            <a:endParaRPr lang="en-US" sz="2800" b="1" dirty="0" smtClean="0">
              <a:solidFill>
                <a:schemeClr val="tx1"/>
              </a:solidFill>
            </a:endParaRPr>
          </a:p>
          <a:p>
            <a:pPr algn="ctr"/>
            <a:r>
              <a:rPr lang="en-US" sz="2800" b="1" dirty="0" smtClean="0">
                <a:solidFill>
                  <a:schemeClr val="tx1"/>
                </a:solidFill>
              </a:rPr>
              <a:t>Customer-Perceived Value</a:t>
            </a:r>
          </a:p>
          <a:p>
            <a:pPr algn="ctr"/>
            <a:endParaRPr lang="en-US" sz="1200" b="1" dirty="0" smtClean="0">
              <a:solidFill>
                <a:schemeClr val="tx1"/>
              </a:solidFill>
            </a:endParaRPr>
          </a:p>
          <a:p>
            <a:pPr algn="just"/>
            <a:r>
              <a:rPr lang="en-US" sz="2800" dirty="0" smtClean="0">
                <a:solidFill>
                  <a:schemeClr val="tx1"/>
                </a:solidFill>
              </a:rPr>
              <a:t>The customer’s evaluation of the difference between all the benefits and all the costs of a marketing offer relative to those of competing offers. </a:t>
            </a:r>
          </a:p>
          <a:p>
            <a:pPr algn="ctr"/>
            <a:endParaRPr lang="en-US" sz="2800" b="1" dirty="0" smtClean="0">
              <a:solidFill>
                <a:schemeClr val="tx1"/>
              </a:solidFill>
            </a:endParaRPr>
          </a:p>
          <a:p>
            <a:pPr algn="ctr"/>
            <a:endParaRPr lang="en-US" sz="2800" b="1" dirty="0" smtClean="0">
              <a:solidFill>
                <a:schemeClr val="tx1"/>
              </a:solidFill>
            </a:endParaRPr>
          </a:p>
          <a:p>
            <a:pPr algn="ctr"/>
            <a:endParaRPr lang="en-US" sz="2800" dirty="0" smtClean="0">
              <a:solidFill>
                <a:schemeClr val="tx1"/>
              </a:solidFill>
            </a:endParaRPr>
          </a:p>
          <a:p>
            <a:pPr algn="just"/>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4114800" cy="762000"/>
          </a:xfrm>
        </p:spPr>
        <p:txBody>
          <a:bodyPr>
            <a:normAutofit/>
          </a:bodyPr>
          <a:lstStyle/>
          <a:p>
            <a:r>
              <a:rPr lang="en-US" sz="2800" b="1" dirty="0" smtClean="0"/>
              <a:t>Perceived Value (Cont.)</a:t>
            </a:r>
            <a:endParaRPr lang="en-US" sz="2800" b="1" dirty="0"/>
          </a:p>
        </p:txBody>
      </p:sp>
      <p:sp>
        <p:nvSpPr>
          <p:cNvPr id="4" name="Content Placeholder 3"/>
          <p:cNvSpPr>
            <a:spLocks noGrp="1"/>
          </p:cNvSpPr>
          <p:nvPr>
            <p:ph idx="1"/>
          </p:nvPr>
        </p:nvSpPr>
        <p:spPr>
          <a:xfrm>
            <a:off x="457200" y="838200"/>
            <a:ext cx="8229600" cy="5638800"/>
          </a:xfrm>
        </p:spPr>
        <p:txBody>
          <a:bodyPr>
            <a:normAutofit/>
          </a:bodyPr>
          <a:lstStyle/>
          <a:p>
            <a:pPr marL="742950" lvl="1" indent="-285750" algn="just">
              <a:lnSpc>
                <a:spcPct val="90000"/>
              </a:lnSpc>
              <a:spcBef>
                <a:spcPct val="20000"/>
              </a:spcBef>
              <a:buClrTx/>
              <a:buSzTx/>
              <a:buNone/>
              <a:defRPr/>
            </a:pPr>
            <a:endParaRPr lang="en-US" altLang="zh-CN" sz="2800" b="1" dirty="0" smtClean="0"/>
          </a:p>
          <a:p>
            <a:pPr marL="742950" lvl="1" indent="-285750" algn="just">
              <a:lnSpc>
                <a:spcPct val="90000"/>
              </a:lnSpc>
              <a:spcBef>
                <a:spcPct val="20000"/>
              </a:spcBef>
              <a:buClrTx/>
              <a:buSzTx/>
              <a:buFont typeface="Wingdings" pitchFamily="2" charset="2"/>
              <a:buChar char="v"/>
              <a:defRPr/>
            </a:pPr>
            <a:r>
              <a:rPr lang="th-TH" altLang="zh-CN" sz="2800" b="1" dirty="0" smtClean="0"/>
              <a:t>Total Customer </a:t>
            </a:r>
            <a:r>
              <a:rPr lang="en-US" altLang="zh-CN" sz="2800" b="1" dirty="0" smtClean="0"/>
              <a:t>Benefits</a:t>
            </a:r>
          </a:p>
          <a:p>
            <a:pPr marL="742950" lvl="1" indent="-285750" algn="just">
              <a:lnSpc>
                <a:spcPct val="90000"/>
              </a:lnSpc>
              <a:spcBef>
                <a:spcPct val="20000"/>
              </a:spcBef>
              <a:buClrTx/>
              <a:buSzTx/>
              <a:buNone/>
              <a:defRPr/>
            </a:pPr>
            <a:r>
              <a:rPr lang="en-US" altLang="zh-CN" sz="2800" b="1" dirty="0" smtClean="0"/>
              <a:t>	</a:t>
            </a:r>
            <a:r>
              <a:rPr lang="th-TH" altLang="zh-CN" sz="2800" dirty="0" smtClean="0"/>
              <a:t>The bundle of benefits customers expect from a given product or service</a:t>
            </a:r>
            <a:endParaRPr lang="en-US" altLang="zh-CN" sz="2800" dirty="0" smtClean="0"/>
          </a:p>
          <a:p>
            <a:pPr marL="1143000" lvl="2" algn="just">
              <a:lnSpc>
                <a:spcPct val="90000"/>
              </a:lnSpc>
              <a:spcBef>
                <a:spcPct val="20000"/>
              </a:spcBef>
              <a:buClrTx/>
              <a:buSzTx/>
              <a:buNone/>
              <a:defRPr/>
            </a:pPr>
            <a:endParaRPr lang="th-TH" altLang="zh-CN" sz="2800" dirty="0" smtClean="0"/>
          </a:p>
          <a:p>
            <a:pPr marL="742950" lvl="1" indent="-285750" algn="just">
              <a:lnSpc>
                <a:spcPct val="90000"/>
              </a:lnSpc>
              <a:spcBef>
                <a:spcPct val="20000"/>
              </a:spcBef>
              <a:buClrTx/>
              <a:buSzTx/>
              <a:buFont typeface="Wingdings" pitchFamily="2" charset="2"/>
              <a:buChar char="v"/>
              <a:defRPr/>
            </a:pPr>
            <a:r>
              <a:rPr lang="th-TH" altLang="zh-CN" sz="2800" b="1" dirty="0" smtClean="0"/>
              <a:t>Total Customer Cost</a:t>
            </a:r>
            <a:endParaRPr lang="en-US" altLang="zh-CN" sz="2800" b="1" dirty="0" smtClean="0"/>
          </a:p>
          <a:p>
            <a:pPr marL="742950" lvl="1" indent="-285750" algn="just">
              <a:lnSpc>
                <a:spcPct val="90000"/>
              </a:lnSpc>
              <a:spcBef>
                <a:spcPct val="20000"/>
              </a:spcBef>
              <a:buClrTx/>
              <a:buSzTx/>
              <a:buNone/>
              <a:defRPr/>
            </a:pPr>
            <a:r>
              <a:rPr lang="en-US" altLang="zh-CN" sz="2800" b="1" dirty="0" smtClean="0"/>
              <a:t>	</a:t>
            </a:r>
            <a:r>
              <a:rPr lang="th-TH" altLang="zh-CN" sz="2800" dirty="0" smtClean="0"/>
              <a:t>The bundle of costs customers expect to incur in evaluating, obtaining, and using the product or service</a:t>
            </a:r>
          </a:p>
          <a:p>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228600" y="152400"/>
            <a:ext cx="8686800" cy="609600"/>
          </a:xfrm>
        </p:spPr>
        <p:txBody>
          <a:bodyPr>
            <a:normAutofit/>
          </a:bodyPr>
          <a:lstStyle/>
          <a:p>
            <a:pPr algn="ctr">
              <a:defRPr/>
            </a:pPr>
            <a:r>
              <a:rPr lang="en-US" altLang="zh-CN" sz="2800" b="1" kern="1200" dirty="0" smtClean="0">
                <a:latin typeface="+mn-lt"/>
              </a:rPr>
              <a:t>Determinants of Customer Delivered Value</a:t>
            </a:r>
          </a:p>
        </p:txBody>
      </p:sp>
      <p:grpSp>
        <p:nvGrpSpPr>
          <p:cNvPr id="2" name="Group 3"/>
          <p:cNvGrpSpPr>
            <a:grpSpLocks/>
          </p:cNvGrpSpPr>
          <p:nvPr/>
        </p:nvGrpSpPr>
        <p:grpSpPr bwMode="auto">
          <a:xfrm>
            <a:off x="228600" y="1143000"/>
            <a:ext cx="5778500" cy="2273300"/>
            <a:chOff x="148" y="964"/>
            <a:chExt cx="3640" cy="1432"/>
          </a:xfrm>
          <a:solidFill>
            <a:schemeClr val="accent2">
              <a:lumMod val="20000"/>
              <a:lumOff val="80000"/>
            </a:schemeClr>
          </a:solidFill>
        </p:grpSpPr>
        <p:sp>
          <p:nvSpPr>
            <p:cNvPr id="549892" name="Rectangle 4"/>
            <p:cNvSpPr>
              <a:spLocks noChangeArrowheads="1"/>
            </p:cNvSpPr>
            <p:nvPr/>
          </p:nvSpPr>
          <p:spPr bwMode="auto">
            <a:xfrm>
              <a:off x="148" y="964"/>
              <a:ext cx="1912" cy="28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algn="ctr" eaLnBrk="0" hangingPunct="0">
                <a:defRPr/>
              </a:pPr>
              <a:r>
                <a:rPr lang="en-US" sz="2000" b="1" dirty="0">
                  <a:solidFill>
                    <a:srgbClr val="000000"/>
                  </a:solidFill>
                </a:rPr>
                <a:t>Image value</a:t>
              </a:r>
            </a:p>
          </p:txBody>
        </p:sp>
        <p:sp>
          <p:nvSpPr>
            <p:cNvPr id="549893" name="Rectangle 5"/>
            <p:cNvSpPr>
              <a:spLocks noChangeArrowheads="1"/>
            </p:cNvSpPr>
            <p:nvPr/>
          </p:nvSpPr>
          <p:spPr bwMode="auto">
            <a:xfrm>
              <a:off x="148" y="1348"/>
              <a:ext cx="1912" cy="28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algn="ctr" eaLnBrk="0" hangingPunct="0">
                <a:defRPr/>
              </a:pPr>
              <a:r>
                <a:rPr lang="en-US" sz="2000" b="1" dirty="0">
                  <a:solidFill>
                    <a:srgbClr val="000000"/>
                  </a:solidFill>
                </a:rPr>
                <a:t>Personnel value</a:t>
              </a:r>
            </a:p>
          </p:txBody>
        </p:sp>
        <p:sp>
          <p:nvSpPr>
            <p:cNvPr id="549894" name="Rectangle 6"/>
            <p:cNvSpPr>
              <a:spLocks noChangeArrowheads="1"/>
            </p:cNvSpPr>
            <p:nvPr/>
          </p:nvSpPr>
          <p:spPr bwMode="auto">
            <a:xfrm>
              <a:off x="148" y="1732"/>
              <a:ext cx="1912" cy="28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algn="ctr" eaLnBrk="0" hangingPunct="0">
                <a:defRPr/>
              </a:pPr>
              <a:r>
                <a:rPr lang="en-US" sz="2000" b="1" dirty="0">
                  <a:solidFill>
                    <a:srgbClr val="000000"/>
                  </a:solidFill>
                </a:rPr>
                <a:t>Services value</a:t>
              </a:r>
            </a:p>
          </p:txBody>
        </p:sp>
        <p:sp>
          <p:nvSpPr>
            <p:cNvPr id="549895" name="Rectangle 7"/>
            <p:cNvSpPr>
              <a:spLocks noChangeArrowheads="1"/>
            </p:cNvSpPr>
            <p:nvPr/>
          </p:nvSpPr>
          <p:spPr bwMode="auto">
            <a:xfrm>
              <a:off x="148" y="2116"/>
              <a:ext cx="1912" cy="28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algn="ctr" eaLnBrk="0" hangingPunct="0">
                <a:lnSpc>
                  <a:spcPct val="70000"/>
                </a:lnSpc>
                <a:spcBef>
                  <a:spcPct val="10000"/>
                </a:spcBef>
                <a:defRPr/>
              </a:pPr>
              <a:r>
                <a:rPr lang="en-US" sz="2000" b="1">
                  <a:solidFill>
                    <a:srgbClr val="000000"/>
                  </a:solidFill>
                </a:rPr>
                <a:t>Product value</a:t>
              </a:r>
            </a:p>
          </p:txBody>
        </p:sp>
        <p:sp>
          <p:nvSpPr>
            <p:cNvPr id="549896" name="Rectangle 8"/>
            <p:cNvSpPr>
              <a:spLocks noChangeArrowheads="1"/>
            </p:cNvSpPr>
            <p:nvPr/>
          </p:nvSpPr>
          <p:spPr bwMode="auto">
            <a:xfrm>
              <a:off x="2836" y="1348"/>
              <a:ext cx="952" cy="71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algn="ctr" eaLnBrk="0" hangingPunct="0">
                <a:lnSpc>
                  <a:spcPct val="75000"/>
                </a:lnSpc>
                <a:defRPr/>
              </a:pPr>
              <a:r>
                <a:rPr lang="en-US" sz="2400" b="1" dirty="0">
                  <a:solidFill>
                    <a:srgbClr val="000000"/>
                  </a:solidFill>
                </a:rPr>
                <a:t>Total</a:t>
              </a:r>
            </a:p>
            <a:p>
              <a:pPr algn="ctr" eaLnBrk="0" hangingPunct="0">
                <a:lnSpc>
                  <a:spcPct val="75000"/>
                </a:lnSpc>
                <a:defRPr/>
              </a:pPr>
              <a:r>
                <a:rPr lang="en-US" sz="2400" b="1" dirty="0">
                  <a:solidFill>
                    <a:srgbClr val="000000"/>
                  </a:solidFill>
                </a:rPr>
                <a:t>customer</a:t>
              </a:r>
            </a:p>
            <a:p>
              <a:pPr algn="ctr" eaLnBrk="0" hangingPunct="0">
                <a:lnSpc>
                  <a:spcPct val="75000"/>
                </a:lnSpc>
                <a:defRPr/>
              </a:pPr>
              <a:r>
                <a:rPr lang="en-US" sz="2400" b="1" dirty="0">
                  <a:solidFill>
                    <a:srgbClr val="000000"/>
                  </a:solidFill>
                </a:rPr>
                <a:t>Benefits</a:t>
              </a:r>
            </a:p>
          </p:txBody>
        </p:sp>
        <p:sp>
          <p:nvSpPr>
            <p:cNvPr id="549897" name="Line 9"/>
            <p:cNvSpPr>
              <a:spLocks noChangeShapeType="1"/>
            </p:cNvSpPr>
            <p:nvPr/>
          </p:nvSpPr>
          <p:spPr bwMode="auto">
            <a:xfrm>
              <a:off x="2120" y="1104"/>
              <a:ext cx="224"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sz="2000"/>
            </a:p>
          </p:txBody>
        </p:sp>
        <p:sp>
          <p:nvSpPr>
            <p:cNvPr id="549898" name="Line 10"/>
            <p:cNvSpPr>
              <a:spLocks noChangeShapeType="1"/>
            </p:cNvSpPr>
            <p:nvPr/>
          </p:nvSpPr>
          <p:spPr bwMode="auto">
            <a:xfrm>
              <a:off x="2120" y="2256"/>
              <a:ext cx="224"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sz="2000"/>
            </a:p>
          </p:txBody>
        </p:sp>
        <p:sp>
          <p:nvSpPr>
            <p:cNvPr id="549899" name="Line 11"/>
            <p:cNvSpPr>
              <a:spLocks noChangeShapeType="1"/>
            </p:cNvSpPr>
            <p:nvPr/>
          </p:nvSpPr>
          <p:spPr bwMode="auto">
            <a:xfrm>
              <a:off x="2120" y="1488"/>
              <a:ext cx="224"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sz="2000"/>
            </a:p>
          </p:txBody>
        </p:sp>
        <p:sp>
          <p:nvSpPr>
            <p:cNvPr id="549900" name="Line 12"/>
            <p:cNvSpPr>
              <a:spLocks noChangeShapeType="1"/>
            </p:cNvSpPr>
            <p:nvPr/>
          </p:nvSpPr>
          <p:spPr bwMode="auto">
            <a:xfrm>
              <a:off x="2120" y="1872"/>
              <a:ext cx="224"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sz="2000"/>
            </a:p>
          </p:txBody>
        </p:sp>
        <p:sp>
          <p:nvSpPr>
            <p:cNvPr id="18463" name="Line 13"/>
            <p:cNvSpPr>
              <a:spLocks noChangeShapeType="1"/>
            </p:cNvSpPr>
            <p:nvPr/>
          </p:nvSpPr>
          <p:spPr bwMode="auto">
            <a:xfrm>
              <a:off x="2352" y="1112"/>
              <a:ext cx="0" cy="1136"/>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US" sz="2000"/>
            </a:p>
          </p:txBody>
        </p:sp>
        <p:sp>
          <p:nvSpPr>
            <p:cNvPr id="549902" name="Line 14"/>
            <p:cNvSpPr>
              <a:spLocks noChangeShapeType="1"/>
            </p:cNvSpPr>
            <p:nvPr/>
          </p:nvSpPr>
          <p:spPr bwMode="auto">
            <a:xfrm>
              <a:off x="2408" y="1680"/>
              <a:ext cx="416"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sz="2000"/>
            </a:p>
          </p:txBody>
        </p:sp>
      </p:grpSp>
      <p:grpSp>
        <p:nvGrpSpPr>
          <p:cNvPr id="3" name="Group 15"/>
          <p:cNvGrpSpPr>
            <a:grpSpLocks/>
          </p:cNvGrpSpPr>
          <p:nvPr/>
        </p:nvGrpSpPr>
        <p:grpSpPr bwMode="auto">
          <a:xfrm>
            <a:off x="228600" y="4114800"/>
            <a:ext cx="5778500" cy="2273300"/>
            <a:chOff x="148" y="2500"/>
            <a:chExt cx="3640" cy="1432"/>
          </a:xfrm>
          <a:solidFill>
            <a:schemeClr val="accent3">
              <a:lumMod val="60000"/>
              <a:lumOff val="40000"/>
            </a:schemeClr>
          </a:solidFill>
        </p:grpSpPr>
        <p:sp>
          <p:nvSpPr>
            <p:cNvPr id="549904" name="Rectangle 16"/>
            <p:cNvSpPr>
              <a:spLocks noChangeArrowheads="1"/>
            </p:cNvSpPr>
            <p:nvPr/>
          </p:nvSpPr>
          <p:spPr bwMode="auto">
            <a:xfrm>
              <a:off x="148" y="2500"/>
              <a:ext cx="1912" cy="28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algn="ctr" eaLnBrk="0" hangingPunct="0">
                <a:lnSpc>
                  <a:spcPct val="75000"/>
                </a:lnSpc>
                <a:defRPr/>
              </a:pPr>
              <a:r>
                <a:rPr lang="en-US" sz="2000" b="1" dirty="0">
                  <a:solidFill>
                    <a:srgbClr val="000000"/>
                  </a:solidFill>
                </a:rPr>
                <a:t>Monetary cost</a:t>
              </a:r>
            </a:p>
          </p:txBody>
        </p:sp>
        <p:sp>
          <p:nvSpPr>
            <p:cNvPr id="549905" name="Rectangle 17"/>
            <p:cNvSpPr>
              <a:spLocks noChangeArrowheads="1"/>
            </p:cNvSpPr>
            <p:nvPr/>
          </p:nvSpPr>
          <p:spPr bwMode="auto">
            <a:xfrm>
              <a:off x="148" y="2884"/>
              <a:ext cx="1912" cy="28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algn="ctr" eaLnBrk="0" hangingPunct="0">
                <a:defRPr/>
              </a:pPr>
              <a:r>
                <a:rPr lang="en-US" sz="2000" b="1" dirty="0">
                  <a:solidFill>
                    <a:srgbClr val="000000"/>
                  </a:solidFill>
                </a:rPr>
                <a:t>Time cost</a:t>
              </a:r>
            </a:p>
          </p:txBody>
        </p:sp>
        <p:sp>
          <p:nvSpPr>
            <p:cNvPr id="549906" name="Rectangle 18"/>
            <p:cNvSpPr>
              <a:spLocks noChangeArrowheads="1"/>
            </p:cNvSpPr>
            <p:nvPr/>
          </p:nvSpPr>
          <p:spPr bwMode="auto">
            <a:xfrm>
              <a:off x="148" y="3268"/>
              <a:ext cx="1912" cy="28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algn="ctr" eaLnBrk="0" hangingPunct="0">
                <a:defRPr/>
              </a:pPr>
              <a:r>
                <a:rPr lang="en-US" sz="2000" b="1" dirty="0">
                  <a:solidFill>
                    <a:srgbClr val="000000"/>
                  </a:solidFill>
                </a:rPr>
                <a:t>Energy cost</a:t>
              </a:r>
            </a:p>
          </p:txBody>
        </p:sp>
        <p:sp>
          <p:nvSpPr>
            <p:cNvPr id="549907" name="Line 19"/>
            <p:cNvSpPr>
              <a:spLocks noChangeShapeType="1"/>
            </p:cNvSpPr>
            <p:nvPr/>
          </p:nvSpPr>
          <p:spPr bwMode="auto">
            <a:xfrm>
              <a:off x="2120" y="2640"/>
              <a:ext cx="224"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sz="2000" b="1"/>
            </a:p>
          </p:txBody>
        </p:sp>
        <p:sp>
          <p:nvSpPr>
            <p:cNvPr id="549908" name="Line 20"/>
            <p:cNvSpPr>
              <a:spLocks noChangeShapeType="1"/>
            </p:cNvSpPr>
            <p:nvPr/>
          </p:nvSpPr>
          <p:spPr bwMode="auto">
            <a:xfrm>
              <a:off x="2120" y="3024"/>
              <a:ext cx="224"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sz="2000" b="1"/>
            </a:p>
          </p:txBody>
        </p:sp>
        <p:sp>
          <p:nvSpPr>
            <p:cNvPr id="549909" name="Line 21"/>
            <p:cNvSpPr>
              <a:spLocks noChangeShapeType="1"/>
            </p:cNvSpPr>
            <p:nvPr/>
          </p:nvSpPr>
          <p:spPr bwMode="auto">
            <a:xfrm>
              <a:off x="2120" y="3408"/>
              <a:ext cx="224"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sz="2000" b="1"/>
            </a:p>
          </p:txBody>
        </p:sp>
        <p:sp>
          <p:nvSpPr>
            <p:cNvPr id="549910" name="Line 22"/>
            <p:cNvSpPr>
              <a:spLocks noChangeShapeType="1"/>
            </p:cNvSpPr>
            <p:nvPr/>
          </p:nvSpPr>
          <p:spPr bwMode="auto">
            <a:xfrm>
              <a:off x="2120" y="3792"/>
              <a:ext cx="224"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sz="2000" b="1"/>
            </a:p>
          </p:txBody>
        </p:sp>
        <p:sp>
          <p:nvSpPr>
            <p:cNvPr id="549911" name="Rectangle 23"/>
            <p:cNvSpPr>
              <a:spLocks noChangeArrowheads="1"/>
            </p:cNvSpPr>
            <p:nvPr/>
          </p:nvSpPr>
          <p:spPr bwMode="auto">
            <a:xfrm>
              <a:off x="148" y="3652"/>
              <a:ext cx="1912" cy="28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algn="ctr" eaLnBrk="0" hangingPunct="0">
                <a:lnSpc>
                  <a:spcPct val="70000"/>
                </a:lnSpc>
                <a:spcBef>
                  <a:spcPct val="10000"/>
                </a:spcBef>
                <a:defRPr/>
              </a:pPr>
              <a:r>
                <a:rPr lang="en-US" sz="2000" b="1" dirty="0">
                  <a:solidFill>
                    <a:srgbClr val="000000"/>
                  </a:solidFill>
                </a:rPr>
                <a:t>Psychological cost</a:t>
              </a:r>
            </a:p>
          </p:txBody>
        </p:sp>
        <p:sp>
          <p:nvSpPr>
            <p:cNvPr id="549912" name="Rectangle 24"/>
            <p:cNvSpPr>
              <a:spLocks noChangeArrowheads="1"/>
            </p:cNvSpPr>
            <p:nvPr/>
          </p:nvSpPr>
          <p:spPr bwMode="auto">
            <a:xfrm>
              <a:off x="2836" y="2932"/>
              <a:ext cx="952" cy="71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algn="ctr" eaLnBrk="0" hangingPunct="0">
                <a:lnSpc>
                  <a:spcPct val="75000"/>
                </a:lnSpc>
                <a:defRPr/>
              </a:pPr>
              <a:r>
                <a:rPr lang="en-US" sz="2400" b="1">
                  <a:solidFill>
                    <a:srgbClr val="000000"/>
                  </a:solidFill>
                </a:rPr>
                <a:t>Total</a:t>
              </a:r>
            </a:p>
            <a:p>
              <a:pPr algn="ctr" eaLnBrk="0" hangingPunct="0">
                <a:lnSpc>
                  <a:spcPct val="75000"/>
                </a:lnSpc>
                <a:defRPr/>
              </a:pPr>
              <a:r>
                <a:rPr lang="en-US" sz="2400" b="1">
                  <a:solidFill>
                    <a:srgbClr val="000000"/>
                  </a:solidFill>
                </a:rPr>
                <a:t>customer</a:t>
              </a:r>
            </a:p>
            <a:p>
              <a:pPr algn="ctr" eaLnBrk="0" hangingPunct="0">
                <a:lnSpc>
                  <a:spcPct val="75000"/>
                </a:lnSpc>
                <a:defRPr/>
              </a:pPr>
              <a:r>
                <a:rPr lang="en-US" sz="2400" b="1">
                  <a:solidFill>
                    <a:srgbClr val="000000"/>
                  </a:solidFill>
                </a:rPr>
                <a:t>cost</a:t>
              </a:r>
            </a:p>
          </p:txBody>
        </p:sp>
        <p:sp>
          <p:nvSpPr>
            <p:cNvPr id="18452" name="Line 25"/>
            <p:cNvSpPr>
              <a:spLocks noChangeShapeType="1"/>
            </p:cNvSpPr>
            <p:nvPr/>
          </p:nvSpPr>
          <p:spPr bwMode="auto">
            <a:xfrm>
              <a:off x="2352" y="2648"/>
              <a:ext cx="0" cy="1136"/>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US" sz="2000" b="1"/>
            </a:p>
          </p:txBody>
        </p:sp>
        <p:sp>
          <p:nvSpPr>
            <p:cNvPr id="549914" name="Line 26"/>
            <p:cNvSpPr>
              <a:spLocks noChangeShapeType="1"/>
            </p:cNvSpPr>
            <p:nvPr/>
          </p:nvSpPr>
          <p:spPr bwMode="auto">
            <a:xfrm>
              <a:off x="2356" y="3268"/>
              <a:ext cx="464"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sz="2000" b="1"/>
            </a:p>
          </p:txBody>
        </p:sp>
      </p:grpSp>
      <p:grpSp>
        <p:nvGrpSpPr>
          <p:cNvPr id="4" name="Group 27"/>
          <p:cNvGrpSpPr>
            <a:grpSpLocks/>
          </p:cNvGrpSpPr>
          <p:nvPr/>
        </p:nvGrpSpPr>
        <p:grpSpPr bwMode="auto">
          <a:xfrm>
            <a:off x="6019800" y="2286000"/>
            <a:ext cx="2895600" cy="3048000"/>
            <a:chOff x="3792" y="1440"/>
            <a:chExt cx="1824" cy="1920"/>
          </a:xfrm>
        </p:grpSpPr>
        <p:sp>
          <p:nvSpPr>
            <p:cNvPr id="549916" name="Line 28"/>
            <p:cNvSpPr>
              <a:spLocks noChangeShapeType="1"/>
            </p:cNvSpPr>
            <p:nvPr/>
          </p:nvSpPr>
          <p:spPr bwMode="auto">
            <a:xfrm>
              <a:off x="4232" y="2448"/>
              <a:ext cx="368"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sz="2400"/>
            </a:p>
          </p:txBody>
        </p:sp>
        <p:sp>
          <p:nvSpPr>
            <p:cNvPr id="549917" name="Rectangle 29"/>
            <p:cNvSpPr>
              <a:spLocks noChangeArrowheads="1"/>
            </p:cNvSpPr>
            <p:nvPr/>
          </p:nvSpPr>
          <p:spPr bwMode="auto">
            <a:xfrm>
              <a:off x="4582" y="2068"/>
              <a:ext cx="1034" cy="764"/>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90488" tIns="44450" rIns="90488" bIns="44450" anchor="ctr"/>
            <a:lstStyle/>
            <a:p>
              <a:pPr algn="ctr" eaLnBrk="0" hangingPunct="0">
                <a:lnSpc>
                  <a:spcPct val="75000"/>
                </a:lnSpc>
                <a:defRPr/>
              </a:pPr>
              <a:r>
                <a:rPr lang="en-US" sz="2400" b="1" dirty="0" smtClean="0">
                  <a:solidFill>
                    <a:schemeClr val="bg1"/>
                  </a:solidFill>
                </a:rPr>
                <a:t>Customer</a:t>
              </a:r>
              <a:endParaRPr lang="en-US" sz="2400" b="1" dirty="0">
                <a:solidFill>
                  <a:schemeClr val="bg1"/>
                </a:solidFill>
              </a:endParaRPr>
            </a:p>
            <a:p>
              <a:pPr algn="ctr" eaLnBrk="0" hangingPunct="0">
                <a:lnSpc>
                  <a:spcPct val="75000"/>
                </a:lnSpc>
                <a:defRPr/>
              </a:pPr>
              <a:r>
                <a:rPr lang="en-US" sz="2400" b="1" dirty="0">
                  <a:solidFill>
                    <a:schemeClr val="bg1"/>
                  </a:solidFill>
                </a:rPr>
                <a:t>Perceived</a:t>
              </a:r>
            </a:p>
            <a:p>
              <a:pPr algn="ctr" eaLnBrk="0" hangingPunct="0">
                <a:lnSpc>
                  <a:spcPct val="75000"/>
                </a:lnSpc>
                <a:defRPr/>
              </a:pPr>
              <a:r>
                <a:rPr lang="en-US" sz="2400" b="1" dirty="0">
                  <a:solidFill>
                    <a:schemeClr val="bg1"/>
                  </a:solidFill>
                </a:rPr>
                <a:t>value</a:t>
              </a:r>
            </a:p>
          </p:txBody>
        </p:sp>
        <p:sp>
          <p:nvSpPr>
            <p:cNvPr id="18440" name="Line 30"/>
            <p:cNvSpPr>
              <a:spLocks noChangeShapeType="1"/>
            </p:cNvSpPr>
            <p:nvPr/>
          </p:nvSpPr>
          <p:spPr bwMode="auto">
            <a:xfrm>
              <a:off x="4224" y="1440"/>
              <a:ext cx="0" cy="192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US" sz="2400"/>
            </a:p>
          </p:txBody>
        </p:sp>
        <p:sp>
          <p:nvSpPr>
            <p:cNvPr id="549919" name="Line 31"/>
            <p:cNvSpPr>
              <a:spLocks noChangeShapeType="1"/>
            </p:cNvSpPr>
            <p:nvPr/>
          </p:nvSpPr>
          <p:spPr bwMode="auto">
            <a:xfrm>
              <a:off x="3792" y="3360"/>
              <a:ext cx="416"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sz="2400"/>
            </a:p>
          </p:txBody>
        </p:sp>
        <p:sp>
          <p:nvSpPr>
            <p:cNvPr id="18442" name="Line 32"/>
            <p:cNvSpPr>
              <a:spLocks noChangeShapeType="1"/>
            </p:cNvSpPr>
            <p:nvPr/>
          </p:nvSpPr>
          <p:spPr bwMode="auto">
            <a:xfrm>
              <a:off x="3792" y="1440"/>
              <a:ext cx="432"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en-US" sz="2400"/>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200" b="1" dirty="0" smtClean="0"/>
              <a:t>Customer Satisfaction</a:t>
            </a:r>
            <a:endParaRPr lang="en-US" sz="3200" b="1" dirty="0"/>
          </a:p>
        </p:txBody>
      </p:sp>
      <p:sp>
        <p:nvSpPr>
          <p:cNvPr id="3" name="Content Placeholder 2"/>
          <p:cNvSpPr>
            <a:spLocks noGrp="1"/>
          </p:cNvSpPr>
          <p:nvPr>
            <p:ph idx="1"/>
          </p:nvPr>
        </p:nvSpPr>
        <p:spPr>
          <a:xfrm>
            <a:off x="228600" y="1066800"/>
            <a:ext cx="8458200" cy="1828800"/>
          </a:xfrm>
        </p:spPr>
        <p:txBody>
          <a:bodyPr/>
          <a:lstStyle/>
          <a:p>
            <a:pPr algn="just">
              <a:buNone/>
            </a:pPr>
            <a:r>
              <a:rPr lang="en-US" dirty="0" smtClean="0"/>
              <a:t>	Customer satisfaction depends on the product’s perceived performance relative to a buyer’s expectations. </a:t>
            </a:r>
            <a:endParaRPr lang="en-US" dirty="0"/>
          </a:p>
        </p:txBody>
      </p:sp>
      <p:sp>
        <p:nvSpPr>
          <p:cNvPr id="4" name="Rounded Rectangle 3"/>
          <p:cNvSpPr/>
          <p:nvPr/>
        </p:nvSpPr>
        <p:spPr>
          <a:xfrm>
            <a:off x="533400" y="3200400"/>
            <a:ext cx="8153400" cy="1981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800" b="1" dirty="0" smtClean="0">
              <a:solidFill>
                <a:schemeClr val="tx1"/>
              </a:solidFill>
            </a:endParaRPr>
          </a:p>
          <a:p>
            <a:pPr algn="ctr"/>
            <a:endParaRPr lang="en-US" sz="2800" b="1" dirty="0" smtClean="0">
              <a:solidFill>
                <a:schemeClr val="tx1"/>
              </a:solidFill>
            </a:endParaRPr>
          </a:p>
          <a:p>
            <a:pPr algn="ctr"/>
            <a:endParaRPr lang="en-US" sz="2800" b="1" dirty="0" smtClean="0">
              <a:solidFill>
                <a:schemeClr val="tx1"/>
              </a:solidFill>
            </a:endParaRPr>
          </a:p>
          <a:p>
            <a:pPr algn="ctr"/>
            <a:endParaRPr lang="en-US" sz="1200" b="1" dirty="0" smtClean="0">
              <a:solidFill>
                <a:schemeClr val="tx1"/>
              </a:solidFill>
            </a:endParaRPr>
          </a:p>
          <a:p>
            <a:pPr algn="ctr"/>
            <a:r>
              <a:rPr lang="en-US" sz="2800" b="1" dirty="0" smtClean="0">
                <a:solidFill>
                  <a:schemeClr val="tx1"/>
                </a:solidFill>
              </a:rPr>
              <a:t>Customer Satisfaction</a:t>
            </a:r>
          </a:p>
          <a:p>
            <a:pPr algn="ctr"/>
            <a:endParaRPr lang="en-US" sz="1200" b="1" dirty="0" smtClean="0">
              <a:solidFill>
                <a:schemeClr val="tx1"/>
              </a:solidFill>
            </a:endParaRPr>
          </a:p>
          <a:p>
            <a:pPr algn="just"/>
            <a:r>
              <a:rPr lang="en-US" sz="2800" dirty="0" smtClean="0">
                <a:solidFill>
                  <a:schemeClr val="tx1"/>
                </a:solidFill>
              </a:rPr>
              <a:t>The extent to which a product’s perceived performance matches a buyer’s expectations. </a:t>
            </a:r>
          </a:p>
          <a:p>
            <a:pPr algn="ctr"/>
            <a:endParaRPr lang="en-US" sz="2800" b="1" dirty="0" smtClean="0">
              <a:solidFill>
                <a:schemeClr val="tx1"/>
              </a:solidFill>
            </a:endParaRPr>
          </a:p>
          <a:p>
            <a:pPr algn="ctr"/>
            <a:endParaRPr lang="en-US" sz="2800" b="1" dirty="0" smtClean="0">
              <a:solidFill>
                <a:schemeClr val="tx1"/>
              </a:solidFill>
            </a:endParaRPr>
          </a:p>
          <a:p>
            <a:pPr algn="ctr"/>
            <a:endParaRPr lang="en-US" sz="2800" dirty="0" smtClean="0">
              <a:solidFill>
                <a:schemeClr val="tx1"/>
              </a:solidFill>
            </a:endParaRPr>
          </a:p>
          <a:p>
            <a:pPr algn="just"/>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762000"/>
            <a:ext cx="8458200" cy="5638800"/>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h-TH" altLang="zh-CN" sz="3200" b="0" i="0" u="none" strike="noStrike" kern="1200" cap="none" spc="0" normalizeH="0" baseline="0" noProof="0" dirty="0" smtClean="0">
                <a:ln>
                  <a:noFill/>
                </a:ln>
                <a:effectLst/>
                <a:uLnTx/>
                <a:uFillTx/>
                <a:ea typeface="+mj-ea"/>
                <a:cs typeface="+mj-cs"/>
              </a:rPr>
              <a:t>The level of a person’s felt state resulting from comparing a product’s perceived performance in relation to the person’s expectations</a:t>
            </a:r>
            <a:endParaRPr kumimoji="0" lang="en-US" altLang="zh-CN" sz="3200" b="0" i="0" u="none" strike="noStrike" kern="1200" cap="none" spc="0" normalizeH="0" baseline="0" noProof="0" dirty="0" smtClean="0">
              <a:ln>
                <a:noFill/>
              </a:ln>
              <a:effectLst/>
              <a:uLnTx/>
              <a:uFillTx/>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en-US" altLang="zh-CN" sz="3200" dirty="0" smtClean="0">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altLang="zh-CN" sz="3200" b="0" i="0" u="none" strike="noStrike" kern="1200" cap="none" spc="0" normalizeH="0" baseline="0" noProof="0" dirty="0" smtClean="0">
              <a:ln>
                <a:noFill/>
              </a:ln>
              <a:effectLst/>
              <a:uLnTx/>
              <a:uFillTx/>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h-TH" altLang="zh-CN" sz="3200" b="0" i="0" u="none" strike="noStrike" kern="1200" cap="none" spc="0" normalizeH="0" baseline="0" noProof="0" dirty="0" smtClean="0">
                <a:ln>
                  <a:noFill/>
                </a:ln>
                <a:effectLst/>
                <a:uLnTx/>
                <a:uFillTx/>
                <a:ea typeface="+mj-ea"/>
                <a:cs typeface="+mj-cs"/>
              </a:rPr>
              <a:t/>
            </a:r>
            <a:br>
              <a:rPr kumimoji="0" lang="th-TH" altLang="zh-CN" sz="3200" b="0" i="0" u="none" strike="noStrike" kern="1200" cap="none" spc="0" normalizeH="0" baseline="0" noProof="0" dirty="0" smtClean="0">
                <a:ln>
                  <a:noFill/>
                </a:ln>
                <a:effectLst/>
                <a:uLnTx/>
                <a:uFillTx/>
                <a:ea typeface="+mj-ea"/>
                <a:cs typeface="+mj-cs"/>
              </a:rPr>
            </a:br>
            <a:r>
              <a:rPr kumimoji="0" lang="en-US" sz="3200" b="0" i="0" u="none" strike="noStrike" kern="1200" cap="none" spc="0" normalizeH="0" baseline="0" noProof="0" dirty="0" smtClean="0">
                <a:ln>
                  <a:noFill/>
                </a:ln>
                <a:effectLst/>
                <a:uLnTx/>
                <a:uFillTx/>
                <a:ea typeface="+mj-ea"/>
                <a:cs typeface="+mj-cs"/>
              </a:rPr>
              <a:t/>
            </a:r>
            <a:br>
              <a:rPr kumimoji="0" lang="en-US" sz="3200" b="0" i="0" u="none" strike="noStrike" kern="1200" cap="none" spc="0" normalizeH="0" baseline="0" noProof="0" dirty="0" smtClean="0">
                <a:ln>
                  <a:noFill/>
                </a:ln>
                <a:effectLst/>
                <a:uLnTx/>
                <a:uFillTx/>
                <a:ea typeface="+mj-ea"/>
                <a:cs typeface="+mj-cs"/>
              </a:rPr>
            </a:br>
            <a:r>
              <a:rPr kumimoji="0" lang="en-US" sz="3200" b="0" i="0" u="none" strike="noStrike" kern="1200" cap="none" spc="0" normalizeH="0" baseline="0" noProof="0" dirty="0" smtClean="0">
                <a:ln>
                  <a:noFill/>
                </a:ln>
                <a:effectLst/>
                <a:uLnTx/>
                <a:uFillTx/>
                <a:ea typeface="+mj-ea"/>
                <a:cs typeface="+mj-cs"/>
              </a:rPr>
              <a:t/>
            </a:r>
            <a:br>
              <a:rPr kumimoji="0" lang="en-US" sz="3200" b="0" i="0" u="none" strike="noStrike" kern="1200" cap="none" spc="0" normalizeH="0" baseline="0" noProof="0" dirty="0" smtClean="0">
                <a:ln>
                  <a:noFill/>
                </a:ln>
                <a:effectLst/>
                <a:uLnTx/>
                <a:uFillTx/>
                <a:ea typeface="+mj-ea"/>
                <a:cs typeface="+mj-cs"/>
              </a:rPr>
            </a:br>
            <a:r>
              <a:rPr kumimoji="0" lang="en-US" sz="3200" b="0" i="0" u="none" strike="noStrike" kern="1200" cap="none" spc="0" normalizeH="0" baseline="0" noProof="0" dirty="0" smtClean="0">
                <a:ln>
                  <a:noFill/>
                </a:ln>
                <a:effectLst/>
                <a:uLnTx/>
                <a:uFillTx/>
                <a:ea typeface="+mj-ea"/>
                <a:cs typeface="+mj-cs"/>
              </a:rPr>
              <a:t/>
            </a:r>
            <a:br>
              <a:rPr kumimoji="0" lang="en-US" sz="3200" b="0" i="0" u="none" strike="noStrike" kern="1200" cap="none" spc="0" normalizeH="0" baseline="0" noProof="0" dirty="0" smtClean="0">
                <a:ln>
                  <a:noFill/>
                </a:ln>
                <a:effectLst/>
                <a:uLnTx/>
                <a:uFillTx/>
                <a:ea typeface="+mj-ea"/>
                <a:cs typeface="+mj-cs"/>
              </a:rPr>
            </a:br>
            <a:r>
              <a:rPr kumimoji="0" lang="en-US" sz="3200" b="0" i="0" u="none" strike="noStrike" kern="1200" cap="none" spc="0" normalizeH="0" baseline="0" noProof="0" dirty="0" smtClean="0">
                <a:ln>
                  <a:noFill/>
                </a:ln>
                <a:effectLst/>
                <a:uLnTx/>
                <a:uFillTx/>
                <a:ea typeface="+mj-ea"/>
                <a:cs typeface="+mj-cs"/>
              </a:rPr>
              <a:t/>
            </a:r>
            <a:br>
              <a:rPr kumimoji="0" lang="en-US" sz="3200" b="0" i="0" u="none" strike="noStrike" kern="1200" cap="none" spc="0" normalizeH="0" baseline="0" noProof="0" dirty="0" smtClean="0">
                <a:ln>
                  <a:noFill/>
                </a:ln>
                <a:effectLst/>
                <a:uLnTx/>
                <a:uFillTx/>
                <a:ea typeface="+mj-ea"/>
                <a:cs typeface="+mj-cs"/>
              </a:rPr>
            </a:br>
            <a:endParaRPr kumimoji="0" lang="en-US" sz="3200" b="0" i="0" u="none" strike="noStrike" kern="1200" cap="none" spc="0" normalizeH="0" baseline="0" noProof="0" dirty="0">
              <a:ln>
                <a:noFill/>
              </a:ln>
              <a:effectLst/>
              <a:uLnTx/>
              <a:uFillTx/>
              <a:ea typeface="+mj-ea"/>
              <a:cs typeface="+mj-cs"/>
            </a:endParaRPr>
          </a:p>
        </p:txBody>
      </p:sp>
      <p:grpSp>
        <p:nvGrpSpPr>
          <p:cNvPr id="2" name="Group 10"/>
          <p:cNvGrpSpPr>
            <a:grpSpLocks/>
          </p:cNvGrpSpPr>
          <p:nvPr/>
        </p:nvGrpSpPr>
        <p:grpSpPr bwMode="auto">
          <a:xfrm>
            <a:off x="990600" y="3657600"/>
            <a:ext cx="1876426" cy="2595563"/>
            <a:chOff x="1150" y="2208"/>
            <a:chExt cx="1038" cy="1539"/>
          </a:xfrm>
        </p:grpSpPr>
        <p:graphicFrame>
          <p:nvGraphicFramePr>
            <p:cNvPr id="6" name="Object 4"/>
            <p:cNvGraphicFramePr>
              <a:graphicFrameLocks noChangeAspect="1"/>
            </p:cNvGraphicFramePr>
            <p:nvPr/>
          </p:nvGraphicFramePr>
          <p:xfrm>
            <a:off x="1306" y="2208"/>
            <a:ext cx="720" cy="1070"/>
          </p:xfrm>
          <a:graphic>
            <a:graphicData uri="http://schemas.openxmlformats.org/presentationml/2006/ole">
              <mc:AlternateContent xmlns:mc="http://schemas.openxmlformats.org/markup-compatibility/2006">
                <mc:Choice xmlns:v="urn:schemas-microsoft-com:vml" Requires="v">
                  <p:oleObj spid="_x0000_s150587" name="Clip" r:id="rId3" imgW="2285205" imgH="3943847" progId="">
                    <p:embed/>
                  </p:oleObj>
                </mc:Choice>
                <mc:Fallback>
                  <p:oleObj name="Clip" r:id="rId3" imgW="2285205" imgH="3943847" progId="">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 y="2208"/>
                          <a:ext cx="720" cy="1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12"/>
            <p:cNvSpPr txBox="1">
              <a:spLocks noChangeArrowheads="1"/>
            </p:cNvSpPr>
            <p:nvPr/>
          </p:nvSpPr>
          <p:spPr bwMode="auto">
            <a:xfrm>
              <a:off x="1150" y="3456"/>
              <a:ext cx="1038" cy="291"/>
            </a:xfrm>
            <a:prstGeom prst="rect">
              <a:avLst/>
            </a:prstGeom>
            <a:noFill/>
            <a:ln w="12700">
              <a:noFill/>
              <a:miter lim="800000"/>
              <a:headEnd/>
              <a:tailEnd/>
            </a:ln>
          </p:spPr>
          <p:txBody>
            <a:bodyPr wrap="none">
              <a:spAutoFit/>
            </a:bodyPr>
            <a:lstStyle/>
            <a:p>
              <a:pPr algn="ctr" eaLnBrk="0" hangingPunct="0"/>
              <a:r>
                <a:rPr lang="th-TH" sz="2400" b="1" dirty="0"/>
                <a:t>Dissatisfied</a:t>
              </a:r>
            </a:p>
          </p:txBody>
        </p:sp>
      </p:grpSp>
      <p:grpSp>
        <p:nvGrpSpPr>
          <p:cNvPr id="3" name="Group 13"/>
          <p:cNvGrpSpPr>
            <a:grpSpLocks/>
          </p:cNvGrpSpPr>
          <p:nvPr/>
        </p:nvGrpSpPr>
        <p:grpSpPr bwMode="auto">
          <a:xfrm>
            <a:off x="3810000" y="3733800"/>
            <a:ext cx="1617662" cy="2519364"/>
            <a:chOff x="2680" y="2448"/>
            <a:chExt cx="805" cy="1443"/>
          </a:xfrm>
        </p:grpSpPr>
        <p:graphicFrame>
          <p:nvGraphicFramePr>
            <p:cNvPr id="9" name="Object 3"/>
            <p:cNvGraphicFramePr>
              <a:graphicFrameLocks noChangeAspect="1"/>
            </p:cNvGraphicFramePr>
            <p:nvPr/>
          </p:nvGraphicFramePr>
          <p:xfrm>
            <a:off x="2765" y="2448"/>
            <a:ext cx="576" cy="956"/>
          </p:xfrm>
          <a:graphic>
            <a:graphicData uri="http://schemas.openxmlformats.org/presentationml/2006/ole">
              <mc:AlternateContent xmlns:mc="http://schemas.openxmlformats.org/markup-compatibility/2006">
                <mc:Choice xmlns:v="urn:schemas-microsoft-com:vml" Requires="v">
                  <p:oleObj spid="_x0000_s150588" name="Clip" r:id="rId5" imgW="1973263" imgH="3927475" progId="">
                    <p:embed/>
                  </p:oleObj>
                </mc:Choice>
                <mc:Fallback>
                  <p:oleObj name="Clip" r:id="rId5" imgW="1973263" imgH="3927475" progId="">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5" y="2448"/>
                          <a:ext cx="576" cy="9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5"/>
            <p:cNvSpPr txBox="1">
              <a:spLocks noChangeArrowheads="1"/>
            </p:cNvSpPr>
            <p:nvPr/>
          </p:nvSpPr>
          <p:spPr bwMode="auto">
            <a:xfrm>
              <a:off x="2680" y="3600"/>
              <a:ext cx="805" cy="291"/>
            </a:xfrm>
            <a:prstGeom prst="rect">
              <a:avLst/>
            </a:prstGeom>
            <a:noFill/>
            <a:ln w="12700">
              <a:noFill/>
              <a:miter lim="800000"/>
              <a:headEnd/>
              <a:tailEnd/>
            </a:ln>
          </p:spPr>
          <p:txBody>
            <a:bodyPr wrap="none">
              <a:spAutoFit/>
            </a:bodyPr>
            <a:lstStyle/>
            <a:p>
              <a:pPr algn="ctr" eaLnBrk="0" hangingPunct="0"/>
              <a:r>
                <a:rPr lang="th-TH" sz="2400" b="1" dirty="0"/>
                <a:t>Satisfied</a:t>
              </a:r>
            </a:p>
          </p:txBody>
        </p:sp>
      </p:grpSp>
      <p:grpSp>
        <p:nvGrpSpPr>
          <p:cNvPr id="5" name="Group 16"/>
          <p:cNvGrpSpPr>
            <a:grpSpLocks/>
          </p:cNvGrpSpPr>
          <p:nvPr/>
        </p:nvGrpSpPr>
        <p:grpSpPr bwMode="auto">
          <a:xfrm>
            <a:off x="6096000" y="3810000"/>
            <a:ext cx="2317982" cy="2568576"/>
            <a:chOff x="3609" y="2553"/>
            <a:chExt cx="1571" cy="1570"/>
          </a:xfrm>
        </p:grpSpPr>
        <p:graphicFrame>
          <p:nvGraphicFramePr>
            <p:cNvPr id="12" name="Object 2"/>
            <p:cNvGraphicFramePr>
              <a:graphicFrameLocks noChangeAspect="1"/>
            </p:cNvGraphicFramePr>
            <p:nvPr/>
          </p:nvGraphicFramePr>
          <p:xfrm>
            <a:off x="4022" y="2553"/>
            <a:ext cx="638" cy="951"/>
          </p:xfrm>
          <a:graphic>
            <a:graphicData uri="http://schemas.openxmlformats.org/presentationml/2006/ole">
              <mc:AlternateContent xmlns:mc="http://schemas.openxmlformats.org/markup-compatibility/2006">
                <mc:Choice xmlns:v="urn:schemas-microsoft-com:vml" Requires="v">
                  <p:oleObj spid="_x0000_s150589" name="Clip" r:id="rId7" imgW="1241425" imgH="1851025" progId="">
                    <p:embed/>
                  </p:oleObj>
                </mc:Choice>
                <mc:Fallback>
                  <p:oleObj name="Clip" r:id="rId7" imgW="1241425" imgH="1851025" progId="">
                    <p:embed/>
                    <p:pic>
                      <p:nvPicPr>
                        <p:cNvPr id="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2" y="2553"/>
                          <a:ext cx="638" cy="9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18"/>
            <p:cNvSpPr txBox="1">
              <a:spLocks noChangeArrowheads="1"/>
            </p:cNvSpPr>
            <p:nvPr/>
          </p:nvSpPr>
          <p:spPr bwMode="auto">
            <a:xfrm>
              <a:off x="3609" y="3600"/>
              <a:ext cx="1571" cy="523"/>
            </a:xfrm>
            <a:prstGeom prst="rect">
              <a:avLst/>
            </a:prstGeom>
            <a:noFill/>
            <a:ln w="12700">
              <a:noFill/>
              <a:miter lim="800000"/>
              <a:headEnd/>
              <a:tailEnd/>
            </a:ln>
          </p:spPr>
          <p:txBody>
            <a:bodyPr wrap="none">
              <a:spAutoFit/>
            </a:bodyPr>
            <a:lstStyle/>
            <a:p>
              <a:pPr algn="ctr" eaLnBrk="0" hangingPunct="0"/>
              <a:r>
                <a:rPr lang="th-TH" sz="2400" b="1" dirty="0"/>
                <a:t>Delighted</a:t>
              </a:r>
            </a:p>
            <a:p>
              <a:pPr algn="ctr" eaLnBrk="0" hangingPunct="0"/>
              <a:r>
                <a:rPr lang="th-TH" sz="2400" b="1" dirty="0"/>
                <a:t>(Highly satisfied)</a:t>
              </a:r>
            </a:p>
          </p:txBody>
        </p:sp>
      </p:grpSp>
      <p:grpSp>
        <p:nvGrpSpPr>
          <p:cNvPr id="8" name="Group 6"/>
          <p:cNvGrpSpPr>
            <a:grpSpLocks/>
          </p:cNvGrpSpPr>
          <p:nvPr/>
        </p:nvGrpSpPr>
        <p:grpSpPr bwMode="auto">
          <a:xfrm>
            <a:off x="990600" y="2819400"/>
            <a:ext cx="7162800" cy="609600"/>
            <a:chOff x="1165" y="3120"/>
            <a:chExt cx="3731" cy="384"/>
          </a:xfrm>
        </p:grpSpPr>
        <p:sp>
          <p:nvSpPr>
            <p:cNvPr id="15" name="Rectangle 7"/>
            <p:cNvSpPr>
              <a:spLocks noChangeArrowheads="1"/>
            </p:cNvSpPr>
            <p:nvPr/>
          </p:nvSpPr>
          <p:spPr bwMode="auto">
            <a:xfrm>
              <a:off x="1165" y="3120"/>
              <a:ext cx="1008" cy="384"/>
            </a:xfrm>
            <a:prstGeom prst="rect">
              <a:avLst/>
            </a:prstGeom>
            <a:solidFill>
              <a:srgbClr val="FFCC99"/>
            </a:solidFill>
            <a:ln w="12700">
              <a:solidFill>
                <a:schemeClr val="tx1"/>
              </a:solidFill>
              <a:miter lim="800000"/>
              <a:headEnd/>
              <a:tailEnd/>
            </a:ln>
          </p:spPr>
          <p:txBody>
            <a:bodyPr wrap="none" anchor="ctr"/>
            <a:lstStyle/>
            <a:p>
              <a:pPr algn="ctr" eaLnBrk="0" hangingPunct="0"/>
              <a:r>
                <a:rPr lang="th-TH" sz="2800" b="1" dirty="0"/>
                <a:t>P &lt; E</a:t>
              </a:r>
            </a:p>
          </p:txBody>
        </p:sp>
        <p:sp>
          <p:nvSpPr>
            <p:cNvPr id="16" name="Rectangle 8"/>
            <p:cNvSpPr>
              <a:spLocks noChangeArrowheads="1"/>
            </p:cNvSpPr>
            <p:nvPr/>
          </p:nvSpPr>
          <p:spPr bwMode="auto">
            <a:xfrm>
              <a:off x="2530" y="3120"/>
              <a:ext cx="1008" cy="384"/>
            </a:xfrm>
            <a:prstGeom prst="rect">
              <a:avLst/>
            </a:prstGeom>
            <a:solidFill>
              <a:schemeClr val="accent1"/>
            </a:solidFill>
            <a:ln w="12700">
              <a:solidFill>
                <a:schemeClr val="tx1"/>
              </a:solidFill>
              <a:miter lim="800000"/>
              <a:headEnd/>
              <a:tailEnd/>
            </a:ln>
          </p:spPr>
          <p:txBody>
            <a:bodyPr wrap="none" anchor="ctr"/>
            <a:lstStyle/>
            <a:p>
              <a:pPr algn="ctr" eaLnBrk="0" hangingPunct="0"/>
              <a:r>
                <a:rPr lang="th-TH" sz="2800" b="1"/>
                <a:t>P = E</a:t>
              </a:r>
            </a:p>
          </p:txBody>
        </p:sp>
        <p:sp>
          <p:nvSpPr>
            <p:cNvPr id="17" name="Rectangle 9"/>
            <p:cNvSpPr>
              <a:spLocks noChangeArrowheads="1"/>
            </p:cNvSpPr>
            <p:nvPr/>
          </p:nvSpPr>
          <p:spPr bwMode="auto">
            <a:xfrm>
              <a:off x="3888" y="3120"/>
              <a:ext cx="1008" cy="384"/>
            </a:xfrm>
            <a:prstGeom prst="rect">
              <a:avLst/>
            </a:prstGeom>
            <a:solidFill>
              <a:srgbClr val="99FF99"/>
            </a:solidFill>
            <a:ln w="12700">
              <a:solidFill>
                <a:schemeClr val="tx1"/>
              </a:solidFill>
              <a:miter lim="800000"/>
              <a:headEnd/>
              <a:tailEnd/>
            </a:ln>
          </p:spPr>
          <p:txBody>
            <a:bodyPr wrap="none" anchor="ctr"/>
            <a:lstStyle/>
            <a:p>
              <a:pPr algn="ctr" eaLnBrk="0" hangingPunct="0"/>
              <a:r>
                <a:rPr lang="th-TH" sz="2800" b="1"/>
                <a:t>P &gt; E</a:t>
              </a:r>
            </a:p>
          </p:txBody>
        </p:sp>
      </p:grpSp>
      <p:sp>
        <p:nvSpPr>
          <p:cNvPr id="21" name="Title 1"/>
          <p:cNvSpPr>
            <a:spLocks noGrp="1"/>
          </p:cNvSpPr>
          <p:nvPr>
            <p:ph type="title"/>
          </p:nvPr>
        </p:nvSpPr>
        <p:spPr>
          <a:xfrm>
            <a:off x="0" y="0"/>
            <a:ext cx="3581400" cy="685800"/>
          </a:xfrm>
        </p:spPr>
        <p:txBody>
          <a:bodyPr>
            <a:normAutofit/>
          </a:bodyPr>
          <a:lstStyle/>
          <a:p>
            <a:r>
              <a:rPr lang="en-US" sz="2800" b="1" dirty="0" smtClean="0"/>
              <a:t>Satisfaction (Cont.)</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p:spPr>
        <p:txBody>
          <a:bodyPr>
            <a:normAutofit/>
          </a:bodyPr>
          <a:lstStyle/>
          <a:p>
            <a:pPr algn="ctr"/>
            <a:r>
              <a:rPr lang="en-US" sz="2800" b="1" dirty="0" smtClean="0"/>
              <a:t>Customer Expectations</a:t>
            </a:r>
            <a:endParaRPr lang="en-US" sz="2800" b="1" dirty="0"/>
          </a:p>
        </p:txBody>
      </p:sp>
      <p:sp>
        <p:nvSpPr>
          <p:cNvPr id="3" name="Content Placeholder 2"/>
          <p:cNvSpPr>
            <a:spLocks noGrp="1"/>
          </p:cNvSpPr>
          <p:nvPr>
            <p:ph sz="quarter" idx="1"/>
          </p:nvPr>
        </p:nvSpPr>
        <p:spPr>
          <a:xfrm>
            <a:off x="304800" y="990600"/>
            <a:ext cx="8382000" cy="5257800"/>
          </a:xfrm>
        </p:spPr>
        <p:txBody>
          <a:bodyPr>
            <a:normAutofit/>
          </a:bodyPr>
          <a:lstStyle/>
          <a:p>
            <a:pPr algn="ctr">
              <a:buClrTx/>
              <a:buNone/>
            </a:pPr>
            <a:r>
              <a:rPr lang="en-US" sz="2800" b="1" dirty="0" smtClean="0"/>
              <a:t>Set the right level of expectations</a:t>
            </a:r>
          </a:p>
          <a:p>
            <a:pPr algn="just">
              <a:buClrTx/>
              <a:buNone/>
            </a:pPr>
            <a:r>
              <a:rPr lang="en-US" sz="2800" dirty="0" smtClean="0"/>
              <a:t>	</a:t>
            </a:r>
          </a:p>
          <a:p>
            <a:pPr algn="just">
              <a:buClrTx/>
              <a:buNone/>
            </a:pPr>
            <a:r>
              <a:rPr lang="en-US" sz="2800" dirty="0" smtClean="0"/>
              <a:t>	</a:t>
            </a:r>
          </a:p>
          <a:p>
            <a:pPr algn="just">
              <a:buClrTx/>
              <a:buNone/>
            </a:pPr>
            <a:endParaRPr lang="en-US" sz="2800" dirty="0" smtClean="0"/>
          </a:p>
          <a:p>
            <a:pPr algn="just">
              <a:buClrTx/>
              <a:buNone/>
            </a:pPr>
            <a:r>
              <a:rPr lang="en-US" sz="2800" dirty="0" smtClean="0"/>
              <a:t>	</a:t>
            </a:r>
            <a:endParaRPr lang="en-US" sz="2800" dirty="0"/>
          </a:p>
        </p:txBody>
      </p:sp>
      <p:sp>
        <p:nvSpPr>
          <p:cNvPr id="11" name="Rectangle 10"/>
          <p:cNvSpPr/>
          <p:nvPr/>
        </p:nvSpPr>
        <p:spPr>
          <a:xfrm>
            <a:off x="304800" y="2133600"/>
            <a:ext cx="27432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b="1" dirty="0" smtClean="0"/>
              <a:t>Setting too low expectation</a:t>
            </a:r>
            <a:endParaRPr lang="en-US" sz="2600" b="1" dirty="0"/>
          </a:p>
        </p:txBody>
      </p:sp>
      <p:sp>
        <p:nvSpPr>
          <p:cNvPr id="12" name="Rectangle 11"/>
          <p:cNvSpPr/>
          <p:nvPr/>
        </p:nvSpPr>
        <p:spPr>
          <a:xfrm>
            <a:off x="304800" y="3886200"/>
            <a:ext cx="27432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b="1" dirty="0" smtClean="0"/>
              <a:t>Setting too high expectation</a:t>
            </a:r>
            <a:endParaRPr lang="en-US" sz="2600" b="1" dirty="0"/>
          </a:p>
        </p:txBody>
      </p:sp>
      <p:sp>
        <p:nvSpPr>
          <p:cNvPr id="13" name="Rectangle 12"/>
          <p:cNvSpPr/>
          <p:nvPr/>
        </p:nvSpPr>
        <p:spPr>
          <a:xfrm>
            <a:off x="5181600" y="2133600"/>
            <a:ext cx="36576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b="1" dirty="0" smtClean="0"/>
              <a:t> Satisfy but fail to attract enough customers </a:t>
            </a:r>
            <a:endParaRPr lang="en-US" sz="2600" b="1" dirty="0"/>
          </a:p>
        </p:txBody>
      </p:sp>
      <p:sp>
        <p:nvSpPr>
          <p:cNvPr id="14" name="Rectangle 13"/>
          <p:cNvSpPr/>
          <p:nvPr/>
        </p:nvSpPr>
        <p:spPr>
          <a:xfrm>
            <a:off x="5181600" y="3886200"/>
            <a:ext cx="36576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b="1" dirty="0" smtClean="0"/>
              <a:t> Buyers will be disappointed </a:t>
            </a:r>
            <a:endParaRPr lang="en-US" sz="2600" b="1" dirty="0"/>
          </a:p>
        </p:txBody>
      </p:sp>
      <p:sp>
        <p:nvSpPr>
          <p:cNvPr id="16" name="Right Arrow 15"/>
          <p:cNvSpPr/>
          <p:nvPr/>
        </p:nvSpPr>
        <p:spPr>
          <a:xfrm>
            <a:off x="3429000" y="2590800"/>
            <a:ext cx="1524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Right Arrow 16"/>
          <p:cNvSpPr/>
          <p:nvPr/>
        </p:nvSpPr>
        <p:spPr>
          <a:xfrm>
            <a:off x="3429000" y="4343400"/>
            <a:ext cx="1524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81000"/>
            <a:ext cx="8534400" cy="990600"/>
          </a:xfrm>
        </p:spPr>
        <p:txBody>
          <a:bodyPr>
            <a:noAutofit/>
          </a:bodyPr>
          <a:lstStyle/>
          <a:p>
            <a:pPr algn="ctr">
              <a:defRPr/>
            </a:pPr>
            <a:r>
              <a:rPr lang="th-TH" altLang="zh-CN" sz="3600" b="1" kern="1200" dirty="0" smtClean="0">
                <a:latin typeface="+mn-lt"/>
              </a:rPr>
              <a:t>What </a:t>
            </a:r>
            <a:r>
              <a:rPr lang="en-US" altLang="zh-CN" sz="3600" b="1" kern="1200" dirty="0" smtClean="0">
                <a:latin typeface="+mn-lt"/>
              </a:rPr>
              <a:t> d</a:t>
            </a:r>
            <a:r>
              <a:rPr lang="th-TH" altLang="zh-CN" sz="3600" b="1" kern="1200" dirty="0" smtClean="0">
                <a:latin typeface="+mn-lt"/>
              </a:rPr>
              <a:t>oes </a:t>
            </a:r>
            <a:r>
              <a:rPr lang="en-US" altLang="zh-CN" sz="3600" b="1" kern="1200" dirty="0" smtClean="0">
                <a:latin typeface="+mn-lt"/>
              </a:rPr>
              <a:t>a h</a:t>
            </a:r>
            <a:r>
              <a:rPr lang="th-TH" altLang="zh-CN" sz="3600" b="1" kern="1200" dirty="0" smtClean="0">
                <a:latin typeface="+mn-lt"/>
              </a:rPr>
              <a:t>ighly </a:t>
            </a:r>
            <a:r>
              <a:rPr lang="en-US" altLang="zh-CN" sz="3600" b="1" kern="1200" dirty="0" smtClean="0">
                <a:latin typeface="+mn-lt"/>
              </a:rPr>
              <a:t>s</a:t>
            </a:r>
            <a:r>
              <a:rPr lang="th-TH" altLang="zh-CN" sz="3600" b="1" kern="1200" dirty="0" smtClean="0">
                <a:latin typeface="+mn-lt"/>
              </a:rPr>
              <a:t>atisfied </a:t>
            </a:r>
            <a:r>
              <a:rPr lang="en-US" altLang="zh-CN" sz="3600" b="1" kern="1200" dirty="0" smtClean="0">
                <a:latin typeface="+mn-lt"/>
              </a:rPr>
              <a:t>c</a:t>
            </a:r>
            <a:r>
              <a:rPr lang="th-TH" altLang="zh-CN" sz="3600" b="1" kern="1200" dirty="0" smtClean="0">
                <a:latin typeface="+mn-lt"/>
              </a:rPr>
              <a:t>ustomer</a:t>
            </a:r>
            <a:r>
              <a:rPr lang="en-US" altLang="zh-CN" sz="3600" b="1" kern="1200" dirty="0" smtClean="0">
                <a:latin typeface="+mn-lt"/>
              </a:rPr>
              <a:t> do?</a:t>
            </a:r>
            <a:endParaRPr lang="en-US" sz="3600" dirty="0">
              <a:latin typeface="+mn-lt"/>
            </a:endParaRPr>
          </a:p>
        </p:txBody>
      </p:sp>
      <p:pic>
        <p:nvPicPr>
          <p:cNvPr id="70658" name="Picture 2" descr="http://bip.softwarejewel.com/wp-content/uploads/2010/02/word-of-mouth2.jpg"/>
          <p:cNvPicPr>
            <a:picLocks noChangeAspect="1" noChangeArrowheads="1"/>
          </p:cNvPicPr>
          <p:nvPr/>
        </p:nvPicPr>
        <p:blipFill>
          <a:blip r:embed="rId2" cstate="email"/>
          <a:srcRect/>
          <a:stretch>
            <a:fillRect/>
          </a:stretch>
        </p:blipFill>
        <p:spPr bwMode="auto">
          <a:xfrm>
            <a:off x="1143000" y="1752600"/>
            <a:ext cx="6819900" cy="4076701"/>
          </a:xfrm>
          <a:prstGeom prst="rect">
            <a:avLst/>
          </a:prstGeom>
          <a:ln w="28575"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r>
              <a:rPr lang="en-US" sz="4000" b="1" dirty="0" smtClean="0"/>
              <a:t>Session Outline</a:t>
            </a:r>
            <a:endParaRPr lang="en-US" sz="4000" dirty="0"/>
          </a:p>
        </p:txBody>
      </p:sp>
      <p:sp>
        <p:nvSpPr>
          <p:cNvPr id="3" name="Content Placeholder 2"/>
          <p:cNvSpPr>
            <a:spLocks noGrp="1"/>
          </p:cNvSpPr>
          <p:nvPr>
            <p:ph idx="1"/>
          </p:nvPr>
        </p:nvSpPr>
        <p:spPr>
          <a:xfrm>
            <a:off x="457200" y="1219200"/>
            <a:ext cx="8229600" cy="5334000"/>
          </a:xfrm>
        </p:spPr>
        <p:txBody>
          <a:bodyPr>
            <a:noAutofit/>
          </a:bodyPr>
          <a:lstStyle/>
          <a:p>
            <a:pPr lvl="0" algn="just">
              <a:buFont typeface="Wingdings" pitchFamily="2" charset="2"/>
              <a:buChar char="v"/>
            </a:pPr>
            <a:r>
              <a:rPr lang="en-US" sz="3600" b="1" dirty="0"/>
              <a:t>What is Marketing</a:t>
            </a:r>
            <a:r>
              <a:rPr lang="en-US" sz="3600" b="1" dirty="0" smtClean="0"/>
              <a:t>?</a:t>
            </a:r>
          </a:p>
          <a:p>
            <a:pPr lvl="0" algn="just">
              <a:buNone/>
            </a:pPr>
            <a:endParaRPr lang="en-US" sz="1800" b="1" dirty="0" smtClean="0"/>
          </a:p>
          <a:p>
            <a:pPr lvl="0" algn="just">
              <a:buFont typeface="Wingdings" pitchFamily="2" charset="2"/>
              <a:buChar char="v"/>
            </a:pPr>
            <a:r>
              <a:rPr lang="en-US" sz="3600" b="1" dirty="0" smtClean="0"/>
              <a:t>The Role of Marketing</a:t>
            </a:r>
          </a:p>
          <a:p>
            <a:pPr lvl="0" algn="just">
              <a:buNone/>
            </a:pPr>
            <a:endParaRPr lang="en-US" sz="1800" b="1" dirty="0" smtClean="0"/>
          </a:p>
          <a:p>
            <a:pPr lvl="0" algn="just">
              <a:buFont typeface="Wingdings" pitchFamily="2" charset="2"/>
              <a:buChar char="v"/>
            </a:pPr>
            <a:r>
              <a:rPr lang="en-US" sz="3600" b="1" dirty="0" smtClean="0"/>
              <a:t>The Marketing Management Process</a:t>
            </a:r>
          </a:p>
          <a:p>
            <a:pPr lvl="0" algn="just">
              <a:buNone/>
            </a:pPr>
            <a:endParaRPr lang="en-US" sz="1800" b="1" dirty="0" smtClean="0"/>
          </a:p>
          <a:p>
            <a:pPr algn="just">
              <a:buFont typeface="Wingdings" pitchFamily="2" charset="2"/>
              <a:buChar char="v"/>
            </a:pPr>
            <a:r>
              <a:rPr lang="en-US" sz="3600" b="1" dirty="0" smtClean="0"/>
              <a:t>The Changing Marketing Landscape</a:t>
            </a:r>
          </a:p>
          <a:p>
            <a:pPr lvl="0" algn="just">
              <a:buFont typeface="Wingdings" pitchFamily="2" charset="2"/>
              <a:buChar char="v"/>
            </a:pPr>
            <a:endParaRPr lang="en-US" sz="3600" b="1" dirty="0"/>
          </a:p>
          <a:p>
            <a:pPr algn="just">
              <a:buFont typeface="Wingdings" pitchFamily="2" charset="2"/>
              <a:buChar char="v"/>
            </a:pPr>
            <a:endParaRPr lang="en-US" sz="36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smtClean="0"/>
              <a:t>A Highly Satisfied Customer…</a:t>
            </a:r>
            <a:endParaRPr lang="en-US" sz="3200" b="1" dirty="0"/>
          </a:p>
        </p:txBody>
      </p:sp>
      <p:sp>
        <p:nvSpPr>
          <p:cNvPr id="4" name="Rectangle 3"/>
          <p:cNvSpPr>
            <a:spLocks noGrp="1" noChangeArrowheads="1"/>
          </p:cNvSpPr>
          <p:nvPr>
            <p:ph sz="quarter" idx="1"/>
          </p:nvPr>
        </p:nvSpPr>
        <p:spPr>
          <a:xfrm>
            <a:off x="457200" y="1219200"/>
            <a:ext cx="8229600" cy="5334000"/>
          </a:xfrm>
        </p:spPr>
        <p:txBody>
          <a:bodyPr>
            <a:normAutofit/>
          </a:bodyPr>
          <a:lstStyle/>
          <a:p>
            <a:pPr>
              <a:lnSpc>
                <a:spcPct val="90000"/>
              </a:lnSpc>
              <a:buClrTx/>
              <a:defRPr/>
            </a:pPr>
            <a:r>
              <a:rPr lang="th-TH" altLang="zh-CN" sz="2800" b="1" kern="1200" dirty="0" smtClean="0">
                <a:ea typeface="+mj-ea"/>
                <a:cs typeface="+mj-cs"/>
              </a:rPr>
              <a:t>Stays loyal longer</a:t>
            </a:r>
            <a:endParaRPr lang="en-US" altLang="zh-CN" sz="2800" b="1" kern="1200" dirty="0" smtClean="0">
              <a:ea typeface="+mj-ea"/>
              <a:cs typeface="+mj-cs"/>
            </a:endParaRPr>
          </a:p>
          <a:p>
            <a:pPr>
              <a:lnSpc>
                <a:spcPct val="90000"/>
              </a:lnSpc>
              <a:buClrTx/>
              <a:defRPr/>
            </a:pPr>
            <a:endParaRPr lang="th-TH" altLang="zh-CN" sz="1400" b="1" kern="1200" dirty="0" smtClean="0">
              <a:ea typeface="+mj-ea"/>
              <a:cs typeface="+mj-cs"/>
            </a:endParaRPr>
          </a:p>
          <a:p>
            <a:pPr>
              <a:lnSpc>
                <a:spcPct val="90000"/>
              </a:lnSpc>
              <a:buClrTx/>
              <a:defRPr/>
            </a:pPr>
            <a:r>
              <a:rPr lang="th-TH" altLang="zh-CN" sz="2800" b="1" kern="1200" dirty="0" smtClean="0">
                <a:ea typeface="+mj-ea"/>
                <a:cs typeface="+mj-cs"/>
              </a:rPr>
              <a:t>Buys more as the company introduces new products and upgrades existing products</a:t>
            </a:r>
            <a:endParaRPr lang="en-US" altLang="zh-CN" sz="2800" b="1" kern="1200" dirty="0" smtClean="0">
              <a:ea typeface="+mj-ea"/>
              <a:cs typeface="+mj-cs"/>
            </a:endParaRPr>
          </a:p>
          <a:p>
            <a:pPr>
              <a:lnSpc>
                <a:spcPct val="90000"/>
              </a:lnSpc>
              <a:buClrTx/>
              <a:defRPr/>
            </a:pPr>
            <a:endParaRPr lang="th-TH" altLang="zh-CN" sz="1400" b="1" kern="1200" dirty="0" smtClean="0">
              <a:ea typeface="+mj-ea"/>
              <a:cs typeface="+mj-cs"/>
            </a:endParaRPr>
          </a:p>
          <a:p>
            <a:pPr>
              <a:lnSpc>
                <a:spcPct val="90000"/>
              </a:lnSpc>
              <a:buClrTx/>
              <a:defRPr/>
            </a:pPr>
            <a:r>
              <a:rPr lang="th-TH" altLang="zh-CN" sz="2800" b="1" kern="1200" dirty="0" smtClean="0">
                <a:ea typeface="+mj-ea"/>
                <a:cs typeface="+mj-cs"/>
              </a:rPr>
              <a:t>Talks favorably about the company and its products</a:t>
            </a:r>
            <a:endParaRPr lang="en-US" altLang="zh-CN" sz="2800" b="1" kern="1200" dirty="0" smtClean="0">
              <a:ea typeface="+mj-ea"/>
              <a:cs typeface="+mj-cs"/>
            </a:endParaRPr>
          </a:p>
          <a:p>
            <a:pPr>
              <a:lnSpc>
                <a:spcPct val="90000"/>
              </a:lnSpc>
              <a:buClrTx/>
              <a:defRPr/>
            </a:pPr>
            <a:endParaRPr lang="th-TH" altLang="zh-CN" sz="1400" b="1" kern="1200" dirty="0" smtClean="0">
              <a:ea typeface="+mj-ea"/>
              <a:cs typeface="+mj-cs"/>
            </a:endParaRPr>
          </a:p>
          <a:p>
            <a:pPr>
              <a:lnSpc>
                <a:spcPct val="90000"/>
              </a:lnSpc>
              <a:buClrTx/>
              <a:defRPr/>
            </a:pPr>
            <a:r>
              <a:rPr lang="th-TH" altLang="zh-CN" sz="2800" b="1" kern="1200" dirty="0" smtClean="0">
                <a:ea typeface="+mj-ea"/>
                <a:cs typeface="+mj-cs"/>
              </a:rPr>
              <a:t>Pays less attention to competing brands and advertising and is less sensitive to price</a:t>
            </a:r>
            <a:endParaRPr lang="en-US" altLang="zh-CN" sz="2800" b="1" kern="1200" dirty="0" smtClean="0">
              <a:ea typeface="+mj-ea"/>
              <a:cs typeface="+mj-cs"/>
            </a:endParaRPr>
          </a:p>
          <a:p>
            <a:pPr>
              <a:lnSpc>
                <a:spcPct val="90000"/>
              </a:lnSpc>
              <a:buClrTx/>
              <a:defRPr/>
            </a:pPr>
            <a:endParaRPr lang="th-TH" altLang="zh-CN" sz="1400" b="1" kern="1200" dirty="0" smtClean="0">
              <a:ea typeface="+mj-ea"/>
              <a:cs typeface="+mj-cs"/>
            </a:endParaRPr>
          </a:p>
          <a:p>
            <a:pPr>
              <a:lnSpc>
                <a:spcPct val="90000"/>
              </a:lnSpc>
              <a:buClrTx/>
              <a:defRPr/>
            </a:pPr>
            <a:r>
              <a:rPr lang="th-TH" altLang="zh-CN" sz="2800" b="1" kern="1200" dirty="0" smtClean="0">
                <a:ea typeface="+mj-ea"/>
                <a:cs typeface="+mj-cs"/>
              </a:rPr>
              <a:t>Offers product/service ideas to the company</a:t>
            </a:r>
            <a:endParaRPr lang="en-US" altLang="zh-CN" sz="2800" b="1" kern="1200" dirty="0" smtClean="0">
              <a:ea typeface="+mj-ea"/>
              <a:cs typeface="+mj-cs"/>
            </a:endParaRPr>
          </a:p>
          <a:p>
            <a:pPr>
              <a:lnSpc>
                <a:spcPct val="90000"/>
              </a:lnSpc>
              <a:buClrTx/>
              <a:defRPr/>
            </a:pPr>
            <a:endParaRPr lang="th-TH" altLang="zh-CN" sz="1400" b="1" kern="1200" dirty="0" smtClean="0">
              <a:ea typeface="+mj-ea"/>
              <a:cs typeface="+mj-cs"/>
            </a:endParaRPr>
          </a:p>
          <a:p>
            <a:pPr>
              <a:lnSpc>
                <a:spcPct val="90000"/>
              </a:lnSpc>
              <a:buClrTx/>
              <a:defRPr/>
            </a:pPr>
            <a:r>
              <a:rPr lang="th-TH" altLang="zh-CN" sz="2800" b="1" kern="1200" dirty="0" smtClean="0">
                <a:ea typeface="+mj-ea"/>
                <a:cs typeface="+mj-cs"/>
              </a:rPr>
              <a:t>Costs less to serve than new customers because transactions are </a:t>
            </a:r>
            <a:r>
              <a:rPr lang="th-TH" sz="2800" b="1" dirty="0" smtClean="0"/>
              <a:t>routinized</a:t>
            </a:r>
            <a:endParaRPr lang="th-TH"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500" fill="hold"/>
                                        <p:tgtEl>
                                          <p:spTgt spid="4">
                                            <p:txEl>
                                              <p:pRg st="4" end="4"/>
                                            </p:txEl>
                                          </p:spTgt>
                                        </p:tgtEl>
                                        <p:attrNameLst>
                                          <p:attrName>ppt_x</p:attrName>
                                        </p:attrNameLst>
                                      </p:cBhvr>
                                      <p:tavLst>
                                        <p:tav tm="0">
                                          <p:val>
                                            <p:strVal val="#ppt_x-#ppt_w/2"/>
                                          </p:val>
                                        </p:tav>
                                        <p:tav tm="100000">
                                          <p:val>
                                            <p:strVal val="#ppt_x"/>
                                          </p:val>
                                        </p:tav>
                                      </p:tavLst>
                                    </p:anim>
                                    <p:anim calcmode="lin" valueType="num">
                                      <p:cBhvr>
                                        <p:cTn id="24"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2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500" fill="hold"/>
                                        <p:tgtEl>
                                          <p:spTgt spid="4">
                                            <p:txEl>
                                              <p:pRg st="6" end="6"/>
                                            </p:txEl>
                                          </p:spTgt>
                                        </p:tgtEl>
                                        <p:attrNameLst>
                                          <p:attrName>ppt_x</p:attrName>
                                        </p:attrNameLst>
                                      </p:cBhvr>
                                      <p:tavLst>
                                        <p:tav tm="0">
                                          <p:val>
                                            <p:strVal val="#ppt_x-#ppt_w/2"/>
                                          </p:val>
                                        </p:tav>
                                        <p:tav tm="100000">
                                          <p:val>
                                            <p:strVal val="#ppt_x"/>
                                          </p:val>
                                        </p:tav>
                                      </p:tavLst>
                                    </p:anim>
                                    <p:anim calcmode="lin" valueType="num">
                                      <p:cBhvr>
                                        <p:cTn id="32" dur="50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3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p:cTn id="39" dur="500" fill="hold"/>
                                        <p:tgtEl>
                                          <p:spTgt spid="4">
                                            <p:txEl>
                                              <p:pRg st="8" end="8"/>
                                            </p:txEl>
                                          </p:spTgt>
                                        </p:tgtEl>
                                        <p:attrNameLst>
                                          <p:attrName>ppt_x</p:attrName>
                                        </p:attrNameLst>
                                      </p:cBhvr>
                                      <p:tavLst>
                                        <p:tav tm="0">
                                          <p:val>
                                            <p:strVal val="#ppt_x-#ppt_w/2"/>
                                          </p:val>
                                        </p:tav>
                                        <p:tav tm="100000">
                                          <p:val>
                                            <p:strVal val="#ppt_x"/>
                                          </p:val>
                                        </p:tav>
                                      </p:tavLst>
                                    </p:anim>
                                    <p:anim calcmode="lin" valueType="num">
                                      <p:cBhvr>
                                        <p:cTn id="40" dur="500" fill="hold"/>
                                        <p:tgtEl>
                                          <p:spTgt spid="4">
                                            <p:txEl>
                                              <p:pRg st="8" end="8"/>
                                            </p:txEl>
                                          </p:spTgt>
                                        </p:tgtEl>
                                        <p:attrNameLst>
                                          <p:attrName>ppt_y</p:attrName>
                                        </p:attrNameLst>
                                      </p:cBhvr>
                                      <p:tavLst>
                                        <p:tav tm="0">
                                          <p:val>
                                            <p:strVal val="#ppt_y"/>
                                          </p:val>
                                        </p:tav>
                                        <p:tav tm="100000">
                                          <p:val>
                                            <p:strVal val="#ppt_y"/>
                                          </p:val>
                                        </p:tav>
                                      </p:tavLst>
                                    </p:anim>
                                    <p:anim calcmode="lin" valueType="num">
                                      <p:cBhvr>
                                        <p:cTn id="41"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p:cTn id="47" dur="500" fill="hold"/>
                                        <p:tgtEl>
                                          <p:spTgt spid="4">
                                            <p:txEl>
                                              <p:pRg st="10" end="10"/>
                                            </p:txEl>
                                          </p:spTgt>
                                        </p:tgtEl>
                                        <p:attrNameLst>
                                          <p:attrName>ppt_x</p:attrName>
                                        </p:attrNameLst>
                                      </p:cBhvr>
                                      <p:tavLst>
                                        <p:tav tm="0">
                                          <p:val>
                                            <p:strVal val="#ppt_x-#ppt_w/2"/>
                                          </p:val>
                                        </p:tav>
                                        <p:tav tm="100000">
                                          <p:val>
                                            <p:strVal val="#ppt_x"/>
                                          </p:val>
                                        </p:tav>
                                      </p:tavLst>
                                    </p:anim>
                                    <p:anim calcmode="lin" valueType="num">
                                      <p:cBhvr>
                                        <p:cTn id="48" dur="500" fill="hold"/>
                                        <p:tgtEl>
                                          <p:spTgt spid="4">
                                            <p:txEl>
                                              <p:pRg st="10" end="10"/>
                                            </p:txEl>
                                          </p:spTgt>
                                        </p:tgtEl>
                                        <p:attrNameLst>
                                          <p:attrName>ppt_y</p:attrName>
                                        </p:attrNameLst>
                                      </p:cBhvr>
                                      <p:tavLst>
                                        <p:tav tm="0">
                                          <p:val>
                                            <p:strVal val="#ppt_y"/>
                                          </p:val>
                                        </p:tav>
                                        <p:tav tm="100000">
                                          <p:val>
                                            <p:strVal val="#ppt_y"/>
                                          </p:val>
                                        </p:tav>
                                      </p:tavLst>
                                    </p:anim>
                                    <p:anim calcmode="lin" valueType="num">
                                      <p:cBhvr>
                                        <p:cTn id="49"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868362"/>
          </a:xfrm>
        </p:spPr>
        <p:txBody>
          <a:bodyPr>
            <a:normAutofit/>
          </a:bodyPr>
          <a:lstStyle/>
          <a:p>
            <a:r>
              <a:rPr lang="en-US" sz="3600" b="1" dirty="0" smtClean="0">
                <a:latin typeface="+mn-lt"/>
              </a:rPr>
              <a:t>What does a dissatisfied </a:t>
            </a:r>
            <a:r>
              <a:rPr lang="en-US" altLang="zh-CN" sz="3600" b="1" dirty="0" smtClean="0">
                <a:latin typeface="+mn-lt"/>
              </a:rPr>
              <a:t>c</a:t>
            </a:r>
            <a:r>
              <a:rPr lang="th-TH" altLang="zh-CN" sz="3600" b="1" dirty="0" smtClean="0">
                <a:latin typeface="+mn-lt"/>
              </a:rPr>
              <a:t>ustomer</a:t>
            </a:r>
            <a:r>
              <a:rPr lang="en-US" altLang="zh-CN" sz="3600" b="1" dirty="0" smtClean="0">
                <a:latin typeface="+mn-lt"/>
              </a:rPr>
              <a:t> do?</a:t>
            </a:r>
            <a:endParaRPr lang="en-US" sz="3600" b="1" dirty="0">
              <a:latin typeface="+mn-lt"/>
            </a:endParaRPr>
          </a:p>
        </p:txBody>
      </p:sp>
      <p:pic>
        <p:nvPicPr>
          <p:cNvPr id="68610" name="Picture 2" descr="http://bestsideofthewestside.com/files/2011/08/positive-word-of-mouth1.jpg"/>
          <p:cNvPicPr>
            <a:picLocks noChangeAspect="1" noChangeArrowheads="1"/>
          </p:cNvPicPr>
          <p:nvPr/>
        </p:nvPicPr>
        <p:blipFill>
          <a:blip r:embed="rId2" cstate="email"/>
          <a:srcRect/>
          <a:stretch>
            <a:fillRect/>
          </a:stretch>
        </p:blipFill>
        <p:spPr bwMode="auto">
          <a:xfrm>
            <a:off x="1295400" y="1600200"/>
            <a:ext cx="6553200" cy="43434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txBody>
          <a:bodyPr>
            <a:noAutofit/>
          </a:bodyPr>
          <a:lstStyle/>
          <a:p>
            <a:pPr algn="ctr"/>
            <a:r>
              <a:rPr lang="en-US" sz="3200" b="1" dirty="0" smtClean="0"/>
              <a:t/>
            </a:r>
            <a:br>
              <a:rPr lang="en-US" sz="3200" b="1" dirty="0" smtClean="0"/>
            </a:br>
            <a:r>
              <a:rPr lang="en-US" sz="3200" b="1" dirty="0" smtClean="0"/>
              <a:t>Tracking and Measuring Customer Satisfaction</a:t>
            </a:r>
            <a:br>
              <a:rPr lang="en-US" sz="3200" b="1" dirty="0" smtClean="0"/>
            </a:br>
            <a:endParaRPr lang="en-US" sz="3200" b="1" dirty="0"/>
          </a:p>
        </p:txBody>
      </p:sp>
      <p:sp>
        <p:nvSpPr>
          <p:cNvPr id="3" name="Content Placeholder 2"/>
          <p:cNvSpPr>
            <a:spLocks noGrp="1"/>
          </p:cNvSpPr>
          <p:nvPr>
            <p:ph sz="quarter" idx="1"/>
          </p:nvPr>
        </p:nvSpPr>
        <p:spPr>
          <a:xfrm>
            <a:off x="457200" y="1295400"/>
            <a:ext cx="8229600" cy="4953000"/>
          </a:xfrm>
        </p:spPr>
        <p:txBody>
          <a:bodyPr>
            <a:normAutofit/>
          </a:bodyPr>
          <a:lstStyle/>
          <a:p>
            <a:pPr>
              <a:lnSpc>
                <a:spcPct val="150000"/>
              </a:lnSpc>
              <a:spcBef>
                <a:spcPct val="50000"/>
              </a:spcBef>
              <a:buClr>
                <a:schemeClr val="tx1"/>
              </a:buClr>
              <a:buFont typeface="Wingdings" pitchFamily="2" charset="2"/>
              <a:buChar char="v"/>
              <a:defRPr/>
            </a:pPr>
            <a:r>
              <a:rPr lang="en-US" altLang="zh-CN" sz="2800" b="1" dirty="0" smtClean="0"/>
              <a:t>Complaint </a:t>
            </a:r>
            <a:r>
              <a:rPr lang="en-US" altLang="zh-CN" sz="2800" b="1" dirty="0"/>
              <a:t>and suggestion systems</a:t>
            </a:r>
          </a:p>
          <a:p>
            <a:pPr>
              <a:lnSpc>
                <a:spcPct val="150000"/>
              </a:lnSpc>
              <a:spcBef>
                <a:spcPct val="50000"/>
              </a:spcBef>
              <a:buClr>
                <a:schemeClr val="tx1"/>
              </a:buClr>
              <a:buFont typeface="Wingdings" pitchFamily="2" charset="2"/>
              <a:buChar char="v"/>
              <a:defRPr/>
            </a:pPr>
            <a:r>
              <a:rPr lang="en-US" altLang="zh-CN" sz="2800" b="1" dirty="0"/>
              <a:t>Customer satisfaction surveys</a:t>
            </a:r>
          </a:p>
          <a:p>
            <a:pPr>
              <a:lnSpc>
                <a:spcPct val="150000"/>
              </a:lnSpc>
              <a:spcBef>
                <a:spcPct val="50000"/>
              </a:spcBef>
              <a:buClr>
                <a:schemeClr val="tx1"/>
              </a:buClr>
              <a:buFont typeface="Wingdings" pitchFamily="2" charset="2"/>
              <a:buChar char="v"/>
              <a:defRPr/>
            </a:pPr>
            <a:r>
              <a:rPr lang="en-US" altLang="zh-CN" sz="2800" b="1" dirty="0"/>
              <a:t>Lost  </a:t>
            </a:r>
            <a:r>
              <a:rPr lang="en-US" altLang="zh-CN" sz="2800" b="1" dirty="0" smtClean="0"/>
              <a:t>customer </a:t>
            </a:r>
            <a:r>
              <a:rPr lang="en-US" altLang="zh-CN" sz="2800" b="1" dirty="0"/>
              <a:t>analysis </a:t>
            </a:r>
          </a:p>
          <a:p>
            <a:pPr>
              <a:lnSpc>
                <a:spcPct val="150000"/>
              </a:lnSpc>
              <a:spcBef>
                <a:spcPct val="50000"/>
              </a:spcBef>
              <a:buClr>
                <a:schemeClr val="tx1"/>
              </a:buClr>
              <a:buFont typeface="Wingdings" pitchFamily="2" charset="2"/>
              <a:buChar char="v"/>
              <a:defRPr/>
            </a:pPr>
            <a:r>
              <a:rPr lang="en-US" altLang="zh-CN" sz="2800" b="1" dirty="0"/>
              <a:t>Ghost </a:t>
            </a:r>
            <a:r>
              <a:rPr lang="en-US" altLang="zh-CN" sz="2800" b="1" dirty="0" smtClean="0"/>
              <a:t>shopping</a:t>
            </a:r>
            <a:endParaRPr lang="en-US" sz="2800"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lvl="0"/>
            <a:r>
              <a:rPr lang="en-US" sz="3600" b="1" dirty="0" smtClean="0"/>
              <a:t/>
            </a:r>
            <a:br>
              <a:rPr lang="en-US" sz="3600" b="1" dirty="0" smtClean="0"/>
            </a:br>
            <a:r>
              <a:rPr lang="en-US" sz="3600" b="1" dirty="0" smtClean="0"/>
              <a:t>5. Capturing Value from Customers </a:t>
            </a:r>
            <a:br>
              <a:rPr lang="en-US" sz="3600" b="1" dirty="0" smtClean="0"/>
            </a:br>
            <a:endParaRPr lang="en-US" sz="3600" dirty="0"/>
          </a:p>
        </p:txBody>
      </p:sp>
      <p:sp>
        <p:nvSpPr>
          <p:cNvPr id="6" name="Rounded Rectangle 5"/>
          <p:cNvSpPr/>
          <p:nvPr/>
        </p:nvSpPr>
        <p:spPr>
          <a:xfrm>
            <a:off x="457200" y="1524000"/>
            <a:ext cx="8229600" cy="3581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en-US" sz="3200" b="1" dirty="0" smtClean="0"/>
              <a:t>Creating Customer Loyalty and Retention</a:t>
            </a:r>
            <a:r>
              <a:rPr lang="en-US" sz="2800" b="1" dirty="0" smtClean="0"/>
              <a:t/>
            </a:r>
            <a:br>
              <a:rPr lang="en-US" sz="2800" b="1" dirty="0" smtClean="0"/>
            </a:br>
            <a:endParaRPr lang="en-US" sz="1200" b="1" dirty="0" smtClean="0"/>
          </a:p>
          <a:p>
            <a:pPr algn="just">
              <a:buNone/>
            </a:pPr>
            <a:r>
              <a:rPr lang="en-US" sz="3200" dirty="0" smtClean="0"/>
              <a:t>Good customer relationship management creates customer delight. In turn, delighted customers remain loyal and talk favourably to others about the company and its products.</a:t>
            </a:r>
            <a:endParaRPr lang="en-US" sz="32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458200" cy="4906963"/>
          </a:xfrm>
        </p:spPr>
        <p:txBody>
          <a:bodyPr>
            <a:normAutofit/>
          </a:bodyPr>
          <a:lstStyle/>
          <a:p>
            <a:pPr algn="just">
              <a:buNone/>
            </a:pPr>
            <a:r>
              <a:rPr lang="en-US" sz="2800" dirty="0" smtClean="0"/>
              <a:t>	</a:t>
            </a:r>
            <a:endParaRPr lang="en-US" sz="2800" dirty="0"/>
          </a:p>
        </p:txBody>
      </p:sp>
      <p:sp>
        <p:nvSpPr>
          <p:cNvPr id="4" name="Rounded Rectangle 3"/>
          <p:cNvSpPr/>
          <p:nvPr/>
        </p:nvSpPr>
        <p:spPr>
          <a:xfrm>
            <a:off x="457200" y="1143000"/>
            <a:ext cx="8229600" cy="2971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t>Customer Lifetime Value</a:t>
            </a:r>
            <a:endParaRPr lang="en-US" sz="3600" b="1" dirty="0" smtClean="0"/>
          </a:p>
          <a:p>
            <a:pPr algn="ctr"/>
            <a:endParaRPr lang="en-US" sz="1200" b="1" dirty="0" smtClean="0"/>
          </a:p>
          <a:p>
            <a:pPr algn="just"/>
            <a:r>
              <a:rPr lang="en-US" sz="3200" dirty="0" smtClean="0"/>
              <a:t>The value of the entire stream of purchases that that the customer would make over a lifetime of patronage. </a:t>
            </a:r>
            <a:endParaRPr lang="en-US" sz="32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lvl="0"/>
            <a:r>
              <a:rPr lang="en-US" b="1" dirty="0" smtClean="0"/>
              <a:t/>
            </a:r>
            <a:br>
              <a:rPr lang="en-US" b="1" dirty="0" smtClean="0"/>
            </a:br>
            <a:r>
              <a:rPr lang="en-US" b="1" dirty="0" smtClean="0"/>
              <a:t>The Changing Marketing Landscape</a:t>
            </a:r>
            <a:br>
              <a:rPr lang="en-US" b="1" dirty="0" smtClean="0"/>
            </a:br>
            <a:endParaRPr lang="en-US" dirty="0"/>
          </a:p>
        </p:txBody>
      </p:sp>
      <p:sp>
        <p:nvSpPr>
          <p:cNvPr id="3" name="Content Placeholder 2"/>
          <p:cNvSpPr>
            <a:spLocks noGrp="1"/>
          </p:cNvSpPr>
          <p:nvPr>
            <p:ph idx="1"/>
          </p:nvPr>
        </p:nvSpPr>
        <p:spPr>
          <a:xfrm>
            <a:off x="457200" y="1219200"/>
            <a:ext cx="8153400" cy="4906963"/>
          </a:xfrm>
        </p:spPr>
        <p:txBody>
          <a:bodyPr/>
          <a:lstStyle/>
          <a:p>
            <a:pPr>
              <a:lnSpc>
                <a:spcPct val="150000"/>
              </a:lnSpc>
              <a:buFont typeface="Wingdings" pitchFamily="2" charset="2"/>
              <a:buChar char="v"/>
            </a:pPr>
            <a:r>
              <a:rPr lang="en-US" b="1" dirty="0" smtClean="0"/>
              <a:t>The Digital Age</a:t>
            </a:r>
          </a:p>
          <a:p>
            <a:pPr>
              <a:lnSpc>
                <a:spcPct val="150000"/>
              </a:lnSpc>
              <a:buFont typeface="Wingdings" pitchFamily="2" charset="2"/>
              <a:buChar char="v"/>
            </a:pPr>
            <a:r>
              <a:rPr lang="en-US" b="1" dirty="0" smtClean="0"/>
              <a:t>Rapid Globalization</a:t>
            </a:r>
          </a:p>
          <a:p>
            <a:pPr>
              <a:lnSpc>
                <a:spcPct val="150000"/>
              </a:lnSpc>
              <a:buFont typeface="Wingdings" pitchFamily="2" charset="2"/>
              <a:buChar char="v"/>
            </a:pPr>
            <a:r>
              <a:rPr lang="en-US" b="1" dirty="0" smtClean="0"/>
              <a:t>The Call for More Ethics and Social Responsibility</a:t>
            </a:r>
          </a:p>
          <a:p>
            <a:pPr>
              <a:lnSpc>
                <a:spcPct val="150000"/>
              </a:lnSpc>
              <a:buFont typeface="Wingdings" pitchFamily="2" charset="2"/>
              <a:buChar char="v"/>
            </a:pPr>
            <a:r>
              <a:rPr lang="en-US" b="1" dirty="0" smtClean="0"/>
              <a:t>The Growth of Not-for-Profit Marketing</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r>
              <a:rPr lang="en-US" b="1" dirty="0" smtClean="0"/>
              <a:t>So, What is Marketing?</a:t>
            </a:r>
            <a:endParaRPr lang="en-US" b="1" dirty="0"/>
          </a:p>
        </p:txBody>
      </p:sp>
      <p:sp>
        <p:nvSpPr>
          <p:cNvPr id="3" name="Right Arrow 2">
            <a:hlinkClick r:id="rId2" action="ppaction://hlinkfile"/>
          </p:cNvPr>
          <p:cNvSpPr/>
          <p:nvPr/>
        </p:nvSpPr>
        <p:spPr>
          <a:xfrm>
            <a:off x="4191000" y="3200400"/>
            <a:ext cx="838200" cy="609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752600"/>
            <a:ext cx="8610600" cy="1600200"/>
          </a:xfrm>
        </p:spPr>
        <p:txBody>
          <a:bodyPr>
            <a:normAutofit/>
          </a:bodyPr>
          <a:lstStyle/>
          <a:p>
            <a:pPr algn="ctr"/>
            <a:r>
              <a:rPr lang="en-US" sz="5400" b="1" dirty="0" smtClean="0">
                <a:solidFill>
                  <a:schemeClr val="tx1"/>
                </a:solidFill>
              </a:rPr>
              <a:t>Summary and Conclusions</a:t>
            </a:r>
            <a:endParaRPr lang="en-US" sz="5400"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pPr lvl="0"/>
            <a:r>
              <a:rPr lang="en-US" b="1" dirty="0" smtClean="0"/>
              <a:t/>
            </a:r>
            <a:br>
              <a:rPr lang="en-US" b="1" dirty="0" smtClean="0"/>
            </a:br>
            <a:r>
              <a:rPr lang="en-US" b="1" dirty="0" smtClean="0"/>
              <a:t>What is Marketing?</a:t>
            </a:r>
            <a:br>
              <a:rPr lang="en-US" b="1" dirty="0" smtClean="0"/>
            </a:br>
            <a:endParaRPr lang="en-US" dirty="0"/>
          </a:p>
        </p:txBody>
      </p:sp>
      <p:pic>
        <p:nvPicPr>
          <p:cNvPr id="4" name="Picture 2" descr="http://www.businessineconomy.com/businesspictures/definition_marketing.jpg"/>
          <p:cNvPicPr>
            <a:picLocks noChangeAspect="1" noChangeArrowheads="1"/>
          </p:cNvPicPr>
          <p:nvPr/>
        </p:nvPicPr>
        <p:blipFill>
          <a:blip r:embed="rId2" cstate="print"/>
          <a:srcRect/>
          <a:stretch>
            <a:fillRect/>
          </a:stretch>
        </p:blipFill>
        <p:spPr bwMode="auto">
          <a:xfrm>
            <a:off x="2895600" y="1371600"/>
            <a:ext cx="3505200" cy="4948517"/>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29200" cy="762000"/>
          </a:xfrm>
        </p:spPr>
        <p:txBody>
          <a:bodyPr>
            <a:noAutofit/>
          </a:bodyPr>
          <a:lstStyle/>
          <a:p>
            <a:pPr algn="ctr"/>
            <a:r>
              <a:rPr lang="en-US" sz="3200" b="1" dirty="0" smtClean="0"/>
              <a:t/>
            </a:r>
            <a:br>
              <a:rPr lang="en-US" sz="3200" b="1" dirty="0" smtClean="0"/>
            </a:br>
            <a:r>
              <a:rPr lang="en-US" sz="3200" b="1" dirty="0" smtClean="0"/>
              <a:t>What is Marketing? (Cont.)</a:t>
            </a:r>
            <a:br>
              <a:rPr lang="en-US" sz="3200" b="1" dirty="0" smtClean="0"/>
            </a:br>
            <a:endParaRPr lang="en-US" sz="3200" b="1" dirty="0"/>
          </a:p>
        </p:txBody>
      </p:sp>
      <p:sp>
        <p:nvSpPr>
          <p:cNvPr id="8" name="Content Placeholder 7"/>
          <p:cNvSpPr>
            <a:spLocks noGrp="1"/>
          </p:cNvSpPr>
          <p:nvPr>
            <p:ph sz="quarter" idx="1"/>
          </p:nvPr>
        </p:nvSpPr>
        <p:spPr>
          <a:xfrm>
            <a:off x="457200" y="1295400"/>
            <a:ext cx="8229600" cy="5181600"/>
          </a:xfrm>
        </p:spPr>
        <p:txBody>
          <a:bodyPr>
            <a:normAutofit/>
          </a:bodyPr>
          <a:lstStyle/>
          <a:p>
            <a:pPr>
              <a:buFont typeface="Wingdings" pitchFamily="2" charset="2"/>
              <a:buChar char="v"/>
            </a:pPr>
            <a:r>
              <a:rPr lang="en-US" sz="3600" b="1" dirty="0" smtClean="0"/>
              <a:t>Selling?</a:t>
            </a:r>
          </a:p>
          <a:p>
            <a:pPr>
              <a:buNone/>
            </a:pPr>
            <a:endParaRPr lang="en-US" sz="3600" b="1" dirty="0" smtClean="0"/>
          </a:p>
          <a:p>
            <a:pPr>
              <a:buFont typeface="Wingdings" pitchFamily="2" charset="2"/>
              <a:buChar char="v"/>
            </a:pPr>
            <a:r>
              <a:rPr lang="en-US" sz="3600" b="1" dirty="0" smtClean="0"/>
              <a:t>Advertising? </a:t>
            </a:r>
          </a:p>
          <a:p>
            <a:endParaRPr lang="en-US" sz="3600" b="1" dirty="0"/>
          </a:p>
        </p:txBody>
      </p:sp>
      <p:pic>
        <p:nvPicPr>
          <p:cNvPr id="17410" name="Picture 2" descr="http://www.netlinkblue.com/images/online-marketing1.gif"/>
          <p:cNvPicPr>
            <a:picLocks noChangeAspect="1" noChangeArrowheads="1"/>
          </p:cNvPicPr>
          <p:nvPr/>
        </p:nvPicPr>
        <p:blipFill>
          <a:blip r:embed="rId2" cstate="print"/>
          <a:srcRect/>
          <a:stretch>
            <a:fillRect/>
          </a:stretch>
        </p:blipFill>
        <p:spPr bwMode="auto">
          <a:xfrm>
            <a:off x="1219200" y="4191000"/>
            <a:ext cx="2931090" cy="2286000"/>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pic>
        <p:nvPicPr>
          <p:cNvPr id="3074" name="Picture 2" descr="http://devisefunction.com/wp-content/uploads/2010/04/Picture-14.jpg"/>
          <p:cNvPicPr>
            <a:picLocks noChangeAspect="1" noChangeArrowheads="1"/>
          </p:cNvPicPr>
          <p:nvPr/>
        </p:nvPicPr>
        <p:blipFill>
          <a:blip r:embed="rId3" cstate="print"/>
          <a:srcRect/>
          <a:stretch>
            <a:fillRect/>
          </a:stretch>
        </p:blipFill>
        <p:spPr bwMode="auto">
          <a:xfrm>
            <a:off x="6096000" y="1524000"/>
            <a:ext cx="2438400" cy="3657601"/>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1994</TotalTime>
  <Words>1271</Words>
  <Application>Microsoft Office PowerPoint</Application>
  <PresentationFormat>On-screen Show (4:3)</PresentationFormat>
  <Paragraphs>502</Paragraphs>
  <Slides>77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Office Theme</vt:lpstr>
      <vt:lpstr>Clip</vt:lpstr>
      <vt:lpstr>   Marketing Management   Prof. B. N. F. Warnakulasooriya  Dr.(Mrs.) Amila Jayarathne              </vt:lpstr>
      <vt:lpstr>Student Discipline </vt:lpstr>
      <vt:lpstr> Learning Outcomes  </vt:lpstr>
      <vt:lpstr>Evaluation</vt:lpstr>
      <vt:lpstr>Required Texts and References</vt:lpstr>
      <vt:lpstr>    Defining Marketing and the Marketing Process  Session – 1, 2 and 3       </vt:lpstr>
      <vt:lpstr>Session Outline</vt:lpstr>
      <vt:lpstr> What is Marketing? </vt:lpstr>
      <vt:lpstr> What is Marketing? (Cont.) </vt:lpstr>
      <vt:lpstr> Marketing Includes  </vt:lpstr>
      <vt:lpstr>Marketing Defined </vt:lpstr>
      <vt:lpstr>Marketing Defined (Cont.)</vt:lpstr>
      <vt:lpstr>The Role of Marketing</vt:lpstr>
      <vt:lpstr>The Role of Marketing to the Business</vt:lpstr>
      <vt:lpstr> Marketing as an Overall Business Philosophy  </vt:lpstr>
      <vt:lpstr>Marketing as a Function</vt:lpstr>
      <vt:lpstr> Marketing as a Functional Area of Management    </vt:lpstr>
      <vt:lpstr> Marketing as a Skill </vt:lpstr>
      <vt:lpstr>Role of Marketing as Both a Business Philosophy and a Business Function</vt:lpstr>
      <vt:lpstr> Principle Combinations of Effectiveness &amp; Efficiency </vt:lpstr>
      <vt:lpstr>The Importance of Marketing to You...</vt:lpstr>
      <vt:lpstr>The Marketing Process</vt:lpstr>
      <vt:lpstr> 1. Understanding the Marketplace and Customer Needs </vt:lpstr>
      <vt:lpstr> Customer Needs, Wants and Demands  </vt:lpstr>
      <vt:lpstr>Wants</vt:lpstr>
      <vt:lpstr>Demands</vt:lpstr>
      <vt:lpstr> Market Offerings - Products, Services and Experiences  </vt:lpstr>
      <vt:lpstr> Customer Value and Satisfaction </vt:lpstr>
      <vt:lpstr>Exchanges and Relationships </vt:lpstr>
      <vt:lpstr>Markets</vt:lpstr>
      <vt:lpstr>A Modern Marketing System</vt:lpstr>
      <vt:lpstr> 2. Designing a Customer-Driven Marketing Strategy  </vt:lpstr>
      <vt:lpstr>Selecting Customers to Serve </vt:lpstr>
      <vt:lpstr>Choosing a Value Proposition </vt:lpstr>
      <vt:lpstr>Marketing Management Orientations</vt:lpstr>
      <vt:lpstr>Marketing Management Philosophies</vt:lpstr>
      <vt:lpstr>The Production Concept</vt:lpstr>
      <vt:lpstr>Ford Model-T Car </vt:lpstr>
      <vt:lpstr>Major Risk of Production Concept</vt:lpstr>
      <vt:lpstr>The Product Concept</vt:lpstr>
      <vt:lpstr>Product Concept (Cont)</vt:lpstr>
      <vt:lpstr>PowerPoint Presentation</vt:lpstr>
      <vt:lpstr>The Selling Concept</vt:lpstr>
      <vt:lpstr>Selling (Cont.)</vt:lpstr>
      <vt:lpstr>The Marketing Concept</vt:lpstr>
      <vt:lpstr>Marketing Concept (Cont.)</vt:lpstr>
      <vt:lpstr>The Selling and Marketing Concepts Contrasted</vt:lpstr>
      <vt:lpstr>???</vt:lpstr>
      <vt:lpstr>???</vt:lpstr>
      <vt:lpstr> The Societal Marketing Concept </vt:lpstr>
      <vt:lpstr>The Considerations Underlying the Societal Marketing Concept</vt:lpstr>
      <vt:lpstr>PowerPoint Presentation</vt:lpstr>
      <vt:lpstr>The Holistic Marketing Concept</vt:lpstr>
      <vt:lpstr>Holistic Marketing (Cont.)</vt:lpstr>
      <vt:lpstr>PowerPoint Presentation</vt:lpstr>
      <vt:lpstr>Relationship Marketing</vt:lpstr>
      <vt:lpstr>Integrated Marketing </vt:lpstr>
      <vt:lpstr>Internal Marketing</vt:lpstr>
      <vt:lpstr>Performance Marketing </vt:lpstr>
      <vt:lpstr> 3. Preparing an Integrated Marketing Plan and Programme  </vt:lpstr>
      <vt:lpstr>The Marketing Mix</vt:lpstr>
      <vt:lpstr> 4. Building Customer Relationships </vt:lpstr>
      <vt:lpstr>Relationship Building Blocks</vt:lpstr>
      <vt:lpstr>Perceived Value (Cont.)</vt:lpstr>
      <vt:lpstr>Determinants of Customer Delivered Value</vt:lpstr>
      <vt:lpstr>Customer Satisfaction</vt:lpstr>
      <vt:lpstr>Satisfaction (Cont.)</vt:lpstr>
      <vt:lpstr>Customer Expectations</vt:lpstr>
      <vt:lpstr>What  does a highly satisfied customer do?</vt:lpstr>
      <vt:lpstr>A Highly Satisfied Customer…</vt:lpstr>
      <vt:lpstr>What does a dissatisfied customer do?</vt:lpstr>
      <vt:lpstr> Tracking and Measuring Customer Satisfaction </vt:lpstr>
      <vt:lpstr> 5. Capturing Value from Customers  </vt:lpstr>
      <vt:lpstr>PowerPoint Presentation</vt:lpstr>
      <vt:lpstr> The Changing Marketing Landscape </vt:lpstr>
      <vt:lpstr>So, What is Marketing?</vt:lpstr>
      <vt:lpstr>Summary and 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Harsha</dc:creator>
  <cp:lastModifiedBy>User</cp:lastModifiedBy>
  <cp:revision>82</cp:revision>
  <dcterms:created xsi:type="dcterms:W3CDTF">2013-02-08T05:04:12Z</dcterms:created>
  <dcterms:modified xsi:type="dcterms:W3CDTF">2014-09-11T04:17:33Z</dcterms:modified>
</cp:coreProperties>
</file>