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8"/>
  </p:notesMasterIdLst>
  <p:handoutMasterIdLst>
    <p:handoutMasterId r:id="rId29"/>
  </p:handoutMasterIdLst>
  <p:sldIdLst>
    <p:sldId id="275" r:id="rId2"/>
    <p:sldId id="259" r:id="rId3"/>
    <p:sldId id="276" r:id="rId4"/>
    <p:sldId id="261" r:id="rId5"/>
    <p:sldId id="262" r:id="rId6"/>
    <p:sldId id="277" r:id="rId7"/>
    <p:sldId id="265" r:id="rId8"/>
    <p:sldId id="263" r:id="rId9"/>
    <p:sldId id="278" r:id="rId10"/>
    <p:sldId id="266" r:id="rId11"/>
    <p:sldId id="279" r:id="rId12"/>
    <p:sldId id="280" r:id="rId13"/>
    <p:sldId id="281" r:id="rId14"/>
    <p:sldId id="268" r:id="rId15"/>
    <p:sldId id="282" r:id="rId16"/>
    <p:sldId id="283" r:id="rId17"/>
    <p:sldId id="284" r:id="rId18"/>
    <p:sldId id="285" r:id="rId19"/>
    <p:sldId id="267" r:id="rId20"/>
    <p:sldId id="286" r:id="rId21"/>
    <p:sldId id="287" r:id="rId22"/>
    <p:sldId id="288" r:id="rId23"/>
    <p:sldId id="289" r:id="rId24"/>
    <p:sldId id="290" r:id="rId25"/>
    <p:sldId id="291" r:id="rId26"/>
    <p:sldId id="274" r:id="rId2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8AE142B-0FC3-48C2-B2EE-662D0BA78A03}" type="datetimeFigureOut">
              <a:rPr lang="en-US" smtClean="0"/>
              <a:t>9/11/2014</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DBD27E1-082A-462E-91AD-AE02DD511F82}" type="slidenum">
              <a:rPr lang="en-US" smtClean="0"/>
              <a:t>‹#›</a:t>
            </a:fld>
            <a:endParaRPr lang="en-US"/>
          </a:p>
        </p:txBody>
      </p:sp>
    </p:spTree>
    <p:extLst>
      <p:ext uri="{BB962C8B-B14F-4D97-AF65-F5344CB8AC3E}">
        <p14:creationId xmlns:p14="http://schemas.microsoft.com/office/powerpoint/2010/main" val="1277113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6B7CC2C-1B7B-43AC-98C9-4F7949D9C9A1}" type="datetimeFigureOut">
              <a:rPr lang="en-US" smtClean="0"/>
              <a:pPr/>
              <a:t>9/11/2014</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03D4544-6F92-4A3C-A756-5CDE4A09700F}" type="slidenum">
              <a:rPr lang="en-US" smtClean="0"/>
              <a:pPr/>
              <a:t>‹#›</a:t>
            </a:fld>
            <a:endParaRPr lang="en-US"/>
          </a:p>
        </p:txBody>
      </p:sp>
    </p:spTree>
    <p:extLst>
      <p:ext uri="{BB962C8B-B14F-4D97-AF65-F5344CB8AC3E}">
        <p14:creationId xmlns:p14="http://schemas.microsoft.com/office/powerpoint/2010/main" val="2029424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8593C3-84F3-41F0-9664-236C89B3CFF7}" type="datetime1">
              <a:rPr lang="en-US" smtClean="0"/>
              <a:pPr/>
              <a:t>9/11/2014</a:t>
            </a:fld>
            <a:endParaRPr lang="en-US"/>
          </a:p>
        </p:txBody>
      </p:sp>
      <p:sp>
        <p:nvSpPr>
          <p:cNvPr id="5" name="Footer Placeholder 4"/>
          <p:cNvSpPr>
            <a:spLocks noGrp="1"/>
          </p:cNvSpPr>
          <p:nvPr>
            <p:ph type="ftr" sz="quarter" idx="11"/>
          </p:nvPr>
        </p:nvSpPr>
        <p:spPr/>
        <p:txBody>
          <a:bodyPr/>
          <a:lstStyle/>
          <a:p>
            <a:r>
              <a:rPr lang="en-US" smtClean="0"/>
              <a:t>Marketing Management - 2012 </a:t>
            </a:r>
            <a:endParaRPr lang="en-US"/>
          </a:p>
        </p:txBody>
      </p:sp>
      <p:sp>
        <p:nvSpPr>
          <p:cNvPr id="6" name="Slide Number Placeholder 5"/>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EC576-A573-4FC7-8999-31814A5ED2FF}" type="datetime1">
              <a:rPr lang="en-US" smtClean="0"/>
              <a:pPr/>
              <a:t>9/11/2014</a:t>
            </a:fld>
            <a:endParaRPr lang="en-US"/>
          </a:p>
        </p:txBody>
      </p:sp>
      <p:sp>
        <p:nvSpPr>
          <p:cNvPr id="5" name="Footer Placeholder 4"/>
          <p:cNvSpPr>
            <a:spLocks noGrp="1"/>
          </p:cNvSpPr>
          <p:nvPr>
            <p:ph type="ftr" sz="quarter" idx="11"/>
          </p:nvPr>
        </p:nvSpPr>
        <p:spPr/>
        <p:txBody>
          <a:bodyPr/>
          <a:lstStyle/>
          <a:p>
            <a:r>
              <a:rPr lang="en-US" smtClean="0"/>
              <a:t>Marketing Management - 2012 </a:t>
            </a:r>
            <a:endParaRPr lang="en-US"/>
          </a:p>
        </p:txBody>
      </p:sp>
      <p:sp>
        <p:nvSpPr>
          <p:cNvPr id="6" name="Slide Number Placeholder 5"/>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EDE93-8D18-44C9-AC01-6646A82A7E60}" type="datetime1">
              <a:rPr lang="en-US" smtClean="0"/>
              <a:pPr/>
              <a:t>9/11/2014</a:t>
            </a:fld>
            <a:endParaRPr lang="en-US"/>
          </a:p>
        </p:txBody>
      </p:sp>
      <p:sp>
        <p:nvSpPr>
          <p:cNvPr id="5" name="Footer Placeholder 4"/>
          <p:cNvSpPr>
            <a:spLocks noGrp="1"/>
          </p:cNvSpPr>
          <p:nvPr>
            <p:ph type="ftr" sz="quarter" idx="11"/>
          </p:nvPr>
        </p:nvSpPr>
        <p:spPr/>
        <p:txBody>
          <a:bodyPr/>
          <a:lstStyle/>
          <a:p>
            <a:r>
              <a:rPr lang="en-US" smtClean="0"/>
              <a:t>Marketing Management - 2012 </a:t>
            </a:r>
            <a:endParaRPr lang="en-US"/>
          </a:p>
        </p:txBody>
      </p:sp>
      <p:sp>
        <p:nvSpPr>
          <p:cNvPr id="6" name="Slide Number Placeholder 5"/>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BA5BB-EB07-42D1-A8F0-EF1C4E729E94}" type="datetime1">
              <a:rPr lang="en-US" smtClean="0"/>
              <a:pPr/>
              <a:t>9/11/2014</a:t>
            </a:fld>
            <a:endParaRPr lang="en-US"/>
          </a:p>
        </p:txBody>
      </p:sp>
      <p:sp>
        <p:nvSpPr>
          <p:cNvPr id="5" name="Footer Placeholder 4"/>
          <p:cNvSpPr>
            <a:spLocks noGrp="1"/>
          </p:cNvSpPr>
          <p:nvPr>
            <p:ph type="ftr" sz="quarter" idx="11"/>
          </p:nvPr>
        </p:nvSpPr>
        <p:spPr/>
        <p:txBody>
          <a:bodyPr/>
          <a:lstStyle/>
          <a:p>
            <a:r>
              <a:rPr lang="en-US" smtClean="0"/>
              <a:t>Marketing Management - 2012 </a:t>
            </a:r>
            <a:endParaRPr lang="en-US"/>
          </a:p>
        </p:txBody>
      </p:sp>
      <p:sp>
        <p:nvSpPr>
          <p:cNvPr id="6" name="Slide Number Placeholder 5"/>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E577F-A8A2-4FB1-9F14-75D87DFC5FC5}" type="datetime1">
              <a:rPr lang="en-US" smtClean="0"/>
              <a:pPr/>
              <a:t>9/11/2014</a:t>
            </a:fld>
            <a:endParaRPr lang="en-US"/>
          </a:p>
        </p:txBody>
      </p:sp>
      <p:sp>
        <p:nvSpPr>
          <p:cNvPr id="5" name="Footer Placeholder 4"/>
          <p:cNvSpPr>
            <a:spLocks noGrp="1"/>
          </p:cNvSpPr>
          <p:nvPr>
            <p:ph type="ftr" sz="quarter" idx="11"/>
          </p:nvPr>
        </p:nvSpPr>
        <p:spPr/>
        <p:txBody>
          <a:bodyPr/>
          <a:lstStyle/>
          <a:p>
            <a:r>
              <a:rPr lang="en-US" smtClean="0"/>
              <a:t>Marketing Management - 2012 </a:t>
            </a:r>
            <a:endParaRPr lang="en-US"/>
          </a:p>
        </p:txBody>
      </p:sp>
      <p:sp>
        <p:nvSpPr>
          <p:cNvPr id="6" name="Slide Number Placeholder 5"/>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882073-32A1-4040-8976-F6BEC0392285}" type="datetime1">
              <a:rPr lang="en-US" smtClean="0"/>
              <a:pPr/>
              <a:t>9/11/2014</a:t>
            </a:fld>
            <a:endParaRPr lang="en-US"/>
          </a:p>
        </p:txBody>
      </p:sp>
      <p:sp>
        <p:nvSpPr>
          <p:cNvPr id="6" name="Footer Placeholder 5"/>
          <p:cNvSpPr>
            <a:spLocks noGrp="1"/>
          </p:cNvSpPr>
          <p:nvPr>
            <p:ph type="ftr" sz="quarter" idx="11"/>
          </p:nvPr>
        </p:nvSpPr>
        <p:spPr/>
        <p:txBody>
          <a:bodyPr/>
          <a:lstStyle/>
          <a:p>
            <a:r>
              <a:rPr lang="en-US" smtClean="0"/>
              <a:t>Marketing Management - 2012 </a:t>
            </a:r>
            <a:endParaRPr lang="en-US"/>
          </a:p>
        </p:txBody>
      </p:sp>
      <p:sp>
        <p:nvSpPr>
          <p:cNvPr id="7" name="Slide Number Placeholder 6"/>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A898C8-2944-4789-90D1-FADEB204A63B}" type="datetime1">
              <a:rPr lang="en-US" smtClean="0"/>
              <a:pPr/>
              <a:t>9/11/2014</a:t>
            </a:fld>
            <a:endParaRPr lang="en-US"/>
          </a:p>
        </p:txBody>
      </p:sp>
      <p:sp>
        <p:nvSpPr>
          <p:cNvPr id="8" name="Footer Placeholder 7"/>
          <p:cNvSpPr>
            <a:spLocks noGrp="1"/>
          </p:cNvSpPr>
          <p:nvPr>
            <p:ph type="ftr" sz="quarter" idx="11"/>
          </p:nvPr>
        </p:nvSpPr>
        <p:spPr/>
        <p:txBody>
          <a:bodyPr/>
          <a:lstStyle/>
          <a:p>
            <a:r>
              <a:rPr lang="en-US" smtClean="0"/>
              <a:t>Marketing Management - 2012 </a:t>
            </a:r>
            <a:endParaRPr lang="en-US"/>
          </a:p>
        </p:txBody>
      </p:sp>
      <p:sp>
        <p:nvSpPr>
          <p:cNvPr id="9" name="Slide Number Placeholder 8"/>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E3A7A2-CE72-4F4E-9C7A-2F846F8B3E27}" type="datetime1">
              <a:rPr lang="en-US" smtClean="0"/>
              <a:pPr/>
              <a:t>9/11/2014</a:t>
            </a:fld>
            <a:endParaRPr lang="en-US"/>
          </a:p>
        </p:txBody>
      </p:sp>
      <p:sp>
        <p:nvSpPr>
          <p:cNvPr id="4" name="Footer Placeholder 3"/>
          <p:cNvSpPr>
            <a:spLocks noGrp="1"/>
          </p:cNvSpPr>
          <p:nvPr>
            <p:ph type="ftr" sz="quarter" idx="11"/>
          </p:nvPr>
        </p:nvSpPr>
        <p:spPr/>
        <p:txBody>
          <a:bodyPr/>
          <a:lstStyle/>
          <a:p>
            <a:r>
              <a:rPr lang="en-US" smtClean="0"/>
              <a:t>Marketing Management - 2012 </a:t>
            </a:r>
            <a:endParaRPr lang="en-US"/>
          </a:p>
        </p:txBody>
      </p:sp>
      <p:sp>
        <p:nvSpPr>
          <p:cNvPr id="5" name="Slide Number Placeholder 4"/>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76A3C-5672-4508-B576-CBF6A45E56CF}" type="datetime1">
              <a:rPr lang="en-US" smtClean="0"/>
              <a:pPr/>
              <a:t>9/11/2014</a:t>
            </a:fld>
            <a:endParaRPr lang="en-US"/>
          </a:p>
        </p:txBody>
      </p:sp>
      <p:sp>
        <p:nvSpPr>
          <p:cNvPr id="3" name="Footer Placeholder 2"/>
          <p:cNvSpPr>
            <a:spLocks noGrp="1"/>
          </p:cNvSpPr>
          <p:nvPr>
            <p:ph type="ftr" sz="quarter" idx="11"/>
          </p:nvPr>
        </p:nvSpPr>
        <p:spPr/>
        <p:txBody>
          <a:bodyPr/>
          <a:lstStyle/>
          <a:p>
            <a:r>
              <a:rPr lang="en-US" smtClean="0"/>
              <a:t>Marketing Management - 2012 </a:t>
            </a:r>
            <a:endParaRPr lang="en-US"/>
          </a:p>
        </p:txBody>
      </p:sp>
      <p:sp>
        <p:nvSpPr>
          <p:cNvPr id="4" name="Slide Number Placeholder 3"/>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D100A-6E7B-442F-8C05-1F46FB5603E6}" type="datetime1">
              <a:rPr lang="en-US" smtClean="0"/>
              <a:pPr/>
              <a:t>9/11/2014</a:t>
            </a:fld>
            <a:endParaRPr lang="en-US"/>
          </a:p>
        </p:txBody>
      </p:sp>
      <p:sp>
        <p:nvSpPr>
          <p:cNvPr id="6" name="Footer Placeholder 5"/>
          <p:cNvSpPr>
            <a:spLocks noGrp="1"/>
          </p:cNvSpPr>
          <p:nvPr>
            <p:ph type="ftr" sz="quarter" idx="11"/>
          </p:nvPr>
        </p:nvSpPr>
        <p:spPr/>
        <p:txBody>
          <a:bodyPr/>
          <a:lstStyle/>
          <a:p>
            <a:r>
              <a:rPr lang="en-US" smtClean="0"/>
              <a:t>Marketing Management - 2012 </a:t>
            </a:r>
            <a:endParaRPr lang="en-US"/>
          </a:p>
        </p:txBody>
      </p:sp>
      <p:sp>
        <p:nvSpPr>
          <p:cNvPr id="7" name="Slide Number Placeholder 6"/>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4C8DC-A94D-4714-98A1-05B583CDBD60}" type="datetime1">
              <a:rPr lang="en-US" smtClean="0"/>
              <a:pPr/>
              <a:t>9/11/2014</a:t>
            </a:fld>
            <a:endParaRPr lang="en-US"/>
          </a:p>
        </p:txBody>
      </p:sp>
      <p:sp>
        <p:nvSpPr>
          <p:cNvPr id="6" name="Footer Placeholder 5"/>
          <p:cNvSpPr>
            <a:spLocks noGrp="1"/>
          </p:cNvSpPr>
          <p:nvPr>
            <p:ph type="ftr" sz="quarter" idx="11"/>
          </p:nvPr>
        </p:nvSpPr>
        <p:spPr/>
        <p:txBody>
          <a:bodyPr/>
          <a:lstStyle/>
          <a:p>
            <a:r>
              <a:rPr lang="en-US" smtClean="0"/>
              <a:t>Marketing Management - 2012 </a:t>
            </a:r>
            <a:endParaRPr lang="en-US"/>
          </a:p>
        </p:txBody>
      </p:sp>
      <p:sp>
        <p:nvSpPr>
          <p:cNvPr id="7" name="Slide Number Placeholder 6"/>
          <p:cNvSpPr>
            <a:spLocks noGrp="1"/>
          </p:cNvSpPr>
          <p:nvPr>
            <p:ph type="sldNum" sz="quarter" idx="12"/>
          </p:nvPr>
        </p:nvSpPr>
        <p:spPr/>
        <p:txBody>
          <a:bodyPr/>
          <a:lstStyle/>
          <a:p>
            <a:fld id="{FE175A48-E30A-4BA8-BB80-DB30C380EA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CEA78-FE8E-440B-9C5D-2F59A0CAF143}" type="datetime1">
              <a:rPr lang="en-US" smtClean="0"/>
              <a:pPr/>
              <a:t>9/11/2014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Marketing Management - 2012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75A48-E30A-4BA8-BB80-DB30C380EA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6172200"/>
          </a:xfrm>
        </p:spPr>
        <p:txBody>
          <a:bodyPr>
            <a:noAutofit/>
          </a:bodyPr>
          <a:lstStyle/>
          <a:p>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3600" b="1" dirty="0" smtClean="0"/>
              <a:t/>
            </a:r>
            <a:br>
              <a:rPr lang="en-US" sz="3600" b="1" dirty="0" smtClean="0"/>
            </a:br>
            <a:r>
              <a:rPr lang="en-US" sz="4000" b="1" dirty="0" smtClean="0"/>
              <a:t>Creating Competitive Advantage </a:t>
            </a:r>
            <a:br>
              <a:rPr lang="en-US" sz="4000" b="1" dirty="0" smtClean="0"/>
            </a:br>
            <a:r>
              <a:rPr lang="en-US" sz="4000" b="1" dirty="0" smtClean="0"/>
              <a:t>Dr. </a:t>
            </a:r>
            <a:r>
              <a:rPr lang="en-US" sz="4000" b="1" dirty="0" err="1" smtClean="0"/>
              <a:t>Amila</a:t>
            </a:r>
            <a:r>
              <a:rPr lang="en-US" sz="4000" b="1" dirty="0" smtClean="0"/>
              <a:t> </a:t>
            </a:r>
            <a:r>
              <a:rPr lang="en-US" sz="4000" b="1" dirty="0" err="1" smtClean="0"/>
              <a:t>Jayarathne</a:t>
            </a: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pPr algn="ctr"/>
            <a:r>
              <a:rPr lang="en-US" sz="3600" b="1" dirty="0" smtClean="0"/>
              <a:t>Selecting Competitors to Attack and Avoid</a:t>
            </a:r>
            <a:endParaRPr lang="en-US" sz="3600" b="1" dirty="0"/>
          </a:p>
        </p:txBody>
      </p:sp>
      <p:sp>
        <p:nvSpPr>
          <p:cNvPr id="6" name="Rounded Rectangle 5"/>
          <p:cNvSpPr/>
          <p:nvPr/>
        </p:nvSpPr>
        <p:spPr>
          <a:xfrm>
            <a:off x="1905000" y="1752600"/>
            <a:ext cx="5562600" cy="838200"/>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buClrTx/>
            </a:pPr>
            <a:r>
              <a:rPr lang="en-US" sz="2800" b="1" dirty="0" smtClean="0"/>
              <a:t>Strong or weak competitors</a:t>
            </a:r>
          </a:p>
        </p:txBody>
      </p:sp>
      <p:sp>
        <p:nvSpPr>
          <p:cNvPr id="7" name="Rounded Rectangle 6">
            <a:hlinkClick r:id="rId2" action="ppaction://hlinksldjump"/>
          </p:cNvPr>
          <p:cNvSpPr/>
          <p:nvPr/>
        </p:nvSpPr>
        <p:spPr>
          <a:xfrm>
            <a:off x="1905000" y="3429000"/>
            <a:ext cx="5562600" cy="838200"/>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buClrTx/>
            </a:pPr>
            <a:r>
              <a:rPr lang="en-US" sz="2800" b="1" dirty="0" smtClean="0"/>
              <a:t>Close or distant competitors</a:t>
            </a:r>
          </a:p>
        </p:txBody>
      </p:sp>
      <p:sp>
        <p:nvSpPr>
          <p:cNvPr id="8" name="Rounded Rectangle 7"/>
          <p:cNvSpPr/>
          <p:nvPr/>
        </p:nvSpPr>
        <p:spPr>
          <a:xfrm>
            <a:off x="1905000" y="5029200"/>
            <a:ext cx="5562600" cy="838200"/>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buClrTx/>
            </a:pPr>
            <a:r>
              <a:rPr lang="en-US" sz="2800" b="1" dirty="0" smtClean="0"/>
              <a:t>Good or bad competitors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15962"/>
          </a:xfrm>
        </p:spPr>
        <p:txBody>
          <a:bodyPr>
            <a:noAutofit/>
          </a:bodyPr>
          <a:lstStyle/>
          <a:p>
            <a:r>
              <a:rPr lang="en-US" sz="3200" b="1" dirty="0" smtClean="0"/>
              <a:t/>
            </a:r>
            <a:br>
              <a:rPr lang="en-US" sz="3200" b="1" dirty="0" smtClean="0"/>
            </a:br>
            <a:r>
              <a:rPr lang="en-US" sz="3200" b="1" dirty="0" smtClean="0"/>
              <a:t>Strong or Weak Competitors</a:t>
            </a:r>
            <a:br>
              <a:rPr lang="en-US" sz="3200" b="1" dirty="0" smtClean="0"/>
            </a:br>
            <a:endParaRPr lang="en-US" sz="3200" dirty="0"/>
          </a:p>
        </p:txBody>
      </p:sp>
      <p:sp>
        <p:nvSpPr>
          <p:cNvPr id="5" name="Content Placeholder 4"/>
          <p:cNvSpPr>
            <a:spLocks noGrp="1"/>
          </p:cNvSpPr>
          <p:nvPr>
            <p:ph idx="1"/>
          </p:nvPr>
        </p:nvSpPr>
        <p:spPr>
          <a:xfrm>
            <a:off x="304800" y="1295400"/>
            <a:ext cx="8382000" cy="2286000"/>
          </a:xfrm>
        </p:spPr>
        <p:txBody>
          <a:bodyPr>
            <a:normAutofit/>
          </a:bodyPr>
          <a:lstStyle/>
          <a:p>
            <a:pPr algn="just">
              <a:buNone/>
            </a:pPr>
            <a:r>
              <a:rPr lang="en-US" sz="2800" dirty="0" smtClean="0"/>
              <a:t>	The company can focus on one of several classes of competitors. A useful tool for assessing competitor strengths and weaknesses is customer value analysis. </a:t>
            </a:r>
            <a:endParaRPr lang="en-US" sz="2800" dirty="0"/>
          </a:p>
        </p:txBody>
      </p:sp>
      <p:sp>
        <p:nvSpPr>
          <p:cNvPr id="4" name="Rounded Rectangle 3">
            <a:hlinkClick r:id="rId2" action="ppaction://hlinksldjump"/>
          </p:cNvPr>
          <p:cNvSpPr/>
          <p:nvPr/>
        </p:nvSpPr>
        <p:spPr>
          <a:xfrm>
            <a:off x="457200" y="3657600"/>
            <a:ext cx="8229600" cy="2362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chemeClr val="tx1"/>
                </a:solidFill>
              </a:rPr>
              <a:t>Customer Value Analysis</a:t>
            </a:r>
          </a:p>
          <a:p>
            <a:pPr algn="just"/>
            <a:r>
              <a:rPr lang="en-US" sz="2800" dirty="0" smtClean="0">
                <a:solidFill>
                  <a:schemeClr val="tx1"/>
                </a:solidFill>
              </a:rPr>
              <a:t>Analysis conducted to determine what benefits target customers value and how they rate the relative value of various competitors’ offers.  </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2800" b="1" dirty="0" smtClean="0"/>
              <a:t>Strategic Sweet Spot versus Competitors </a:t>
            </a:r>
            <a:endParaRPr lang="en-US" sz="2800" b="1" dirty="0"/>
          </a:p>
        </p:txBody>
      </p:sp>
      <p:grpSp>
        <p:nvGrpSpPr>
          <p:cNvPr id="17" name="Group 16"/>
          <p:cNvGrpSpPr/>
          <p:nvPr/>
        </p:nvGrpSpPr>
        <p:grpSpPr>
          <a:xfrm>
            <a:off x="3200400" y="1219200"/>
            <a:ext cx="5486400" cy="4953000"/>
            <a:chOff x="1752600" y="1447800"/>
            <a:chExt cx="5486400" cy="4953000"/>
          </a:xfrm>
        </p:grpSpPr>
        <p:sp>
          <p:nvSpPr>
            <p:cNvPr id="7" name="Oval 6"/>
            <p:cNvSpPr/>
            <p:nvPr/>
          </p:nvSpPr>
          <p:spPr>
            <a:xfrm>
              <a:off x="1752600" y="1447800"/>
              <a:ext cx="3200400" cy="320040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038600" y="1447800"/>
              <a:ext cx="3200400" cy="320040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971800" y="3200400"/>
              <a:ext cx="3200400" cy="320040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133600" y="2438400"/>
              <a:ext cx="1828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Competitors’ offerings</a:t>
              </a:r>
              <a:endParaRPr lang="en-US" sz="2400" b="1" dirty="0">
                <a:solidFill>
                  <a:schemeClr val="tx1"/>
                </a:solidFill>
              </a:endParaRPr>
            </a:p>
          </p:txBody>
        </p:sp>
        <p:sp>
          <p:nvSpPr>
            <p:cNvPr id="13" name="Rectangle 12"/>
            <p:cNvSpPr/>
            <p:nvPr/>
          </p:nvSpPr>
          <p:spPr>
            <a:xfrm>
              <a:off x="4876800" y="2362200"/>
              <a:ext cx="2057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Customers’ needs</a:t>
              </a:r>
              <a:endParaRPr lang="en-US" sz="2400" b="1" dirty="0">
                <a:solidFill>
                  <a:schemeClr val="tx1"/>
                </a:solidFill>
              </a:endParaRPr>
            </a:p>
          </p:txBody>
        </p:sp>
        <p:sp>
          <p:nvSpPr>
            <p:cNvPr id="14" name="Rectangle 13"/>
            <p:cNvSpPr/>
            <p:nvPr/>
          </p:nvSpPr>
          <p:spPr>
            <a:xfrm>
              <a:off x="3581400" y="4876800"/>
              <a:ext cx="1981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Company’s capabilities</a:t>
              </a:r>
              <a:endParaRPr lang="en-US" sz="2400" b="1" dirty="0">
                <a:solidFill>
                  <a:schemeClr val="tx1"/>
                </a:solidFill>
              </a:endParaRPr>
            </a:p>
          </p:txBody>
        </p:sp>
        <p:sp>
          <p:nvSpPr>
            <p:cNvPr id="15" name="Rectangle 14"/>
            <p:cNvSpPr/>
            <p:nvPr/>
          </p:nvSpPr>
          <p:spPr>
            <a:xfrm>
              <a:off x="4800600" y="3505200"/>
              <a:ext cx="10668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Sweet spot</a:t>
              </a:r>
              <a:endParaRPr lang="en-US" sz="2400" b="1" dirty="0">
                <a:solidFill>
                  <a:schemeClr val="tx1"/>
                </a:solidFill>
              </a:endParaRPr>
            </a:p>
          </p:txBody>
        </p:sp>
      </p:grpSp>
      <p:sp>
        <p:nvSpPr>
          <p:cNvPr id="18" name="Content Placeholder 5"/>
          <p:cNvSpPr>
            <a:spLocks noGrp="1"/>
          </p:cNvSpPr>
          <p:nvPr>
            <p:ph sz="half" idx="4294967295"/>
          </p:nvPr>
        </p:nvSpPr>
        <p:spPr>
          <a:xfrm>
            <a:off x="0" y="3505200"/>
            <a:ext cx="3276600" cy="3352800"/>
          </a:xfrm>
          <a:prstGeom prst="rect">
            <a:avLst/>
          </a:prstGeom>
        </p:spPr>
        <p:txBody>
          <a:bodyPr/>
          <a:lstStyle/>
          <a:p>
            <a:pPr algn="just">
              <a:buNone/>
            </a:pPr>
            <a:r>
              <a:rPr lang="en-US" sz="2400" b="1" dirty="0" smtClean="0"/>
              <a:t>	When selecting competitors, the company wants to find the “sweet spot” where it meets customers’ needs in a way that rivals can’t. </a:t>
            </a:r>
            <a:endParaRPr lang="en-US"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b="1" dirty="0" smtClean="0"/>
              <a:t>“Good” or “Bad” Competitors </a:t>
            </a:r>
            <a:endParaRPr lang="en-US" sz="3200" b="1" dirty="0"/>
          </a:p>
        </p:txBody>
      </p:sp>
      <p:sp>
        <p:nvSpPr>
          <p:cNvPr id="3" name="Content Placeholder 2"/>
          <p:cNvSpPr>
            <a:spLocks noGrp="1"/>
          </p:cNvSpPr>
          <p:nvPr>
            <p:ph idx="1"/>
          </p:nvPr>
        </p:nvSpPr>
        <p:spPr>
          <a:xfrm>
            <a:off x="304800" y="1371600"/>
            <a:ext cx="8382000" cy="4754563"/>
          </a:xfrm>
        </p:spPr>
        <p:txBody>
          <a:bodyPr/>
          <a:lstStyle/>
          <a:p>
            <a:pPr algn="just">
              <a:buNone/>
            </a:pPr>
            <a:r>
              <a:rPr lang="en-US" dirty="0" smtClean="0"/>
              <a:t>	A company really needs and benefits from competitors. However, a company may not view all of its competitors as beneficial. Good competitors play by the rules of the industry. Bad competitors, in contrast, break the rules.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8600"/>
            <a:ext cx="8229600" cy="838200"/>
          </a:xfrm>
        </p:spPr>
        <p:txBody>
          <a:bodyPr>
            <a:normAutofit/>
          </a:bodyPr>
          <a:lstStyle/>
          <a:p>
            <a:r>
              <a:rPr lang="en-US" sz="3200" b="1" dirty="0" smtClean="0"/>
              <a:t>Finding Uncontested Market Spaces</a:t>
            </a:r>
            <a:endParaRPr lang="en-US" sz="3200" dirty="0"/>
          </a:p>
        </p:txBody>
      </p:sp>
      <p:sp>
        <p:nvSpPr>
          <p:cNvPr id="3" name="Content Placeholder 2"/>
          <p:cNvSpPr>
            <a:spLocks noGrp="1"/>
          </p:cNvSpPr>
          <p:nvPr>
            <p:ph idx="1"/>
          </p:nvPr>
        </p:nvSpPr>
        <p:spPr>
          <a:xfrm>
            <a:off x="457200" y="1143000"/>
            <a:ext cx="8229600" cy="5486400"/>
          </a:xfrm>
        </p:spPr>
        <p:txBody>
          <a:bodyPr>
            <a:normAutofit/>
          </a:bodyPr>
          <a:lstStyle/>
          <a:p>
            <a:pPr algn="just">
              <a:buNone/>
            </a:pPr>
            <a:r>
              <a:rPr lang="en-US" sz="2800" dirty="0" smtClean="0"/>
              <a:t>	Rather than competing head to head with established competitors, many companies seek out unoccupied positions in uncontested market spaces (No direct competitors) – Blue Ocean Strategy. </a:t>
            </a:r>
          </a:p>
          <a:p>
            <a:pPr algn="just">
              <a:buNone/>
            </a:pPr>
            <a:endParaRPr lang="en-US" sz="2800" dirty="0" smtClean="0"/>
          </a:p>
          <a:p>
            <a:pPr algn="just">
              <a:buNone/>
            </a:pPr>
            <a:r>
              <a:rPr lang="en-US" sz="2800" b="1" dirty="0" smtClean="0"/>
              <a:t>	</a:t>
            </a:r>
            <a:endParaRPr lang="en-US" sz="2800" b="1" dirty="0"/>
          </a:p>
        </p:txBody>
      </p:sp>
      <p:pic>
        <p:nvPicPr>
          <p:cNvPr id="25602" name="Picture 2" descr="http://pastorcarlo.files.wordpress.com/2011/11/blue-ocean.jpg"/>
          <p:cNvPicPr>
            <a:picLocks noChangeAspect="1" noChangeArrowheads="1"/>
          </p:cNvPicPr>
          <p:nvPr/>
        </p:nvPicPr>
        <p:blipFill>
          <a:blip r:embed="rId2" cstate="print"/>
          <a:srcRect t="2468"/>
          <a:stretch>
            <a:fillRect/>
          </a:stretch>
        </p:blipFill>
        <p:spPr bwMode="auto">
          <a:xfrm>
            <a:off x="2209800" y="3429000"/>
            <a:ext cx="4648200" cy="301077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b="1" dirty="0" smtClean="0"/>
              <a:t/>
            </a:r>
            <a:br>
              <a:rPr lang="en-US" sz="3200" b="1" dirty="0" smtClean="0"/>
            </a:br>
            <a:r>
              <a:rPr lang="en-US" sz="3200" b="1" dirty="0" smtClean="0"/>
              <a:t>Designing a Competitive Intelligence System </a:t>
            </a:r>
            <a:br>
              <a:rPr lang="en-US" sz="3200" b="1" dirty="0" smtClean="0"/>
            </a:br>
            <a:endParaRPr lang="en-US" sz="3200" dirty="0"/>
          </a:p>
        </p:txBody>
      </p:sp>
      <p:sp>
        <p:nvSpPr>
          <p:cNvPr id="3" name="Content Placeholder 2"/>
          <p:cNvSpPr>
            <a:spLocks noGrp="1"/>
          </p:cNvSpPr>
          <p:nvPr>
            <p:ph idx="1"/>
          </p:nvPr>
        </p:nvSpPr>
        <p:spPr>
          <a:xfrm>
            <a:off x="457200" y="1447800"/>
            <a:ext cx="8229600" cy="5105400"/>
          </a:xfrm>
        </p:spPr>
        <p:txBody>
          <a:bodyPr/>
          <a:lstStyle/>
          <a:p>
            <a:pPr algn="just">
              <a:buNone/>
            </a:pPr>
            <a:r>
              <a:rPr lang="en-US" b="1" dirty="0" smtClean="0"/>
              <a:t>	</a:t>
            </a:r>
            <a:r>
              <a:rPr lang="en-US" dirty="0" smtClean="0"/>
              <a:t>Main types of information about competitors must be collected, interpreted, distributed and used.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sz="4000" b="1" dirty="0" smtClean="0"/>
              <a:t>Competitive Strategies </a:t>
            </a:r>
            <a:endParaRPr lang="en-US" sz="4000" dirty="0"/>
          </a:p>
        </p:txBody>
      </p:sp>
      <p:sp>
        <p:nvSpPr>
          <p:cNvPr id="3" name="Content Placeholder 2"/>
          <p:cNvSpPr>
            <a:spLocks noGrp="1"/>
          </p:cNvSpPr>
          <p:nvPr>
            <p:ph idx="1"/>
          </p:nvPr>
        </p:nvSpPr>
        <p:spPr>
          <a:xfrm>
            <a:off x="457200" y="1371600"/>
            <a:ext cx="8229600" cy="4754563"/>
          </a:xfrm>
        </p:spPr>
        <p:txBody>
          <a:bodyPr/>
          <a:lstStyle/>
          <a:p>
            <a:pPr algn="just"/>
            <a:r>
              <a:rPr lang="en-US" dirty="0" smtClean="0"/>
              <a:t>What broad marketing strategies might the company use?</a:t>
            </a:r>
          </a:p>
          <a:p>
            <a:pPr algn="just"/>
            <a:endParaRPr lang="en-US" dirty="0" smtClean="0"/>
          </a:p>
          <a:p>
            <a:pPr algn="just"/>
            <a:r>
              <a:rPr lang="en-US" dirty="0" smtClean="0"/>
              <a:t>Which ones are best for a particular company, or for the company’s different divisions and products?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715962"/>
          </a:xfrm>
        </p:spPr>
        <p:txBody>
          <a:bodyPr>
            <a:normAutofit/>
          </a:bodyPr>
          <a:lstStyle/>
          <a:p>
            <a:r>
              <a:rPr lang="en-US" sz="3600" b="1" dirty="0" smtClean="0"/>
              <a:t>Approaches to Marketing Strategy </a:t>
            </a:r>
            <a:endParaRPr lang="en-US" sz="3600" b="1" dirty="0"/>
          </a:p>
        </p:txBody>
      </p:sp>
      <p:sp>
        <p:nvSpPr>
          <p:cNvPr id="3" name="Content Placeholder 2"/>
          <p:cNvSpPr>
            <a:spLocks noGrp="1"/>
          </p:cNvSpPr>
          <p:nvPr>
            <p:ph idx="1"/>
          </p:nvPr>
        </p:nvSpPr>
        <p:spPr>
          <a:xfrm>
            <a:off x="457200" y="1295400"/>
            <a:ext cx="8229600" cy="4830763"/>
          </a:xfrm>
        </p:spPr>
        <p:txBody>
          <a:bodyPr>
            <a:normAutofit/>
          </a:bodyPr>
          <a:lstStyle/>
          <a:p>
            <a:pPr algn="just">
              <a:buNone/>
            </a:pPr>
            <a:r>
              <a:rPr lang="en-US" dirty="0" smtClean="0"/>
              <a:t>	No one strategy is best for all companies. Each company must determine what makes the most sense given its position in the industry and its objectives, opportunities and resources.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t>Basic Competitive Strategies </a:t>
            </a:r>
            <a:endParaRPr lang="en-US" sz="3600" b="1" dirty="0"/>
          </a:p>
        </p:txBody>
      </p:sp>
      <p:pic>
        <p:nvPicPr>
          <p:cNvPr id="4" name="Picture 6" descr="09_F_010801_porter_cp"/>
          <p:cNvPicPr>
            <a:picLocks noGrp="1" noChangeAspect="1" noChangeArrowheads="1"/>
          </p:cNvPicPr>
          <p:nvPr>
            <p:ph sz="quarter" idx="1"/>
          </p:nvPr>
        </p:nvPicPr>
        <p:blipFill>
          <a:blip r:embed="rId2" cstate="print"/>
          <a:srcRect l="4323"/>
          <a:stretch>
            <a:fillRect/>
          </a:stretch>
        </p:blipFill>
        <p:spPr>
          <a:xfrm>
            <a:off x="838200" y="1828800"/>
            <a:ext cx="2073275" cy="3235325"/>
          </a:xfrm>
          <a:noFill/>
        </p:spPr>
      </p:pic>
      <p:sp>
        <p:nvSpPr>
          <p:cNvPr id="5" name="AutoShape 3"/>
          <p:cNvSpPr>
            <a:spLocks noChangeArrowheads="1"/>
          </p:cNvSpPr>
          <p:nvPr/>
        </p:nvSpPr>
        <p:spPr bwMode="auto">
          <a:xfrm>
            <a:off x="3581400" y="1828800"/>
            <a:ext cx="44958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a:t>Overall Cost Leadership</a:t>
            </a:r>
          </a:p>
        </p:txBody>
      </p:sp>
      <p:sp>
        <p:nvSpPr>
          <p:cNvPr id="6" name="AutoShape 4"/>
          <p:cNvSpPr>
            <a:spLocks noChangeArrowheads="1"/>
          </p:cNvSpPr>
          <p:nvPr/>
        </p:nvSpPr>
        <p:spPr bwMode="auto">
          <a:xfrm>
            <a:off x="3581400" y="3048000"/>
            <a:ext cx="44958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a:t>Differentiation</a:t>
            </a:r>
          </a:p>
        </p:txBody>
      </p:sp>
      <p:sp>
        <p:nvSpPr>
          <p:cNvPr id="7" name="AutoShape 5"/>
          <p:cNvSpPr>
            <a:spLocks noChangeArrowheads="1"/>
          </p:cNvSpPr>
          <p:nvPr/>
        </p:nvSpPr>
        <p:spPr bwMode="auto">
          <a:xfrm>
            <a:off x="3581400" y="4267200"/>
            <a:ext cx="44958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a:t>Focus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74638"/>
            <a:ext cx="8229600" cy="944562"/>
          </a:xfrm>
        </p:spPr>
        <p:txBody>
          <a:bodyPr>
            <a:noAutofit/>
          </a:bodyPr>
          <a:lstStyle/>
          <a:p>
            <a:pPr lvl="2" algn="ctr" rtl="0">
              <a:spcBef>
                <a:spcPct val="0"/>
              </a:spcBef>
            </a:pPr>
            <a:r>
              <a:rPr lang="en-US" sz="3600" b="1" dirty="0" smtClean="0">
                <a:latin typeface="+mn-lt"/>
              </a:rPr>
              <a:t>Competitive Positions </a:t>
            </a:r>
            <a:br>
              <a:rPr lang="en-US" sz="3600" b="1" dirty="0" smtClean="0">
                <a:latin typeface="+mn-lt"/>
              </a:rPr>
            </a:br>
            <a:endParaRPr lang="en-US" sz="2400" dirty="0">
              <a:latin typeface="+mn-lt"/>
            </a:endParaRPr>
          </a:p>
        </p:txBody>
      </p:sp>
      <p:sp>
        <p:nvSpPr>
          <p:cNvPr id="5" name="Rectangle 4"/>
          <p:cNvSpPr/>
          <p:nvPr/>
        </p:nvSpPr>
        <p:spPr>
          <a:xfrm>
            <a:off x="304800" y="3810000"/>
            <a:ext cx="2438400" cy="1066800"/>
          </a:xfrm>
          <a:prstGeom prst="rect">
            <a:avLst/>
          </a:prstGeom>
          <a:solidFill>
            <a:schemeClr val="accent6">
              <a:lumMod val="40000"/>
              <a:lumOff val="6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t>40%</a:t>
            </a:r>
            <a:endParaRPr lang="en-US" sz="2800" b="1" dirty="0"/>
          </a:p>
        </p:txBody>
      </p:sp>
      <p:sp>
        <p:nvSpPr>
          <p:cNvPr id="6" name="Rectangle 5"/>
          <p:cNvSpPr/>
          <p:nvPr/>
        </p:nvSpPr>
        <p:spPr>
          <a:xfrm>
            <a:off x="3276600" y="3810000"/>
            <a:ext cx="1752600" cy="1066800"/>
          </a:xfrm>
          <a:prstGeom prst="rect">
            <a:avLst/>
          </a:prstGeom>
          <a:solidFill>
            <a:schemeClr val="accent6">
              <a:lumMod val="40000"/>
              <a:lumOff val="6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t>30%</a:t>
            </a:r>
            <a:endParaRPr lang="en-US" sz="2800" b="1" dirty="0"/>
          </a:p>
        </p:txBody>
      </p:sp>
      <p:sp>
        <p:nvSpPr>
          <p:cNvPr id="7" name="Rectangle 6"/>
          <p:cNvSpPr/>
          <p:nvPr/>
        </p:nvSpPr>
        <p:spPr>
          <a:xfrm>
            <a:off x="5638800" y="3810000"/>
            <a:ext cx="1371600" cy="1066800"/>
          </a:xfrm>
          <a:prstGeom prst="rect">
            <a:avLst/>
          </a:prstGeom>
          <a:solidFill>
            <a:schemeClr val="accent6">
              <a:lumMod val="40000"/>
              <a:lumOff val="6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t>20%</a:t>
            </a:r>
            <a:endParaRPr lang="en-US" sz="2800" b="1" dirty="0"/>
          </a:p>
        </p:txBody>
      </p:sp>
      <p:sp>
        <p:nvSpPr>
          <p:cNvPr id="8" name="Rectangle 7"/>
          <p:cNvSpPr/>
          <p:nvPr/>
        </p:nvSpPr>
        <p:spPr>
          <a:xfrm>
            <a:off x="7620000" y="3810000"/>
            <a:ext cx="990600" cy="1066800"/>
          </a:xfrm>
          <a:prstGeom prst="rect">
            <a:avLst/>
          </a:prstGeom>
          <a:solidFill>
            <a:schemeClr val="accent6">
              <a:lumMod val="40000"/>
              <a:lumOff val="6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t>10%</a:t>
            </a:r>
            <a:endParaRPr lang="en-US" sz="2800" b="1" dirty="0"/>
          </a:p>
        </p:txBody>
      </p:sp>
      <p:sp>
        <p:nvSpPr>
          <p:cNvPr id="9" name="Rectangle 8"/>
          <p:cNvSpPr/>
          <p:nvPr/>
        </p:nvSpPr>
        <p:spPr>
          <a:xfrm>
            <a:off x="609600" y="2362200"/>
            <a:ext cx="1371600" cy="1066800"/>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Market Leader </a:t>
            </a:r>
            <a:endParaRPr lang="en-US" sz="2400" b="1" dirty="0"/>
          </a:p>
        </p:txBody>
      </p:sp>
      <p:sp>
        <p:nvSpPr>
          <p:cNvPr id="10" name="Rectangle 9"/>
          <p:cNvSpPr/>
          <p:nvPr/>
        </p:nvSpPr>
        <p:spPr>
          <a:xfrm>
            <a:off x="2773680" y="2362200"/>
            <a:ext cx="2103120" cy="1066800"/>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Market Challenger </a:t>
            </a:r>
            <a:endParaRPr lang="en-US" sz="2400" b="1" dirty="0"/>
          </a:p>
        </p:txBody>
      </p:sp>
      <p:sp>
        <p:nvSpPr>
          <p:cNvPr id="11" name="Rectangle 10"/>
          <p:cNvSpPr/>
          <p:nvPr/>
        </p:nvSpPr>
        <p:spPr>
          <a:xfrm>
            <a:off x="5455920" y="2362200"/>
            <a:ext cx="1554480" cy="1066800"/>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Market Follower </a:t>
            </a:r>
            <a:endParaRPr lang="en-US" sz="2400" b="1" dirty="0"/>
          </a:p>
        </p:txBody>
      </p:sp>
      <p:sp>
        <p:nvSpPr>
          <p:cNvPr id="12" name="Rectangle 11"/>
          <p:cNvSpPr/>
          <p:nvPr/>
        </p:nvSpPr>
        <p:spPr>
          <a:xfrm>
            <a:off x="7299960" y="2362200"/>
            <a:ext cx="1463040" cy="1066800"/>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Market Nicher </a:t>
            </a:r>
            <a:endParaRPr lang="en-US" sz="2400" b="1" dirty="0"/>
          </a:p>
        </p:txBody>
      </p:sp>
      <p:sp>
        <p:nvSpPr>
          <p:cNvPr id="16" name="Rectangle 15"/>
          <p:cNvSpPr/>
          <p:nvPr/>
        </p:nvSpPr>
        <p:spPr>
          <a:xfrm>
            <a:off x="1447800" y="1219200"/>
            <a:ext cx="6248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Competitive Market Positions and Roles</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pPr algn="ctr"/>
            <a:r>
              <a:rPr lang="en-US" sz="4000" b="1" dirty="0" smtClean="0"/>
              <a:t>Session Outline </a:t>
            </a:r>
            <a:endParaRPr lang="en-US" sz="4000" b="1" dirty="0"/>
          </a:p>
        </p:txBody>
      </p:sp>
      <p:sp>
        <p:nvSpPr>
          <p:cNvPr id="4" name="Content Placeholder 3"/>
          <p:cNvSpPr>
            <a:spLocks noGrp="1"/>
          </p:cNvSpPr>
          <p:nvPr>
            <p:ph idx="1"/>
          </p:nvPr>
        </p:nvSpPr>
        <p:spPr>
          <a:xfrm>
            <a:off x="457200" y="1295400"/>
            <a:ext cx="8229600" cy="4830763"/>
          </a:xfrm>
        </p:spPr>
        <p:txBody>
          <a:bodyPr>
            <a:normAutofit/>
          </a:bodyPr>
          <a:lstStyle/>
          <a:p>
            <a:pPr lvl="0" algn="just">
              <a:lnSpc>
                <a:spcPct val="150000"/>
              </a:lnSpc>
              <a:buFont typeface="Wingdings" pitchFamily="2" charset="2"/>
              <a:buChar char="v"/>
            </a:pPr>
            <a:r>
              <a:rPr lang="en-US" sz="3600" b="1" dirty="0"/>
              <a:t>Competitor Analysis</a:t>
            </a:r>
          </a:p>
          <a:p>
            <a:pPr lvl="0" algn="just">
              <a:lnSpc>
                <a:spcPct val="150000"/>
              </a:lnSpc>
              <a:buFont typeface="Wingdings" pitchFamily="2" charset="2"/>
              <a:buChar char="v"/>
            </a:pPr>
            <a:r>
              <a:rPr lang="en-US" sz="3600" b="1" dirty="0"/>
              <a:t>Competitive Strategies</a:t>
            </a:r>
          </a:p>
          <a:p>
            <a:pPr lvl="0" algn="just">
              <a:lnSpc>
                <a:spcPct val="150000"/>
              </a:lnSpc>
              <a:buFont typeface="Wingdings" pitchFamily="2" charset="2"/>
              <a:buChar char="v"/>
            </a:pPr>
            <a:r>
              <a:rPr lang="en-US" sz="3600" b="1" dirty="0"/>
              <a:t>Balancing Customer and Competitor Orientations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Market Leader Strategies </a:t>
            </a:r>
            <a:endParaRPr lang="en-US" sz="3600" b="1" dirty="0"/>
          </a:p>
        </p:txBody>
      </p:sp>
      <p:sp>
        <p:nvSpPr>
          <p:cNvPr id="7" name="Content Placeholder 6"/>
          <p:cNvSpPr>
            <a:spLocks noGrp="1"/>
          </p:cNvSpPr>
          <p:nvPr>
            <p:ph idx="1"/>
          </p:nvPr>
        </p:nvSpPr>
        <p:spPr>
          <a:xfrm>
            <a:off x="457200" y="1219200"/>
            <a:ext cx="8229600" cy="1828799"/>
          </a:xfrm>
        </p:spPr>
        <p:txBody>
          <a:bodyPr>
            <a:noAutofit/>
          </a:bodyPr>
          <a:lstStyle/>
          <a:p>
            <a:pPr algn="ctr">
              <a:buNone/>
            </a:pPr>
            <a:r>
              <a:rPr lang="en-US" b="1" dirty="0" smtClean="0"/>
              <a:t>Market Leader</a:t>
            </a:r>
          </a:p>
          <a:p>
            <a:pPr>
              <a:buNone/>
            </a:pPr>
            <a:r>
              <a:rPr lang="en-US" dirty="0" smtClean="0">
                <a:solidFill>
                  <a:schemeClr val="tx1"/>
                </a:solidFill>
              </a:rPr>
              <a:t>	The firm in an industry with the largest market share.</a:t>
            </a:r>
          </a:p>
          <a:p>
            <a:pPr>
              <a:buNone/>
            </a:pPr>
            <a:r>
              <a:rPr lang="en-US" dirty="0" smtClean="0"/>
              <a:t> </a:t>
            </a:r>
            <a:endParaRPr lang="en-US" dirty="0"/>
          </a:p>
        </p:txBody>
      </p:sp>
      <p:sp>
        <p:nvSpPr>
          <p:cNvPr id="4" name="AutoShape 3"/>
          <p:cNvSpPr>
            <a:spLocks noChangeArrowheads="1"/>
          </p:cNvSpPr>
          <p:nvPr/>
        </p:nvSpPr>
        <p:spPr bwMode="auto">
          <a:xfrm>
            <a:off x="1981200" y="3200400"/>
            <a:ext cx="50292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solidFill>
                  <a:schemeClr val="tx1"/>
                </a:solidFill>
              </a:rPr>
              <a:t>Expand Total Market</a:t>
            </a:r>
          </a:p>
        </p:txBody>
      </p:sp>
      <p:sp>
        <p:nvSpPr>
          <p:cNvPr id="5" name="AutoShape 4"/>
          <p:cNvSpPr>
            <a:spLocks noChangeArrowheads="1"/>
          </p:cNvSpPr>
          <p:nvPr/>
        </p:nvSpPr>
        <p:spPr bwMode="auto">
          <a:xfrm>
            <a:off x="1981200" y="4419600"/>
            <a:ext cx="50292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solidFill>
                  <a:schemeClr val="tx1"/>
                </a:solidFill>
              </a:rPr>
              <a:t>Protect Market Share </a:t>
            </a:r>
          </a:p>
        </p:txBody>
      </p:sp>
      <p:sp>
        <p:nvSpPr>
          <p:cNvPr id="6" name="AutoShape 5"/>
          <p:cNvSpPr>
            <a:spLocks noChangeArrowheads="1"/>
          </p:cNvSpPr>
          <p:nvPr/>
        </p:nvSpPr>
        <p:spPr bwMode="auto">
          <a:xfrm>
            <a:off x="1981200" y="5638800"/>
            <a:ext cx="50292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solidFill>
                  <a:schemeClr val="tx1"/>
                </a:solidFill>
              </a:rPr>
              <a:t>Expand Market Share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3600" b="1" dirty="0" smtClean="0"/>
              <a:t/>
            </a:r>
            <a:br>
              <a:rPr lang="en-US" sz="3600" b="1" dirty="0" smtClean="0"/>
            </a:br>
            <a:r>
              <a:rPr lang="en-US" sz="3600" b="1" dirty="0" smtClean="0"/>
              <a:t>Market Challenger Strategies</a:t>
            </a:r>
            <a:br>
              <a:rPr lang="en-US" sz="3600" b="1" dirty="0" smtClean="0"/>
            </a:br>
            <a:endParaRPr lang="en-US" sz="3600" dirty="0"/>
          </a:p>
        </p:txBody>
      </p:sp>
      <p:sp>
        <p:nvSpPr>
          <p:cNvPr id="3" name="Content Placeholder 2"/>
          <p:cNvSpPr>
            <a:spLocks noGrp="1"/>
          </p:cNvSpPr>
          <p:nvPr>
            <p:ph idx="1"/>
          </p:nvPr>
        </p:nvSpPr>
        <p:spPr>
          <a:xfrm>
            <a:off x="457200" y="1143000"/>
            <a:ext cx="8229600" cy="4983163"/>
          </a:xfrm>
        </p:spPr>
        <p:txBody>
          <a:bodyPr/>
          <a:lstStyle/>
          <a:p>
            <a:pPr algn="ctr">
              <a:buNone/>
            </a:pPr>
            <a:r>
              <a:rPr lang="en-US" b="1" dirty="0" smtClean="0"/>
              <a:t>Market Challenger</a:t>
            </a:r>
            <a:endParaRPr lang="en-US" b="1" dirty="0" smtClean="0">
              <a:solidFill>
                <a:schemeClr val="tx1"/>
              </a:solidFill>
            </a:endParaRPr>
          </a:p>
          <a:p>
            <a:pPr algn="just">
              <a:buNone/>
            </a:pPr>
            <a:r>
              <a:rPr lang="en-US" dirty="0" smtClean="0">
                <a:solidFill>
                  <a:schemeClr val="tx1"/>
                </a:solidFill>
              </a:rPr>
              <a:t>	A runner-up firm that is fighting hard to increase its market share in an industry. </a:t>
            </a:r>
          </a:p>
          <a:p>
            <a:endParaRPr lang="en-US" dirty="0"/>
          </a:p>
        </p:txBody>
      </p:sp>
      <p:sp>
        <p:nvSpPr>
          <p:cNvPr id="4" name="AutoShape 3"/>
          <p:cNvSpPr>
            <a:spLocks noChangeArrowheads="1"/>
          </p:cNvSpPr>
          <p:nvPr/>
        </p:nvSpPr>
        <p:spPr bwMode="auto">
          <a:xfrm>
            <a:off x="1981200" y="3352800"/>
            <a:ext cx="50292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solidFill>
                  <a:schemeClr val="tx1"/>
                </a:solidFill>
              </a:rPr>
              <a:t>Full Frontal Attack</a:t>
            </a:r>
          </a:p>
        </p:txBody>
      </p:sp>
      <p:sp>
        <p:nvSpPr>
          <p:cNvPr id="5" name="AutoShape 4"/>
          <p:cNvSpPr>
            <a:spLocks noChangeArrowheads="1"/>
          </p:cNvSpPr>
          <p:nvPr/>
        </p:nvSpPr>
        <p:spPr bwMode="auto">
          <a:xfrm>
            <a:off x="1981200" y="4724400"/>
            <a:ext cx="50292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solidFill>
                  <a:schemeClr val="tx1"/>
                </a:solidFill>
              </a:rPr>
              <a:t>Indirect Attack </a:t>
            </a:r>
            <a:endParaRPr lang="en-US"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b="1" dirty="0" smtClean="0"/>
              <a:t/>
            </a:r>
            <a:br>
              <a:rPr lang="en-US" sz="3600" b="1" dirty="0" smtClean="0"/>
            </a:br>
            <a:r>
              <a:rPr lang="en-US" sz="3600" b="1" dirty="0" smtClean="0"/>
              <a:t>Market Follower Strategies  </a:t>
            </a:r>
            <a:br>
              <a:rPr lang="en-US" sz="3600" b="1" dirty="0" smtClean="0"/>
            </a:br>
            <a:endParaRPr lang="en-US" sz="3600" dirty="0"/>
          </a:p>
        </p:txBody>
      </p:sp>
      <p:sp>
        <p:nvSpPr>
          <p:cNvPr id="3" name="Content Placeholder 2"/>
          <p:cNvSpPr>
            <a:spLocks noGrp="1"/>
          </p:cNvSpPr>
          <p:nvPr>
            <p:ph idx="1"/>
          </p:nvPr>
        </p:nvSpPr>
        <p:spPr>
          <a:xfrm>
            <a:off x="457200" y="1371599"/>
            <a:ext cx="8229600" cy="2057401"/>
          </a:xfrm>
        </p:spPr>
        <p:txBody>
          <a:bodyPr/>
          <a:lstStyle/>
          <a:p>
            <a:pPr algn="ctr">
              <a:buClrTx/>
              <a:buNone/>
            </a:pPr>
            <a:r>
              <a:rPr lang="en-US" b="1" dirty="0" smtClean="0"/>
              <a:t>Market Follower </a:t>
            </a:r>
          </a:p>
          <a:p>
            <a:pPr algn="just">
              <a:buClrTx/>
              <a:buNone/>
            </a:pPr>
            <a:r>
              <a:rPr lang="en-US" dirty="0" smtClean="0"/>
              <a:t>	A runner-up firm that wants to hold its share in an industry without rocking the boat. </a:t>
            </a:r>
          </a:p>
          <a:p>
            <a:pPr algn="just"/>
            <a:endParaRPr lang="en-US" b="1" dirty="0" smtClean="0"/>
          </a:p>
          <a:p>
            <a:endParaRPr lang="en-US" dirty="0"/>
          </a:p>
        </p:txBody>
      </p:sp>
      <p:sp>
        <p:nvSpPr>
          <p:cNvPr id="4" name="AutoShape 4"/>
          <p:cNvSpPr>
            <a:spLocks noChangeArrowheads="1"/>
          </p:cNvSpPr>
          <p:nvPr/>
        </p:nvSpPr>
        <p:spPr bwMode="auto">
          <a:xfrm>
            <a:off x="1981200" y="3886200"/>
            <a:ext cx="50292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t>Follow at a Distance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
            </a:r>
            <a:br>
              <a:rPr lang="en-US" b="1" dirty="0" smtClean="0"/>
            </a:br>
            <a:r>
              <a:rPr lang="en-US" b="1" dirty="0" smtClean="0"/>
              <a:t>Market Nicher Strategies </a:t>
            </a:r>
            <a:br>
              <a:rPr lang="en-US" b="1" dirty="0" smtClean="0"/>
            </a:br>
            <a:endParaRPr lang="en-US" dirty="0"/>
          </a:p>
        </p:txBody>
      </p:sp>
      <p:sp>
        <p:nvSpPr>
          <p:cNvPr id="3" name="Content Placeholder 2"/>
          <p:cNvSpPr>
            <a:spLocks noGrp="1"/>
          </p:cNvSpPr>
          <p:nvPr>
            <p:ph idx="1"/>
          </p:nvPr>
        </p:nvSpPr>
        <p:spPr>
          <a:xfrm>
            <a:off x="457200" y="1295401"/>
            <a:ext cx="8229600" cy="1905000"/>
          </a:xfrm>
        </p:spPr>
        <p:txBody>
          <a:bodyPr/>
          <a:lstStyle/>
          <a:p>
            <a:pPr algn="ctr">
              <a:buClrTx/>
              <a:buNone/>
            </a:pPr>
            <a:r>
              <a:rPr lang="en-US" b="1" dirty="0" smtClean="0"/>
              <a:t>Market Nicher </a:t>
            </a:r>
          </a:p>
          <a:p>
            <a:pPr algn="just">
              <a:buClrTx/>
              <a:buNone/>
            </a:pPr>
            <a:r>
              <a:rPr lang="en-US" dirty="0" smtClean="0"/>
              <a:t>	A firm that serves small segments that the other firms in an industry overlook or ignore. </a:t>
            </a:r>
          </a:p>
          <a:p>
            <a:endParaRPr lang="en-US" dirty="0"/>
          </a:p>
        </p:txBody>
      </p:sp>
      <p:sp>
        <p:nvSpPr>
          <p:cNvPr id="5" name="AutoShape 3"/>
          <p:cNvSpPr>
            <a:spLocks noChangeArrowheads="1"/>
          </p:cNvSpPr>
          <p:nvPr/>
        </p:nvSpPr>
        <p:spPr bwMode="auto">
          <a:xfrm>
            <a:off x="1600200" y="3429000"/>
            <a:ext cx="67056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t>By Customer, Market, Quality-Price, Service</a:t>
            </a:r>
          </a:p>
        </p:txBody>
      </p:sp>
      <p:sp>
        <p:nvSpPr>
          <p:cNvPr id="6" name="AutoShape 4"/>
          <p:cNvSpPr>
            <a:spLocks noChangeArrowheads="1"/>
          </p:cNvSpPr>
          <p:nvPr/>
        </p:nvSpPr>
        <p:spPr bwMode="auto">
          <a:xfrm>
            <a:off x="1600200" y="4800600"/>
            <a:ext cx="6705600" cy="83820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just"/>
            <a:r>
              <a:rPr lang="en-US" sz="2800" b="1" dirty="0" smtClean="0"/>
              <a:t>Multiple Niching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Balancing Customer and Competitor Orientations  </a:t>
            </a:r>
            <a:br>
              <a:rPr lang="en-US" b="1" dirty="0" smtClean="0"/>
            </a:br>
            <a:endParaRPr lang="en-US" dirty="0"/>
          </a:p>
        </p:txBody>
      </p:sp>
      <p:sp>
        <p:nvSpPr>
          <p:cNvPr id="3" name="Content Placeholder 2"/>
          <p:cNvSpPr>
            <a:spLocks noGrp="1"/>
          </p:cNvSpPr>
          <p:nvPr>
            <p:ph idx="1"/>
          </p:nvPr>
        </p:nvSpPr>
        <p:spPr>
          <a:xfrm>
            <a:off x="457200" y="1981200"/>
            <a:ext cx="8229600" cy="4495800"/>
          </a:xfrm>
        </p:spPr>
        <p:txBody>
          <a:bodyPr>
            <a:normAutofit/>
          </a:bodyPr>
          <a:lstStyle/>
          <a:p>
            <a:pPr algn="ctr">
              <a:buNone/>
            </a:pPr>
            <a:r>
              <a:rPr lang="en-US" sz="4000" dirty="0" smtClean="0"/>
              <a:t>	Can the company spend too much time and energy tracking competitors, damaging its customer orientation? </a:t>
            </a: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t>Evolving Company Orientations</a:t>
            </a:r>
            <a:endParaRPr lang="en-US" sz="3200" b="1" dirty="0"/>
          </a:p>
        </p:txBody>
      </p:sp>
      <p:graphicFrame>
        <p:nvGraphicFramePr>
          <p:cNvPr id="4" name="Content Placeholder 3"/>
          <p:cNvGraphicFramePr>
            <a:graphicFrameLocks noGrp="1"/>
          </p:cNvGraphicFramePr>
          <p:nvPr>
            <p:ph idx="1"/>
          </p:nvPr>
        </p:nvGraphicFramePr>
        <p:xfrm>
          <a:off x="2514600" y="2895600"/>
          <a:ext cx="5715000" cy="3048000"/>
        </p:xfrm>
        <a:graphic>
          <a:graphicData uri="http://schemas.openxmlformats.org/drawingml/2006/table">
            <a:tbl>
              <a:tblPr firstRow="1" bandRow="1">
                <a:tableStyleId>{5C22544A-7EE6-4342-B048-85BDC9FD1C3A}</a:tableStyleId>
              </a:tblPr>
              <a:tblGrid>
                <a:gridCol w="2857500"/>
                <a:gridCol w="2857500"/>
              </a:tblGrid>
              <a:tr h="1524000">
                <a:tc>
                  <a:txBody>
                    <a:bodyPr/>
                    <a:lstStyle/>
                    <a:p>
                      <a:endParaRPr lang="en-US" sz="2400" b="1" dirty="0" smtClean="0">
                        <a:solidFill>
                          <a:schemeClr val="tx1"/>
                        </a:solidFill>
                      </a:endParaRPr>
                    </a:p>
                    <a:p>
                      <a:pPr algn="ctr"/>
                      <a:r>
                        <a:rPr lang="en-US" sz="2400" b="1" dirty="0" smtClean="0">
                          <a:solidFill>
                            <a:schemeClr val="tx1"/>
                          </a:solidFill>
                        </a:rPr>
                        <a:t>   Product Orientation </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endParaRPr lang="en-US" sz="2400" b="1" dirty="0" smtClean="0">
                        <a:solidFill>
                          <a:schemeClr val="tx1"/>
                        </a:solidFill>
                      </a:endParaRPr>
                    </a:p>
                    <a:p>
                      <a:pPr algn="ctr"/>
                      <a:r>
                        <a:rPr lang="en-US" sz="2400" b="1" dirty="0" smtClean="0">
                          <a:solidFill>
                            <a:schemeClr val="tx1"/>
                          </a:solidFill>
                        </a:rPr>
                        <a:t>Customer Orientation </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1524000">
                <a:tc>
                  <a:txBody>
                    <a:bodyPr/>
                    <a:lstStyle/>
                    <a:p>
                      <a:endParaRPr lang="en-US" sz="2400" b="1" dirty="0" smtClean="0">
                        <a:solidFill>
                          <a:schemeClr val="tx1"/>
                        </a:solidFill>
                      </a:endParaRPr>
                    </a:p>
                    <a:p>
                      <a:pPr algn="ctr"/>
                      <a:r>
                        <a:rPr lang="en-US" sz="2400" b="1" dirty="0" smtClean="0">
                          <a:solidFill>
                            <a:schemeClr val="tx1"/>
                          </a:solidFill>
                        </a:rPr>
                        <a:t>Competitor Orientation </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endParaRPr lang="en-US" sz="2400" b="1" dirty="0" smtClean="0">
                        <a:solidFill>
                          <a:schemeClr val="tx1"/>
                        </a:solidFill>
                      </a:endParaRPr>
                    </a:p>
                    <a:p>
                      <a:pPr algn="ctr"/>
                      <a:r>
                        <a:rPr lang="en-US" sz="2400" b="1" dirty="0" smtClean="0">
                          <a:solidFill>
                            <a:schemeClr val="tx1"/>
                          </a:solidFill>
                        </a:rPr>
                        <a:t>   </a:t>
                      </a:r>
                      <a:r>
                        <a:rPr lang="en-US" sz="2400" b="1" baseline="0" dirty="0" smtClean="0">
                          <a:solidFill>
                            <a:schemeClr val="tx1"/>
                          </a:solidFill>
                        </a:rPr>
                        <a:t> </a:t>
                      </a:r>
                      <a:r>
                        <a:rPr lang="en-US" sz="2400" b="1" dirty="0" smtClean="0">
                          <a:solidFill>
                            <a:schemeClr val="tx1"/>
                          </a:solidFill>
                        </a:rPr>
                        <a:t>Market Orientation</a:t>
                      </a:r>
                      <a:r>
                        <a:rPr lang="en-US" sz="2400" b="1" baseline="0" dirty="0" smtClean="0">
                          <a:solidFill>
                            <a:schemeClr val="tx1"/>
                          </a:solidFill>
                        </a:rPr>
                        <a:t> </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bl>
          </a:graphicData>
        </a:graphic>
      </p:graphicFrame>
      <p:sp>
        <p:nvSpPr>
          <p:cNvPr id="5" name="Rectangle 4"/>
          <p:cNvSpPr/>
          <p:nvPr/>
        </p:nvSpPr>
        <p:spPr>
          <a:xfrm>
            <a:off x="3352800" y="1676400"/>
            <a:ext cx="3810000" cy="582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Customer-Centered</a:t>
            </a:r>
            <a:endParaRPr lang="en-US" sz="2800" b="1" dirty="0">
              <a:solidFill>
                <a:schemeClr val="tx1"/>
              </a:solidFill>
            </a:endParaRPr>
          </a:p>
        </p:txBody>
      </p:sp>
      <p:sp>
        <p:nvSpPr>
          <p:cNvPr id="6" name="Rectangle 5"/>
          <p:cNvSpPr/>
          <p:nvPr/>
        </p:nvSpPr>
        <p:spPr>
          <a:xfrm rot="16200000">
            <a:off x="-381000" y="4038600"/>
            <a:ext cx="3429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Competitor-Centered </a:t>
            </a:r>
            <a:endParaRPr lang="en-US" sz="2800" b="1" dirty="0">
              <a:solidFill>
                <a:schemeClr val="tx1"/>
              </a:solidFill>
            </a:endParaRPr>
          </a:p>
        </p:txBody>
      </p:sp>
      <p:sp>
        <p:nvSpPr>
          <p:cNvPr id="7" name="Rectangle 6"/>
          <p:cNvSpPr/>
          <p:nvPr/>
        </p:nvSpPr>
        <p:spPr>
          <a:xfrm>
            <a:off x="3124200" y="2362200"/>
            <a:ext cx="1447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No</a:t>
            </a:r>
            <a:endParaRPr lang="en-US" sz="2400" b="1" dirty="0">
              <a:solidFill>
                <a:schemeClr val="tx1"/>
              </a:solidFill>
            </a:endParaRPr>
          </a:p>
        </p:txBody>
      </p:sp>
      <p:sp>
        <p:nvSpPr>
          <p:cNvPr id="8" name="Rectangle 7"/>
          <p:cNvSpPr/>
          <p:nvPr/>
        </p:nvSpPr>
        <p:spPr>
          <a:xfrm>
            <a:off x="5867400" y="2286000"/>
            <a:ext cx="1752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Yes</a:t>
            </a:r>
            <a:endParaRPr lang="en-US" sz="2400" b="1" dirty="0">
              <a:solidFill>
                <a:schemeClr val="tx1"/>
              </a:solidFill>
            </a:endParaRPr>
          </a:p>
        </p:txBody>
      </p:sp>
      <p:sp>
        <p:nvSpPr>
          <p:cNvPr id="9" name="Rectangle 8"/>
          <p:cNvSpPr/>
          <p:nvPr/>
        </p:nvSpPr>
        <p:spPr>
          <a:xfrm>
            <a:off x="1676400" y="3352800"/>
            <a:ext cx="762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No</a:t>
            </a:r>
            <a:endParaRPr lang="en-US" sz="2400" b="1" dirty="0">
              <a:solidFill>
                <a:schemeClr val="tx1"/>
              </a:solidFill>
            </a:endParaRPr>
          </a:p>
        </p:txBody>
      </p:sp>
      <p:sp>
        <p:nvSpPr>
          <p:cNvPr id="10" name="Rectangle 9"/>
          <p:cNvSpPr/>
          <p:nvPr/>
        </p:nvSpPr>
        <p:spPr>
          <a:xfrm>
            <a:off x="1600200" y="4800600"/>
            <a:ext cx="838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Yes</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xfrm>
            <a:off x="228600" y="1752600"/>
            <a:ext cx="8610600" cy="1600200"/>
          </a:xfrm>
        </p:spPr>
        <p:txBody>
          <a:bodyPr/>
          <a:lstStyle/>
          <a:p>
            <a:pPr eaLnBrk="1" hangingPunct="1"/>
            <a:r>
              <a:rPr lang="en-US" sz="5400" b="1" dirty="0" smtClean="0"/>
              <a:t>Summary and Conclusions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lvl="0"/>
            <a:r>
              <a:rPr lang="en-US" b="1" dirty="0" smtClean="0"/>
              <a:t/>
            </a:r>
            <a:br>
              <a:rPr lang="en-US" b="1" dirty="0" smtClean="0"/>
            </a:br>
            <a:r>
              <a:rPr lang="en-US" b="1" dirty="0" smtClean="0"/>
              <a:t>Competitor Analysis</a:t>
            </a:r>
            <a:br>
              <a:rPr lang="en-US" b="1" dirty="0" smtClean="0"/>
            </a:br>
            <a:endParaRPr lang="en-US" dirty="0"/>
          </a:p>
        </p:txBody>
      </p:sp>
      <p:sp>
        <p:nvSpPr>
          <p:cNvPr id="4" name="Rounded Rectangle 3"/>
          <p:cNvSpPr/>
          <p:nvPr/>
        </p:nvSpPr>
        <p:spPr>
          <a:xfrm>
            <a:off x="457200" y="1219200"/>
            <a:ext cx="8229600" cy="1371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solidFill>
                  <a:schemeClr val="tx1"/>
                </a:solidFill>
              </a:rPr>
              <a:t>Competitive Advantage </a:t>
            </a:r>
          </a:p>
          <a:p>
            <a:pPr algn="just"/>
            <a:r>
              <a:rPr lang="en-US" sz="2400" dirty="0" smtClean="0">
                <a:solidFill>
                  <a:schemeClr val="tx1"/>
                </a:solidFill>
              </a:rPr>
              <a:t>An advantage over competitors gained by offering consumers greater value than competitors do. </a:t>
            </a:r>
            <a:endParaRPr lang="en-US" sz="2400" dirty="0">
              <a:solidFill>
                <a:schemeClr val="tx1"/>
              </a:solidFill>
            </a:endParaRPr>
          </a:p>
        </p:txBody>
      </p:sp>
      <p:sp>
        <p:nvSpPr>
          <p:cNvPr id="5" name="Rounded Rectangle 4"/>
          <p:cNvSpPr/>
          <p:nvPr/>
        </p:nvSpPr>
        <p:spPr>
          <a:xfrm>
            <a:off x="457200" y="2895600"/>
            <a:ext cx="8229600" cy="16764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solidFill>
                  <a:schemeClr val="tx1"/>
                </a:solidFill>
              </a:rPr>
              <a:t>Competitor Analysis </a:t>
            </a:r>
          </a:p>
          <a:p>
            <a:pPr algn="just"/>
            <a:r>
              <a:rPr lang="en-US" sz="2400" dirty="0" smtClean="0">
                <a:solidFill>
                  <a:schemeClr val="tx1"/>
                </a:solidFill>
              </a:rPr>
              <a:t>The process of identifying key competitors; assessing their objectives, strategies, strengths and weaknesses, and reaction patterns; and selecting which competitors to attack or avoid. </a:t>
            </a:r>
            <a:endParaRPr lang="en-US" sz="2400" dirty="0">
              <a:solidFill>
                <a:schemeClr val="tx1"/>
              </a:solidFill>
            </a:endParaRPr>
          </a:p>
        </p:txBody>
      </p:sp>
      <p:sp>
        <p:nvSpPr>
          <p:cNvPr id="6" name="Rounded Rectangle 5"/>
          <p:cNvSpPr/>
          <p:nvPr/>
        </p:nvSpPr>
        <p:spPr>
          <a:xfrm>
            <a:off x="457200" y="4800600"/>
            <a:ext cx="8229600" cy="18288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solidFill>
                  <a:schemeClr val="tx1"/>
                </a:solidFill>
              </a:rPr>
              <a:t>Competitive Marketing Strategies </a:t>
            </a:r>
          </a:p>
          <a:p>
            <a:pPr algn="just"/>
            <a:r>
              <a:rPr lang="en-US" sz="2400" dirty="0" smtClean="0">
                <a:solidFill>
                  <a:schemeClr val="tx1"/>
                </a:solidFill>
              </a:rPr>
              <a:t>Strategies that strongly position the company against competitors and that give the company the strongest possible strategic advantage.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en-US" sz="3200" b="1" dirty="0" smtClean="0"/>
              <a:t>Why? </a:t>
            </a:r>
            <a:endParaRPr lang="en-US" sz="3200" b="1" dirty="0"/>
          </a:p>
        </p:txBody>
      </p:sp>
      <p:sp>
        <p:nvSpPr>
          <p:cNvPr id="3" name="Content Placeholder 2"/>
          <p:cNvSpPr>
            <a:spLocks noGrp="1"/>
          </p:cNvSpPr>
          <p:nvPr>
            <p:ph idx="1"/>
          </p:nvPr>
        </p:nvSpPr>
        <p:spPr>
          <a:xfrm>
            <a:off x="304800" y="1143001"/>
            <a:ext cx="8382000" cy="2514600"/>
          </a:xfrm>
        </p:spPr>
        <p:txBody>
          <a:bodyPr>
            <a:noAutofit/>
          </a:bodyPr>
          <a:lstStyle/>
          <a:p>
            <a:pPr algn="just">
              <a:buNone/>
            </a:pPr>
            <a:r>
              <a:rPr lang="en-US" sz="2800" dirty="0" smtClean="0"/>
              <a:t>	To plan effective marketing strategies the company needs to find out all it can about its competitors. It must constantly compare its marketing strategies, products, prices, channels, and promotions with those of close competitors. </a:t>
            </a:r>
            <a:endParaRPr lang="en-US" sz="2800" dirty="0"/>
          </a:p>
        </p:txBody>
      </p:sp>
      <p:sp>
        <p:nvSpPr>
          <p:cNvPr id="4" name="Rectangle 3"/>
          <p:cNvSpPr/>
          <p:nvPr/>
        </p:nvSpPr>
        <p:spPr>
          <a:xfrm>
            <a:off x="152400" y="4648200"/>
            <a:ext cx="2209800" cy="1905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smtClean="0">
                <a:solidFill>
                  <a:schemeClr val="tx1"/>
                </a:solidFill>
              </a:rPr>
              <a:t>Identifying the company’s competitors </a:t>
            </a:r>
            <a:endParaRPr lang="en-US" sz="2200" dirty="0">
              <a:solidFill>
                <a:schemeClr val="tx1"/>
              </a:solidFill>
            </a:endParaRPr>
          </a:p>
        </p:txBody>
      </p:sp>
      <p:sp>
        <p:nvSpPr>
          <p:cNvPr id="5" name="Rectangle 4"/>
          <p:cNvSpPr/>
          <p:nvPr/>
        </p:nvSpPr>
        <p:spPr>
          <a:xfrm>
            <a:off x="2971800" y="4648200"/>
            <a:ext cx="2999014" cy="1905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smtClean="0">
                <a:solidFill>
                  <a:schemeClr val="tx1"/>
                </a:solidFill>
              </a:rPr>
              <a:t>Assessing competitors’ objectives, strategies, strengths and weaknesses and reaction patterns</a:t>
            </a:r>
            <a:endParaRPr lang="en-US" sz="2200" dirty="0">
              <a:solidFill>
                <a:schemeClr val="tx1"/>
              </a:solidFill>
            </a:endParaRPr>
          </a:p>
        </p:txBody>
      </p:sp>
      <p:sp>
        <p:nvSpPr>
          <p:cNvPr id="6" name="Rectangle 5"/>
          <p:cNvSpPr/>
          <p:nvPr/>
        </p:nvSpPr>
        <p:spPr>
          <a:xfrm>
            <a:off x="6553200" y="4648200"/>
            <a:ext cx="2446564" cy="1905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smtClean="0">
                <a:solidFill>
                  <a:schemeClr val="tx1"/>
                </a:solidFill>
              </a:rPr>
              <a:t>Selecting which competitors to attack or avoid. </a:t>
            </a:r>
            <a:endParaRPr lang="en-US" sz="2200" dirty="0">
              <a:solidFill>
                <a:schemeClr val="tx1"/>
              </a:solidFill>
            </a:endParaRPr>
          </a:p>
        </p:txBody>
      </p:sp>
      <p:sp>
        <p:nvSpPr>
          <p:cNvPr id="7" name="Rectangle 6"/>
          <p:cNvSpPr/>
          <p:nvPr/>
        </p:nvSpPr>
        <p:spPr>
          <a:xfrm>
            <a:off x="1905000" y="3733800"/>
            <a:ext cx="5181600" cy="685800"/>
          </a:xfrm>
          <a:prstGeom prst="rect">
            <a:avLst/>
          </a:prstGeom>
          <a:noFill/>
          <a:ln w="38100">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Steps in Analyzing Competitors  </a:t>
            </a:r>
            <a:endParaRPr lang="en-US" sz="2800" b="1" dirty="0"/>
          </a:p>
        </p:txBody>
      </p:sp>
      <p:sp>
        <p:nvSpPr>
          <p:cNvPr id="8" name="Right Arrow 7"/>
          <p:cNvSpPr/>
          <p:nvPr/>
        </p:nvSpPr>
        <p:spPr>
          <a:xfrm>
            <a:off x="2514600" y="5562600"/>
            <a:ext cx="304800" cy="228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ight Arrow 8"/>
          <p:cNvSpPr/>
          <p:nvPr/>
        </p:nvSpPr>
        <p:spPr>
          <a:xfrm>
            <a:off x="6096000" y="5562600"/>
            <a:ext cx="304800" cy="2286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sz="3600" b="1" dirty="0" smtClean="0"/>
              <a:t>Identifying Competitors </a:t>
            </a:r>
            <a:endParaRPr lang="en-US" sz="3600" b="1" dirty="0"/>
          </a:p>
        </p:txBody>
      </p:sp>
      <p:sp>
        <p:nvSpPr>
          <p:cNvPr id="3" name="Content Placeholder 2"/>
          <p:cNvSpPr>
            <a:spLocks noGrp="1"/>
          </p:cNvSpPr>
          <p:nvPr>
            <p:ph idx="1"/>
          </p:nvPr>
        </p:nvSpPr>
        <p:spPr>
          <a:xfrm>
            <a:off x="457200" y="1371600"/>
            <a:ext cx="8229600" cy="5105400"/>
          </a:xfrm>
        </p:spPr>
        <p:txBody>
          <a:bodyPr>
            <a:normAutofit/>
          </a:bodyPr>
          <a:lstStyle/>
          <a:p>
            <a:pPr algn="just">
              <a:buNone/>
            </a:pPr>
            <a:r>
              <a:rPr lang="en-US" dirty="0"/>
              <a:t>	</a:t>
            </a:r>
            <a:r>
              <a:rPr lang="en-US" dirty="0" smtClean="0"/>
              <a:t>Normally, identifying competitors would seem a simple task. But companies actually face a much wider range of competitors.</a:t>
            </a:r>
          </a:p>
          <a:p>
            <a:pPr algn="just">
              <a:buNone/>
            </a:pPr>
            <a:endParaRPr lang="en-US" dirty="0"/>
          </a:p>
          <a:p>
            <a:pPr algn="just">
              <a:buNone/>
            </a:pPr>
            <a:r>
              <a:rPr lang="en-US" dirty="0" smtClean="0"/>
              <a:t>	Companies must avoid competitor myopia. </a:t>
            </a:r>
          </a:p>
          <a:p>
            <a:pPr algn="ctr">
              <a:buNone/>
            </a:pPr>
            <a:endParaRPr lang="en-US" b="1" dirty="0" smtClean="0"/>
          </a:p>
          <a:p>
            <a:pPr algn="ctr">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smtClean="0"/>
              <a:t/>
            </a:r>
            <a:br>
              <a:rPr lang="en-US" sz="3200" b="1" dirty="0" smtClean="0"/>
            </a:br>
            <a:r>
              <a:rPr lang="en-US" sz="3200" b="1" dirty="0" smtClean="0"/>
              <a:t>Different Forms of Competition </a:t>
            </a:r>
            <a:br>
              <a:rPr lang="en-US" sz="3200" b="1" dirty="0" smtClean="0"/>
            </a:br>
            <a:endParaRPr lang="en-US" sz="3200" dirty="0"/>
          </a:p>
        </p:txBody>
      </p:sp>
      <p:sp>
        <p:nvSpPr>
          <p:cNvPr id="3" name="Content Placeholder 2"/>
          <p:cNvSpPr>
            <a:spLocks noGrp="1"/>
          </p:cNvSpPr>
          <p:nvPr>
            <p:ph idx="1"/>
          </p:nvPr>
        </p:nvSpPr>
        <p:spPr>
          <a:xfrm>
            <a:off x="457200" y="1371600"/>
            <a:ext cx="8229600" cy="4754563"/>
          </a:xfrm>
        </p:spPr>
        <p:txBody>
          <a:bodyPr/>
          <a:lstStyle/>
          <a:p>
            <a:pPr algn="just">
              <a:lnSpc>
                <a:spcPct val="150000"/>
              </a:lnSpc>
              <a:buClrTx/>
              <a:buFont typeface="Wingdings" pitchFamily="2" charset="2"/>
              <a:buChar char="v"/>
            </a:pPr>
            <a:r>
              <a:rPr lang="en-US" b="1" dirty="0" smtClean="0"/>
              <a:t>Brand Competition </a:t>
            </a:r>
          </a:p>
          <a:p>
            <a:pPr algn="just">
              <a:lnSpc>
                <a:spcPct val="150000"/>
              </a:lnSpc>
              <a:buClrTx/>
              <a:buFont typeface="Wingdings" pitchFamily="2" charset="2"/>
              <a:buChar char="v"/>
            </a:pPr>
            <a:r>
              <a:rPr lang="en-US" b="1" dirty="0" smtClean="0"/>
              <a:t>Industry Competition </a:t>
            </a:r>
          </a:p>
          <a:p>
            <a:pPr algn="just">
              <a:lnSpc>
                <a:spcPct val="150000"/>
              </a:lnSpc>
              <a:buClrTx/>
              <a:buFont typeface="Wingdings" pitchFamily="2" charset="2"/>
              <a:buChar char="v"/>
            </a:pPr>
            <a:r>
              <a:rPr lang="en-US" b="1" dirty="0" smtClean="0"/>
              <a:t>Form Competition </a:t>
            </a:r>
          </a:p>
          <a:p>
            <a:pPr algn="just">
              <a:lnSpc>
                <a:spcPct val="150000"/>
              </a:lnSpc>
              <a:buClrTx/>
              <a:buFont typeface="Wingdings" pitchFamily="2" charset="2"/>
              <a:buChar char="v"/>
            </a:pPr>
            <a:r>
              <a:rPr lang="en-US" b="1" dirty="0" smtClean="0"/>
              <a:t>Generic Competition</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blog.bootstrapbusiness.org/wp-content/uploads/2009/02/porters-five-forces-model09.jpg"/>
          <p:cNvPicPr>
            <a:picLocks noChangeAspect="1" noChangeArrowheads="1"/>
          </p:cNvPicPr>
          <p:nvPr/>
        </p:nvPicPr>
        <p:blipFill>
          <a:blip r:embed="rId2" cstate="print"/>
          <a:srcRect/>
          <a:stretch>
            <a:fillRect/>
          </a:stretch>
        </p:blipFill>
        <p:spPr bwMode="auto">
          <a:xfrm>
            <a:off x="1143000" y="1295400"/>
            <a:ext cx="7010400" cy="5295089"/>
          </a:xfrm>
          <a:prstGeom prst="rect">
            <a:avLst/>
          </a:prstGeom>
          <a:ln w="28575" cap="sq">
            <a:solidFill>
              <a:schemeClr val="accent2"/>
            </a:solidFill>
            <a:prstDash val="solid"/>
            <a:miter lim="800000"/>
          </a:ln>
          <a:effectLst>
            <a:outerShdw blurRad="50800" dist="38100" dir="2700000" algn="tl" rotWithShape="0">
              <a:srgbClr val="000000">
                <a:alpha val="43000"/>
              </a:srgbClr>
            </a:outerShdw>
          </a:effectLst>
        </p:spPr>
      </p:pic>
      <p:sp>
        <p:nvSpPr>
          <p:cNvPr id="5" name="Title 1"/>
          <p:cNvSpPr>
            <a:spLocks noGrp="1"/>
          </p:cNvSpPr>
          <p:nvPr>
            <p:ph type="title"/>
          </p:nvPr>
        </p:nvSpPr>
        <p:spPr>
          <a:xfrm>
            <a:off x="228600" y="228600"/>
            <a:ext cx="8686800" cy="838200"/>
          </a:xfrm>
        </p:spPr>
        <p:txBody>
          <a:bodyPr>
            <a:normAutofit/>
          </a:bodyPr>
          <a:lstStyle/>
          <a:p>
            <a:pPr algn="ctr">
              <a:defRPr/>
            </a:pPr>
            <a:r>
              <a:rPr lang="en-US" sz="2800" b="1" kern="1200" dirty="0" smtClean="0"/>
              <a:t>Porter’s Approach to Competitive Structure Analysis </a:t>
            </a:r>
            <a:endParaRPr lang="en-US" sz="2800" b="1" kern="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sz="3600" b="1" dirty="0" smtClean="0"/>
              <a:t>Assessing Competitors </a:t>
            </a:r>
            <a:endParaRPr lang="en-US" sz="3600" b="1" dirty="0"/>
          </a:p>
        </p:txBody>
      </p:sp>
      <p:sp>
        <p:nvSpPr>
          <p:cNvPr id="6" name="Rounded Rectangle 5"/>
          <p:cNvSpPr/>
          <p:nvPr/>
        </p:nvSpPr>
        <p:spPr>
          <a:xfrm>
            <a:off x="1752600" y="1295400"/>
            <a:ext cx="5562600" cy="838200"/>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buClrTx/>
            </a:pPr>
            <a:r>
              <a:rPr lang="en-US" sz="2400" b="1" dirty="0" smtClean="0"/>
              <a:t>Determining Competitors’ Objectives</a:t>
            </a:r>
          </a:p>
        </p:txBody>
      </p:sp>
      <p:sp>
        <p:nvSpPr>
          <p:cNvPr id="8" name="Rounded Rectangle 7">
            <a:hlinkClick r:id="rId2" action="ppaction://hlinksldjump"/>
          </p:cNvPr>
          <p:cNvSpPr/>
          <p:nvPr/>
        </p:nvSpPr>
        <p:spPr>
          <a:xfrm>
            <a:off x="1752600" y="2667000"/>
            <a:ext cx="5562600" cy="838200"/>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buClrTx/>
            </a:pPr>
            <a:r>
              <a:rPr lang="en-US" sz="2400" b="1" dirty="0" smtClean="0"/>
              <a:t>Identifying Competitors’ Strategies</a:t>
            </a:r>
          </a:p>
        </p:txBody>
      </p:sp>
      <p:sp>
        <p:nvSpPr>
          <p:cNvPr id="9" name="Rounded Rectangle 8"/>
          <p:cNvSpPr/>
          <p:nvPr/>
        </p:nvSpPr>
        <p:spPr>
          <a:xfrm>
            <a:off x="1752600" y="4038600"/>
            <a:ext cx="5562600" cy="838200"/>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buClrTx/>
            </a:pPr>
            <a:r>
              <a:rPr lang="en-US" sz="2400" b="1" dirty="0" smtClean="0"/>
              <a:t>Assessing Competitors’ Strengths and Weaknesses </a:t>
            </a:r>
          </a:p>
        </p:txBody>
      </p:sp>
      <p:sp>
        <p:nvSpPr>
          <p:cNvPr id="10" name="Rounded Rectangle 9"/>
          <p:cNvSpPr/>
          <p:nvPr/>
        </p:nvSpPr>
        <p:spPr>
          <a:xfrm>
            <a:off x="1752600" y="5410200"/>
            <a:ext cx="5562600" cy="838200"/>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buClrTx/>
            </a:pPr>
            <a:r>
              <a:rPr lang="en-US" sz="2400" b="1" dirty="0" smtClean="0"/>
              <a:t>Estimating Competitors’ Reactions</a:t>
            </a:r>
          </a:p>
          <a:p>
            <a:pPr algn="just">
              <a:buClrTx/>
              <a:buFont typeface="Wingdings" pitchFamily="2" charset="2"/>
              <a:buChar char="Ø"/>
            </a:pP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normAutofit/>
          </a:bodyPr>
          <a:lstStyle/>
          <a:p>
            <a:r>
              <a:rPr lang="en-US" sz="3200" b="1" dirty="0" smtClean="0"/>
              <a:t>Strategic Groups</a:t>
            </a:r>
            <a:endParaRPr lang="en-US" sz="3200" b="1" dirty="0"/>
          </a:p>
        </p:txBody>
      </p:sp>
      <p:sp>
        <p:nvSpPr>
          <p:cNvPr id="4" name="Rounded Rectangle 3">
            <a:hlinkClick r:id="rId2" action="ppaction://hlinksldjump"/>
          </p:cNvPr>
          <p:cNvSpPr/>
          <p:nvPr/>
        </p:nvSpPr>
        <p:spPr>
          <a:xfrm>
            <a:off x="457200" y="1676400"/>
            <a:ext cx="8229600" cy="1600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sz="2800" dirty="0" smtClean="0">
                <a:solidFill>
                  <a:schemeClr val="tx1"/>
                </a:solidFill>
              </a:rPr>
              <a:t>A group of firms in an industry following the same or a similar strategy.</a:t>
            </a:r>
            <a:endParaRPr lang="en-US" sz="2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On-screen Show (4:3)</PresentationFormat>
  <Paragraphs>117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Creating Competitive Advantage  Dr. Amila Jayarathne    </vt:lpstr>
      <vt:lpstr>Session Outline </vt:lpstr>
      <vt:lpstr> Competitor Analysis </vt:lpstr>
      <vt:lpstr>Why? </vt:lpstr>
      <vt:lpstr>Identifying Competitors </vt:lpstr>
      <vt:lpstr> Different Forms of Competition  </vt:lpstr>
      <vt:lpstr>Porter’s Approach to Competitive Structure Analysis </vt:lpstr>
      <vt:lpstr>Assessing Competitors </vt:lpstr>
      <vt:lpstr>Strategic Groups</vt:lpstr>
      <vt:lpstr>Selecting Competitors to Attack and Avoid</vt:lpstr>
      <vt:lpstr> Strong or Weak Competitors </vt:lpstr>
      <vt:lpstr>Strategic Sweet Spot versus Competitors </vt:lpstr>
      <vt:lpstr>“Good” or “Bad” Competitors </vt:lpstr>
      <vt:lpstr>Finding Uncontested Market Spaces</vt:lpstr>
      <vt:lpstr> Designing a Competitive Intelligence System  </vt:lpstr>
      <vt:lpstr>Competitive Strategies </vt:lpstr>
      <vt:lpstr>Approaches to Marketing Strategy </vt:lpstr>
      <vt:lpstr>Basic Competitive Strategies </vt:lpstr>
      <vt:lpstr>Competitive Positions  </vt:lpstr>
      <vt:lpstr>Market Leader Strategies </vt:lpstr>
      <vt:lpstr> Market Challenger Strategies </vt:lpstr>
      <vt:lpstr> Market Follower Strategies   </vt:lpstr>
      <vt:lpstr> Market Nicher Strategies  </vt:lpstr>
      <vt:lpstr> Balancing Customer and Competitor Orientations   </vt:lpstr>
      <vt:lpstr>Evolving Company Orientations</vt:lpstr>
      <vt:lpstr>Summary and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Creating Competitive Advantage  Dr. Amila Jayarathne    </dc:title>
  <dc:creator>User</dc:creator>
  <cp:lastModifiedBy>User</cp:lastModifiedBy>
  <cp:revision>1</cp:revision>
  <dcterms:modified xsi:type="dcterms:W3CDTF">2014-09-11T04:16:31Z</dcterms:modified>
</cp:coreProperties>
</file>