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0" r:id="rId4"/>
    <p:sldId id="284" r:id="rId5"/>
    <p:sldId id="283" r:id="rId6"/>
    <p:sldId id="289" r:id="rId7"/>
    <p:sldId id="288" r:id="rId8"/>
    <p:sldId id="285" r:id="rId9"/>
    <p:sldId id="261" r:id="rId10"/>
    <p:sldId id="262" r:id="rId11"/>
    <p:sldId id="263" r:id="rId12"/>
    <p:sldId id="290" r:id="rId13"/>
    <p:sldId id="264" r:id="rId14"/>
    <p:sldId id="291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4" r:id="rId26"/>
    <p:sldId id="286" r:id="rId27"/>
    <p:sldId id="287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D3E85-E68F-B84D-B917-FAC143242990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BDA7B-4C16-7547-9B67-C8F61F45B7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5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DA7B-4C16-7547-9B67-C8F61F45B7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8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22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6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25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85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53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53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6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7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90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02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D0496-0BDB-1B4C-A40C-917660F6433B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6B11-F419-7F45-A06F-01F1C61E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35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Systems and Technologies in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19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20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Transaction Processing System Overview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24" y="1417638"/>
            <a:ext cx="6203127" cy="4657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5554" y="6316685"/>
            <a:ext cx="41028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err="1"/>
              <a:t>image.slidesharecdn.com</a:t>
            </a:r>
            <a:r>
              <a:rPr lang="en-US" sz="500" dirty="0"/>
              <a:t>/module21-130803073434-phpapp01/95/management-information-system-module2-57-638.jpg?cb=1375515555</a:t>
            </a:r>
          </a:p>
        </p:txBody>
      </p:sp>
    </p:spTree>
    <p:extLst>
      <p:ext uri="{BB962C8B-B14F-4D97-AF65-F5344CB8AC3E}">
        <p14:creationId xmlns:p14="http://schemas.microsoft.com/office/powerpoint/2010/main" xmlns="" val="8737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Information Systems</a:t>
            </a:r>
          </a:p>
          <a:p>
            <a:pPr lvl="1"/>
            <a:r>
              <a:rPr lang="en-US" dirty="0" smtClean="0"/>
              <a:t>Providing routine information for management activities in functional areas</a:t>
            </a:r>
          </a:p>
          <a:p>
            <a:pPr lvl="1"/>
            <a:r>
              <a:rPr lang="en-US" dirty="0" smtClean="0"/>
              <a:t>What are the examples of such systems?</a:t>
            </a:r>
          </a:p>
          <a:p>
            <a:pPr lvl="2"/>
            <a:r>
              <a:rPr lang="en-US" dirty="0" smtClean="0"/>
              <a:t>In different functional areas</a:t>
            </a:r>
          </a:p>
          <a:p>
            <a:r>
              <a:rPr lang="en-US" dirty="0" smtClean="0"/>
              <a:t>Communication and Collaboration Systems</a:t>
            </a:r>
          </a:p>
          <a:p>
            <a:pPr lvl="1"/>
            <a:r>
              <a:rPr lang="en-US" dirty="0" smtClean="0"/>
              <a:t>Enables customers and employees to interact more closely and work together more efficiently</a:t>
            </a:r>
          </a:p>
          <a:p>
            <a:pPr lvl="1"/>
            <a:r>
              <a:rPr lang="en-US" dirty="0" smtClean="0"/>
              <a:t>What are the examples of such systems?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0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Your Own Product</a:t>
            </a:r>
            <a:endParaRPr lang="en-US" dirty="0"/>
          </a:p>
        </p:txBody>
      </p:sp>
      <p:pic>
        <p:nvPicPr>
          <p:cNvPr id="5" name="Picture 4" descr="Screen Shot 2015-10-04 at 8.22.1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86" y="1896111"/>
            <a:ext cx="6145487" cy="3044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350" y="2108094"/>
            <a:ext cx="1978450" cy="24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9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8384"/>
          </a:xfrm>
        </p:spPr>
        <p:txBody>
          <a:bodyPr>
            <a:normAutofit/>
          </a:bodyPr>
          <a:lstStyle/>
          <a:p>
            <a:r>
              <a:rPr lang="en-US" dirty="0" smtClean="0"/>
              <a:t>Desktop Publishing Systems</a:t>
            </a:r>
          </a:p>
          <a:p>
            <a:pPr lvl="1"/>
            <a:r>
              <a:rPr lang="en-US" dirty="0" smtClean="0"/>
              <a:t>Combines texts, photos and graphics to produce professional quality documents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2695" y="3288585"/>
            <a:ext cx="4561994" cy="3315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628" y="6603634"/>
            <a:ext cx="8496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www.google.lk</a:t>
            </a:r>
            <a:r>
              <a:rPr lang="en-US" sz="600" dirty="0"/>
              <a:t>/</a:t>
            </a:r>
            <a:r>
              <a:rPr lang="en-US" sz="600" dirty="0" err="1"/>
              <a:t>url?sa</a:t>
            </a:r>
            <a:r>
              <a:rPr lang="en-US" sz="600" dirty="0"/>
              <a:t>=</a:t>
            </a:r>
            <a:r>
              <a:rPr lang="en-US" sz="600" dirty="0" err="1"/>
              <a:t>i&amp;rct</a:t>
            </a:r>
            <a:r>
              <a:rPr lang="en-US" sz="600" dirty="0"/>
              <a:t>=</a:t>
            </a:r>
            <a:r>
              <a:rPr lang="en-US" sz="600" dirty="0" err="1"/>
              <a:t>j&amp;q</a:t>
            </a:r>
            <a:r>
              <a:rPr lang="en-US" sz="600" dirty="0"/>
              <a:t>=&amp;</a:t>
            </a:r>
            <a:r>
              <a:rPr lang="en-US" sz="600" dirty="0" err="1"/>
              <a:t>esrc</a:t>
            </a:r>
            <a:r>
              <a:rPr lang="en-US" sz="600" dirty="0"/>
              <a:t>=</a:t>
            </a:r>
            <a:r>
              <a:rPr lang="en-US" sz="600" dirty="0" err="1"/>
              <a:t>s&amp;source</a:t>
            </a:r>
            <a:r>
              <a:rPr lang="en-US" sz="600" dirty="0"/>
              <a:t>=</a:t>
            </a:r>
            <a:r>
              <a:rPr lang="en-US" sz="600" dirty="0" err="1"/>
              <a:t>images&amp;cd</a:t>
            </a:r>
            <a:r>
              <a:rPr lang="en-US" sz="600" dirty="0"/>
              <a:t>=&amp;cad=</a:t>
            </a:r>
            <a:r>
              <a:rPr lang="en-US" sz="600" dirty="0" err="1"/>
              <a:t>rja&amp;uact</a:t>
            </a:r>
            <a:r>
              <a:rPr lang="en-US" sz="600" dirty="0"/>
              <a:t>=8&amp;ved=0CAcQjRxqFQoTCOrptPjrp8gCFVcHjgod5eoHgw&amp;url=http%3A%2F%2Fwww.techsupportalert.com%2Fbest-free-desktop-publishing-program.htm&amp;psig=AFQjCNHN4Wm5cy3EJT866BtRE9B9LsNFLA&amp;ust=1444014627783449</a:t>
            </a:r>
          </a:p>
        </p:txBody>
      </p:sp>
    </p:spTree>
    <p:extLst>
      <p:ext uri="{BB962C8B-B14F-4D97-AF65-F5344CB8AC3E}">
        <p14:creationId xmlns:p14="http://schemas.microsoft.com/office/powerpoint/2010/main" xmlns="" val="7885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Office Automation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961"/>
            <a:ext cx="8229600" cy="1244600"/>
          </a:xfrm>
        </p:spPr>
        <p:txBody>
          <a:bodyPr>
            <a:normAutofit/>
          </a:bodyPr>
          <a:lstStyle/>
          <a:p>
            <a:r>
              <a:rPr lang="en-US" sz="2800" dirty="0"/>
              <a:t>Office Automation Systems (OAS): </a:t>
            </a:r>
          </a:p>
          <a:p>
            <a:pPr lvl="1"/>
            <a:r>
              <a:rPr lang="en-US" sz="2400" dirty="0"/>
              <a:t>Increases productivity of office workers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3" y="3190903"/>
            <a:ext cx="4364032" cy="2240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5445" y="4533715"/>
            <a:ext cx="3831355" cy="205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251" y="6358447"/>
            <a:ext cx="34602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https://</a:t>
            </a:r>
            <a:r>
              <a:rPr lang="en-US" sz="700" dirty="0" err="1"/>
              <a:t>www.enocean-alliance.org</a:t>
            </a:r>
            <a:r>
              <a:rPr lang="en-US" sz="700" dirty="0"/>
              <a:t>/typo3temp/</a:t>
            </a:r>
            <a:r>
              <a:rPr lang="en-US" sz="700" dirty="0" err="1"/>
              <a:t>pics</a:t>
            </a:r>
            <a:r>
              <a:rPr lang="en-US" sz="700" dirty="0"/>
              <a:t>/vm_office_en_int_02_40f7cac1e4.jpg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251" y="6634618"/>
            <a:ext cx="8878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err="1"/>
              <a:t>www.google.lk</a:t>
            </a:r>
            <a:r>
              <a:rPr lang="en-US" sz="500" dirty="0"/>
              <a:t>/</a:t>
            </a:r>
            <a:r>
              <a:rPr lang="en-US" sz="500" dirty="0" err="1"/>
              <a:t>imgres?imgurl</a:t>
            </a:r>
            <a:r>
              <a:rPr lang="en-US" sz="500" dirty="0"/>
              <a:t>=http://</a:t>
            </a:r>
            <a:r>
              <a:rPr lang="en-US" sz="500" dirty="0" err="1"/>
              <a:t>cdn.yourarticlelibrary.com</a:t>
            </a:r>
            <a:r>
              <a:rPr lang="en-US" sz="500" dirty="0"/>
              <a:t>/</a:t>
            </a:r>
            <a:r>
              <a:rPr lang="en-US" sz="500" dirty="0" err="1"/>
              <a:t>wp</a:t>
            </a:r>
            <a:r>
              <a:rPr lang="en-US" sz="500" dirty="0"/>
              <a:t>-content/uploads/2013/10/clip_image014_thumb2.jpg&amp;imgrefurl=http://</a:t>
            </a:r>
            <a:r>
              <a:rPr lang="en-US" sz="500" dirty="0" err="1"/>
              <a:t>www.yourarticlelibrary.com</a:t>
            </a:r>
            <a:r>
              <a:rPr lang="en-US" sz="500" dirty="0"/>
              <a:t>/information-technology/importance-of-office-automation-system-for-business-enterprises/10427/&amp;h=222&amp;w=472&amp;tbnid=50EMfNuTGXko1M:&amp;</a:t>
            </a:r>
            <a:r>
              <a:rPr lang="en-US" sz="500" dirty="0" err="1"/>
              <a:t>docid</a:t>
            </a:r>
            <a:r>
              <a:rPr lang="en-US" sz="500" dirty="0"/>
              <a:t>=5Zzdbym_QzFTfM&amp;ei=E5cQVqG2H4nkuQTqz4v4BQ&amp;tbm=</a:t>
            </a:r>
            <a:r>
              <a:rPr lang="en-US" sz="500" dirty="0" err="1"/>
              <a:t>isch&amp;ved</a:t>
            </a:r>
            <a:r>
              <a:rPr lang="en-US" sz="500" dirty="0"/>
              <a:t>=0CBwQMygCMAJqFQoTCOGL9qnqp8gCFQlyjgod6ucCXw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1278" y="2343683"/>
            <a:ext cx="2328229" cy="23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2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7442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CAD/CAM</a:t>
            </a:r>
          </a:p>
          <a:p>
            <a:pPr lvl="1"/>
            <a:r>
              <a:rPr lang="en-US" dirty="0" smtClean="0"/>
              <a:t>CAD: Computer Aided Design</a:t>
            </a:r>
          </a:p>
          <a:p>
            <a:pPr lvl="1"/>
            <a:r>
              <a:rPr lang="en-US" dirty="0" smtClean="0"/>
              <a:t>CAM: Computer Aided Manufacturing</a:t>
            </a:r>
          </a:p>
          <a:p>
            <a:pPr lvl="1"/>
            <a:r>
              <a:rPr lang="en-US" dirty="0" smtClean="0"/>
              <a:t>Allows engineers to design and test prototypes; transfer specifications to manufacturing facilities</a:t>
            </a:r>
          </a:p>
          <a:p>
            <a:pPr lvl="1"/>
            <a:r>
              <a:rPr lang="en-US" dirty="0" smtClean="0"/>
              <a:t>Part of Computer Integrated Manufacturing (CIM)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1" y="3612200"/>
            <a:ext cx="3406020" cy="2554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3645" y="3174622"/>
            <a:ext cx="4002786" cy="3174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9524" y="6166715"/>
            <a:ext cx="407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https://</a:t>
            </a:r>
            <a:r>
              <a:rPr lang="en-US" sz="500" dirty="0" err="1"/>
              <a:t>www.google.lk</a:t>
            </a:r>
            <a:r>
              <a:rPr lang="en-US" sz="500" dirty="0"/>
              <a:t>/</a:t>
            </a:r>
            <a:r>
              <a:rPr lang="en-US" sz="500" dirty="0" err="1"/>
              <a:t>url?sa</a:t>
            </a:r>
            <a:r>
              <a:rPr lang="en-US" sz="500" dirty="0"/>
              <a:t>=</a:t>
            </a:r>
            <a:r>
              <a:rPr lang="en-US" sz="500" dirty="0" err="1"/>
              <a:t>i&amp;rct</a:t>
            </a:r>
            <a:r>
              <a:rPr lang="en-US" sz="500" dirty="0"/>
              <a:t>=</a:t>
            </a:r>
            <a:r>
              <a:rPr lang="en-US" sz="500" dirty="0" err="1"/>
              <a:t>j&amp;q</a:t>
            </a:r>
            <a:r>
              <a:rPr lang="en-US" sz="500" dirty="0"/>
              <a:t>=&amp;</a:t>
            </a:r>
            <a:r>
              <a:rPr lang="en-US" sz="500" dirty="0" err="1"/>
              <a:t>esrc</a:t>
            </a:r>
            <a:r>
              <a:rPr lang="en-US" sz="500" dirty="0"/>
              <a:t>=</a:t>
            </a:r>
            <a:r>
              <a:rPr lang="en-US" sz="500" dirty="0" err="1"/>
              <a:t>s&amp;source</a:t>
            </a:r>
            <a:r>
              <a:rPr lang="en-US" sz="500" dirty="0"/>
              <a:t>=</a:t>
            </a:r>
            <a:r>
              <a:rPr lang="en-US" sz="500" dirty="0" err="1"/>
              <a:t>images&amp;cd</a:t>
            </a:r>
            <a:r>
              <a:rPr lang="en-US" sz="500" dirty="0"/>
              <a:t>=&amp;cad=</a:t>
            </a:r>
            <a:r>
              <a:rPr lang="en-US" sz="500" dirty="0" err="1"/>
              <a:t>rja&amp;uact</a:t>
            </a:r>
            <a:r>
              <a:rPr lang="en-US" sz="500" dirty="0"/>
              <a:t>=8&amp;ved=0CAcQjRxqFQoTCJqgxe_sp8gCFRMcjgodElcNXQ&amp;url=http%3A%2F%2Fwww.computerweekly.com%2Ffeature%2FHow-3D-printing-impacts-manufacturing&amp;psig=AFQjCNEeG1q547fgFDEHfnTrnfDceFk6kA&amp;ust=1444014853891107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6349245"/>
            <a:ext cx="340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www.google.lk</a:t>
            </a:r>
            <a:r>
              <a:rPr lang="en-US" sz="600" dirty="0"/>
              <a:t>/</a:t>
            </a:r>
            <a:r>
              <a:rPr lang="en-US" sz="600" dirty="0" err="1"/>
              <a:t>url?sa</a:t>
            </a:r>
            <a:r>
              <a:rPr lang="en-US" sz="600" dirty="0"/>
              <a:t>=</a:t>
            </a:r>
            <a:r>
              <a:rPr lang="en-US" sz="600" dirty="0" err="1"/>
              <a:t>i&amp;rct</a:t>
            </a:r>
            <a:r>
              <a:rPr lang="en-US" sz="600" dirty="0"/>
              <a:t>=</a:t>
            </a:r>
            <a:r>
              <a:rPr lang="en-US" sz="600" dirty="0" err="1"/>
              <a:t>j&amp;q</a:t>
            </a:r>
            <a:r>
              <a:rPr lang="en-US" sz="600" dirty="0"/>
              <a:t>=&amp;</a:t>
            </a:r>
            <a:r>
              <a:rPr lang="en-US" sz="600" dirty="0" err="1"/>
              <a:t>esrc</a:t>
            </a:r>
            <a:r>
              <a:rPr lang="en-US" sz="600" dirty="0"/>
              <a:t>=</a:t>
            </a:r>
            <a:r>
              <a:rPr lang="en-US" sz="600" dirty="0" err="1"/>
              <a:t>s&amp;source</a:t>
            </a:r>
            <a:r>
              <a:rPr lang="en-US" sz="600" dirty="0"/>
              <a:t>=</a:t>
            </a:r>
            <a:r>
              <a:rPr lang="en-US" sz="600" dirty="0" err="1"/>
              <a:t>images&amp;cd</a:t>
            </a:r>
            <a:r>
              <a:rPr lang="en-US" sz="600" dirty="0"/>
              <a:t>=&amp;cad=</a:t>
            </a:r>
            <a:r>
              <a:rPr lang="en-US" sz="600" dirty="0" err="1"/>
              <a:t>rja&amp;uact</a:t>
            </a:r>
            <a:r>
              <a:rPr lang="en-US" sz="600" dirty="0"/>
              <a:t>=8&amp;ved=0CAcQjRxqFQoTCJ_N-ZHtp8gCFdAajgody3gOXQ&amp;url=http%3A%2F%2Fschools-training.com%2Ftag%2Fcad-courses-online&amp;psig=AFQjCNHZO2-HLDRGywzDYi1v2fAu5-1F2w&amp;ust=1444014781586841</a:t>
            </a:r>
          </a:p>
        </p:txBody>
      </p:sp>
    </p:spTree>
    <p:extLst>
      <p:ext uri="{BB962C8B-B14F-4D97-AF65-F5344CB8AC3E}">
        <p14:creationId xmlns:p14="http://schemas.microsoft.com/office/powerpoint/2010/main" xmlns="" val="35456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266"/>
          </a:xfrm>
        </p:spPr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94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Decision Support Systems (DSS)</a:t>
            </a:r>
          </a:p>
          <a:p>
            <a:pPr lvl="1"/>
            <a:r>
              <a:rPr lang="en-US" dirty="0" smtClean="0"/>
              <a:t>Combines models and data to solve semi-structured problems with extensive user involvement</a:t>
            </a:r>
          </a:p>
          <a:p>
            <a:pPr lvl="1"/>
            <a:r>
              <a:rPr lang="en-US" dirty="0" smtClean="0"/>
              <a:t>What is a model?</a:t>
            </a:r>
          </a:p>
          <a:p>
            <a:pPr lvl="1"/>
            <a:r>
              <a:rPr lang="en-US" dirty="0" smtClean="0"/>
              <a:t>What is a semi structured problem?</a:t>
            </a:r>
          </a:p>
          <a:p>
            <a:pPr lvl="2"/>
            <a:r>
              <a:rPr lang="en-US" dirty="0" smtClean="0"/>
              <a:t>Some structured elements and some unstructured elements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Setting up a marketing budget or analyzing sales trends</a:t>
            </a:r>
          </a:p>
          <a:p>
            <a:pPr lvl="1"/>
            <a:r>
              <a:rPr lang="en-US" dirty="0" smtClean="0"/>
              <a:t>Characterized by what-if and goal seeking capabilities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DSS 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06" y="1417638"/>
            <a:ext cx="7583739" cy="47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9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3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Executive Support Systems</a:t>
            </a:r>
          </a:p>
          <a:p>
            <a:pPr lvl="1"/>
            <a:r>
              <a:rPr lang="en-US" dirty="0" smtClean="0"/>
              <a:t>Support decisions of top managers</a:t>
            </a:r>
          </a:p>
          <a:p>
            <a:pPr lvl="1"/>
            <a:r>
              <a:rPr lang="en-US" dirty="0" smtClean="0"/>
              <a:t>Two parts:</a:t>
            </a:r>
          </a:p>
          <a:p>
            <a:pPr lvl="2"/>
            <a:r>
              <a:rPr lang="en-US" dirty="0" smtClean="0"/>
              <a:t>Executive Information Systems: Satisfies information requirements of top executives</a:t>
            </a:r>
          </a:p>
          <a:p>
            <a:pPr lvl="3"/>
            <a:r>
              <a:rPr lang="en-US" dirty="0" smtClean="0"/>
              <a:t>What are the characteristics of such information?</a:t>
            </a:r>
          </a:p>
          <a:p>
            <a:pPr lvl="4"/>
            <a:r>
              <a:rPr lang="en-US" dirty="0" smtClean="0"/>
              <a:t>Rapid access, timeliness, direct access</a:t>
            </a:r>
          </a:p>
          <a:p>
            <a:pPr lvl="3"/>
            <a:r>
              <a:rPr lang="en-US" dirty="0" smtClean="0"/>
              <a:t>What are the characteristics that a EIS user interface should have?</a:t>
            </a:r>
          </a:p>
          <a:p>
            <a:pPr lvl="4"/>
            <a:r>
              <a:rPr lang="en-US" dirty="0" smtClean="0"/>
              <a:t>User friendliness</a:t>
            </a:r>
          </a:p>
          <a:p>
            <a:pPr lvl="2"/>
            <a:r>
              <a:rPr lang="en-US" dirty="0" smtClean="0"/>
              <a:t>Executive Support Systems</a:t>
            </a:r>
          </a:p>
          <a:p>
            <a:pPr lvl="3"/>
            <a:r>
              <a:rPr lang="en-US" dirty="0" smtClean="0"/>
              <a:t>Goes beyond EIS to include analysis support, communications, office automation and intelligence support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5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27" y="522232"/>
            <a:ext cx="6636139" cy="49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0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that collects, processes, stores, analyzes, and disseminates information for a specific purpose</a:t>
            </a:r>
          </a:p>
          <a:p>
            <a:pPr lvl="1"/>
            <a:r>
              <a:rPr lang="en-US" dirty="0" smtClean="0"/>
              <a:t>Is school register an information system?</a:t>
            </a:r>
          </a:p>
          <a:p>
            <a:pPr lvl="1"/>
            <a:r>
              <a:rPr lang="en-US" dirty="0" smtClean="0"/>
              <a:t>What are the information systems you know?</a:t>
            </a:r>
          </a:p>
          <a:p>
            <a:r>
              <a:rPr lang="en-US" dirty="0" smtClean="0"/>
              <a:t>Components of an information system</a:t>
            </a:r>
          </a:p>
          <a:p>
            <a:pPr lvl="1"/>
            <a:r>
              <a:rPr lang="en-US" dirty="0" smtClean="0"/>
              <a:t>Hardware, software, data, procedures and people</a:t>
            </a:r>
          </a:p>
          <a:p>
            <a:pPr lvl="1"/>
            <a:r>
              <a:rPr lang="en-US" dirty="0" smtClean="0"/>
              <a:t>Also possible to have smaller information systems</a:t>
            </a:r>
          </a:p>
          <a:p>
            <a:pPr lvl="2"/>
            <a:r>
              <a:rPr lang="en-US" dirty="0" smtClean="0"/>
              <a:t>Application programs are usually developed for these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9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8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AI is: behavior by a machine that, if performed by a human being, would be considered intelligent</a:t>
            </a:r>
          </a:p>
          <a:p>
            <a:r>
              <a:rPr lang="en-US" dirty="0" smtClean="0"/>
              <a:t>Intelligent behaviors:</a:t>
            </a:r>
          </a:p>
          <a:p>
            <a:pPr lvl="1"/>
            <a:r>
              <a:rPr lang="en-US" dirty="0" smtClean="0"/>
              <a:t>Learning or understanding from experience</a:t>
            </a:r>
          </a:p>
          <a:p>
            <a:pPr lvl="1"/>
            <a:r>
              <a:rPr lang="en-US" dirty="0" smtClean="0"/>
              <a:t>Making sense of ambiguous or contradictory messages</a:t>
            </a:r>
          </a:p>
          <a:p>
            <a:pPr lvl="1"/>
            <a:r>
              <a:rPr lang="en-US" dirty="0" smtClean="0"/>
              <a:t>Responding quickly and successfully to a new situation</a:t>
            </a:r>
          </a:p>
          <a:p>
            <a:r>
              <a:rPr lang="en-US" dirty="0" smtClean="0"/>
              <a:t>Knowledge base: Human fed data to a computer for it to have experience or to study and learn</a:t>
            </a:r>
          </a:p>
          <a:p>
            <a:pPr lvl="1"/>
            <a:r>
              <a:rPr lang="en-US" dirty="0" smtClean="0"/>
              <a:t>Organized as could be read and understood by a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techniques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941991"/>
            <a:ext cx="9144000" cy="46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1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Decision Support System</a:t>
            </a:r>
          </a:p>
          <a:p>
            <a:pPr lvl="1"/>
            <a:r>
              <a:rPr lang="en-US" dirty="0" smtClean="0"/>
              <a:t>Supports working processes of groups of people (including those in different locations)</a:t>
            </a:r>
          </a:p>
          <a:p>
            <a:pPr lvl="1"/>
            <a:r>
              <a:rPr lang="en-US" dirty="0" smtClean="0"/>
              <a:t>Supports solving semi-structured and unstructured problems as groups</a:t>
            </a:r>
          </a:p>
          <a:p>
            <a:pPr lvl="1"/>
            <a:r>
              <a:rPr lang="en-US" dirty="0" smtClean="0"/>
              <a:t>Objective is to support the process of arriving at a decision</a:t>
            </a:r>
          </a:p>
          <a:p>
            <a:pPr lvl="1"/>
            <a:r>
              <a:rPr lang="en-US" dirty="0" smtClean="0"/>
              <a:t>Read the case of virtual meetings at the world economic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technique for conducting experiments (such as “what-if”) with a computer on a model of a management system</a:t>
            </a:r>
          </a:p>
          <a:p>
            <a:r>
              <a:rPr lang="en-US" dirty="0" smtClean="0"/>
              <a:t>Ideal for semi-structured and unstructured situations</a:t>
            </a:r>
          </a:p>
          <a:p>
            <a:r>
              <a:rPr lang="en-US" dirty="0" smtClean="0"/>
              <a:t>Frequently used in DSSs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9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</a:p>
          <a:p>
            <a:pPr lvl="1"/>
            <a:r>
              <a:rPr lang="en-US" dirty="0" smtClean="0"/>
              <a:t>Stores huge amounts of data that can be easily accessed and manipulated for decision making</a:t>
            </a:r>
          </a:p>
          <a:p>
            <a:pPr lvl="1"/>
            <a:r>
              <a:rPr lang="en-US" dirty="0" smtClean="0"/>
              <a:t>Used for business intelligence</a:t>
            </a:r>
          </a:p>
          <a:p>
            <a:r>
              <a:rPr lang="en-US" dirty="0" smtClean="0"/>
              <a:t>Geographical Information Systems</a:t>
            </a:r>
          </a:p>
          <a:p>
            <a:pPr lvl="1"/>
            <a:r>
              <a:rPr lang="en-US" dirty="0" smtClean="0"/>
              <a:t>A computer-based system for capturing, storing, checking, integrating, manipulating and displaying data using digitized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64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</a:p>
          <a:p>
            <a:pPr lvl="1"/>
            <a:r>
              <a:rPr lang="en-US" dirty="0" smtClean="0"/>
              <a:t>Gathers and uses large amounts of data for analysis by DSS, ESS and Intelligent Systems</a:t>
            </a:r>
          </a:p>
          <a:p>
            <a:pPr lvl="1"/>
            <a:r>
              <a:rPr lang="en-US" dirty="0" smtClean="0"/>
              <a:t>Enables information and knowledge discovery</a:t>
            </a:r>
          </a:p>
          <a:p>
            <a:pPr lvl="1"/>
            <a:r>
              <a:rPr lang="en-US" dirty="0" smtClean="0"/>
              <a:t>Uses:</a:t>
            </a:r>
          </a:p>
          <a:p>
            <a:pPr lvl="2"/>
            <a:r>
              <a:rPr lang="en-US" dirty="0" smtClean="0"/>
              <a:t>Online Analytical Processing (OLAP)</a:t>
            </a:r>
          </a:p>
          <a:p>
            <a:pPr lvl="3"/>
            <a:r>
              <a:rPr lang="en-US" dirty="0" smtClean="0"/>
              <a:t>Multi-dimensional analysis</a:t>
            </a:r>
          </a:p>
          <a:p>
            <a:pPr lvl="2"/>
            <a:r>
              <a:rPr lang="en-US" dirty="0" smtClean="0"/>
              <a:t>Data Mining</a:t>
            </a:r>
          </a:p>
          <a:p>
            <a:pPr lvl="3"/>
            <a:r>
              <a:rPr lang="en-US" dirty="0" smtClean="0"/>
              <a:t>Predictions of trends and behaviors</a:t>
            </a:r>
          </a:p>
          <a:p>
            <a:pPr lvl="3"/>
            <a:r>
              <a:rPr lang="en-US" dirty="0" smtClean="0"/>
              <a:t>Discovery of previously unknown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80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software architectures, </a:t>
            </a:r>
            <a:r>
              <a:rPr lang="en-US" dirty="0" smtClean="0"/>
              <a:t>databases</a:t>
            </a:r>
            <a:r>
              <a:rPr lang="en-US" dirty="0"/>
              <a:t>, analytical tools, applications, graphical displays, and decision- making </a:t>
            </a:r>
            <a:r>
              <a:rPr lang="en-US" dirty="0" smtClean="0"/>
              <a:t>methodologies</a:t>
            </a:r>
          </a:p>
          <a:p>
            <a:r>
              <a:rPr lang="en-US" dirty="0" smtClean="0"/>
              <a:t>Main objective</a:t>
            </a:r>
          </a:p>
          <a:p>
            <a:pPr lvl="1"/>
            <a:r>
              <a:rPr lang="en-US" dirty="0" smtClean="0"/>
              <a:t>Provide timely access to data</a:t>
            </a:r>
          </a:p>
          <a:p>
            <a:pPr lvl="1"/>
            <a:r>
              <a:rPr lang="en-US" dirty="0" smtClean="0"/>
              <a:t>Support the analysis of managers and business analysts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7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27" y="1397000"/>
            <a:ext cx="6946209" cy="51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5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Infrastructure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Infrastructure:</a:t>
            </a:r>
          </a:p>
          <a:p>
            <a:pPr lvl="1"/>
            <a:r>
              <a:rPr lang="en-US" dirty="0" smtClean="0"/>
              <a:t>Physical facilities, services and management that support all shared computing resources in an organization</a:t>
            </a:r>
          </a:p>
          <a:p>
            <a:r>
              <a:rPr lang="en-US" dirty="0" smtClean="0"/>
              <a:t>Information Technology Architecture:</a:t>
            </a:r>
          </a:p>
          <a:p>
            <a:pPr lvl="1"/>
            <a:r>
              <a:rPr lang="en-US" dirty="0" smtClean="0"/>
              <a:t>A high-level map or plan of the information assets in an organization including the physical design of the building that holds the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0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Architecture of a Travel Agent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86984"/>
            <a:ext cx="9144001" cy="46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3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Data, Information and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Data</a:t>
            </a:r>
            <a:r>
              <a:rPr lang="en-US" dirty="0" smtClean="0"/>
              <a:t>: Elementary descriptions of things, events, activities and transactions that are recorded, classified and stored, but not organized to convey any specific meaning</a:t>
            </a:r>
          </a:p>
          <a:p>
            <a:pPr lvl="1"/>
            <a:r>
              <a:rPr lang="en-US" dirty="0" smtClean="0"/>
              <a:t>What could be data in a student information system?</a:t>
            </a:r>
          </a:p>
          <a:p>
            <a:r>
              <a:rPr lang="en-US" b="1" dirty="0" smtClean="0"/>
              <a:t>Information: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ata that have been organized so that they have a meaning and value to the recipient. </a:t>
            </a:r>
          </a:p>
          <a:p>
            <a:pPr lvl="1"/>
            <a:r>
              <a:rPr lang="en-US" dirty="0" smtClean="0"/>
              <a:t>Interpret meanings and draw conclusions</a:t>
            </a:r>
          </a:p>
          <a:p>
            <a:r>
              <a:rPr lang="en-US" b="1" dirty="0"/>
              <a:t>Knowledge</a:t>
            </a:r>
            <a:r>
              <a:rPr lang="en-US" b="1" dirty="0" smtClean="0"/>
              <a:t>: </a:t>
            </a:r>
            <a:r>
              <a:rPr lang="en-US" dirty="0" smtClean="0"/>
              <a:t>consists </a:t>
            </a:r>
            <a:r>
              <a:rPr lang="en-US" dirty="0"/>
              <a:t>of data and/or information that has been processed, </a:t>
            </a:r>
            <a:r>
              <a:rPr lang="en-US" dirty="0" smtClean="0"/>
              <a:t>organized</a:t>
            </a:r>
            <a:r>
              <a:rPr lang="en-US" dirty="0"/>
              <a:t>, and put into context to be meaningful and to convey understanding, experience, accumulated learning, and expertise as they apply to a current problem or activity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8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Environments in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Mainframes</a:t>
            </a:r>
          </a:p>
          <a:p>
            <a:pPr lvl="1"/>
            <a:r>
              <a:rPr lang="en-US" dirty="0" smtClean="0"/>
              <a:t>Processing is done at the mainframe computer(s)</a:t>
            </a:r>
          </a:p>
          <a:p>
            <a:pPr lvl="1"/>
            <a:r>
              <a:rPr lang="en-US" dirty="0" smtClean="0"/>
              <a:t>Users connect through ‘dumb’ terminals</a:t>
            </a:r>
          </a:p>
          <a:p>
            <a:r>
              <a:rPr lang="en-US" dirty="0" smtClean="0"/>
              <a:t>PC Environments</a:t>
            </a:r>
          </a:p>
          <a:p>
            <a:pPr lvl="1"/>
            <a:r>
              <a:rPr lang="en-US" dirty="0" smtClean="0"/>
              <a:t>LANs</a:t>
            </a:r>
          </a:p>
          <a:p>
            <a:r>
              <a:rPr lang="en-US" dirty="0" smtClean="0"/>
              <a:t>Distributed Processing</a:t>
            </a:r>
          </a:p>
          <a:p>
            <a:pPr lvl="1"/>
            <a:r>
              <a:rPr lang="en-US" dirty="0" smtClean="0"/>
              <a:t>Divides the processing work between two or more computers connected by a network</a:t>
            </a:r>
          </a:p>
          <a:p>
            <a:r>
              <a:rPr lang="en-US" dirty="0" smtClean="0"/>
              <a:t>Legacy Systems</a:t>
            </a:r>
          </a:p>
          <a:p>
            <a:pPr lvl="1"/>
            <a:r>
              <a:rPr lang="en-US" dirty="0" smtClean="0"/>
              <a:t>Older, matured information systems</a:t>
            </a:r>
          </a:p>
          <a:p>
            <a:pPr lvl="1"/>
            <a:r>
              <a:rPr lang="en-US" dirty="0" smtClean="0"/>
              <a:t>Kept reengineered than replacing due to the high cost invested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6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Environments in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A worldwide system of computer networks (network of networks)</a:t>
            </a:r>
          </a:p>
          <a:p>
            <a:r>
              <a:rPr lang="en-US" dirty="0" smtClean="0"/>
              <a:t>Intranet</a:t>
            </a:r>
          </a:p>
          <a:p>
            <a:pPr lvl="1"/>
            <a:r>
              <a:rPr lang="en-US" dirty="0" smtClean="0"/>
              <a:t>A private network in an organization created using web technologies</a:t>
            </a:r>
          </a:p>
          <a:p>
            <a:r>
              <a:rPr lang="en-US" dirty="0" smtClean="0"/>
              <a:t>Extranet</a:t>
            </a:r>
          </a:p>
          <a:p>
            <a:pPr lvl="1"/>
            <a:r>
              <a:rPr lang="en-US" dirty="0" smtClean="0"/>
              <a:t>Connect several intranets via Internet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3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Computing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5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Utility Computing</a:t>
            </a:r>
          </a:p>
          <a:p>
            <a:pPr lvl="1"/>
            <a:r>
              <a:rPr lang="en-US" dirty="0" smtClean="0"/>
              <a:t>Computing that is as available, reliable and secure as electricity, water and telephony</a:t>
            </a:r>
          </a:p>
          <a:p>
            <a:pPr lvl="1"/>
            <a:r>
              <a:rPr lang="en-US" dirty="0" smtClean="0"/>
              <a:t> Cloud Computing</a:t>
            </a:r>
          </a:p>
          <a:p>
            <a:pPr lvl="2"/>
            <a:r>
              <a:rPr lang="en-US" dirty="0" smtClean="0"/>
              <a:t>Infrastructure as a service</a:t>
            </a:r>
          </a:p>
          <a:p>
            <a:pPr lvl="2"/>
            <a:r>
              <a:rPr lang="en-US" dirty="0" smtClean="0"/>
              <a:t>Platform as a service</a:t>
            </a:r>
          </a:p>
          <a:p>
            <a:pPr lvl="2"/>
            <a:r>
              <a:rPr lang="en-US" dirty="0" smtClean="0"/>
              <a:t>Software as a service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Grid Computing</a:t>
            </a:r>
          </a:p>
          <a:p>
            <a:pPr lvl="1"/>
            <a:r>
              <a:rPr lang="en-US" dirty="0" smtClean="0"/>
              <a:t>Unused processing power of all computers in the network could be used to generate more powerful computing capabilities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00910" y="2637379"/>
            <a:ext cx="3116608" cy="28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3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Computing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Pervasive Computing:</a:t>
            </a:r>
          </a:p>
          <a:p>
            <a:pPr lvl="1"/>
            <a:r>
              <a:rPr lang="en-US" dirty="0" smtClean="0"/>
              <a:t>Computation becomes part of the environment</a:t>
            </a:r>
          </a:p>
          <a:p>
            <a:pPr lvl="1"/>
            <a:r>
              <a:rPr lang="en-US" dirty="0" smtClean="0"/>
              <a:t>Internet of Things and Ubiquitous computing</a:t>
            </a:r>
          </a:p>
          <a:p>
            <a:r>
              <a:rPr lang="en-US" dirty="0" smtClean="0"/>
              <a:t>Web Services</a:t>
            </a:r>
          </a:p>
          <a:p>
            <a:pPr lvl="1"/>
            <a:r>
              <a:rPr lang="en-US" dirty="0" smtClean="0"/>
              <a:t>Self-contained, self-describing business and consumer modular applications, delivered over the Internet, that users can select and combine through almost any device, ranging from personal computers to mobile phones</a:t>
            </a:r>
          </a:p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Very large data repositories and associated techniques to process and analyze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61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Data, Information and Knowledge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17" y="1739900"/>
            <a:ext cx="5494112" cy="48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3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86" y="1797895"/>
            <a:ext cx="6659020" cy="44532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657052" y="2601050"/>
            <a:ext cx="1572511" cy="0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9322" y="2372550"/>
            <a:ext cx="163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5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290"/>
          </a:xfrm>
        </p:spPr>
        <p:txBody>
          <a:bodyPr/>
          <a:lstStyle/>
          <a:p>
            <a:r>
              <a:rPr lang="en-US" dirty="0" smtClean="0"/>
              <a:t>Relational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83" y="3970785"/>
            <a:ext cx="3517411" cy="172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7618"/>
            <a:ext cx="4834343" cy="4747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308" y="6186445"/>
            <a:ext cx="29815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upload.wikimedia.org</a:t>
            </a:r>
            <a:r>
              <a:rPr lang="en-US" sz="600" dirty="0"/>
              <a:t>/</a:t>
            </a:r>
            <a:r>
              <a:rPr lang="en-US" sz="600" dirty="0" err="1"/>
              <a:t>wikipedia</a:t>
            </a:r>
            <a:r>
              <a:rPr lang="en-US" sz="600" dirty="0"/>
              <a:t>/commons/8/8d/</a:t>
            </a:r>
            <a:r>
              <a:rPr lang="en-US" sz="600" dirty="0" err="1"/>
              <a:t>Relational_model_concepts.png</a:t>
            </a:r>
            <a:endParaRPr lang="en-US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5391715" y="6502400"/>
            <a:ext cx="37369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www.dlsweb.rmit.edu.au</a:t>
            </a:r>
            <a:r>
              <a:rPr lang="en-US" sz="600" dirty="0"/>
              <a:t>/toolbox/</a:t>
            </a:r>
            <a:r>
              <a:rPr lang="en-US" sz="600" dirty="0" err="1"/>
              <a:t>knowmang</a:t>
            </a:r>
            <a:r>
              <a:rPr lang="en-US" sz="600" dirty="0"/>
              <a:t>/content/models/images/</a:t>
            </a:r>
            <a:r>
              <a:rPr lang="en-US" sz="600" dirty="0" err="1"/>
              <a:t>relational_schema_with_many.gif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xmlns="" val="2529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5" y="2061166"/>
            <a:ext cx="5844321" cy="307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6" y="2442018"/>
            <a:ext cx="2251074" cy="188415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992176" y="3304864"/>
            <a:ext cx="438948" cy="1790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520382"/>
            <a:ext cx="82894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https://</a:t>
            </a:r>
            <a:r>
              <a:rPr lang="en-US" sz="500" dirty="0" err="1"/>
              <a:t>www.google.lk</a:t>
            </a:r>
            <a:r>
              <a:rPr lang="en-US" sz="500" dirty="0"/>
              <a:t>/</a:t>
            </a:r>
            <a:r>
              <a:rPr lang="en-US" sz="500" dirty="0" err="1"/>
              <a:t>url?sa</a:t>
            </a:r>
            <a:r>
              <a:rPr lang="en-US" sz="500" dirty="0"/>
              <a:t>=</a:t>
            </a:r>
            <a:r>
              <a:rPr lang="en-US" sz="500" dirty="0" err="1"/>
              <a:t>i&amp;rct</a:t>
            </a:r>
            <a:r>
              <a:rPr lang="en-US" sz="500" dirty="0"/>
              <a:t>=</a:t>
            </a:r>
            <a:r>
              <a:rPr lang="en-US" sz="500" dirty="0" err="1"/>
              <a:t>j&amp;q</a:t>
            </a:r>
            <a:r>
              <a:rPr lang="en-US" sz="500" dirty="0"/>
              <a:t>=&amp;</a:t>
            </a:r>
            <a:r>
              <a:rPr lang="en-US" sz="500" dirty="0" err="1"/>
              <a:t>esrc</a:t>
            </a:r>
            <a:r>
              <a:rPr lang="en-US" sz="500" dirty="0"/>
              <a:t>=</a:t>
            </a:r>
            <a:r>
              <a:rPr lang="en-US" sz="500" dirty="0" err="1"/>
              <a:t>s&amp;source</a:t>
            </a:r>
            <a:r>
              <a:rPr lang="en-US" sz="500" dirty="0"/>
              <a:t>=</a:t>
            </a:r>
            <a:r>
              <a:rPr lang="en-US" sz="500" dirty="0" err="1"/>
              <a:t>images&amp;cd</a:t>
            </a:r>
            <a:r>
              <a:rPr lang="en-US" sz="500" dirty="0"/>
              <a:t>=&amp;cad=</a:t>
            </a:r>
            <a:r>
              <a:rPr lang="en-US" sz="500" dirty="0" err="1"/>
              <a:t>rja&amp;uact</a:t>
            </a:r>
            <a:r>
              <a:rPr lang="en-US" sz="500" dirty="0"/>
              <a:t>=8&amp;ved=0CAcQjRxqFQoTCOLBwp3mp8gCFdMZjgodE4oCYA&amp;url=http%3A%2F%2Flearndatamodeling.com%2Fblog%2Fdimensional-data-modeling%2F&amp;psig=AFQjCNHAfF5RPqHcXZsq1nSU599J7p-stA&amp;ust=1444010605728188</a:t>
            </a:r>
          </a:p>
        </p:txBody>
      </p:sp>
    </p:spTree>
    <p:extLst>
      <p:ext uri="{BB962C8B-B14F-4D97-AF65-F5344CB8AC3E}">
        <p14:creationId xmlns:p14="http://schemas.microsoft.com/office/powerpoint/2010/main" xmlns="" val="17978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69" y="1964175"/>
            <a:ext cx="7255691" cy="35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8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Processing Systems</a:t>
            </a:r>
          </a:p>
          <a:p>
            <a:pPr lvl="1"/>
            <a:r>
              <a:rPr lang="en-US" dirty="0" smtClean="0"/>
              <a:t>Processing basic business transactions ensuring the smooth functionality and efficiency</a:t>
            </a:r>
          </a:p>
          <a:p>
            <a:pPr lvl="1"/>
            <a:r>
              <a:rPr lang="en-US" dirty="0" smtClean="0"/>
              <a:t>Processing could be done either as batches or online</a:t>
            </a:r>
          </a:p>
          <a:p>
            <a:pPr lvl="2"/>
            <a:r>
              <a:rPr lang="en-US" dirty="0" smtClean="0"/>
              <a:t>OLTP and web technologies enables inter-organizational interaction</a:t>
            </a:r>
          </a:p>
          <a:p>
            <a:pPr lvl="1"/>
            <a:r>
              <a:rPr lang="en-US" dirty="0" smtClean="0"/>
              <a:t>What are the examples for such systems?</a:t>
            </a:r>
          </a:p>
          <a:p>
            <a:pPr lvl="1"/>
            <a:r>
              <a:rPr lang="en-US" dirty="0" smtClean="0"/>
              <a:t>What are the devices involved?</a:t>
            </a:r>
          </a:p>
        </p:txBody>
      </p:sp>
    </p:spTree>
    <p:extLst>
      <p:ext uri="{BB962C8B-B14F-4D97-AF65-F5344CB8AC3E}">
        <p14:creationId xmlns:p14="http://schemas.microsoft.com/office/powerpoint/2010/main" xmlns="" val="9731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1111</Words>
  <Application>Microsoft Macintosh PowerPoint</Application>
  <PresentationFormat>On-screen Show (4:3)</PresentationFormat>
  <Paragraphs>164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Information Systems and Technologies in Organizations</vt:lpstr>
      <vt:lpstr>Information System</vt:lpstr>
      <vt:lpstr>Data, Information and Knowledge</vt:lpstr>
      <vt:lpstr>Data, Information and Knowledge</vt:lpstr>
      <vt:lpstr>IS architecture</vt:lpstr>
      <vt:lpstr>Relational Model</vt:lpstr>
      <vt:lpstr>Dimensional Model</vt:lpstr>
      <vt:lpstr>Information Systems</vt:lpstr>
      <vt:lpstr>Types of Information Systems</vt:lpstr>
      <vt:lpstr>Transaction Processing System Overview</vt:lpstr>
      <vt:lpstr>Types of Information Systems</vt:lpstr>
      <vt:lpstr>Design Your Own Product</vt:lpstr>
      <vt:lpstr>Types of Information Systems</vt:lpstr>
      <vt:lpstr>Office Automation Systems</vt:lpstr>
      <vt:lpstr>Types of Information Systems</vt:lpstr>
      <vt:lpstr>Types of Information Systems</vt:lpstr>
      <vt:lpstr>How DSS Work</vt:lpstr>
      <vt:lpstr>Types of Information Systems</vt:lpstr>
      <vt:lpstr>Slide 19</vt:lpstr>
      <vt:lpstr>Intelligent Systems</vt:lpstr>
      <vt:lpstr>AI techniques</vt:lpstr>
      <vt:lpstr>Types of Information Systems</vt:lpstr>
      <vt:lpstr>Simulations</vt:lpstr>
      <vt:lpstr>Types of Information Systems</vt:lpstr>
      <vt:lpstr>Types of Information Systems</vt:lpstr>
      <vt:lpstr>Business Intelligence</vt:lpstr>
      <vt:lpstr>Business Intelligence</vt:lpstr>
      <vt:lpstr>IS Infrastructure and Architecture</vt:lpstr>
      <vt:lpstr>IT Architecture of a Travel Agent</vt:lpstr>
      <vt:lpstr>Computing Environments in Organizations</vt:lpstr>
      <vt:lpstr>Computing Environments in Organizations</vt:lpstr>
      <vt:lpstr>New Computing Environments</vt:lpstr>
      <vt:lpstr>New Computing environments</vt:lpstr>
    </vt:vector>
  </TitlesOfParts>
  <Company>Tokyo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Chathura Rajapakse</dc:creator>
  <cp:lastModifiedBy>UG</cp:lastModifiedBy>
  <cp:revision>86</cp:revision>
  <dcterms:created xsi:type="dcterms:W3CDTF">2015-08-05T11:19:43Z</dcterms:created>
  <dcterms:modified xsi:type="dcterms:W3CDTF">2016-09-26T06:23:37Z</dcterms:modified>
</cp:coreProperties>
</file>