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308" r:id="rId2"/>
    <p:sldId id="313" r:id="rId3"/>
    <p:sldId id="325" r:id="rId4"/>
    <p:sldId id="324" r:id="rId5"/>
    <p:sldId id="314" r:id="rId6"/>
    <p:sldId id="315" r:id="rId7"/>
    <p:sldId id="312" r:id="rId8"/>
    <p:sldId id="316" r:id="rId9"/>
    <p:sldId id="317" r:id="rId10"/>
    <p:sldId id="318" r:id="rId11"/>
    <p:sldId id="319" r:id="rId12"/>
    <p:sldId id="326" r:id="rId13"/>
    <p:sldId id="320" r:id="rId14"/>
    <p:sldId id="327" r:id="rId15"/>
    <p:sldId id="321" r:id="rId16"/>
    <p:sldId id="322" r:id="rId17"/>
    <p:sldId id="323" r:id="rId18"/>
    <p:sldId id="32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4F367-53CA-4E7E-927C-1A8C1AE4E7BC}" type="datetimeFigureOut">
              <a:rPr lang="en-US" smtClean="0"/>
              <a:pPr/>
              <a:t>09-Mar-14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8F51F-3664-4FEE-9316-6CB277C9A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3E03-E400-4592-A5CE-099B33C30643}" type="datetimeFigureOut">
              <a:rPr lang="en-US" smtClean="0"/>
              <a:pPr/>
              <a:t>09-Mar-14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760B42D-5911-48E9-94CF-0FEF66FD8C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3E03-E400-4592-A5CE-099B33C30643}" type="datetimeFigureOut">
              <a:rPr lang="en-US" smtClean="0"/>
              <a:pPr/>
              <a:t>09-Mar-14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B42D-5911-48E9-94CF-0FEF66FD8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3E03-E400-4592-A5CE-099B33C30643}" type="datetimeFigureOut">
              <a:rPr lang="en-US" smtClean="0"/>
              <a:pPr/>
              <a:t>09-Mar-14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B42D-5911-48E9-94CF-0FEF66FD8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3E03-E400-4592-A5CE-099B33C30643}" type="datetimeFigureOut">
              <a:rPr lang="en-US" smtClean="0"/>
              <a:pPr/>
              <a:t>09-Mar-14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B42D-5911-48E9-94CF-0FEF66FD8C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3E03-E400-4592-A5CE-099B33C30643}" type="datetimeFigureOut">
              <a:rPr lang="en-US" smtClean="0"/>
              <a:pPr/>
              <a:t>09-Mar-14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60B42D-5911-48E9-94CF-0FEF66FD8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3E03-E400-4592-A5CE-099B33C30643}" type="datetimeFigureOut">
              <a:rPr lang="en-US" smtClean="0"/>
              <a:pPr/>
              <a:t>09-Mar-14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B42D-5911-48E9-94CF-0FEF66FD8C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3E03-E400-4592-A5CE-099B33C30643}" type="datetimeFigureOut">
              <a:rPr lang="en-US" smtClean="0"/>
              <a:pPr/>
              <a:t>09-Mar-14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B42D-5911-48E9-94CF-0FEF66FD8C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3E03-E400-4592-A5CE-099B33C30643}" type="datetimeFigureOut">
              <a:rPr lang="en-US" smtClean="0"/>
              <a:pPr/>
              <a:t>09-Mar-14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B42D-5911-48E9-94CF-0FEF66FD8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3E03-E400-4592-A5CE-099B33C30643}" type="datetimeFigureOut">
              <a:rPr lang="en-US" smtClean="0"/>
              <a:pPr/>
              <a:t>09-Mar-14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B42D-5911-48E9-94CF-0FEF66FD8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3E03-E400-4592-A5CE-099B33C30643}" type="datetimeFigureOut">
              <a:rPr lang="en-US" smtClean="0"/>
              <a:pPr/>
              <a:t>09-Mar-14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B42D-5911-48E9-94CF-0FEF66FD8C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3E03-E400-4592-A5CE-099B33C30643}" type="datetimeFigureOut">
              <a:rPr lang="en-US" smtClean="0"/>
              <a:pPr/>
              <a:t>09-Mar-14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60B42D-5911-48E9-94CF-0FEF66FD8C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743E03-E400-4592-A5CE-099B33C30643}" type="datetimeFigureOut">
              <a:rPr lang="en-US" smtClean="0"/>
              <a:pPr/>
              <a:t>09-Mar-14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760B42D-5911-48E9-94CF-0FEF66FD8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</a:t>
            </a:r>
            <a:r>
              <a:rPr lang="en-US" dirty="0" smtClean="0"/>
              <a:t>l Marketing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development of a foreign-based assembly or a</a:t>
            </a:r>
          </a:p>
          <a:p>
            <a:pPr>
              <a:buNone/>
            </a:pPr>
            <a:r>
              <a:rPr lang="en-US" dirty="0" smtClean="0"/>
              <a:t>manufacturing facility: Key advantages of direct investment:</a:t>
            </a:r>
          </a:p>
          <a:p>
            <a:r>
              <a:rPr lang="en-US" dirty="0" smtClean="0"/>
              <a:t>Lower cost in the form of cheaper labor and raw material</a:t>
            </a:r>
          </a:p>
          <a:p>
            <a:r>
              <a:rPr lang="en-US" dirty="0" smtClean="0"/>
              <a:t>Foreign government investment incentives and freight savings</a:t>
            </a:r>
          </a:p>
          <a:p>
            <a:r>
              <a:rPr lang="en-US" dirty="0" smtClean="0"/>
              <a:t>Improve its image in the host country due to job creations</a:t>
            </a:r>
          </a:p>
          <a:p>
            <a:r>
              <a:rPr lang="en-US" dirty="0" smtClean="0"/>
              <a:t>Develops cheaper relationship with the government, customers, suppliers, distributors</a:t>
            </a:r>
          </a:p>
          <a:p>
            <a:r>
              <a:rPr lang="en-US" dirty="0" smtClean="0"/>
              <a:t>Has full control over the investment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Marketing strategy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5791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Standardized Marketing Mix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37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 international marketing strategy for using basically the same product, advertising, distribution and other marketing elements in all the company's international market. 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3276600"/>
            <a:ext cx="5791200" cy="609600"/>
          </a:xfrm>
          <a:prstGeom prst="rect">
            <a:avLst/>
          </a:prstGeom>
        </p:spPr>
        <p:txBody>
          <a:bodyPr bIns="91440" anchor="b" anchorCtr="0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Adapted Marketing Mix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3886200"/>
            <a:ext cx="7772400" cy="13716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International marketing strategy for adjusting the marketing mix elements to each international target markets,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bearing more costs but hoping for a large market share and returns.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Adapting Strategy to global markets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2819400"/>
            <a:ext cx="2286000" cy="9144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Straight Extension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7400" y="3810000"/>
            <a:ext cx="2286000" cy="9144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Communication Adaptation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3810000"/>
            <a:ext cx="2286000" cy="9144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Dual Adaptation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19600" y="2819400"/>
            <a:ext cx="2286000" cy="9144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Product Adaptation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81800" y="2819400"/>
            <a:ext cx="2286000" cy="1905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Product Invention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2133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Don’t change products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24500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Adapt Product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22214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Develop New Product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2971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Don’t change </a:t>
            </a:r>
          </a:p>
          <a:p>
            <a:pPr algn="ctr"/>
            <a:r>
              <a:rPr lang="en-US" dirty="0" smtClean="0"/>
              <a:t>communications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38862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Adapt </a:t>
            </a:r>
          </a:p>
          <a:p>
            <a:pPr algn="ctr"/>
            <a:r>
              <a:rPr lang="en-US" dirty="0" smtClean="0"/>
              <a:t>communication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-691634" y="3419445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Communication</a:t>
            </a:r>
            <a:endParaRPr lang="en-GB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191000" y="1981200"/>
            <a:ext cx="2092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Product</a:t>
            </a:r>
            <a:endParaRPr lang="en-GB" sz="2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Straight product  extension: </a:t>
            </a:r>
            <a:r>
              <a:rPr lang="en-US" dirty="0" smtClean="0"/>
              <a:t>Marketing a product in a foreign market without any changes</a:t>
            </a:r>
          </a:p>
          <a:p>
            <a:endParaRPr lang="en-US" dirty="0" smtClean="0"/>
          </a:p>
          <a:p>
            <a:r>
              <a:rPr lang="en-US" b="1" dirty="0" smtClean="0"/>
              <a:t>Product adaption:</a:t>
            </a:r>
            <a:r>
              <a:rPr lang="en-US" dirty="0" smtClean="0"/>
              <a:t>  Adapting a product to meet local conditions or wants a foreign markets</a:t>
            </a:r>
          </a:p>
          <a:p>
            <a:endParaRPr lang="en-US" dirty="0" smtClean="0"/>
          </a:p>
          <a:p>
            <a:r>
              <a:rPr lang="en-US" b="1" dirty="0" smtClean="0"/>
              <a:t>Product Invention: </a:t>
            </a:r>
            <a:r>
              <a:rPr lang="en-US" dirty="0" smtClean="0"/>
              <a:t>Creating  new products or services for foreign markets 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Communication adaption:</a:t>
            </a:r>
            <a:r>
              <a:rPr lang="en-US" dirty="0" smtClean="0"/>
              <a:t> A global communication </a:t>
            </a:r>
          </a:p>
          <a:p>
            <a:pPr>
              <a:buNone/>
            </a:pPr>
            <a:r>
              <a:rPr lang="en-US" dirty="0" smtClean="0"/>
              <a:t>strategy of fully adapting advertise messages to local markets.</a:t>
            </a:r>
          </a:p>
          <a:p>
            <a:pPr lvl="2">
              <a:buNone/>
            </a:pPr>
            <a:r>
              <a:rPr lang="en-US" sz="2400" dirty="0" err="1" smtClean="0"/>
              <a:t>Eg</a:t>
            </a:r>
            <a:r>
              <a:rPr lang="en-US" sz="2400" dirty="0" smtClean="0"/>
              <a:t> : </a:t>
            </a:r>
            <a:r>
              <a:rPr lang="en-US" sz="2400" dirty="0" err="1" smtClean="0"/>
              <a:t>Kelloggs</a:t>
            </a:r>
            <a:r>
              <a:rPr lang="en-US" sz="2400" dirty="0" smtClean="0"/>
              <a:t> in India – switch to lighter breakfast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*Some companies standardize their advertising around the world, adapting to meet cultural differences </a:t>
            </a:r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err="1" smtClean="0"/>
              <a:t>Kellogs</a:t>
            </a:r>
            <a:r>
              <a:rPr lang="en-US" dirty="0" smtClean="0"/>
              <a:t> Brand Buds in Sweden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Key problems in setting internal prices</a:t>
            </a:r>
          </a:p>
          <a:p>
            <a:r>
              <a:rPr lang="en-US" dirty="0" smtClean="0"/>
              <a:t>Standardized </a:t>
            </a:r>
            <a:r>
              <a:rPr lang="en-US" dirty="0" smtClean="0"/>
              <a:t>mark up could lead to products being out of the market where costs are high</a:t>
            </a:r>
          </a:p>
          <a:p>
            <a:r>
              <a:rPr lang="en-US" dirty="0" smtClean="0"/>
              <a:t> For comparable products foreign prices will be higher than domestic product due to transport and tariff : Gucci bags </a:t>
            </a:r>
          </a:p>
          <a:p>
            <a:r>
              <a:rPr lang="en-US" dirty="0" smtClean="0"/>
              <a:t> Setting a price for good sold to a foreign subsidiary. If charges higher will end up paying higher tariffs, whilst paying duty, if charged lower will end up dumping (access supplies)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Whole-channel view: </a:t>
            </a:r>
            <a:r>
              <a:rPr lang="en-US" dirty="0" smtClean="0"/>
              <a:t>Designing international channels that </a:t>
            </a:r>
          </a:p>
          <a:p>
            <a:pPr>
              <a:buNone/>
            </a:pPr>
            <a:r>
              <a:rPr lang="en-US" dirty="0" smtClean="0"/>
              <a:t>take into account all the necessary links in distributing the </a:t>
            </a:r>
          </a:p>
          <a:p>
            <a:pPr>
              <a:buNone/>
            </a:pPr>
            <a:r>
              <a:rPr lang="en-US" dirty="0" smtClean="0"/>
              <a:t>sellers products to final buyers, including the sellers </a:t>
            </a:r>
          </a:p>
          <a:p>
            <a:pPr>
              <a:buNone/>
            </a:pPr>
            <a:r>
              <a:rPr lang="en-US" dirty="0" smtClean="0"/>
              <a:t>headquarters organization, channels amongst the nation, and </a:t>
            </a:r>
          </a:p>
          <a:p>
            <a:pPr>
              <a:buNone/>
            </a:pPr>
            <a:r>
              <a:rPr lang="en-US" dirty="0" smtClean="0"/>
              <a:t>channels within nations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04800" y="1752600"/>
            <a:ext cx="8610600" cy="1600200"/>
            <a:chOff x="304800" y="3962400"/>
            <a:chExt cx="8610600" cy="1600200"/>
          </a:xfrm>
        </p:grpSpPr>
        <p:sp>
          <p:nvSpPr>
            <p:cNvPr id="5" name="Rectangle 4"/>
            <p:cNvSpPr/>
            <p:nvPr/>
          </p:nvSpPr>
          <p:spPr>
            <a:xfrm>
              <a:off x="304800" y="4114800"/>
              <a:ext cx="1447800" cy="1447800"/>
            </a:xfrm>
            <a:prstGeom prst="rect">
              <a:avLst/>
            </a:prstGeom>
            <a:solidFill>
              <a:srgbClr val="00B0F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Seller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057400" y="3962400"/>
              <a:ext cx="1447800" cy="1600200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Sellers headquarters organization for international markets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810000" y="4114800"/>
              <a:ext cx="1447800" cy="1447800"/>
            </a:xfrm>
            <a:prstGeom prst="rect">
              <a:avLst/>
            </a:prstGeom>
            <a:solidFill>
              <a:srgbClr val="FFC0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Channel between nations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638800" y="4114800"/>
              <a:ext cx="1447800" cy="14478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Channels within nations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467600" y="4114800"/>
              <a:ext cx="1447800" cy="1447800"/>
            </a:xfrm>
            <a:prstGeom prst="rect">
              <a:avLst/>
            </a:prstGeom>
            <a:solidFill>
              <a:srgbClr val="CCFF99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Final user or buyers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828800" y="4800600"/>
              <a:ext cx="152400" cy="304800"/>
            </a:xfrm>
            <a:prstGeom prst="rightArrow">
              <a:avLst/>
            </a:prstGeom>
            <a:solidFill>
              <a:schemeClr val="bg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3581400" y="4800600"/>
              <a:ext cx="152400" cy="304800"/>
            </a:xfrm>
            <a:prstGeom prst="rightArrow">
              <a:avLst/>
            </a:prstGeom>
            <a:solidFill>
              <a:schemeClr val="bg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5334000" y="4800600"/>
              <a:ext cx="152400" cy="304800"/>
            </a:xfrm>
            <a:prstGeom prst="rightArrow">
              <a:avLst/>
            </a:prstGeom>
            <a:solidFill>
              <a:schemeClr val="bg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7162800" y="4800600"/>
              <a:ext cx="152400" cy="304800"/>
            </a:xfrm>
            <a:prstGeom prst="rightArrow">
              <a:avLst/>
            </a:prstGeom>
            <a:solidFill>
              <a:schemeClr val="bg2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Firm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firm that by operating in more than one country, gains R&amp;D, production, marketing and financial advantage in its costs and reputation that are not available to purely domestic competitors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WTO &amp; GATT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The World Trade Organization and the General Agreement for </a:t>
            </a:r>
          </a:p>
          <a:p>
            <a:pPr algn="just">
              <a:buNone/>
            </a:pPr>
            <a:r>
              <a:rPr lang="en-US" dirty="0" smtClean="0"/>
              <a:t>Tariffs and Trade promotes world trade by reducing tariffs in </a:t>
            </a:r>
          </a:p>
          <a:p>
            <a:pPr algn="just">
              <a:buNone/>
            </a:pPr>
            <a:r>
              <a:rPr lang="en-US" dirty="0" smtClean="0"/>
              <a:t>other international trade barriers</a:t>
            </a:r>
            <a:endParaRPr lang="en-US" dirty="0"/>
          </a:p>
        </p:txBody>
      </p:sp>
      <p:pic>
        <p:nvPicPr>
          <p:cNvPr id="4" name="Picture 3" descr="WTO-Logo-300x2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3048000"/>
            <a:ext cx="3962400" cy="30246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the Marketing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Economic Environment: </a:t>
            </a:r>
          </a:p>
          <a:p>
            <a:pPr lvl="2"/>
            <a:r>
              <a:rPr lang="en-US" b="1" dirty="0" smtClean="0"/>
              <a:t>Subsistence economies</a:t>
            </a:r>
            <a:r>
              <a:rPr lang="en-US" dirty="0" smtClean="0"/>
              <a:t>: engage in simple agriculture, they consume most of there out put and barter the rest.</a:t>
            </a:r>
          </a:p>
          <a:p>
            <a:pPr lvl="2"/>
            <a:r>
              <a:rPr lang="en-US" b="1" dirty="0" smtClean="0"/>
              <a:t>Raw material and exporting economics</a:t>
            </a:r>
            <a:r>
              <a:rPr lang="en-US" dirty="0" smtClean="0"/>
              <a:t>: rich in one resource poor in others. Revenue is generated by exporting them. Saudi Arabia –oil </a:t>
            </a:r>
          </a:p>
          <a:p>
            <a:pPr lvl="2"/>
            <a:r>
              <a:rPr lang="en-US" dirty="0" smtClean="0"/>
              <a:t> </a:t>
            </a:r>
            <a:r>
              <a:rPr lang="en-US" sz="2200" b="1" dirty="0" smtClean="0"/>
              <a:t>Industrializing economics: </a:t>
            </a:r>
            <a:r>
              <a:rPr lang="en-US" dirty="0" smtClean="0"/>
              <a:t>manufacturing accounts for 10 -20% of countries economics – </a:t>
            </a:r>
            <a:r>
              <a:rPr lang="en-US" dirty="0" err="1" smtClean="0"/>
              <a:t>eg</a:t>
            </a:r>
            <a:r>
              <a:rPr lang="en-US" dirty="0" smtClean="0"/>
              <a:t>: India</a:t>
            </a:r>
          </a:p>
          <a:p>
            <a:pPr lvl="2"/>
            <a:r>
              <a:rPr lang="en-US" dirty="0" smtClean="0"/>
              <a:t> </a:t>
            </a:r>
            <a:r>
              <a:rPr lang="en-US" b="1" dirty="0" smtClean="0"/>
              <a:t>Industrial economics: </a:t>
            </a:r>
            <a:r>
              <a:rPr lang="en-US" dirty="0" smtClean="0"/>
              <a:t>major exporters of manufacturing goods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b="1" dirty="0" smtClean="0"/>
              <a:t>Political-legal environment: </a:t>
            </a:r>
            <a:r>
              <a:rPr lang="en-US" sz="2200" dirty="0" smtClean="0"/>
              <a:t>Consider countries attitude towards international buying, government bureaucracy, political stability and monitory regulation </a:t>
            </a:r>
          </a:p>
          <a:p>
            <a:r>
              <a:rPr lang="en-US" b="1" dirty="0" smtClean="0"/>
              <a:t>Cultural </a:t>
            </a:r>
            <a:r>
              <a:rPr lang="en-US" b="1" dirty="0" smtClean="0"/>
              <a:t>Environment:</a:t>
            </a:r>
          </a:p>
          <a:p>
            <a:pPr lvl="2"/>
            <a:r>
              <a:rPr lang="en-US" dirty="0" smtClean="0"/>
              <a:t>Each country has its own folkways, norms and taboos, companies must understand how culture effects consumer reactions. Understanding culture and traditions could avoid embarrassing mistakes :</a:t>
            </a:r>
            <a:r>
              <a:rPr lang="en-US" dirty="0" err="1" smtClean="0"/>
              <a:t>eg</a:t>
            </a:r>
            <a:r>
              <a:rPr lang="en-US" dirty="0" smtClean="0"/>
              <a:t> Nike in China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go Global or not?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Factors that draw companies into internal arena</a:t>
            </a:r>
          </a:p>
          <a:p>
            <a:pPr lvl="1"/>
            <a:r>
              <a:rPr lang="en-US" dirty="0" smtClean="0"/>
              <a:t>Attack the home market  by offering better products at lower price</a:t>
            </a:r>
          </a:p>
          <a:p>
            <a:pPr lvl="1"/>
            <a:r>
              <a:rPr lang="en-US" dirty="0" smtClean="0"/>
              <a:t>Home market is shrinking, foreign markets offer higher sale and profit</a:t>
            </a:r>
          </a:p>
          <a:p>
            <a:pPr lvl="1"/>
            <a:r>
              <a:rPr lang="en-US" dirty="0" smtClean="0"/>
              <a:t> Customers might be expanding abroad and require international services</a:t>
            </a:r>
          </a:p>
          <a:p>
            <a:r>
              <a:rPr lang="en-US" b="1" dirty="0" smtClean="0"/>
              <a:t>Keu questions to answer?</a:t>
            </a:r>
          </a:p>
          <a:p>
            <a:pPr lvl="1"/>
            <a:r>
              <a:rPr lang="en-US" dirty="0" smtClean="0"/>
              <a:t>Can it understand its consumers</a:t>
            </a:r>
          </a:p>
          <a:p>
            <a:pPr lvl="1"/>
            <a:r>
              <a:rPr lang="en-US" dirty="0" smtClean="0"/>
              <a:t>Can it offer competitive products</a:t>
            </a:r>
          </a:p>
          <a:p>
            <a:pPr lvl="1"/>
            <a:r>
              <a:rPr lang="en-US" dirty="0" smtClean="0"/>
              <a:t>Do the managers have international </a:t>
            </a:r>
            <a:r>
              <a:rPr lang="en-US" dirty="0" err="1" smtClean="0"/>
              <a:t>expereince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Impact of regulations and politics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markets to enter?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Define international market objectives and policies</a:t>
            </a:r>
          </a:p>
          <a:p>
            <a:r>
              <a:rPr lang="en-US" sz="2400" dirty="0" smtClean="0"/>
              <a:t>What volume of foreign sales it wants</a:t>
            </a:r>
          </a:p>
          <a:p>
            <a:r>
              <a:rPr lang="en-US" sz="2400" dirty="0" smtClean="0"/>
              <a:t>How many countries it wants to market</a:t>
            </a:r>
          </a:p>
          <a:p>
            <a:r>
              <a:rPr lang="en-US" sz="2400" dirty="0" smtClean="0"/>
              <a:t>Types of countries to enter 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Eg</a:t>
            </a:r>
            <a:r>
              <a:rPr lang="en-US" sz="1800" dirty="0" smtClean="0"/>
              <a:t>: Colgate entering China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2400" b="1" dirty="0" smtClean="0"/>
              <a:t>Indicators of Market Potential </a:t>
            </a:r>
          </a:p>
          <a:p>
            <a:r>
              <a:rPr lang="en-US" sz="2400" dirty="0" smtClean="0"/>
              <a:t>Demographic characteristics</a:t>
            </a:r>
          </a:p>
          <a:p>
            <a:r>
              <a:rPr lang="en-US" sz="2400" dirty="0" smtClean="0"/>
              <a:t>Geographic characteristics</a:t>
            </a:r>
          </a:p>
          <a:p>
            <a:r>
              <a:rPr lang="en-US" sz="2400" dirty="0" smtClean="0"/>
              <a:t>Economic factors</a:t>
            </a:r>
          </a:p>
          <a:p>
            <a:r>
              <a:rPr lang="en-US" sz="2400" dirty="0" smtClean="0"/>
              <a:t>Social cultural factors</a:t>
            </a:r>
          </a:p>
          <a:p>
            <a:r>
              <a:rPr lang="en-US" sz="2400" dirty="0" smtClean="0"/>
              <a:t>Political and legal factors </a:t>
            </a:r>
          </a:p>
        </p:txBody>
      </p:sp>
      <p:pic>
        <p:nvPicPr>
          <p:cNvPr id="4" name="Picture 3" descr="colg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2565400"/>
            <a:ext cx="3492500" cy="223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Deciding how to enter the market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Entering a foreign market by selling goods produced in the </a:t>
            </a:r>
          </a:p>
          <a:p>
            <a:pPr>
              <a:buNone/>
            </a:pPr>
            <a:r>
              <a:rPr lang="en-US" dirty="0" smtClean="0"/>
              <a:t>companies home country, often with little modification.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Indirect Exporting:</a:t>
            </a:r>
            <a:r>
              <a:rPr lang="en-US" dirty="0" smtClean="0"/>
              <a:t> working through independent </a:t>
            </a:r>
          </a:p>
          <a:p>
            <a:pPr>
              <a:buNone/>
            </a:pPr>
            <a:r>
              <a:rPr lang="en-US" dirty="0" smtClean="0"/>
              <a:t>international marketing intermediaries. Requires less </a:t>
            </a:r>
          </a:p>
          <a:p>
            <a:pPr>
              <a:buNone/>
            </a:pPr>
            <a:r>
              <a:rPr lang="en-US" dirty="0" smtClean="0"/>
              <a:t>investment and less risk.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Direct exporting: </a:t>
            </a:r>
            <a:r>
              <a:rPr lang="en-US" dirty="0" smtClean="0"/>
              <a:t>companies handle their own exports.</a:t>
            </a:r>
          </a:p>
          <a:p>
            <a:pPr>
              <a:buNone/>
            </a:pPr>
            <a:r>
              <a:rPr lang="en-US" dirty="0" smtClean="0"/>
              <a:t>Investment and risk is higher. Key ways to conduce direct exports:</a:t>
            </a:r>
          </a:p>
          <a:p>
            <a:pPr lvl="1"/>
            <a:r>
              <a:rPr lang="en-US" dirty="0" smtClean="0"/>
              <a:t>Set up domestic export department</a:t>
            </a:r>
          </a:p>
          <a:p>
            <a:pPr lvl="1"/>
            <a:r>
              <a:rPr lang="en-US" dirty="0" smtClean="0"/>
              <a:t>Overseas sales branch</a:t>
            </a:r>
          </a:p>
          <a:p>
            <a:pPr lvl="1"/>
            <a:r>
              <a:rPr lang="en-US" dirty="0" smtClean="0"/>
              <a:t>Home based sales people</a:t>
            </a:r>
          </a:p>
          <a:p>
            <a:pPr lvl="1"/>
            <a:r>
              <a:rPr lang="en-US" dirty="0" smtClean="0"/>
              <a:t>Foreign based distributors or agents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venturing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Joining a Foreign company to produce or market products or</a:t>
            </a:r>
          </a:p>
          <a:p>
            <a:pPr>
              <a:buNone/>
            </a:pPr>
            <a:r>
              <a:rPr lang="en-US" dirty="0" smtClean="0"/>
              <a:t>services. There are four types of joint ventures</a:t>
            </a:r>
          </a:p>
          <a:p>
            <a:r>
              <a:rPr lang="en-US" b="1" dirty="0" smtClean="0"/>
              <a:t>Licensing: </a:t>
            </a:r>
            <a:r>
              <a:rPr lang="en-US" sz="2400" dirty="0" smtClean="0"/>
              <a:t>company enterers into a agreement with a licensee in the foreign market </a:t>
            </a:r>
            <a:endParaRPr lang="en-US" dirty="0" smtClean="0"/>
          </a:p>
          <a:p>
            <a:r>
              <a:rPr lang="en-US" sz="2400" b="1" dirty="0" smtClean="0"/>
              <a:t>Contract Manufacturing</a:t>
            </a:r>
            <a:r>
              <a:rPr lang="en-US" dirty="0" smtClean="0"/>
              <a:t>: company contracts with a manufacturers in a foreign market to produce or provide services  </a:t>
            </a:r>
          </a:p>
          <a:p>
            <a:r>
              <a:rPr lang="en-US" sz="2400" b="1" dirty="0" smtClean="0"/>
              <a:t>Management Contracting: </a:t>
            </a:r>
            <a:r>
              <a:rPr lang="en-US" dirty="0" smtClean="0"/>
              <a:t>domestic firm supplies the management know-how to a foreign company that supplies the capital </a:t>
            </a:r>
          </a:p>
          <a:p>
            <a:r>
              <a:rPr lang="en-US" sz="2200" b="1" dirty="0" smtClean="0"/>
              <a:t>Joint Ownership: </a:t>
            </a:r>
            <a:r>
              <a:rPr lang="en-US" dirty="0" smtClean="0"/>
              <a:t>Company joins investors in a foreign market to create a local business in which the company shares joint ownership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6096</TotalTime>
  <Words>859</Words>
  <Application>Microsoft Office PowerPoint</Application>
  <PresentationFormat>On-screen Show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Global Marketing</vt:lpstr>
      <vt:lpstr>Global Firm</vt:lpstr>
      <vt:lpstr>The WTO &amp; GATT</vt:lpstr>
      <vt:lpstr>Understanding the Marketing Environment</vt:lpstr>
      <vt:lpstr>To go Global or not? </vt:lpstr>
      <vt:lpstr>Which markets to enter?</vt:lpstr>
      <vt:lpstr>Deciding how to enter the market</vt:lpstr>
      <vt:lpstr>Exporting</vt:lpstr>
      <vt:lpstr>Joint venturing</vt:lpstr>
      <vt:lpstr>Direct Investment</vt:lpstr>
      <vt:lpstr>The Marketing strategy</vt:lpstr>
      <vt:lpstr>Standardized Marketing Mix </vt:lpstr>
      <vt:lpstr>Adapting Strategy to global markets</vt:lpstr>
      <vt:lpstr>Product</vt:lpstr>
      <vt:lpstr>Promotion</vt:lpstr>
      <vt:lpstr>Price</vt:lpstr>
      <vt:lpstr>Distribution channel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Marketing</dc:title>
  <dc:creator>pc</dc:creator>
  <cp:lastModifiedBy>pc</cp:lastModifiedBy>
  <cp:revision>196</cp:revision>
  <dcterms:created xsi:type="dcterms:W3CDTF">2014-01-05T08:00:04Z</dcterms:created>
  <dcterms:modified xsi:type="dcterms:W3CDTF">2014-03-09T17:47:04Z</dcterms:modified>
</cp:coreProperties>
</file>