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tags/tag30.xml" ContentType="application/vnd.openxmlformats-officedocument.presentationml.tags+xml"/>
  <Override PartName="/ppt/notesSlides/notesSlide32.xml" ContentType="application/vnd.openxmlformats-officedocument.presentationml.notesSlide+xml"/>
  <Override PartName="/ppt/tags/tag3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2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3" r:id="rId1"/>
    <p:sldMasterId id="2147483866" r:id="rId2"/>
  </p:sldMasterIdLst>
  <p:notesMasterIdLst>
    <p:notesMasterId r:id="rId42"/>
  </p:notesMasterIdLst>
  <p:handoutMasterIdLst>
    <p:handoutMasterId r:id="rId43"/>
  </p:handoutMasterIdLst>
  <p:sldIdLst>
    <p:sldId id="512" r:id="rId3"/>
    <p:sldId id="514" r:id="rId4"/>
    <p:sldId id="515" r:id="rId5"/>
    <p:sldId id="516" r:id="rId6"/>
    <p:sldId id="517" r:id="rId7"/>
    <p:sldId id="518" r:id="rId8"/>
    <p:sldId id="519" r:id="rId9"/>
    <p:sldId id="520" r:id="rId10"/>
    <p:sldId id="521" r:id="rId11"/>
    <p:sldId id="522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  <p:sldId id="538" r:id="rId27"/>
    <p:sldId id="539" r:id="rId28"/>
    <p:sldId id="540" r:id="rId29"/>
    <p:sldId id="541" r:id="rId30"/>
    <p:sldId id="543" r:id="rId31"/>
    <p:sldId id="544" r:id="rId32"/>
    <p:sldId id="545" r:id="rId33"/>
    <p:sldId id="546" r:id="rId34"/>
    <p:sldId id="549" r:id="rId35"/>
    <p:sldId id="550" r:id="rId36"/>
    <p:sldId id="552" r:id="rId37"/>
    <p:sldId id="553" r:id="rId38"/>
    <p:sldId id="554" r:id="rId39"/>
    <p:sldId id="555" r:id="rId40"/>
    <p:sldId id="556" r:id="rId41"/>
  </p:sldIdLst>
  <p:sldSz cx="12192000" cy="6858000"/>
  <p:notesSz cx="6858000" cy="9774238"/>
  <p:custDataLst>
    <p:tags r:id="rId44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1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1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1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1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1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1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1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1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1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660066"/>
    <a:srgbClr val="A38165"/>
    <a:srgbClr val="6E5642"/>
    <a:srgbClr val="003366"/>
    <a:srgbClr val="567082"/>
    <a:srgbClr val="006A5E"/>
    <a:srgbClr val="DDD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0929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2"/>
    </p:cViewPr>
  </p:sorterViewPr>
  <p:notesViewPr>
    <p:cSldViewPr snapToGrid="0">
      <p:cViewPr varScale="1">
        <p:scale>
          <a:sx n="56" d="100"/>
          <a:sy n="56" d="100"/>
        </p:scale>
        <p:origin x="-2838" y="-78"/>
      </p:cViewPr>
      <p:guideLst>
        <p:guide orient="horz" pos="307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13.xml"/><Relationship Id="rId1" Type="http://schemas.openxmlformats.org/officeDocument/2006/relationships/slide" Target="slides/slide12.xml"/><Relationship Id="rId4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34196891191736E-2"/>
          <c:y val="5.2823315118397093E-2"/>
          <c:w val="0.89248704663212441"/>
          <c:h val="0.839708561020036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57260">
              <a:solidFill>
                <a:srgbClr val="000099"/>
              </a:solidFill>
              <a:prstDash val="solid"/>
            </a:ln>
          </c:spPr>
          <c:marker>
            <c:symbol val="none"/>
          </c:marker>
          <c:cat>
            <c:numRef>
              <c:f>Sheet1!$B$1:$X$1</c:f>
              <c:numCache>
                <c:formatCode>General</c:formatCode>
                <c:ptCount val="2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</c:numCache>
            </c:numRef>
          </c:cat>
          <c:val>
            <c:numRef>
              <c:f>Sheet1!$B$2:$X$2</c:f>
              <c:numCache>
                <c:formatCode>General</c:formatCode>
                <c:ptCount val="23"/>
                <c:pt idx="0">
                  <c:v>160</c:v>
                </c:pt>
                <c:pt idx="5">
                  <c:v>150</c:v>
                </c:pt>
                <c:pt idx="10">
                  <c:v>141</c:v>
                </c:pt>
                <c:pt idx="18">
                  <c:v>130</c:v>
                </c:pt>
                <c:pt idx="22">
                  <c:v>125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9087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Sheet1!$B$1:$X$1</c:f>
              <c:numCache>
                <c:formatCode>General</c:formatCode>
                <c:ptCount val="2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</c:numCache>
            </c:numRef>
          </c:cat>
          <c:val>
            <c:numRef>
              <c:f>Sheet1!$B$3:$X$3</c:f>
              <c:numCache>
                <c:formatCode>General</c:formatCode>
                <c:ptCount val="23"/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19087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Sheet1!$B$1:$X$1</c:f>
              <c:numCache>
                <c:formatCode>General</c:formatCode>
                <c:ptCount val="2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</c:numCache>
            </c:numRef>
          </c:cat>
          <c:val>
            <c:numRef>
              <c:f>Sheet1!$B$4:$X$4</c:f>
              <c:numCache>
                <c:formatCode>General</c:formatCode>
                <c:ptCount val="2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266296"/>
        <c:axId val="227266688"/>
      </c:lineChart>
      <c:catAx>
        <c:axId val="227266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7266688"/>
        <c:crosses val="autoZero"/>
        <c:auto val="0"/>
        <c:lblAlgn val="ctr"/>
        <c:lblOffset val="100"/>
        <c:tickLblSkip val="5"/>
        <c:tickMarkSkip val="1"/>
        <c:noMultiLvlLbl val="0"/>
      </c:catAx>
      <c:valAx>
        <c:axId val="227266688"/>
        <c:scaling>
          <c:orientation val="minMax"/>
          <c:max val="170"/>
          <c:min val="9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8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7266296"/>
        <c:crosses val="autoZero"/>
        <c:crossBetween val="midCat"/>
        <c:majorUnit val="10"/>
        <c:minorUnit val="2"/>
      </c:valAx>
      <c:spPr>
        <a:noFill/>
        <a:ln w="38173">
          <a:noFill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 sz="2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34196891191736E-2"/>
          <c:y val="5.2823315118397093E-2"/>
          <c:w val="0.89248704663212441"/>
          <c:h val="0.839708561020036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57260">
              <a:solidFill>
                <a:srgbClr val="000099"/>
              </a:solidFill>
              <a:prstDash val="solid"/>
            </a:ln>
          </c:spPr>
          <c:marker>
            <c:symbol val="none"/>
          </c:marker>
          <c:cat>
            <c:numRef>
              <c:f>Sheet1!$B$1:$X$1</c:f>
              <c:numCache>
                <c:formatCode>General</c:formatCode>
                <c:ptCount val="2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</c:numCache>
            </c:numRef>
          </c:cat>
          <c:val>
            <c:numRef>
              <c:f>Sheet1!$B$2:$X$2</c:f>
              <c:numCache>
                <c:formatCode>General</c:formatCode>
                <c:ptCount val="23"/>
                <c:pt idx="0">
                  <c:v>160</c:v>
                </c:pt>
                <c:pt idx="5">
                  <c:v>150</c:v>
                </c:pt>
                <c:pt idx="10">
                  <c:v>141</c:v>
                </c:pt>
                <c:pt idx="18">
                  <c:v>130</c:v>
                </c:pt>
                <c:pt idx="22">
                  <c:v>125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9087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Sheet1!$B$1:$X$1</c:f>
              <c:numCache>
                <c:formatCode>General</c:formatCode>
                <c:ptCount val="2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</c:numCache>
            </c:numRef>
          </c:cat>
          <c:val>
            <c:numRef>
              <c:f>Sheet1!$B$3:$X$3</c:f>
              <c:numCache>
                <c:formatCode>General</c:formatCode>
                <c:ptCount val="23"/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19087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Sheet1!$B$1:$X$1</c:f>
              <c:numCache>
                <c:formatCode>General</c:formatCode>
                <c:ptCount val="2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</c:numCache>
            </c:numRef>
          </c:cat>
          <c:val>
            <c:numRef>
              <c:f>Sheet1!$B$4:$X$4</c:f>
              <c:numCache>
                <c:formatCode>General</c:formatCode>
                <c:ptCount val="2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267472"/>
        <c:axId val="227267864"/>
      </c:lineChart>
      <c:catAx>
        <c:axId val="22726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7267864"/>
        <c:crosses val="autoZero"/>
        <c:auto val="0"/>
        <c:lblAlgn val="ctr"/>
        <c:lblOffset val="100"/>
        <c:tickLblSkip val="5"/>
        <c:tickMarkSkip val="1"/>
        <c:noMultiLvlLbl val="0"/>
      </c:catAx>
      <c:valAx>
        <c:axId val="227267864"/>
        <c:scaling>
          <c:orientation val="minMax"/>
          <c:max val="170"/>
          <c:min val="9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8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7267472"/>
        <c:crosses val="autoZero"/>
        <c:crossBetween val="midCat"/>
        <c:majorUnit val="10"/>
        <c:minorUnit val="2"/>
      </c:valAx>
      <c:spPr>
        <a:noFill/>
        <a:ln w="38173">
          <a:noFill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 sz="2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34196891191736E-2"/>
          <c:y val="5.2823315118397093E-2"/>
          <c:w val="0.89248704663212441"/>
          <c:h val="0.839708561020036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57260">
              <a:solidFill>
                <a:srgbClr val="000099"/>
              </a:solidFill>
              <a:prstDash val="solid"/>
            </a:ln>
          </c:spPr>
          <c:marker>
            <c:symbol val="none"/>
          </c:marker>
          <c:cat>
            <c:numRef>
              <c:f>Sheet1!$B$1:$X$1</c:f>
              <c:numCache>
                <c:formatCode>General</c:formatCode>
                <c:ptCount val="2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</c:numCache>
            </c:numRef>
          </c:cat>
          <c:val>
            <c:numRef>
              <c:f>Sheet1!$B$2:$X$2</c:f>
              <c:numCache>
                <c:formatCode>General</c:formatCode>
                <c:ptCount val="23"/>
                <c:pt idx="0">
                  <c:v>160</c:v>
                </c:pt>
                <c:pt idx="5">
                  <c:v>150</c:v>
                </c:pt>
                <c:pt idx="10">
                  <c:v>141</c:v>
                </c:pt>
                <c:pt idx="18">
                  <c:v>130</c:v>
                </c:pt>
                <c:pt idx="22">
                  <c:v>125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9087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Sheet1!$B$1:$X$1</c:f>
              <c:numCache>
                <c:formatCode>General</c:formatCode>
                <c:ptCount val="2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</c:numCache>
            </c:numRef>
          </c:cat>
          <c:val>
            <c:numRef>
              <c:f>Sheet1!$B$3:$X$3</c:f>
              <c:numCache>
                <c:formatCode>General</c:formatCode>
                <c:ptCount val="23"/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19087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Sheet1!$B$1:$X$1</c:f>
              <c:numCache>
                <c:formatCode>General</c:formatCode>
                <c:ptCount val="2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</c:numCache>
            </c:numRef>
          </c:cat>
          <c:val>
            <c:numRef>
              <c:f>Sheet1!$B$4:$X$4</c:f>
              <c:numCache>
                <c:formatCode>General</c:formatCode>
                <c:ptCount val="2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268648"/>
        <c:axId val="227269040"/>
      </c:lineChart>
      <c:catAx>
        <c:axId val="227268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7269040"/>
        <c:crosses val="autoZero"/>
        <c:auto val="0"/>
        <c:lblAlgn val="ctr"/>
        <c:lblOffset val="100"/>
        <c:tickLblSkip val="5"/>
        <c:tickMarkSkip val="1"/>
        <c:noMultiLvlLbl val="0"/>
      </c:catAx>
      <c:valAx>
        <c:axId val="227269040"/>
        <c:scaling>
          <c:orientation val="minMax"/>
          <c:max val="170"/>
          <c:min val="9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8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7268648"/>
        <c:crosses val="autoZero"/>
        <c:crossBetween val="midCat"/>
        <c:majorUnit val="10"/>
        <c:minorUnit val="2"/>
      </c:valAx>
      <c:spPr>
        <a:noFill/>
        <a:ln w="38173">
          <a:noFill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 sz="2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17371937639197E-2"/>
          <c:y val="1.9784172661870509E-2"/>
          <c:w val="0.96659242761692654"/>
          <c:h val="0.87410071942446066"/>
        </c:manualLayout>
      </c:layout>
      <c:line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</c:strCache>
            </c:strRef>
          </c:tx>
          <c:spPr>
            <a:ln w="34940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Sheet1!$B$4:$L$4</c:f>
              <c:numCache>
                <c:formatCode>General</c:formatCode>
                <c:ptCount val="11"/>
              </c:numCache>
            </c:numRef>
          </c:val>
          <c:smooth val="0"/>
        </c:ser>
        <c:ser>
          <c:idx val="3"/>
          <c:order val="1"/>
          <c:tx>
            <c:strRef>
              <c:f>Sheet1!$A$5</c:f>
              <c:strCache>
                <c:ptCount val="1"/>
              </c:strCache>
            </c:strRef>
          </c:tx>
          <c:spPr>
            <a:ln w="3494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Sheet1!$B$5:$L$5</c:f>
              <c:numCache>
                <c:formatCode>General</c:formatCode>
                <c:ptCount val="11"/>
              </c:numCache>
            </c:numRef>
          </c:val>
          <c:smooth val="0"/>
        </c:ser>
        <c:ser>
          <c:idx val="4"/>
          <c:order val="2"/>
          <c:tx>
            <c:strRef>
              <c:f>Sheet1!$A$6</c:f>
              <c:strCache>
                <c:ptCount val="1"/>
              </c:strCache>
            </c:strRef>
          </c:tx>
          <c:spPr>
            <a:ln w="3494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Sheet1!$B$6:$L$6</c:f>
              <c:numCache>
                <c:formatCode>General</c:formatCode>
                <c:ptCount val="11"/>
              </c:numCache>
            </c:numRef>
          </c:val>
          <c:smooth val="0"/>
        </c:ser>
        <c:ser>
          <c:idx val="5"/>
          <c:order val="3"/>
          <c:tx>
            <c:strRef>
              <c:f>Sheet1!$A$7</c:f>
              <c:strCache>
                <c:ptCount val="1"/>
              </c:strCache>
            </c:strRef>
          </c:tx>
          <c:spPr>
            <a:ln w="3494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Sheet1!$B$7:$L$7</c:f>
              <c:numCache>
                <c:formatCode>General</c:formatCode>
                <c:ptCount val="11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8238960"/>
        <c:axId val="298238176"/>
      </c:lineChart>
      <c:catAx>
        <c:axId val="29823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9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0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82381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98238176"/>
        <c:scaling>
          <c:orientation val="minMax"/>
          <c:max val="2.2000000000000002"/>
          <c:min val="1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34940">
            <a:solidFill>
              <a:schemeClr val="tx1"/>
            </a:solidFill>
            <a:prstDash val="solid"/>
          </a:ln>
        </c:spPr>
        <c:crossAx val="298238960"/>
        <c:crosses val="autoZero"/>
        <c:crossBetween val="midCat"/>
        <c:majorUnit val="0.2"/>
      </c:valAx>
      <c:spPr>
        <a:solidFill>
          <a:srgbClr val="FFFFFF"/>
        </a:solidFill>
        <a:ln w="349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7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2F4A6BD-6C18-4BA8-AB66-2FC20E2CEB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7318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762000"/>
            <a:ext cx="65024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238AE64-387F-40EE-BA3D-0AB50FC4CF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7019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8AE64-387F-40EE-BA3D-0AB50FC4CF51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9534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53C53B-E7A1-4A68-B46D-8546F72EDCF8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2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245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2458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437272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0C5955-81B3-4E41-B56F-6B0BC37ACBCE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/>
          <a:lstStyle/>
          <a:p>
            <a:r>
              <a:rPr lang="en-GB" altLang="en-US" smtClean="0"/>
              <a:t>Answer B</a:t>
            </a:r>
          </a:p>
        </p:txBody>
      </p:sp>
    </p:spTree>
    <p:extLst>
      <p:ext uri="{BB962C8B-B14F-4D97-AF65-F5344CB8AC3E}">
        <p14:creationId xmlns:p14="http://schemas.microsoft.com/office/powerpoint/2010/main" val="1918152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C942E7-BF2C-425E-8245-F00BD1340DBE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3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072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3072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36071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D5D158-30C9-4B0B-8B34-600B7B430980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4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27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3277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528924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D0CAF4-5B66-4634-BDDE-1E666C798166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5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48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3482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316170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480D95-F42C-441D-A957-97933F0C32C4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368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286412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B933A3-58D1-4607-A5F1-8472F1157903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389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553951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D6D454-D3F2-4EE6-91CD-14A1C4ECA628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409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942003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B70C8E-47B1-4B64-9165-853F516E3837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430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476549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04D33E-C90D-4ACA-948E-86BE57254647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5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506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4506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802946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01643E-ED39-4A90-8891-6295F4BEA7FC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2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81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820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808302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656C30-3ADA-4587-ACBE-1DDC7C181A49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5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71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4711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133468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1C3FE9-7209-4835-9613-C5C9A9771BB1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299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BC213D-227D-4A58-B137-06B057DF8C37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5</a:t>
            </a: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5120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5120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157953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AAE650-8797-4A52-826C-0DE0097D816F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2490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E593B2-E348-4613-A6BF-447FDD253B93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5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5530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5530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790961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F1899D-3816-44A9-8177-FFD155A96333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2283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334FFC-6F30-489E-90A7-CAF2DAF0DDC0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5</a:t>
            </a: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593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5940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525879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E82159-BF5A-4C7E-9D01-3B5E583B8C6A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7192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8D7D01-1880-4E0B-A1EB-B3668C9E17B8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5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6349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6349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263361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143426-010A-4795-AF45-20D1E0646235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5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6759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6759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74845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435DD3-8492-4BA7-B0E9-F3117F1BAA43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2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02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1024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9501929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39D2B2-AAB7-466B-9CE5-E3F8F845B020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55183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ECD0CA-1F6D-47B1-AAB7-DEEA697320DC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5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716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7168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244613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FD25C0-F011-420C-9E8F-B7315BDF89B6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pPr defTabSz="762000"/>
            <a:endParaRPr lang="en-US" altLang="en-US" smtClean="0"/>
          </a:p>
        </p:txBody>
      </p:sp>
      <p:sp>
        <p:nvSpPr>
          <p:cNvPr id="737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245833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DEE90F-9A9A-40D4-88E9-971DD4811350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3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78855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7885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954651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BFF2C7-057A-45FA-82FA-531B0B301B0B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80899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3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80902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80903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8090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2425940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117103-41C3-4ACF-A3C8-5A9C5CA80601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i="1"/>
              <a:t>3</a:t>
            </a:r>
          </a:p>
        </p:txBody>
      </p:sp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84998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84999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8500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115337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C05611-CA87-47DA-AA14-D46D843B2A24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870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19259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91B124-B35E-472B-A529-457EFD9FCDCD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2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229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1229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583854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2E1C0A-B3ED-4B43-8FB3-9D85C2698508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886908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886908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/>
              <a:t>2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9284979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2971092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43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1434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28304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C2FE0D-120D-46E6-AA73-BF6881A666DB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16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15920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FAC202-62AF-4952-82D4-B91A40713917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18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807195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5FA6F8-2285-4A5D-A069-932A693D37F1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83" y="4644053"/>
            <a:ext cx="5029635" cy="4397078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204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" y="733425"/>
            <a:ext cx="6515100" cy="36655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23127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4E939B-3852-4DD1-A8F9-723FE36DD26E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0302" y="4572149"/>
            <a:ext cx="5171660" cy="4329864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  <p:sp>
        <p:nvSpPr>
          <p:cNvPr id="225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22313"/>
            <a:ext cx="6411913" cy="360838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68859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3177"/>
            <a:ext cx="12198351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6"/>
            <a:ext cx="2743200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1" y="6442526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6"/>
            <a:ext cx="2755379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6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3" y="1023869"/>
            <a:ext cx="379367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3" y="4945377"/>
            <a:ext cx="379367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35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8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5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7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1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6" y="6296617"/>
            <a:ext cx="2505996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1" y="6296617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4" y="2853202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3" y="571504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943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2" y="254000"/>
            <a:ext cx="10562167" cy="693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32933" y="1344616"/>
            <a:ext cx="10627784" cy="5165725"/>
          </a:xfrm>
        </p:spPr>
        <p:txBody>
          <a:bodyPr/>
          <a:lstStyle/>
          <a:p>
            <a:pPr lvl="0"/>
            <a:endParaRPr lang="en-AU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2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9" y="1262065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1" y="6296732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7" y="6296732"/>
            <a:ext cx="2781543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2" y="1830581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3"/>
            <a:ext cx="4566475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401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401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1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9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41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41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9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8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5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05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pos="7200" userDrawn="1">
          <p15:clr>
            <a:srgbClr val="FBAE40"/>
          </p15:clr>
        </p15:guide>
        <p15:guide id="1" pos="54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8" y="453683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9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1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9" y="3223805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6" y="6286502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86502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9" y="373606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19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pos="7200" userDrawn="1">
          <p15:clr>
            <a:srgbClr val="FBAE40"/>
          </p15:clr>
        </p15:guide>
        <p15:guide id="1" pos="54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8" y="453683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9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2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4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4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4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5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1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1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701" y="6296617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30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1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4"/>
          <p:cNvSpPr>
            <a:spLocks noChangeArrowheads="1"/>
          </p:cNvSpPr>
          <p:nvPr userDrawn="1"/>
        </p:nvSpPr>
        <p:spPr bwMode="auto">
          <a:xfrm>
            <a:off x="508000" y="1200150"/>
            <a:ext cx="11176000" cy="5321300"/>
          </a:xfrm>
          <a:prstGeom prst="rect">
            <a:avLst/>
          </a:prstGeom>
          <a:solidFill>
            <a:srgbClr val="EAEAEA">
              <a:alpha val="50195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1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1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1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1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1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AU" altLang="en-US" sz="2325" smtClean="0"/>
          </a:p>
        </p:txBody>
      </p:sp>
    </p:spTree>
    <p:extLst>
      <p:ext uri="{BB962C8B-B14F-4D97-AF65-F5344CB8AC3E}">
        <p14:creationId xmlns:p14="http://schemas.microsoft.com/office/powerpoint/2010/main" val="42867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1536" userDrawn="1">
          <p15:clr>
            <a:srgbClr val="F26B43"/>
          </p15:clr>
        </p15:guide>
        <p15:guide id="1" pos="2464" userDrawn="1">
          <p15:clr>
            <a:srgbClr val="F26B43"/>
          </p15:clr>
        </p15:guide>
        <p15:guide id="2" pos="5888" userDrawn="1">
          <p15:clr>
            <a:srgbClr val="F26B43"/>
          </p15:clr>
        </p15:guide>
        <p15:guide id="3" pos="6400" userDrawn="1">
          <p15:clr>
            <a:srgbClr val="F26B43"/>
          </p15:clr>
        </p15:guide>
        <p15:guide id="4" pos="9824" userDrawn="1">
          <p15:clr>
            <a:srgbClr val="F26B43"/>
          </p15:clr>
        </p15:guide>
        <p15:guide id="5" pos="320" userDrawn="1">
          <p15:clr>
            <a:srgbClr val="F26B43"/>
          </p15:clr>
        </p15:guide>
        <p15:guide id="6" pos="1848" userDrawn="1">
          <p15:clr>
            <a:srgbClr val="F26B43"/>
          </p15:clr>
        </p15:guide>
        <p15:guide id="7" orient="horz" pos="3960" userDrawn="1">
          <p15:clr>
            <a:srgbClr val="F26B43"/>
          </p15:clr>
        </p15:guide>
        <p15:guide id="8" orient="horz" pos="3840" userDrawn="1">
          <p15:clr>
            <a:srgbClr val="F26B43"/>
          </p15:clr>
        </p15:guide>
        <p15:guide id="9" pos="4416" userDrawn="1">
          <p15:clr>
            <a:srgbClr val="F26B43"/>
          </p15:clr>
        </p15:guide>
        <p15:guide id="10" pos="4800" userDrawn="1">
          <p15:clr>
            <a:srgbClr val="F26B43"/>
          </p15:clr>
        </p15:guide>
        <p15:guide id="11" orient="horz" pos="360" userDrawn="1">
          <p15:clr>
            <a:srgbClr val="F26B43"/>
          </p15:clr>
        </p15:guide>
        <p15:guide id="12" pos="7368" userDrawn="1">
          <p15:clr>
            <a:srgbClr val="F26B43"/>
          </p15:clr>
        </p15:guide>
        <p15:guide id="13" pos="240" userDrawn="1">
          <p15:clr>
            <a:srgbClr val="F26B43"/>
          </p15:clr>
        </p15:guide>
        <p15:guide id="14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508000" y="1200150"/>
            <a:ext cx="11176000" cy="5321300"/>
          </a:xfrm>
          <a:prstGeom prst="rect">
            <a:avLst/>
          </a:prstGeom>
          <a:solidFill>
            <a:srgbClr val="EAEAEA">
              <a:alpha val="50195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1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1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1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1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1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AU" altLang="en-US" sz="2325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0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 to Demand – Marginal Utility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r>
              <a:rPr lang="en-US" baseline="30000" dirty="0" smtClean="0"/>
              <a:t>rd</a:t>
            </a:r>
            <a:r>
              <a:rPr lang="en-US" dirty="0" smtClean="0"/>
              <a:t> 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174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2800" dirty="0" smtClean="0"/>
              <a:t>Marginal Utility and Demand Curve</a:t>
            </a:r>
          </a:p>
        </p:txBody>
      </p:sp>
      <p:sp>
        <p:nvSpPr>
          <p:cNvPr id="11745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GB" altLang="en-US" dirty="0" smtClean="0"/>
              <a:t>Individual’s demand curve: same as the marginal utility curve</a:t>
            </a:r>
          </a:p>
          <a:p>
            <a:pPr>
              <a:spcBef>
                <a:spcPct val="40000"/>
              </a:spcBef>
              <a:defRPr/>
            </a:pPr>
            <a:r>
              <a:rPr lang="en-GB" altLang="en-US" dirty="0" smtClean="0"/>
              <a:t>Individuals seek to maximise consumer surplus and hence consume where P=MU</a:t>
            </a:r>
          </a:p>
          <a:p>
            <a:pPr>
              <a:spcBef>
                <a:spcPct val="40000"/>
              </a:spcBef>
              <a:defRPr/>
            </a:pPr>
            <a:r>
              <a:rPr lang="en-GB" altLang="en-US" dirty="0" smtClean="0"/>
              <a:t>Market demand curve</a:t>
            </a:r>
          </a:p>
          <a:p>
            <a:pPr lvl="1">
              <a:spcBef>
                <a:spcPct val="40000"/>
              </a:spcBef>
              <a:defRPr/>
            </a:pPr>
            <a:r>
              <a:rPr lang="en-GB" altLang="en-US" dirty="0" smtClean="0"/>
              <a:t>Horizontal sum of all individuals demand curves and hence MU curves </a:t>
            </a:r>
          </a:p>
          <a:p>
            <a:pPr>
              <a:spcBef>
                <a:spcPct val="40000"/>
              </a:spcBef>
              <a:defRPr/>
            </a:pPr>
            <a:endParaRPr lang="en-GB" alt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GB" altLang="en-US" sz="3000" dirty="0" smtClean="0">
                <a:solidFill>
                  <a:srgbClr val="660033"/>
                </a:solidFill>
                <a:latin typeface="Verdana" pitchFamily="34" charset="0"/>
              </a:rPr>
              <a:t>Q</a:t>
            </a:r>
            <a:r>
              <a:rPr lang="en-GB" altLang="en-US" sz="3000" dirty="0" smtClean="0">
                <a:solidFill>
                  <a:schemeClr val="accent2"/>
                </a:solidFill>
              </a:rPr>
              <a:t>   </a:t>
            </a:r>
            <a:r>
              <a:rPr lang="en-GB" altLang="en-US" sz="3000" dirty="0" smtClean="0"/>
              <a:t>Rational consumer behaviour is where a person consumes the amount of a good that: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93555"/>
            <a:ext cx="11999383" cy="5253037"/>
          </a:xfrm>
        </p:spPr>
        <p:txBody>
          <a:bodyPr/>
          <a:lstStyle/>
          <a:p>
            <a:pPr marL="609600" indent="-609600">
              <a:lnSpc>
                <a:spcPct val="95000"/>
              </a:lnSpc>
              <a:spcBef>
                <a:spcPct val="40000"/>
              </a:spcBef>
              <a:buSzTx/>
              <a:buFontTx/>
              <a:buAutoNum type="alphaUcPeriod"/>
              <a:defRPr/>
            </a:pPr>
            <a:r>
              <a:rPr lang="en-GB" altLang="en-US" sz="2700" dirty="0" smtClean="0"/>
              <a:t>maximises the total utility from the good.</a:t>
            </a:r>
          </a:p>
          <a:p>
            <a:pPr marL="609600" indent="-609600">
              <a:lnSpc>
                <a:spcPct val="95000"/>
              </a:lnSpc>
              <a:spcBef>
                <a:spcPct val="40000"/>
              </a:spcBef>
              <a:buSzTx/>
              <a:buFontTx/>
              <a:buAutoNum type="alphaUcPeriod"/>
              <a:defRPr/>
            </a:pPr>
            <a:r>
              <a:rPr lang="en-GB" altLang="en-US" sz="2700" dirty="0" smtClean="0"/>
              <a:t>maximises the consumer surplus from the good.</a:t>
            </a:r>
          </a:p>
          <a:p>
            <a:pPr marL="609600" indent="-609600">
              <a:lnSpc>
                <a:spcPct val="95000"/>
              </a:lnSpc>
              <a:spcBef>
                <a:spcPct val="40000"/>
              </a:spcBef>
              <a:buSzTx/>
              <a:buFontTx/>
              <a:buAutoNum type="alphaUcPeriod"/>
              <a:defRPr/>
            </a:pPr>
            <a:r>
              <a:rPr lang="en-GB" altLang="en-US" sz="2700" dirty="0" smtClean="0"/>
              <a:t>minimises the amount spent on the good to achieve a given level of utility.</a:t>
            </a:r>
          </a:p>
          <a:p>
            <a:pPr marL="609600" indent="-609600">
              <a:lnSpc>
                <a:spcPct val="95000"/>
              </a:lnSpc>
              <a:spcBef>
                <a:spcPct val="40000"/>
              </a:spcBef>
              <a:buSzTx/>
              <a:buFontTx/>
              <a:buAutoNum type="alphaUcPeriod"/>
              <a:defRPr/>
            </a:pPr>
            <a:r>
              <a:rPr lang="en-GB" altLang="en-US" sz="2700" dirty="0" smtClean="0"/>
              <a:t>maximises the marginal utility from the good.</a:t>
            </a:r>
          </a:p>
          <a:p>
            <a:pPr marL="609600" indent="-609600">
              <a:lnSpc>
                <a:spcPct val="95000"/>
              </a:lnSpc>
              <a:spcBef>
                <a:spcPct val="40000"/>
              </a:spcBef>
              <a:buSzTx/>
              <a:buFontTx/>
              <a:buAutoNum type="alphaUcPeriod"/>
              <a:defRPr/>
            </a:pPr>
            <a:r>
              <a:rPr lang="en-GB" altLang="en-US" sz="2700" dirty="0" smtClean="0"/>
              <a:t>equates the marginal utility with that from other goods.</a:t>
            </a:r>
          </a:p>
        </p:txBody>
      </p:sp>
      <p:pic>
        <p:nvPicPr>
          <p:cNvPr id="27652" name="PRS Question Icon" descr="PRS Question Ico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67" y="6223000"/>
            <a:ext cx="54186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Marginal Utility Theory</a:t>
            </a:r>
          </a:p>
        </p:txBody>
      </p:sp>
      <p:sp>
        <p:nvSpPr>
          <p:cNvPr id="1203205" name="Rectangle 5"/>
          <p:cNvSpPr>
            <a:spLocks noChangeArrowheads="1"/>
          </p:cNvSpPr>
          <p:nvPr/>
        </p:nvSpPr>
        <p:spPr bwMode="auto">
          <a:xfrm>
            <a:off x="1033379" y="1410704"/>
            <a:ext cx="10627784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lnSpc>
                <a:spcPct val="90000"/>
              </a:lnSpc>
              <a:spcBef>
                <a:spcPct val="30000"/>
              </a:spcBef>
              <a:buClr>
                <a:srgbClr val="660033"/>
              </a:buClr>
              <a:buSzPct val="70000"/>
              <a:buFont typeface="Monotype Sorts" pitchFamily="2" charset="2"/>
              <a:buChar char="n"/>
              <a:defRPr sz="3000" b="1">
                <a:solidFill>
                  <a:srgbClr val="006A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3BB0"/>
              </a:buClr>
              <a:buSzPct val="75000"/>
              <a:buFont typeface="Monotype Sorts" pitchFamily="2" charset="2"/>
              <a:buChar char="²"/>
              <a:defRPr sz="26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000A0"/>
              </a:buClr>
              <a:buSzPct val="75000"/>
              <a:buChar char="•"/>
              <a:defRPr sz="2200" b="1">
                <a:solidFill>
                  <a:srgbClr val="66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CC3300"/>
              </a:buClr>
              <a:buChar char="•"/>
              <a:defRPr sz="2000" b="1">
                <a:solidFill>
                  <a:srgbClr val="5E6B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chemeClr val="bg2"/>
              </a:buClr>
              <a:buSzPct val="75000"/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5000"/>
              </a:spcBef>
              <a:defRPr/>
            </a:pPr>
            <a:r>
              <a:rPr lang="en-GB" altLang="en-US" dirty="0" smtClean="0"/>
              <a:t>Limitations of the one-commodity version</a:t>
            </a:r>
          </a:p>
          <a:p>
            <a:pPr lvl="1">
              <a:lnSpc>
                <a:spcPct val="80000"/>
              </a:lnSpc>
              <a:spcBef>
                <a:spcPct val="55000"/>
              </a:spcBef>
              <a:defRPr/>
            </a:pPr>
            <a:r>
              <a:rPr lang="en-GB" altLang="en-US" dirty="0" smtClean="0"/>
              <a:t>marginal utility affected by consumption of other goods</a:t>
            </a:r>
          </a:p>
          <a:p>
            <a:pPr lvl="1">
              <a:lnSpc>
                <a:spcPct val="80000"/>
              </a:lnSpc>
              <a:spcBef>
                <a:spcPct val="55000"/>
              </a:spcBef>
              <a:defRPr/>
            </a:pPr>
            <a:r>
              <a:rPr lang="en-GB" altLang="en-US" dirty="0" smtClean="0"/>
              <a:t>Effect of multiple choices: characteristics approach 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0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03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03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03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03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5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2052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Risk, Uncertainty and Insurance</a:t>
            </a:r>
          </a:p>
        </p:txBody>
      </p:sp>
      <p:sp>
        <p:nvSpPr>
          <p:cNvPr id="120525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40000"/>
              </a:spcBef>
              <a:defRPr/>
            </a:pPr>
            <a:r>
              <a:rPr lang="en-GB" altLang="en-US" sz="2900" smtClean="0"/>
              <a:t>Demand under conditions of risk and  uncertainty</a:t>
            </a:r>
          </a:p>
          <a:p>
            <a:pPr lvl="1">
              <a:spcBef>
                <a:spcPct val="40000"/>
              </a:spcBef>
              <a:defRPr/>
            </a:pPr>
            <a:r>
              <a:rPr lang="en-GB" altLang="en-US" smtClean="0"/>
              <a:t>the problem of imperfect information</a:t>
            </a:r>
          </a:p>
          <a:p>
            <a:pPr>
              <a:spcBef>
                <a:spcPct val="40000"/>
              </a:spcBef>
              <a:defRPr/>
            </a:pPr>
            <a:r>
              <a:rPr lang="en-GB" altLang="en-US" sz="2900" smtClean="0"/>
              <a:t>Attitudes towards risk and uncertainty</a:t>
            </a:r>
          </a:p>
          <a:p>
            <a:pPr lvl="1">
              <a:spcBef>
                <a:spcPct val="40000"/>
              </a:spcBef>
              <a:defRPr/>
            </a:pPr>
            <a:r>
              <a:rPr lang="en-GB" altLang="en-US" smtClean="0"/>
              <a:t>defining risk and uncertainty</a:t>
            </a:r>
          </a:p>
          <a:p>
            <a:pPr lvl="1">
              <a:spcBef>
                <a:spcPct val="40000"/>
              </a:spcBef>
              <a:defRPr/>
            </a:pPr>
            <a:r>
              <a:rPr lang="en-GB" altLang="en-US" smtClean="0"/>
              <a:t>types of odds</a:t>
            </a:r>
          </a:p>
          <a:p>
            <a:pPr lvl="1">
              <a:spcBef>
                <a:spcPct val="40000"/>
              </a:spcBef>
              <a:defRPr/>
            </a:pPr>
            <a:r>
              <a:rPr lang="en-GB" altLang="en-US" smtClean="0"/>
              <a:t>risk attitudes</a:t>
            </a:r>
          </a:p>
          <a:p>
            <a:pPr lvl="2">
              <a:spcBef>
                <a:spcPct val="40000"/>
              </a:spcBef>
              <a:defRPr/>
            </a:pPr>
            <a:r>
              <a:rPr lang="en-GB" altLang="en-US" smtClean="0"/>
              <a:t>risk neutral</a:t>
            </a:r>
          </a:p>
          <a:p>
            <a:pPr lvl="2">
              <a:spcBef>
                <a:spcPct val="40000"/>
              </a:spcBef>
              <a:defRPr/>
            </a:pPr>
            <a:r>
              <a:rPr lang="en-GB" altLang="en-US" smtClean="0"/>
              <a:t>risk loving</a:t>
            </a:r>
          </a:p>
          <a:p>
            <a:pPr lvl="2">
              <a:spcBef>
                <a:spcPct val="40000"/>
              </a:spcBef>
              <a:defRPr/>
            </a:pPr>
            <a:r>
              <a:rPr lang="en-GB" altLang="en-US" smtClean="0"/>
              <a:t>risk averse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05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05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05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05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05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05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05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05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05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05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05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05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05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05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05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05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05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05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55" grpId="0" autoUpdateAnimBg="0"/>
      <p:bldP spid="1205253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2073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Risk, Uncertainty and Insurance</a:t>
            </a:r>
          </a:p>
        </p:txBody>
      </p:sp>
      <p:sp>
        <p:nvSpPr>
          <p:cNvPr id="120730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Diminishing marginal utility of income and attitudes towards risk taking</a:t>
            </a:r>
          </a:p>
          <a:p>
            <a:pPr lvl="1">
              <a:defRPr/>
            </a:pPr>
            <a:r>
              <a:rPr lang="en-GB" altLang="en-US" dirty="0" smtClean="0"/>
              <a:t>most people are risk averse</a:t>
            </a:r>
          </a:p>
          <a:p>
            <a:pPr lvl="1">
              <a:defRPr/>
            </a:pPr>
            <a:r>
              <a:rPr lang="en-GB" altLang="en-US" dirty="0" smtClean="0"/>
              <a:t>diminishing marginal utility of incomes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0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07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07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07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07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303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422400" y="609600"/>
            <a:ext cx="93472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5845" name="Arc 5"/>
          <p:cNvSpPr>
            <a:spLocks/>
          </p:cNvSpPr>
          <p:nvPr/>
        </p:nvSpPr>
        <p:spPr bwMode="auto">
          <a:xfrm rot="10080000">
            <a:off x="1231901" y="2098676"/>
            <a:ext cx="10240433" cy="5180013"/>
          </a:xfrm>
          <a:custGeom>
            <a:avLst/>
            <a:gdLst>
              <a:gd name="T0" fmla="*/ 2147483646 w 24601"/>
              <a:gd name="T1" fmla="*/ 2147483646 h 21600"/>
              <a:gd name="T2" fmla="*/ 0 w 24601"/>
              <a:gd name="T3" fmla="*/ 2147483646 h 21600"/>
              <a:gd name="T4" fmla="*/ 2147483646 w 24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601" h="21600" fill="none" extrusionOk="0">
                <a:moveTo>
                  <a:pt x="24600" y="8933"/>
                </a:moveTo>
                <a:cubicBezTo>
                  <a:pt x="21096" y="16647"/>
                  <a:pt x="13406" y="21599"/>
                  <a:pt x="4935" y="21600"/>
                </a:cubicBezTo>
                <a:cubicBezTo>
                  <a:pt x="3273" y="21600"/>
                  <a:pt x="1617" y="21408"/>
                  <a:pt x="0" y="21028"/>
                </a:cubicBezTo>
              </a:path>
              <a:path w="24601" h="21600" stroke="0" extrusionOk="0">
                <a:moveTo>
                  <a:pt x="24600" y="8933"/>
                </a:moveTo>
                <a:cubicBezTo>
                  <a:pt x="21096" y="16647"/>
                  <a:pt x="13406" y="21599"/>
                  <a:pt x="4935" y="21600"/>
                </a:cubicBezTo>
                <a:cubicBezTo>
                  <a:pt x="3273" y="21600"/>
                  <a:pt x="1617" y="21408"/>
                  <a:pt x="0" y="21028"/>
                </a:cubicBezTo>
                <a:lnTo>
                  <a:pt x="4935" y="0"/>
                </a:lnTo>
                <a:lnTo>
                  <a:pt x="24600" y="8933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0046194" y="1028700"/>
            <a:ext cx="714939" cy="5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b="0" i="1">
                <a:solidFill>
                  <a:schemeClr val="tx2"/>
                </a:solidFill>
                <a:latin typeface="Arial" charset="0"/>
              </a:rPr>
              <a:t>TU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818263" y="5997576"/>
            <a:ext cx="69890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5000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6441998" y="5980113"/>
            <a:ext cx="89127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10 000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9191549" y="5980113"/>
            <a:ext cx="89127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15 000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201806" y="5962651"/>
            <a:ext cx="31418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0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14224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1422400" y="5943600"/>
            <a:ext cx="934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848381" y="3000376"/>
            <a:ext cx="4664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U</a:t>
            </a:r>
            <a:r>
              <a:rPr lang="en-GB" altLang="en-US" sz="2000" b="0" i="1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3979068" y="278765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5396772" y="6434139"/>
            <a:ext cx="140903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Income (£)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-5400000">
            <a:off x="46240" y="2894122"/>
            <a:ext cx="13838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dirty="0">
                <a:latin typeface="Arial" charset="0"/>
              </a:rPr>
              <a:t>Total utility</a:t>
            </a: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>
            <a:off x="1411817" y="3227388"/>
            <a:ext cx="2751667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4163484" y="3227388"/>
            <a:ext cx="0" cy="2716212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63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614363"/>
          </a:xfrm>
        </p:spPr>
        <p:txBody>
          <a:bodyPr/>
          <a:lstStyle/>
          <a:p>
            <a:pPr>
              <a:defRPr/>
            </a:pPr>
            <a:r>
              <a:rPr lang="en-GB" altLang="en-US" sz="2800" smtClean="0">
                <a:solidFill>
                  <a:schemeClr val="folHlink"/>
                </a:solidFill>
              </a:rPr>
              <a:t>Total utility of income</a:t>
            </a:r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4087285" y="3168650"/>
            <a:ext cx="137583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209365" name="AutoShape 21"/>
          <p:cNvSpPr>
            <a:spLocks noChangeArrowheads="1"/>
          </p:cNvSpPr>
          <p:nvPr/>
        </p:nvSpPr>
        <p:spPr bwMode="auto">
          <a:xfrm>
            <a:off x="9906001" y="2570560"/>
            <a:ext cx="2146300" cy="102155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Diminishing marginal utility of income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9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9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6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422400" y="609600"/>
            <a:ext cx="93472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H="1">
            <a:off x="1411818" y="2063750"/>
            <a:ext cx="5503333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6915151" y="2063750"/>
            <a:ext cx="0" cy="387985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1411817" y="3227388"/>
            <a:ext cx="2751667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163484" y="3227388"/>
            <a:ext cx="0" cy="2716212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Arc 9"/>
          <p:cNvSpPr>
            <a:spLocks/>
          </p:cNvSpPr>
          <p:nvPr/>
        </p:nvSpPr>
        <p:spPr bwMode="auto">
          <a:xfrm rot="10080000">
            <a:off x="1231901" y="2098676"/>
            <a:ext cx="10240433" cy="5180013"/>
          </a:xfrm>
          <a:custGeom>
            <a:avLst/>
            <a:gdLst>
              <a:gd name="T0" fmla="*/ 2147483646 w 24601"/>
              <a:gd name="T1" fmla="*/ 2147483646 h 21600"/>
              <a:gd name="T2" fmla="*/ 0 w 24601"/>
              <a:gd name="T3" fmla="*/ 2147483646 h 21600"/>
              <a:gd name="T4" fmla="*/ 2147483646 w 24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601" h="21600" fill="none" extrusionOk="0">
                <a:moveTo>
                  <a:pt x="24600" y="8933"/>
                </a:moveTo>
                <a:cubicBezTo>
                  <a:pt x="21096" y="16647"/>
                  <a:pt x="13406" y="21599"/>
                  <a:pt x="4935" y="21600"/>
                </a:cubicBezTo>
                <a:cubicBezTo>
                  <a:pt x="3273" y="21600"/>
                  <a:pt x="1617" y="21408"/>
                  <a:pt x="0" y="21028"/>
                </a:cubicBezTo>
              </a:path>
              <a:path w="24601" h="21600" stroke="0" extrusionOk="0">
                <a:moveTo>
                  <a:pt x="24600" y="8933"/>
                </a:moveTo>
                <a:cubicBezTo>
                  <a:pt x="21096" y="16647"/>
                  <a:pt x="13406" y="21599"/>
                  <a:pt x="4935" y="21600"/>
                </a:cubicBezTo>
                <a:cubicBezTo>
                  <a:pt x="3273" y="21600"/>
                  <a:pt x="1617" y="21408"/>
                  <a:pt x="0" y="21028"/>
                </a:cubicBezTo>
                <a:lnTo>
                  <a:pt x="4935" y="0"/>
                </a:lnTo>
                <a:lnTo>
                  <a:pt x="24600" y="8933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0046194" y="1028700"/>
            <a:ext cx="714939" cy="5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b="0" i="1">
                <a:solidFill>
                  <a:schemeClr val="tx2"/>
                </a:solidFill>
                <a:latin typeface="Arial" charset="0"/>
              </a:rPr>
              <a:t>TU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818263" y="5997576"/>
            <a:ext cx="69890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5000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6441998" y="5980113"/>
            <a:ext cx="89127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10 000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9191549" y="5980113"/>
            <a:ext cx="89127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15 000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201806" y="5962651"/>
            <a:ext cx="31418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0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14224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1422400" y="5943600"/>
            <a:ext cx="934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4087285" y="3168650"/>
            <a:ext cx="137583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6853767" y="2019300"/>
            <a:ext cx="137584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842032" y="1785939"/>
            <a:ext cx="4664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U</a:t>
            </a:r>
            <a:r>
              <a:rPr lang="en-GB" altLang="en-US" sz="2000" b="0" i="1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848381" y="3000376"/>
            <a:ext cx="4664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U</a:t>
            </a:r>
            <a:r>
              <a:rPr lang="en-GB" altLang="en-US" sz="2000" b="0" i="1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979068" y="278765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6739201" y="1633539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tx2"/>
                </a:solidFill>
                <a:latin typeface="Arial" charset="0"/>
              </a:rPr>
              <a:t>b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5396772" y="6434139"/>
            <a:ext cx="140903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Income (£)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 rot="-5400000">
            <a:off x="-230486" y="3002406"/>
            <a:ext cx="13838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Total utility</a:t>
            </a:r>
          </a:p>
        </p:txBody>
      </p:sp>
      <p:sp>
        <p:nvSpPr>
          <p:cNvPr id="1211417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6143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 sz="2800" smtClean="0">
                <a:solidFill>
                  <a:schemeClr val="folHlink"/>
                </a:solidFill>
              </a:rPr>
              <a:t>Total utility of income</a:t>
            </a:r>
          </a:p>
        </p:txBody>
      </p:sp>
      <p:sp>
        <p:nvSpPr>
          <p:cNvPr id="37914" name="AutoShape 26"/>
          <p:cNvSpPr>
            <a:spLocks noChangeArrowheads="1"/>
          </p:cNvSpPr>
          <p:nvPr/>
        </p:nvSpPr>
        <p:spPr bwMode="auto">
          <a:xfrm>
            <a:off x="9906001" y="2570560"/>
            <a:ext cx="2146300" cy="102155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Diminishing marginal utility of income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422400" y="609600"/>
            <a:ext cx="93472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1411818" y="1570038"/>
            <a:ext cx="8231716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9643533" y="1570038"/>
            <a:ext cx="0" cy="4373562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1411818" y="2063750"/>
            <a:ext cx="5503333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6915151" y="2063750"/>
            <a:ext cx="0" cy="387985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>
            <a:off x="1411817" y="3227388"/>
            <a:ext cx="2751667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163484" y="3227388"/>
            <a:ext cx="0" cy="2716212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Arc 11"/>
          <p:cNvSpPr>
            <a:spLocks/>
          </p:cNvSpPr>
          <p:nvPr/>
        </p:nvSpPr>
        <p:spPr bwMode="auto">
          <a:xfrm rot="10080000">
            <a:off x="1231901" y="2098676"/>
            <a:ext cx="10240433" cy="5180013"/>
          </a:xfrm>
          <a:custGeom>
            <a:avLst/>
            <a:gdLst>
              <a:gd name="T0" fmla="*/ 2147483646 w 24601"/>
              <a:gd name="T1" fmla="*/ 2147483646 h 21600"/>
              <a:gd name="T2" fmla="*/ 0 w 24601"/>
              <a:gd name="T3" fmla="*/ 2147483646 h 21600"/>
              <a:gd name="T4" fmla="*/ 2147483646 w 24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601" h="21600" fill="none" extrusionOk="0">
                <a:moveTo>
                  <a:pt x="24600" y="8933"/>
                </a:moveTo>
                <a:cubicBezTo>
                  <a:pt x="21096" y="16647"/>
                  <a:pt x="13406" y="21599"/>
                  <a:pt x="4935" y="21600"/>
                </a:cubicBezTo>
                <a:cubicBezTo>
                  <a:pt x="3273" y="21600"/>
                  <a:pt x="1617" y="21408"/>
                  <a:pt x="0" y="21028"/>
                </a:cubicBezTo>
              </a:path>
              <a:path w="24601" h="21600" stroke="0" extrusionOk="0">
                <a:moveTo>
                  <a:pt x="24600" y="8933"/>
                </a:moveTo>
                <a:cubicBezTo>
                  <a:pt x="21096" y="16647"/>
                  <a:pt x="13406" y="21599"/>
                  <a:pt x="4935" y="21600"/>
                </a:cubicBezTo>
                <a:cubicBezTo>
                  <a:pt x="3273" y="21600"/>
                  <a:pt x="1617" y="21408"/>
                  <a:pt x="0" y="21028"/>
                </a:cubicBezTo>
                <a:lnTo>
                  <a:pt x="4935" y="0"/>
                </a:lnTo>
                <a:lnTo>
                  <a:pt x="24600" y="8933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10046194" y="1028700"/>
            <a:ext cx="714939" cy="5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b="0" i="1">
                <a:solidFill>
                  <a:schemeClr val="tx2"/>
                </a:solidFill>
                <a:latin typeface="Arial" charset="0"/>
              </a:rPr>
              <a:t>TU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3818263" y="5997576"/>
            <a:ext cx="69890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5000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6441998" y="5980113"/>
            <a:ext cx="89127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10 000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9191549" y="5980113"/>
            <a:ext cx="89127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15 000</a:t>
            </a: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1201806" y="5962651"/>
            <a:ext cx="31418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0</a:t>
            </a:r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14224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1422400" y="5943600"/>
            <a:ext cx="934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Oval 19"/>
          <p:cNvSpPr>
            <a:spLocks noChangeArrowheads="1"/>
          </p:cNvSpPr>
          <p:nvPr/>
        </p:nvSpPr>
        <p:spPr bwMode="auto">
          <a:xfrm>
            <a:off x="4087285" y="3168650"/>
            <a:ext cx="137583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6853767" y="2019300"/>
            <a:ext cx="137584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9596967" y="1512889"/>
            <a:ext cx="137584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835681" y="1339851"/>
            <a:ext cx="4664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U</a:t>
            </a:r>
            <a:r>
              <a:rPr lang="en-GB" altLang="en-US" sz="2000" b="0" i="1" baseline="-250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842032" y="1785939"/>
            <a:ext cx="4664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U</a:t>
            </a:r>
            <a:r>
              <a:rPr lang="en-GB" altLang="en-US" sz="2000" b="0" i="1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848381" y="3000376"/>
            <a:ext cx="4664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U</a:t>
            </a:r>
            <a:r>
              <a:rPr lang="en-GB" altLang="en-US" sz="2000" b="0" i="1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3979068" y="278765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6739201" y="1633539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tx2"/>
                </a:solidFill>
                <a:latin typeface="Arial" charset="0"/>
              </a:rPr>
              <a:t>b</a:t>
            </a: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9503372" y="1120776"/>
            <a:ext cx="31418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tx2"/>
                </a:solidFill>
                <a:latin typeface="Arial" charset="0"/>
              </a:rPr>
              <a:t>c</a:t>
            </a: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5396772" y="6434139"/>
            <a:ext cx="140903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Income (£)</a:t>
            </a:r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 rot="-5400000">
            <a:off x="-230486" y="3002406"/>
            <a:ext cx="13838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Total utility</a:t>
            </a:r>
          </a:p>
        </p:txBody>
      </p:sp>
      <p:sp>
        <p:nvSpPr>
          <p:cNvPr id="1213470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6143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 sz="2800" smtClean="0">
                <a:solidFill>
                  <a:schemeClr val="folHlink"/>
                </a:solidFill>
              </a:rPr>
              <a:t>Total utility of income</a:t>
            </a:r>
          </a:p>
        </p:txBody>
      </p:sp>
      <p:sp>
        <p:nvSpPr>
          <p:cNvPr id="39967" name="AutoShape 31"/>
          <p:cNvSpPr>
            <a:spLocks noChangeArrowheads="1"/>
          </p:cNvSpPr>
          <p:nvPr/>
        </p:nvSpPr>
        <p:spPr bwMode="auto">
          <a:xfrm>
            <a:off x="9906001" y="2570560"/>
            <a:ext cx="2146300" cy="102155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Diminishing marginal utility of income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22400" y="609600"/>
            <a:ext cx="93472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>
            <a:off x="1388534" y="2398713"/>
            <a:ext cx="4491567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5880100" y="2398714"/>
            <a:ext cx="0" cy="3544887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1411818" y="1570038"/>
            <a:ext cx="8231716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9643533" y="1570038"/>
            <a:ext cx="0" cy="4373562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1411818" y="2063750"/>
            <a:ext cx="5503333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6915151" y="2063750"/>
            <a:ext cx="0" cy="387985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1411817" y="3227388"/>
            <a:ext cx="2751667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163484" y="3227388"/>
            <a:ext cx="0" cy="2716212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Arc 13"/>
          <p:cNvSpPr>
            <a:spLocks/>
          </p:cNvSpPr>
          <p:nvPr/>
        </p:nvSpPr>
        <p:spPr bwMode="auto">
          <a:xfrm rot="10080000">
            <a:off x="1231901" y="2098676"/>
            <a:ext cx="10240433" cy="5180013"/>
          </a:xfrm>
          <a:custGeom>
            <a:avLst/>
            <a:gdLst>
              <a:gd name="T0" fmla="*/ 2147483646 w 24601"/>
              <a:gd name="T1" fmla="*/ 2147483646 h 21600"/>
              <a:gd name="T2" fmla="*/ 0 w 24601"/>
              <a:gd name="T3" fmla="*/ 2147483646 h 21600"/>
              <a:gd name="T4" fmla="*/ 2147483646 w 24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601" h="21600" fill="none" extrusionOk="0">
                <a:moveTo>
                  <a:pt x="24600" y="8933"/>
                </a:moveTo>
                <a:cubicBezTo>
                  <a:pt x="21096" y="16647"/>
                  <a:pt x="13406" y="21599"/>
                  <a:pt x="4935" y="21600"/>
                </a:cubicBezTo>
                <a:cubicBezTo>
                  <a:pt x="3273" y="21600"/>
                  <a:pt x="1617" y="21408"/>
                  <a:pt x="0" y="21028"/>
                </a:cubicBezTo>
              </a:path>
              <a:path w="24601" h="21600" stroke="0" extrusionOk="0">
                <a:moveTo>
                  <a:pt x="24600" y="8933"/>
                </a:moveTo>
                <a:cubicBezTo>
                  <a:pt x="21096" y="16647"/>
                  <a:pt x="13406" y="21599"/>
                  <a:pt x="4935" y="21600"/>
                </a:cubicBezTo>
                <a:cubicBezTo>
                  <a:pt x="3273" y="21600"/>
                  <a:pt x="1617" y="21408"/>
                  <a:pt x="0" y="21028"/>
                </a:cubicBezTo>
                <a:lnTo>
                  <a:pt x="4935" y="0"/>
                </a:lnTo>
                <a:lnTo>
                  <a:pt x="24600" y="8933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10046194" y="1028700"/>
            <a:ext cx="714939" cy="5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b="0" i="1">
                <a:solidFill>
                  <a:schemeClr val="tx2"/>
                </a:solidFill>
                <a:latin typeface="Arial" charset="0"/>
              </a:rPr>
              <a:t>TU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818263" y="5997576"/>
            <a:ext cx="69890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5000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6441998" y="5980113"/>
            <a:ext cx="89127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10 000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9191549" y="5980113"/>
            <a:ext cx="89127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15 000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1201806" y="5962651"/>
            <a:ext cx="31418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0</a:t>
            </a: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14224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1422400" y="5943600"/>
            <a:ext cx="934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5543346" y="5975351"/>
            <a:ext cx="69890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1800" b="0">
                <a:solidFill>
                  <a:schemeClr val="accent2"/>
                </a:solidFill>
                <a:latin typeface="Arial" charset="0"/>
              </a:rPr>
              <a:t>8000</a:t>
            </a:r>
          </a:p>
        </p:txBody>
      </p:sp>
      <p:sp>
        <p:nvSpPr>
          <p:cNvPr id="42006" name="Oval 22"/>
          <p:cNvSpPr>
            <a:spLocks noChangeArrowheads="1"/>
          </p:cNvSpPr>
          <p:nvPr/>
        </p:nvSpPr>
        <p:spPr bwMode="auto">
          <a:xfrm>
            <a:off x="4087285" y="3168650"/>
            <a:ext cx="137583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2007" name="Oval 23"/>
          <p:cNvSpPr>
            <a:spLocks noChangeArrowheads="1"/>
          </p:cNvSpPr>
          <p:nvPr/>
        </p:nvSpPr>
        <p:spPr bwMode="auto">
          <a:xfrm>
            <a:off x="6853767" y="2019300"/>
            <a:ext cx="137584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9596967" y="1512889"/>
            <a:ext cx="137584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5820833" y="2343150"/>
            <a:ext cx="137584" cy="10318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835681" y="1339851"/>
            <a:ext cx="4664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U</a:t>
            </a:r>
            <a:r>
              <a:rPr lang="en-GB" altLang="en-US" sz="2000" b="0" i="1" baseline="-250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842032" y="1785939"/>
            <a:ext cx="4664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U</a:t>
            </a:r>
            <a:r>
              <a:rPr lang="en-GB" altLang="en-US" sz="2000" b="0" i="1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848381" y="3000376"/>
            <a:ext cx="4664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U</a:t>
            </a:r>
            <a:r>
              <a:rPr lang="en-GB" altLang="en-US" sz="2000" b="0" i="1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856848" y="2163764"/>
            <a:ext cx="4664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i="1">
                <a:solidFill>
                  <a:schemeClr val="accent2"/>
                </a:solidFill>
                <a:latin typeface="Arial" charset="0"/>
              </a:rPr>
              <a:t>U</a:t>
            </a:r>
            <a:r>
              <a:rPr lang="en-GB" altLang="en-US" sz="2000" b="0" i="1" baseline="-25000">
                <a:solidFill>
                  <a:schemeClr val="accent2"/>
                </a:solidFill>
                <a:latin typeface="Arial" charset="0"/>
              </a:rPr>
              <a:t>4</a:t>
            </a: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3979068" y="278765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6739201" y="1633539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tx2"/>
                </a:solidFill>
                <a:latin typeface="Arial" charset="0"/>
              </a:rPr>
              <a:t>b</a:t>
            </a: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9503372" y="1120776"/>
            <a:ext cx="31418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tx2"/>
                </a:solidFill>
                <a:latin typeface="Arial" charset="0"/>
              </a:rPr>
              <a:t>c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5396772" y="6434139"/>
            <a:ext cx="140903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Income (£)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 rot="-5400000">
            <a:off x="-230486" y="3002406"/>
            <a:ext cx="13838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Total utility</a:t>
            </a:r>
          </a:p>
        </p:txBody>
      </p: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5695684" y="1998664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hlink"/>
                </a:solidFill>
                <a:latin typeface="Arial" charset="0"/>
              </a:rPr>
              <a:t>d</a:t>
            </a:r>
          </a:p>
        </p:txBody>
      </p:sp>
      <p:sp>
        <p:nvSpPr>
          <p:cNvPr id="1215524" name="Rectangle 3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6143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 sz="2800" smtClean="0">
                <a:solidFill>
                  <a:schemeClr val="folHlink"/>
                </a:solidFill>
              </a:rPr>
              <a:t>Total utility of income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079067" y="2459039"/>
            <a:ext cx="5207000" cy="1062037"/>
            <a:chOff x="2872" y="1549"/>
            <a:chExt cx="2460" cy="669"/>
          </a:xfrm>
        </p:grpSpPr>
        <p:sp>
          <p:nvSpPr>
            <p:cNvPr id="42023" name="AutoShape 38"/>
            <p:cNvSpPr>
              <a:spLocks noChangeArrowheads="1"/>
            </p:cNvSpPr>
            <p:nvPr/>
          </p:nvSpPr>
          <p:spPr bwMode="auto">
            <a:xfrm>
              <a:off x="3944" y="1822"/>
              <a:ext cx="1388" cy="39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8575">
              <a:solidFill>
                <a:srgbClr val="0099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n-GB" altLang="en-US" sz="2000" i="1">
                  <a:solidFill>
                    <a:srgbClr val="822B00"/>
                  </a:solidFill>
                  <a:latin typeface="Arial" charset="0"/>
                </a:rPr>
                <a:t>U</a:t>
              </a:r>
              <a:r>
                <a:rPr lang="en-GB" altLang="en-US" sz="2000" baseline="-25000">
                  <a:solidFill>
                    <a:srgbClr val="822B00"/>
                  </a:solidFill>
                  <a:latin typeface="Arial" charset="0"/>
                </a:rPr>
                <a:t>4</a:t>
              </a:r>
              <a:r>
                <a:rPr lang="en-GB" altLang="en-US" sz="2000" i="1">
                  <a:solidFill>
                    <a:srgbClr val="822B00"/>
                  </a:solidFill>
                  <a:latin typeface="Arial" charset="0"/>
                </a:rPr>
                <a:t> = ½ </a:t>
              </a:r>
              <a:r>
                <a:rPr lang="en-GB" altLang="en-US" sz="2000">
                  <a:solidFill>
                    <a:srgbClr val="822B00"/>
                  </a:solidFill>
                  <a:latin typeface="Arial" charset="0"/>
                </a:rPr>
                <a:t>(</a:t>
              </a:r>
              <a:r>
                <a:rPr lang="en-GB" altLang="en-US" sz="2000" i="1">
                  <a:solidFill>
                    <a:srgbClr val="822B00"/>
                  </a:solidFill>
                  <a:latin typeface="Arial" charset="0"/>
                </a:rPr>
                <a:t>U</a:t>
              </a:r>
              <a:r>
                <a:rPr lang="en-GB" altLang="en-US" sz="2000" baseline="-25000">
                  <a:solidFill>
                    <a:srgbClr val="822B00"/>
                  </a:solidFill>
                  <a:latin typeface="Arial" charset="0"/>
                </a:rPr>
                <a:t>1</a:t>
              </a:r>
              <a:r>
                <a:rPr lang="en-GB" altLang="en-US" sz="2000" i="1">
                  <a:solidFill>
                    <a:srgbClr val="822B00"/>
                  </a:solidFill>
                  <a:latin typeface="Arial" charset="0"/>
                </a:rPr>
                <a:t> + U</a:t>
              </a:r>
              <a:r>
                <a:rPr lang="en-GB" altLang="en-US" sz="2000" baseline="-25000">
                  <a:solidFill>
                    <a:srgbClr val="822B00"/>
                  </a:solidFill>
                  <a:latin typeface="Arial" charset="0"/>
                </a:rPr>
                <a:t>3</a:t>
              </a:r>
              <a:r>
                <a:rPr lang="en-GB" altLang="en-US" sz="2000">
                  <a:solidFill>
                    <a:srgbClr val="822B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42024" name="Line 39"/>
            <p:cNvSpPr>
              <a:spLocks noChangeShapeType="1"/>
            </p:cNvSpPr>
            <p:nvPr/>
          </p:nvSpPr>
          <p:spPr bwMode="auto">
            <a:xfrm flipH="1" flipV="1">
              <a:off x="2872" y="1549"/>
              <a:ext cx="1073" cy="427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5528" name="AutoShape 40"/>
          <p:cNvSpPr>
            <a:spLocks noChangeArrowheads="1"/>
          </p:cNvSpPr>
          <p:nvPr/>
        </p:nvSpPr>
        <p:spPr bwMode="auto">
          <a:xfrm>
            <a:off x="7482418" y="4238626"/>
            <a:ext cx="3744383" cy="10271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en-GB" altLang="en-US" sz="1800" b="0">
                <a:latin typeface="Arial" charset="0"/>
              </a:rPr>
              <a:t>£10 000 is preferable to a 50:50 chance of either £5000 or £15 000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5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5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52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2175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Risk, Uncertainty and Insurance</a:t>
            </a:r>
          </a:p>
        </p:txBody>
      </p:sp>
      <p:sp>
        <p:nvSpPr>
          <p:cNvPr id="121754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GB" altLang="en-US" smtClean="0"/>
              <a:t>Insurance: a way of removing risks</a:t>
            </a:r>
          </a:p>
          <a:p>
            <a:pPr lvl="1">
              <a:lnSpc>
                <a:spcPct val="130000"/>
              </a:lnSpc>
              <a:defRPr/>
            </a:pPr>
            <a:r>
              <a:rPr lang="en-GB" altLang="en-US" smtClean="0"/>
              <a:t>how insurers spread risks</a:t>
            </a:r>
          </a:p>
          <a:p>
            <a:pPr lvl="2">
              <a:lnSpc>
                <a:spcPct val="130000"/>
              </a:lnSpc>
              <a:defRPr/>
            </a:pPr>
            <a:r>
              <a:rPr lang="en-GB" altLang="en-US" smtClean="0"/>
              <a:t>the law of large numbers</a:t>
            </a:r>
          </a:p>
          <a:p>
            <a:pPr lvl="2">
              <a:lnSpc>
                <a:spcPct val="130000"/>
              </a:lnSpc>
              <a:defRPr/>
            </a:pPr>
            <a:r>
              <a:rPr lang="en-GB" altLang="en-US" smtClean="0"/>
              <a:t>importance of the independence of risks</a:t>
            </a:r>
          </a:p>
          <a:p>
            <a:pPr lvl="1">
              <a:lnSpc>
                <a:spcPct val="130000"/>
              </a:lnSpc>
              <a:defRPr/>
            </a:pPr>
            <a:r>
              <a:rPr lang="en-GB" altLang="en-US" smtClean="0"/>
              <a:t>problems for insurers</a:t>
            </a:r>
          </a:p>
          <a:p>
            <a:pPr lvl="2">
              <a:lnSpc>
                <a:spcPct val="130000"/>
              </a:lnSpc>
              <a:defRPr/>
            </a:pPr>
            <a:r>
              <a:rPr lang="en-GB" altLang="en-US" smtClean="0"/>
              <a:t>adverse selection</a:t>
            </a:r>
          </a:p>
          <a:p>
            <a:pPr lvl="2">
              <a:lnSpc>
                <a:spcPct val="130000"/>
              </a:lnSpc>
              <a:defRPr/>
            </a:pPr>
            <a:r>
              <a:rPr lang="en-GB" altLang="en-US" smtClean="0"/>
              <a:t>moral hazard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1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17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17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17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7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17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17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17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17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17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17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17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17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43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168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Topics to be covered</a:t>
            </a:r>
          </a:p>
        </p:txBody>
      </p:sp>
      <p:sp>
        <p:nvSpPr>
          <p:cNvPr id="116838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40000"/>
              </a:spcBef>
              <a:defRPr/>
            </a:pPr>
            <a:r>
              <a:rPr lang="en-GB" altLang="en-US" sz="3600" dirty="0" smtClean="0"/>
              <a:t>Utility theory</a:t>
            </a:r>
          </a:p>
          <a:p>
            <a:pPr>
              <a:spcBef>
                <a:spcPct val="40000"/>
              </a:spcBef>
              <a:defRPr/>
            </a:pPr>
            <a:r>
              <a:rPr lang="en-GB" altLang="en-US" sz="3600" dirty="0" smtClean="0"/>
              <a:t>Optimum level of consumption</a:t>
            </a:r>
          </a:p>
          <a:p>
            <a:pPr>
              <a:spcBef>
                <a:spcPct val="40000"/>
              </a:spcBef>
              <a:defRPr/>
            </a:pPr>
            <a:r>
              <a:rPr lang="en-GB" altLang="en-US" sz="3600" dirty="0" smtClean="0"/>
              <a:t>Rational behaviour</a:t>
            </a:r>
          </a:p>
          <a:p>
            <a:pPr>
              <a:spcBef>
                <a:spcPct val="40000"/>
              </a:spcBef>
              <a:defRPr/>
            </a:pPr>
            <a:r>
              <a:rPr lang="en-GB" altLang="en-US" sz="3600" dirty="0" smtClean="0"/>
              <a:t>Imperfect information</a:t>
            </a:r>
          </a:p>
          <a:p>
            <a:pPr>
              <a:spcBef>
                <a:spcPct val="40000"/>
              </a:spcBef>
              <a:defRPr/>
            </a:pPr>
            <a:r>
              <a:rPr lang="en-GB" altLang="en-US" sz="3600" dirty="0" smtClean="0"/>
              <a:t>Analysing consumer demand </a:t>
            </a:r>
          </a:p>
          <a:p>
            <a:pPr>
              <a:spcBef>
                <a:spcPct val="40000"/>
              </a:spcBef>
              <a:defRPr/>
            </a:pPr>
            <a:r>
              <a:rPr lang="en-GB" altLang="en-US" sz="3600" dirty="0" smtClean="0"/>
              <a:t>Characteristics approach </a:t>
            </a:r>
          </a:p>
          <a:p>
            <a:pPr>
              <a:spcBef>
                <a:spcPct val="40000"/>
              </a:spcBef>
              <a:defRPr/>
            </a:pPr>
            <a:r>
              <a:rPr lang="en-GB" altLang="en-US" sz="3600" dirty="0" smtClean="0"/>
              <a:t>Estimate demand function</a:t>
            </a:r>
          </a:p>
          <a:p>
            <a:pPr>
              <a:spcBef>
                <a:spcPct val="40000"/>
              </a:spcBef>
              <a:defRPr/>
            </a:pPr>
            <a:r>
              <a:rPr lang="en-GB" altLang="en-US" sz="3600" dirty="0" smtClean="0"/>
              <a:t>The importance of Brands</a:t>
            </a:r>
          </a:p>
          <a:p>
            <a:pPr lvl="1">
              <a:spcBef>
                <a:spcPct val="40000"/>
              </a:spcBef>
              <a:defRPr/>
            </a:pPr>
            <a:endParaRPr lang="en-GB" altLang="en-US" dirty="0" smtClean="0"/>
          </a:p>
          <a:p>
            <a:pPr>
              <a:spcBef>
                <a:spcPct val="40000"/>
              </a:spcBef>
              <a:defRPr/>
            </a:pPr>
            <a:endParaRPr lang="en-GB" alt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6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6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6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6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6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6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6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6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6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6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6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68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68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68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68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8" grpId="0" autoUpdateAnimBg="0"/>
      <p:bldP spid="1168389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219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400" smtClean="0"/>
              <a:t>The Characteristics Approach</a:t>
            </a:r>
          </a:p>
        </p:txBody>
      </p:sp>
      <p:sp>
        <p:nvSpPr>
          <p:cNvPr id="12195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GB" altLang="en-US" smtClean="0"/>
              <a:t>Consumer choice between products</a:t>
            </a:r>
          </a:p>
          <a:p>
            <a:pPr lvl="1">
              <a:lnSpc>
                <a:spcPct val="120000"/>
              </a:lnSpc>
              <a:defRPr/>
            </a:pPr>
            <a:r>
              <a:rPr lang="en-GB" altLang="en-US" smtClean="0"/>
              <a:t>importance of products’ characteristics</a:t>
            </a:r>
          </a:p>
          <a:p>
            <a:pPr>
              <a:lnSpc>
                <a:spcPct val="120000"/>
              </a:lnSpc>
              <a:defRPr/>
            </a:pPr>
            <a:r>
              <a:rPr lang="en-GB" altLang="en-US" smtClean="0"/>
              <a:t>Identifying &amp; plotting characteristics</a:t>
            </a:r>
          </a:p>
          <a:p>
            <a:pPr lvl="1">
              <a:lnSpc>
                <a:spcPct val="120000"/>
              </a:lnSpc>
              <a:defRPr/>
            </a:pPr>
            <a:r>
              <a:rPr lang="en-GB" altLang="en-US" smtClean="0"/>
              <a:t>plotting a product’s mix of characteristics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19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19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19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9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19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19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19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19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88" grpId="0" autoUpdateAnimBg="0"/>
      <p:bldP spid="1219589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422400" y="725489"/>
            <a:ext cx="9652000" cy="532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32934" y="4216405"/>
            <a:ext cx="4523317" cy="431801"/>
            <a:chOff x="488" y="2656"/>
            <a:chExt cx="2137" cy="272"/>
          </a:xfrm>
        </p:grpSpPr>
        <p:sp>
          <p:nvSpPr>
            <p:cNvPr id="48157" name="Line 4"/>
            <p:cNvSpPr>
              <a:spLocks noChangeShapeType="1"/>
            </p:cNvSpPr>
            <p:nvPr/>
          </p:nvSpPr>
          <p:spPr bwMode="auto">
            <a:xfrm flipH="1">
              <a:off x="664" y="2808"/>
              <a:ext cx="1961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8" name="Rectangle 5"/>
            <p:cNvSpPr>
              <a:spLocks noChangeArrowheads="1"/>
            </p:cNvSpPr>
            <p:nvPr/>
          </p:nvSpPr>
          <p:spPr bwMode="auto">
            <a:xfrm>
              <a:off x="488" y="2656"/>
              <a:ext cx="17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rgbClr val="CC0000"/>
                  </a:solidFill>
                  <a:latin typeface="Arial" charset="0"/>
                </a:rPr>
                <a:t>f</a:t>
              </a:r>
              <a:r>
                <a:rPr lang="en-GB" altLang="en-US" sz="2200" b="0" baseline="-25000">
                  <a:solidFill>
                    <a:srgbClr val="CC00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73652" y="4422777"/>
            <a:ext cx="679449" cy="2008188"/>
            <a:chOff x="2397" y="2786"/>
            <a:chExt cx="321" cy="1265"/>
          </a:xfrm>
        </p:grpSpPr>
        <p:sp>
          <p:nvSpPr>
            <p:cNvPr id="48155" name="Line 7"/>
            <p:cNvSpPr>
              <a:spLocks noChangeShapeType="1"/>
            </p:cNvSpPr>
            <p:nvPr/>
          </p:nvSpPr>
          <p:spPr bwMode="auto">
            <a:xfrm>
              <a:off x="2614" y="2786"/>
              <a:ext cx="0" cy="1018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6" name="Rectangle 8"/>
            <p:cNvSpPr>
              <a:spLocks noChangeArrowheads="1"/>
            </p:cNvSpPr>
            <p:nvPr/>
          </p:nvSpPr>
          <p:spPr bwMode="auto">
            <a:xfrm>
              <a:off x="2397" y="3779"/>
              <a:ext cx="32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rgbClr val="CC0000"/>
                  </a:solidFill>
                  <a:latin typeface="Arial" charset="0"/>
                </a:rPr>
                <a:t>s</a:t>
              </a:r>
              <a:r>
                <a:rPr lang="en-GB" altLang="en-US" sz="2200" b="0" baseline="-25000">
                  <a:solidFill>
                    <a:srgbClr val="CC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1221641" name="Line 9"/>
          <p:cNvSpPr>
            <a:spLocks noChangeShapeType="1"/>
          </p:cNvSpPr>
          <p:nvPr/>
        </p:nvSpPr>
        <p:spPr bwMode="auto">
          <a:xfrm flipH="1">
            <a:off x="1405467" y="3657600"/>
            <a:ext cx="1475317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42" name="Line 10"/>
          <p:cNvSpPr>
            <a:spLocks noChangeShapeType="1"/>
          </p:cNvSpPr>
          <p:nvPr/>
        </p:nvSpPr>
        <p:spPr bwMode="auto">
          <a:xfrm>
            <a:off x="2880784" y="3657600"/>
            <a:ext cx="0" cy="238125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Rectangle 11"/>
          <p:cNvSpPr>
            <a:spLocks noChangeArrowheads="1"/>
          </p:cNvSpPr>
          <p:nvPr/>
        </p:nvSpPr>
        <p:spPr bwMode="auto">
          <a:xfrm rot="-5400000">
            <a:off x="-795890" y="2974750"/>
            <a:ext cx="199253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dirty="0">
                <a:latin typeface="Arial" charset="0"/>
              </a:rPr>
              <a:t>Quantity of fibre</a:t>
            </a:r>
          </a:p>
        </p:txBody>
      </p:sp>
      <p:sp>
        <p:nvSpPr>
          <p:cNvPr id="48136" name="Line 12"/>
          <p:cNvSpPr>
            <a:spLocks noChangeShapeType="1"/>
          </p:cNvSpPr>
          <p:nvPr/>
        </p:nvSpPr>
        <p:spPr bwMode="auto">
          <a:xfrm flipV="1">
            <a:off x="1407584" y="712788"/>
            <a:ext cx="0" cy="533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407585" y="677864"/>
            <a:ext cx="4021666" cy="5348287"/>
            <a:chOff x="665" y="427"/>
            <a:chExt cx="1900" cy="3369"/>
          </a:xfrm>
        </p:grpSpPr>
        <p:sp>
          <p:nvSpPr>
            <p:cNvPr id="48153" name="Line 14"/>
            <p:cNvSpPr>
              <a:spLocks noChangeShapeType="1"/>
            </p:cNvSpPr>
            <p:nvPr/>
          </p:nvSpPr>
          <p:spPr bwMode="auto">
            <a:xfrm flipV="1">
              <a:off x="665" y="657"/>
              <a:ext cx="1465" cy="313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4" name="Rectangle 15"/>
            <p:cNvSpPr>
              <a:spLocks noChangeArrowheads="1"/>
            </p:cNvSpPr>
            <p:nvPr/>
          </p:nvSpPr>
          <p:spPr bwMode="auto">
            <a:xfrm>
              <a:off x="1884" y="427"/>
              <a:ext cx="6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>
                  <a:solidFill>
                    <a:schemeClr val="tx2"/>
                  </a:solidFill>
                  <a:latin typeface="Arial" charset="0"/>
                </a:rPr>
                <a:t>Healthbran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407585" y="2525714"/>
            <a:ext cx="8870950" cy="3519487"/>
            <a:chOff x="665" y="1591"/>
            <a:chExt cx="4191" cy="2217"/>
          </a:xfrm>
        </p:grpSpPr>
        <p:sp>
          <p:nvSpPr>
            <p:cNvPr id="48151" name="Line 17"/>
            <p:cNvSpPr>
              <a:spLocks noChangeShapeType="1"/>
            </p:cNvSpPr>
            <p:nvPr/>
          </p:nvSpPr>
          <p:spPr bwMode="auto">
            <a:xfrm flipV="1">
              <a:off x="665" y="1879"/>
              <a:ext cx="3751" cy="192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2" name="Rectangle 18"/>
            <p:cNvSpPr>
              <a:spLocks noChangeArrowheads="1"/>
            </p:cNvSpPr>
            <p:nvPr/>
          </p:nvSpPr>
          <p:spPr bwMode="auto">
            <a:xfrm>
              <a:off x="4169" y="1591"/>
              <a:ext cx="6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>
                  <a:solidFill>
                    <a:srgbClr val="CC0000"/>
                  </a:solidFill>
                  <a:latin typeface="Arial" charset="0"/>
                </a:rPr>
                <a:t>Tastyflakes</a:t>
              </a:r>
            </a:p>
          </p:txBody>
        </p:sp>
      </p:grpSp>
      <p:sp>
        <p:nvSpPr>
          <p:cNvPr id="48139" name="Rectangle 19"/>
          <p:cNvSpPr>
            <a:spLocks noChangeArrowheads="1"/>
          </p:cNvSpPr>
          <p:nvPr/>
        </p:nvSpPr>
        <p:spPr bwMode="auto">
          <a:xfrm>
            <a:off x="5115184" y="6408739"/>
            <a:ext cx="2135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Quantity of sugar</a:t>
            </a:r>
          </a:p>
        </p:txBody>
      </p:sp>
      <p:sp>
        <p:nvSpPr>
          <p:cNvPr id="48140" name="Line 20"/>
          <p:cNvSpPr>
            <a:spLocks noChangeShapeType="1"/>
          </p:cNvSpPr>
          <p:nvPr/>
        </p:nvSpPr>
        <p:spPr bwMode="auto">
          <a:xfrm>
            <a:off x="1430867" y="6045200"/>
            <a:ext cx="9643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802467" y="3435354"/>
            <a:ext cx="666751" cy="431801"/>
            <a:chOff x="1324" y="2164"/>
            <a:chExt cx="315" cy="272"/>
          </a:xfrm>
        </p:grpSpPr>
        <p:sp>
          <p:nvSpPr>
            <p:cNvPr id="48149" name="Rectangle 22"/>
            <p:cNvSpPr>
              <a:spLocks noChangeArrowheads="1"/>
            </p:cNvSpPr>
            <p:nvPr/>
          </p:nvSpPr>
          <p:spPr bwMode="auto">
            <a:xfrm>
              <a:off x="1428" y="2164"/>
              <a:ext cx="21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chemeClr val="tx2"/>
                  </a:solidFill>
                  <a:latin typeface="Arial" charset="0"/>
                </a:rPr>
                <a:t>h</a:t>
              </a:r>
              <a:r>
                <a:rPr lang="en-GB" altLang="en-US" sz="2200" b="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8150" name="Oval 23"/>
            <p:cNvSpPr>
              <a:spLocks noChangeArrowheads="1"/>
            </p:cNvSpPr>
            <p:nvPr/>
          </p:nvSpPr>
          <p:spPr bwMode="auto">
            <a:xfrm>
              <a:off x="1324" y="2275"/>
              <a:ext cx="65" cy="65"/>
            </a:xfrm>
            <a:prstGeom prst="ellipse">
              <a:avLst/>
            </a:prstGeom>
            <a:solidFill>
              <a:srgbClr val="66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408080" y="3981450"/>
            <a:ext cx="368300" cy="533400"/>
            <a:chOff x="2555" y="2508"/>
            <a:chExt cx="174" cy="336"/>
          </a:xfrm>
        </p:grpSpPr>
        <p:sp>
          <p:nvSpPr>
            <p:cNvPr id="48147" name="Rectangle 25"/>
            <p:cNvSpPr>
              <a:spLocks noChangeArrowheads="1"/>
            </p:cNvSpPr>
            <p:nvPr/>
          </p:nvSpPr>
          <p:spPr bwMode="auto">
            <a:xfrm>
              <a:off x="2555" y="2508"/>
              <a:ext cx="17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rgbClr val="CC0000"/>
                  </a:solidFill>
                  <a:latin typeface="Arial" charset="0"/>
                </a:rPr>
                <a:t>t</a:t>
              </a:r>
              <a:r>
                <a:rPr lang="en-GB" altLang="en-US" sz="2200" b="0" baseline="-25000">
                  <a:solidFill>
                    <a:srgbClr val="CC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8148" name="Oval 26"/>
            <p:cNvSpPr>
              <a:spLocks noChangeArrowheads="1"/>
            </p:cNvSpPr>
            <p:nvPr/>
          </p:nvSpPr>
          <p:spPr bwMode="auto">
            <a:xfrm>
              <a:off x="2577" y="2779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</p:grpSp>
      <p:sp>
        <p:nvSpPr>
          <p:cNvPr id="1221659" name="Rectangle 27"/>
          <p:cNvSpPr>
            <a:spLocks noChangeArrowheads="1"/>
          </p:cNvSpPr>
          <p:nvPr/>
        </p:nvSpPr>
        <p:spPr bwMode="auto">
          <a:xfrm>
            <a:off x="1032543" y="3400425"/>
            <a:ext cx="368691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200" b="0" i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en-GB" altLang="en-US" sz="2200" b="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21660" name="Rectangle 28"/>
          <p:cNvSpPr>
            <a:spLocks noChangeArrowheads="1"/>
          </p:cNvSpPr>
          <p:nvPr/>
        </p:nvSpPr>
        <p:spPr bwMode="auto">
          <a:xfrm>
            <a:off x="2529417" y="6035675"/>
            <a:ext cx="66886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altLang="en-US" sz="2200" b="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altLang="en-US" sz="2200" b="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8145" name="Text Box 29"/>
          <p:cNvSpPr txBox="1">
            <a:spLocks noChangeArrowheads="1"/>
          </p:cNvSpPr>
          <p:nvPr/>
        </p:nvSpPr>
        <p:spPr bwMode="auto">
          <a:xfrm>
            <a:off x="1011767" y="6018214"/>
            <a:ext cx="383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b="0">
                <a:latin typeface="Arial" charset="0"/>
              </a:rPr>
              <a:t>O</a:t>
            </a:r>
          </a:p>
        </p:txBody>
      </p:sp>
      <p:sp>
        <p:nvSpPr>
          <p:cNvPr id="1221662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68338"/>
          </a:xfrm>
        </p:spPr>
        <p:txBody>
          <a:bodyPr/>
          <a:lstStyle/>
          <a:p>
            <a:pPr>
              <a:defRPr/>
            </a:pPr>
            <a:r>
              <a:rPr lang="en-GB" altLang="en-US" sz="2600" smtClean="0">
                <a:solidFill>
                  <a:schemeClr val="folHlink"/>
                </a:solidFill>
              </a:rPr>
              <a:t>The characteristics of two brands of breakfast cereal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2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1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1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2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1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1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41" grpId="0" animBg="1"/>
      <p:bldP spid="1221642" grpId="0" animBg="1"/>
      <p:bldP spid="1221659" grpId="0" autoUpdateAnimBg="0"/>
      <p:bldP spid="122166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223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130301" y="254000"/>
            <a:ext cx="10562167" cy="693738"/>
          </a:xfrm>
        </p:spPr>
        <p:txBody>
          <a:bodyPr/>
          <a:lstStyle/>
          <a:p>
            <a:pPr>
              <a:defRPr/>
            </a:pPr>
            <a:r>
              <a:rPr lang="en-GB" altLang="en-US" sz="3400" smtClean="0"/>
              <a:t>The Characteristics Approach</a:t>
            </a:r>
          </a:p>
        </p:txBody>
      </p:sp>
      <p:sp>
        <p:nvSpPr>
          <p:cNvPr id="122368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Consumer choice between products</a:t>
            </a:r>
          </a:p>
          <a:p>
            <a:pPr lvl="1">
              <a:lnSpc>
                <a:spcPct val="110000"/>
              </a:lnSpc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importance of products’ characteristics</a:t>
            </a:r>
          </a:p>
          <a:p>
            <a:pPr>
              <a:lnSpc>
                <a:spcPct val="110000"/>
              </a:lnSpc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Identifying &amp; plotting characteristics</a:t>
            </a:r>
          </a:p>
          <a:p>
            <a:pPr lvl="1">
              <a:lnSpc>
                <a:spcPct val="110000"/>
              </a:lnSpc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plotting a product’s mix of characteristics</a:t>
            </a:r>
            <a:endParaRPr lang="en-GB" altLang="en-US" smtClean="0"/>
          </a:p>
          <a:p>
            <a:pPr lvl="1">
              <a:lnSpc>
                <a:spcPct val="110000"/>
              </a:lnSpc>
              <a:defRPr/>
            </a:pPr>
            <a:r>
              <a:rPr lang="en-GB" altLang="en-US" smtClean="0"/>
              <a:t>changes in a product’s characteristics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422400" y="725489"/>
            <a:ext cx="9652000" cy="532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32934" y="4216405"/>
            <a:ext cx="4523317" cy="431801"/>
            <a:chOff x="488" y="2656"/>
            <a:chExt cx="2137" cy="272"/>
          </a:xfrm>
        </p:grpSpPr>
        <p:sp>
          <p:nvSpPr>
            <p:cNvPr id="52255" name="Line 4"/>
            <p:cNvSpPr>
              <a:spLocks noChangeShapeType="1"/>
            </p:cNvSpPr>
            <p:nvPr/>
          </p:nvSpPr>
          <p:spPr bwMode="auto">
            <a:xfrm flipH="1">
              <a:off x="664" y="2808"/>
              <a:ext cx="1961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6" name="Rectangle 5"/>
            <p:cNvSpPr>
              <a:spLocks noChangeArrowheads="1"/>
            </p:cNvSpPr>
            <p:nvPr/>
          </p:nvSpPr>
          <p:spPr bwMode="auto">
            <a:xfrm>
              <a:off x="488" y="2656"/>
              <a:ext cx="17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rgbClr val="CC0000"/>
                  </a:solidFill>
                  <a:latin typeface="Arial" charset="0"/>
                </a:rPr>
                <a:t>f</a:t>
              </a:r>
              <a:r>
                <a:rPr lang="en-GB" altLang="en-US" sz="2200" b="0" baseline="-25000">
                  <a:solidFill>
                    <a:srgbClr val="CC00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73652" y="4422777"/>
            <a:ext cx="679449" cy="2008188"/>
            <a:chOff x="2397" y="2786"/>
            <a:chExt cx="321" cy="1265"/>
          </a:xfrm>
        </p:grpSpPr>
        <p:sp>
          <p:nvSpPr>
            <p:cNvPr id="52253" name="Line 7"/>
            <p:cNvSpPr>
              <a:spLocks noChangeShapeType="1"/>
            </p:cNvSpPr>
            <p:nvPr/>
          </p:nvSpPr>
          <p:spPr bwMode="auto">
            <a:xfrm>
              <a:off x="2614" y="2786"/>
              <a:ext cx="0" cy="1018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4" name="Rectangle 8"/>
            <p:cNvSpPr>
              <a:spLocks noChangeArrowheads="1"/>
            </p:cNvSpPr>
            <p:nvPr/>
          </p:nvSpPr>
          <p:spPr bwMode="auto">
            <a:xfrm>
              <a:off x="2397" y="3779"/>
              <a:ext cx="32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rgbClr val="CC0000"/>
                  </a:solidFill>
                  <a:latin typeface="Arial" charset="0"/>
                </a:rPr>
                <a:t>s</a:t>
              </a:r>
              <a:r>
                <a:rPr lang="en-GB" altLang="en-US" sz="2200" b="0" baseline="-25000">
                  <a:solidFill>
                    <a:srgbClr val="CC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52229" name="Line 9"/>
          <p:cNvSpPr>
            <a:spLocks noChangeShapeType="1"/>
          </p:cNvSpPr>
          <p:nvPr/>
        </p:nvSpPr>
        <p:spPr bwMode="auto">
          <a:xfrm flipH="1">
            <a:off x="1405467" y="3657600"/>
            <a:ext cx="1475317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Line 10"/>
          <p:cNvSpPr>
            <a:spLocks noChangeShapeType="1"/>
          </p:cNvSpPr>
          <p:nvPr/>
        </p:nvSpPr>
        <p:spPr bwMode="auto">
          <a:xfrm>
            <a:off x="2880784" y="3657600"/>
            <a:ext cx="0" cy="238125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Rectangle 11"/>
          <p:cNvSpPr>
            <a:spLocks noChangeArrowheads="1"/>
          </p:cNvSpPr>
          <p:nvPr/>
        </p:nvSpPr>
        <p:spPr bwMode="auto">
          <a:xfrm rot="-5400000">
            <a:off x="-562349" y="2962718"/>
            <a:ext cx="199253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Quantity of fibre</a:t>
            </a:r>
          </a:p>
        </p:txBody>
      </p:sp>
      <p:sp>
        <p:nvSpPr>
          <p:cNvPr id="52232" name="Line 12"/>
          <p:cNvSpPr>
            <a:spLocks noChangeShapeType="1"/>
          </p:cNvSpPr>
          <p:nvPr/>
        </p:nvSpPr>
        <p:spPr bwMode="auto">
          <a:xfrm flipV="1">
            <a:off x="1407584" y="712788"/>
            <a:ext cx="0" cy="533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407585" y="677864"/>
            <a:ext cx="4021666" cy="5348287"/>
            <a:chOff x="665" y="427"/>
            <a:chExt cx="1900" cy="3369"/>
          </a:xfrm>
        </p:grpSpPr>
        <p:sp>
          <p:nvSpPr>
            <p:cNvPr id="52251" name="Line 14"/>
            <p:cNvSpPr>
              <a:spLocks noChangeShapeType="1"/>
            </p:cNvSpPr>
            <p:nvPr/>
          </p:nvSpPr>
          <p:spPr bwMode="auto">
            <a:xfrm flipV="1">
              <a:off x="665" y="657"/>
              <a:ext cx="1465" cy="313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2" name="Rectangle 15"/>
            <p:cNvSpPr>
              <a:spLocks noChangeArrowheads="1"/>
            </p:cNvSpPr>
            <p:nvPr/>
          </p:nvSpPr>
          <p:spPr bwMode="auto">
            <a:xfrm>
              <a:off x="1884" y="427"/>
              <a:ext cx="6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>
                  <a:solidFill>
                    <a:schemeClr val="tx2"/>
                  </a:solidFill>
                  <a:latin typeface="Arial" charset="0"/>
                </a:rPr>
                <a:t>Healthbran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407585" y="2525714"/>
            <a:ext cx="8870950" cy="3519487"/>
            <a:chOff x="665" y="1591"/>
            <a:chExt cx="4191" cy="2217"/>
          </a:xfrm>
        </p:grpSpPr>
        <p:sp>
          <p:nvSpPr>
            <p:cNvPr id="52249" name="Line 17"/>
            <p:cNvSpPr>
              <a:spLocks noChangeShapeType="1"/>
            </p:cNvSpPr>
            <p:nvPr/>
          </p:nvSpPr>
          <p:spPr bwMode="auto">
            <a:xfrm flipV="1">
              <a:off x="665" y="1879"/>
              <a:ext cx="3751" cy="192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0" name="Rectangle 18"/>
            <p:cNvSpPr>
              <a:spLocks noChangeArrowheads="1"/>
            </p:cNvSpPr>
            <p:nvPr/>
          </p:nvSpPr>
          <p:spPr bwMode="auto">
            <a:xfrm>
              <a:off x="4169" y="1591"/>
              <a:ext cx="6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>
                  <a:solidFill>
                    <a:srgbClr val="CC0000"/>
                  </a:solidFill>
                  <a:latin typeface="Arial" charset="0"/>
                </a:rPr>
                <a:t>Tastyflakes</a:t>
              </a:r>
            </a:p>
          </p:txBody>
        </p:sp>
      </p:grpSp>
      <p:sp>
        <p:nvSpPr>
          <p:cNvPr id="52235" name="Rectangle 19"/>
          <p:cNvSpPr>
            <a:spLocks noChangeArrowheads="1"/>
          </p:cNvSpPr>
          <p:nvPr/>
        </p:nvSpPr>
        <p:spPr bwMode="auto">
          <a:xfrm>
            <a:off x="5115184" y="6408739"/>
            <a:ext cx="2135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Quantity of sugar</a:t>
            </a:r>
          </a:p>
        </p:txBody>
      </p:sp>
      <p:sp>
        <p:nvSpPr>
          <p:cNvPr id="52236" name="Line 20"/>
          <p:cNvSpPr>
            <a:spLocks noChangeShapeType="1"/>
          </p:cNvSpPr>
          <p:nvPr/>
        </p:nvSpPr>
        <p:spPr bwMode="auto">
          <a:xfrm>
            <a:off x="1430867" y="6045200"/>
            <a:ext cx="9643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802467" y="3435354"/>
            <a:ext cx="666751" cy="431801"/>
            <a:chOff x="1324" y="2164"/>
            <a:chExt cx="315" cy="272"/>
          </a:xfrm>
        </p:grpSpPr>
        <p:sp>
          <p:nvSpPr>
            <p:cNvPr id="52247" name="Rectangle 22"/>
            <p:cNvSpPr>
              <a:spLocks noChangeArrowheads="1"/>
            </p:cNvSpPr>
            <p:nvPr/>
          </p:nvSpPr>
          <p:spPr bwMode="auto">
            <a:xfrm>
              <a:off x="1428" y="2164"/>
              <a:ext cx="21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chemeClr val="tx2"/>
                  </a:solidFill>
                  <a:latin typeface="Arial" charset="0"/>
                </a:rPr>
                <a:t>h</a:t>
              </a:r>
              <a:r>
                <a:rPr lang="en-GB" altLang="en-US" sz="2200" b="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2248" name="Oval 23"/>
            <p:cNvSpPr>
              <a:spLocks noChangeArrowheads="1"/>
            </p:cNvSpPr>
            <p:nvPr/>
          </p:nvSpPr>
          <p:spPr bwMode="auto">
            <a:xfrm>
              <a:off x="1324" y="2275"/>
              <a:ext cx="65" cy="65"/>
            </a:xfrm>
            <a:prstGeom prst="ellipse">
              <a:avLst/>
            </a:prstGeom>
            <a:solidFill>
              <a:srgbClr val="66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408080" y="3981450"/>
            <a:ext cx="368300" cy="533400"/>
            <a:chOff x="2555" y="2508"/>
            <a:chExt cx="174" cy="336"/>
          </a:xfrm>
        </p:grpSpPr>
        <p:sp>
          <p:nvSpPr>
            <p:cNvPr id="52245" name="Rectangle 25"/>
            <p:cNvSpPr>
              <a:spLocks noChangeArrowheads="1"/>
            </p:cNvSpPr>
            <p:nvPr/>
          </p:nvSpPr>
          <p:spPr bwMode="auto">
            <a:xfrm>
              <a:off x="2555" y="2508"/>
              <a:ext cx="17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rgbClr val="CC0000"/>
                  </a:solidFill>
                  <a:latin typeface="Arial" charset="0"/>
                </a:rPr>
                <a:t>t</a:t>
              </a:r>
              <a:r>
                <a:rPr lang="en-GB" altLang="en-US" sz="2200" b="0" baseline="-25000">
                  <a:solidFill>
                    <a:srgbClr val="CC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2246" name="Oval 26"/>
            <p:cNvSpPr>
              <a:spLocks noChangeArrowheads="1"/>
            </p:cNvSpPr>
            <p:nvPr/>
          </p:nvSpPr>
          <p:spPr bwMode="auto">
            <a:xfrm>
              <a:off x="2577" y="2779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</p:grpSp>
      <p:sp>
        <p:nvSpPr>
          <p:cNvPr id="52239" name="Rectangle 27"/>
          <p:cNvSpPr>
            <a:spLocks noChangeArrowheads="1"/>
          </p:cNvSpPr>
          <p:nvPr/>
        </p:nvSpPr>
        <p:spPr bwMode="auto">
          <a:xfrm>
            <a:off x="1032543" y="3400425"/>
            <a:ext cx="368691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200" b="0" i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en-GB" altLang="en-US" sz="2200" b="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240" name="Rectangle 28"/>
          <p:cNvSpPr>
            <a:spLocks noChangeArrowheads="1"/>
          </p:cNvSpPr>
          <p:nvPr/>
        </p:nvSpPr>
        <p:spPr bwMode="auto">
          <a:xfrm>
            <a:off x="2529417" y="6035675"/>
            <a:ext cx="66886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altLang="en-US" sz="2200" b="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altLang="en-US" sz="2200" b="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241" name="Text Box 29"/>
          <p:cNvSpPr txBox="1">
            <a:spLocks noChangeArrowheads="1"/>
          </p:cNvSpPr>
          <p:nvPr/>
        </p:nvSpPr>
        <p:spPr bwMode="auto">
          <a:xfrm>
            <a:off x="1011767" y="6018214"/>
            <a:ext cx="383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b="0">
                <a:latin typeface="Arial" charset="0"/>
              </a:rPr>
              <a:t>O</a:t>
            </a:r>
          </a:p>
        </p:txBody>
      </p:sp>
      <p:sp>
        <p:nvSpPr>
          <p:cNvPr id="1225758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68338"/>
          </a:xfrm>
        </p:spPr>
        <p:txBody>
          <a:bodyPr/>
          <a:lstStyle/>
          <a:p>
            <a:pPr>
              <a:defRPr/>
            </a:pPr>
            <a:r>
              <a:rPr lang="en-GB" altLang="en-US" sz="2600" smtClean="0">
                <a:solidFill>
                  <a:schemeClr val="folHlink"/>
                </a:solidFill>
              </a:rPr>
              <a:t>The characteristics of two brands of breakfast cereal</a:t>
            </a:r>
          </a:p>
        </p:txBody>
      </p:sp>
      <p:sp>
        <p:nvSpPr>
          <p:cNvPr id="1225759" name="Line 31"/>
          <p:cNvSpPr>
            <a:spLocks noChangeShapeType="1"/>
          </p:cNvSpPr>
          <p:nvPr/>
        </p:nvSpPr>
        <p:spPr bwMode="auto">
          <a:xfrm>
            <a:off x="4044951" y="2063750"/>
            <a:ext cx="68156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760" name="Line 32"/>
          <p:cNvSpPr>
            <a:spLocks noChangeShapeType="1"/>
          </p:cNvSpPr>
          <p:nvPr/>
        </p:nvSpPr>
        <p:spPr bwMode="auto">
          <a:xfrm flipH="1">
            <a:off x="2940051" y="2063750"/>
            <a:ext cx="776816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5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5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5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5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5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5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5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5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59" grpId="0" animBg="1"/>
      <p:bldP spid="12257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229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400" smtClean="0"/>
              <a:t>The Characteristics Approach</a:t>
            </a:r>
          </a:p>
        </p:txBody>
      </p:sp>
      <p:sp>
        <p:nvSpPr>
          <p:cNvPr id="1229829" name="Rectangle 5"/>
          <p:cNvSpPr>
            <a:spLocks noGrp="1" noChangeArrowheads="1"/>
          </p:cNvSpPr>
          <p:nvPr>
            <p:ph idx="1"/>
          </p:nvPr>
        </p:nvSpPr>
        <p:spPr>
          <a:xfrm>
            <a:off x="1032933" y="1344613"/>
            <a:ext cx="10627784" cy="2957512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A38165"/>
              </a:buClr>
              <a:defRPr/>
            </a:pPr>
            <a:r>
              <a:rPr lang="en-GB" altLang="en-US" dirty="0" smtClean="0">
                <a:solidFill>
                  <a:srgbClr val="A38165"/>
                </a:solidFill>
              </a:rPr>
              <a:t>Consumer choice between products</a:t>
            </a:r>
          </a:p>
          <a:p>
            <a:pPr lvl="1">
              <a:lnSpc>
                <a:spcPct val="100000"/>
              </a:lnSpc>
              <a:buClr>
                <a:srgbClr val="A38165"/>
              </a:buClr>
              <a:defRPr/>
            </a:pPr>
            <a:r>
              <a:rPr lang="en-GB" altLang="en-US" dirty="0" smtClean="0">
                <a:solidFill>
                  <a:srgbClr val="A38165"/>
                </a:solidFill>
              </a:rPr>
              <a:t>importance of products’ characteristics</a:t>
            </a:r>
          </a:p>
          <a:p>
            <a:pPr>
              <a:lnSpc>
                <a:spcPct val="100000"/>
              </a:lnSpc>
              <a:buClr>
                <a:srgbClr val="A38165"/>
              </a:buClr>
              <a:defRPr/>
            </a:pPr>
            <a:r>
              <a:rPr lang="en-GB" altLang="en-US" dirty="0" smtClean="0">
                <a:solidFill>
                  <a:srgbClr val="A38165"/>
                </a:solidFill>
              </a:rPr>
              <a:t>Identifying &amp; plotting characteristics</a:t>
            </a:r>
          </a:p>
          <a:p>
            <a:pPr lvl="1">
              <a:lnSpc>
                <a:spcPct val="100000"/>
              </a:lnSpc>
              <a:buClr>
                <a:srgbClr val="A38165"/>
              </a:buClr>
              <a:defRPr/>
            </a:pPr>
            <a:r>
              <a:rPr lang="en-GB" altLang="en-US" dirty="0" smtClean="0">
                <a:solidFill>
                  <a:srgbClr val="A38165"/>
                </a:solidFill>
              </a:rPr>
              <a:t>plotting a product’s mix of characteristics</a:t>
            </a:r>
          </a:p>
          <a:p>
            <a:pPr lvl="1">
              <a:lnSpc>
                <a:spcPct val="100000"/>
              </a:lnSpc>
              <a:buClr>
                <a:srgbClr val="A38165"/>
              </a:buClr>
              <a:defRPr/>
            </a:pPr>
            <a:r>
              <a:rPr lang="en-GB" altLang="en-US" dirty="0" smtClean="0">
                <a:solidFill>
                  <a:srgbClr val="A38165"/>
                </a:solidFill>
              </a:rPr>
              <a:t>changes in a product's characteristics</a:t>
            </a:r>
            <a:endParaRPr lang="en-GB" altLang="en-US" dirty="0" smtClean="0"/>
          </a:p>
        </p:txBody>
      </p:sp>
      <p:sp>
        <p:nvSpPr>
          <p:cNvPr id="1229830" name="Rectangle 6"/>
          <p:cNvSpPr>
            <a:spLocks noChangeArrowheads="1"/>
          </p:cNvSpPr>
          <p:nvPr/>
        </p:nvSpPr>
        <p:spPr bwMode="auto">
          <a:xfrm>
            <a:off x="1032933" y="4110038"/>
            <a:ext cx="10627784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lnSpc>
                <a:spcPct val="90000"/>
              </a:lnSpc>
              <a:spcBef>
                <a:spcPct val="30000"/>
              </a:spcBef>
              <a:buClr>
                <a:srgbClr val="660033"/>
              </a:buClr>
              <a:buSzPct val="70000"/>
              <a:buFont typeface="Monotype Sorts" pitchFamily="2" charset="2"/>
              <a:buChar char="n"/>
              <a:defRPr sz="3000" b="1">
                <a:solidFill>
                  <a:srgbClr val="006A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3BB0"/>
              </a:buClr>
              <a:buSzPct val="75000"/>
              <a:buFont typeface="Monotype Sorts" pitchFamily="2" charset="2"/>
              <a:buChar char="²"/>
              <a:defRPr sz="26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000A0"/>
              </a:buClr>
              <a:buSzPct val="75000"/>
              <a:buChar char="•"/>
              <a:defRPr sz="2200" b="1">
                <a:solidFill>
                  <a:srgbClr val="66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CC3300"/>
              </a:buClr>
              <a:buChar char="•"/>
              <a:defRPr sz="2000" b="1">
                <a:solidFill>
                  <a:srgbClr val="5E6B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chemeClr val="bg2"/>
              </a:buClr>
              <a:buSzPct val="75000"/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altLang="en-US" dirty="0" smtClean="0">
                <a:effectLst/>
              </a:rPr>
              <a:t>The budget constraint</a:t>
            </a:r>
          </a:p>
          <a:p>
            <a:pPr lvl="1">
              <a:lnSpc>
                <a:spcPct val="100000"/>
              </a:lnSpc>
              <a:defRPr/>
            </a:pPr>
            <a:r>
              <a:rPr lang="en-GB" altLang="en-US" dirty="0" smtClean="0">
                <a:effectLst/>
              </a:rPr>
              <a:t>affects how much of each characteristic can be purchased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9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29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29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29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30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422400" y="725489"/>
            <a:ext cx="9652000" cy="532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32934" y="4216405"/>
            <a:ext cx="4523317" cy="431801"/>
            <a:chOff x="488" y="2656"/>
            <a:chExt cx="2137" cy="272"/>
          </a:xfrm>
        </p:grpSpPr>
        <p:sp>
          <p:nvSpPr>
            <p:cNvPr id="56349" name="Line 4"/>
            <p:cNvSpPr>
              <a:spLocks noChangeShapeType="1"/>
            </p:cNvSpPr>
            <p:nvPr/>
          </p:nvSpPr>
          <p:spPr bwMode="auto">
            <a:xfrm flipH="1">
              <a:off x="664" y="2808"/>
              <a:ext cx="1961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0" name="Rectangle 5"/>
            <p:cNvSpPr>
              <a:spLocks noChangeArrowheads="1"/>
            </p:cNvSpPr>
            <p:nvPr/>
          </p:nvSpPr>
          <p:spPr bwMode="auto">
            <a:xfrm>
              <a:off x="488" y="2656"/>
              <a:ext cx="17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rgbClr val="CC0000"/>
                  </a:solidFill>
                  <a:latin typeface="Arial" charset="0"/>
                </a:rPr>
                <a:t>f</a:t>
              </a:r>
              <a:r>
                <a:rPr lang="en-GB" altLang="en-US" sz="2200" b="0" baseline="-25000">
                  <a:solidFill>
                    <a:srgbClr val="CC00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73652" y="4422777"/>
            <a:ext cx="679449" cy="2008188"/>
            <a:chOff x="2397" y="2786"/>
            <a:chExt cx="321" cy="1265"/>
          </a:xfrm>
        </p:grpSpPr>
        <p:sp>
          <p:nvSpPr>
            <p:cNvPr id="56347" name="Line 7"/>
            <p:cNvSpPr>
              <a:spLocks noChangeShapeType="1"/>
            </p:cNvSpPr>
            <p:nvPr/>
          </p:nvSpPr>
          <p:spPr bwMode="auto">
            <a:xfrm>
              <a:off x="2614" y="2786"/>
              <a:ext cx="0" cy="1018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8" name="Rectangle 8"/>
            <p:cNvSpPr>
              <a:spLocks noChangeArrowheads="1"/>
            </p:cNvSpPr>
            <p:nvPr/>
          </p:nvSpPr>
          <p:spPr bwMode="auto">
            <a:xfrm>
              <a:off x="2397" y="3779"/>
              <a:ext cx="32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rgbClr val="CC0000"/>
                  </a:solidFill>
                  <a:latin typeface="Arial" charset="0"/>
                </a:rPr>
                <a:t>s</a:t>
              </a:r>
              <a:r>
                <a:rPr lang="en-GB" altLang="en-US" sz="2200" b="0" baseline="-25000">
                  <a:solidFill>
                    <a:srgbClr val="CC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56325" name="Line 9"/>
          <p:cNvSpPr>
            <a:spLocks noChangeShapeType="1"/>
          </p:cNvSpPr>
          <p:nvPr/>
        </p:nvSpPr>
        <p:spPr bwMode="auto">
          <a:xfrm flipH="1">
            <a:off x="1405467" y="3657600"/>
            <a:ext cx="1475317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Line 10"/>
          <p:cNvSpPr>
            <a:spLocks noChangeShapeType="1"/>
          </p:cNvSpPr>
          <p:nvPr/>
        </p:nvSpPr>
        <p:spPr bwMode="auto">
          <a:xfrm>
            <a:off x="2880784" y="3657600"/>
            <a:ext cx="0" cy="238125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11"/>
          <p:cNvSpPr>
            <a:spLocks noChangeArrowheads="1"/>
          </p:cNvSpPr>
          <p:nvPr/>
        </p:nvSpPr>
        <p:spPr bwMode="auto">
          <a:xfrm rot="-5400000">
            <a:off x="-562349" y="2962718"/>
            <a:ext cx="199253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Quantity of fibre</a:t>
            </a:r>
          </a:p>
        </p:txBody>
      </p:sp>
      <p:sp>
        <p:nvSpPr>
          <p:cNvPr id="56328" name="Line 12"/>
          <p:cNvSpPr>
            <a:spLocks noChangeShapeType="1"/>
          </p:cNvSpPr>
          <p:nvPr/>
        </p:nvSpPr>
        <p:spPr bwMode="auto">
          <a:xfrm flipV="1">
            <a:off x="1407584" y="712788"/>
            <a:ext cx="0" cy="533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407585" y="677864"/>
            <a:ext cx="4021666" cy="5348287"/>
            <a:chOff x="665" y="427"/>
            <a:chExt cx="1900" cy="3369"/>
          </a:xfrm>
        </p:grpSpPr>
        <p:sp>
          <p:nvSpPr>
            <p:cNvPr id="56345" name="Line 14"/>
            <p:cNvSpPr>
              <a:spLocks noChangeShapeType="1"/>
            </p:cNvSpPr>
            <p:nvPr/>
          </p:nvSpPr>
          <p:spPr bwMode="auto">
            <a:xfrm flipV="1">
              <a:off x="665" y="657"/>
              <a:ext cx="1465" cy="313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6" name="Rectangle 15"/>
            <p:cNvSpPr>
              <a:spLocks noChangeArrowheads="1"/>
            </p:cNvSpPr>
            <p:nvPr/>
          </p:nvSpPr>
          <p:spPr bwMode="auto">
            <a:xfrm>
              <a:off x="1884" y="427"/>
              <a:ext cx="6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>
                  <a:solidFill>
                    <a:schemeClr val="tx2"/>
                  </a:solidFill>
                  <a:latin typeface="Arial" charset="0"/>
                </a:rPr>
                <a:t>Healthbran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407585" y="2525714"/>
            <a:ext cx="8870950" cy="3519487"/>
            <a:chOff x="665" y="1591"/>
            <a:chExt cx="4191" cy="2217"/>
          </a:xfrm>
        </p:grpSpPr>
        <p:sp>
          <p:nvSpPr>
            <p:cNvPr id="56343" name="Line 17"/>
            <p:cNvSpPr>
              <a:spLocks noChangeShapeType="1"/>
            </p:cNvSpPr>
            <p:nvPr/>
          </p:nvSpPr>
          <p:spPr bwMode="auto">
            <a:xfrm flipV="1">
              <a:off x="665" y="1879"/>
              <a:ext cx="3751" cy="192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4" name="Rectangle 18"/>
            <p:cNvSpPr>
              <a:spLocks noChangeArrowheads="1"/>
            </p:cNvSpPr>
            <p:nvPr/>
          </p:nvSpPr>
          <p:spPr bwMode="auto">
            <a:xfrm>
              <a:off x="4169" y="1591"/>
              <a:ext cx="6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>
                  <a:solidFill>
                    <a:srgbClr val="CC0000"/>
                  </a:solidFill>
                  <a:latin typeface="Arial" charset="0"/>
                </a:rPr>
                <a:t>Tastyflakes</a:t>
              </a:r>
            </a:p>
          </p:txBody>
        </p:sp>
      </p:grpSp>
      <p:sp>
        <p:nvSpPr>
          <p:cNvPr id="56331" name="Rectangle 19"/>
          <p:cNvSpPr>
            <a:spLocks noChangeArrowheads="1"/>
          </p:cNvSpPr>
          <p:nvPr/>
        </p:nvSpPr>
        <p:spPr bwMode="auto">
          <a:xfrm>
            <a:off x="5115184" y="6408739"/>
            <a:ext cx="2135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Quantity of sugar</a:t>
            </a:r>
          </a:p>
        </p:txBody>
      </p:sp>
      <p:sp>
        <p:nvSpPr>
          <p:cNvPr id="56332" name="Line 20"/>
          <p:cNvSpPr>
            <a:spLocks noChangeShapeType="1"/>
          </p:cNvSpPr>
          <p:nvPr/>
        </p:nvSpPr>
        <p:spPr bwMode="auto">
          <a:xfrm>
            <a:off x="1430867" y="6045200"/>
            <a:ext cx="9643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802467" y="3435354"/>
            <a:ext cx="666751" cy="431801"/>
            <a:chOff x="1324" y="2164"/>
            <a:chExt cx="315" cy="272"/>
          </a:xfrm>
        </p:grpSpPr>
        <p:sp>
          <p:nvSpPr>
            <p:cNvPr id="56341" name="Rectangle 22"/>
            <p:cNvSpPr>
              <a:spLocks noChangeArrowheads="1"/>
            </p:cNvSpPr>
            <p:nvPr/>
          </p:nvSpPr>
          <p:spPr bwMode="auto">
            <a:xfrm>
              <a:off x="1428" y="2164"/>
              <a:ext cx="21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chemeClr val="tx2"/>
                  </a:solidFill>
                  <a:latin typeface="Arial" charset="0"/>
                </a:rPr>
                <a:t>h</a:t>
              </a:r>
              <a:r>
                <a:rPr lang="en-GB" altLang="en-US" sz="2200" b="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6342" name="Oval 23"/>
            <p:cNvSpPr>
              <a:spLocks noChangeArrowheads="1"/>
            </p:cNvSpPr>
            <p:nvPr/>
          </p:nvSpPr>
          <p:spPr bwMode="auto">
            <a:xfrm>
              <a:off x="1324" y="2275"/>
              <a:ext cx="65" cy="65"/>
            </a:xfrm>
            <a:prstGeom prst="ellipse">
              <a:avLst/>
            </a:prstGeom>
            <a:solidFill>
              <a:srgbClr val="66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408080" y="3981450"/>
            <a:ext cx="368300" cy="533400"/>
            <a:chOff x="2555" y="2508"/>
            <a:chExt cx="174" cy="336"/>
          </a:xfrm>
        </p:grpSpPr>
        <p:sp>
          <p:nvSpPr>
            <p:cNvPr id="56339" name="Rectangle 25"/>
            <p:cNvSpPr>
              <a:spLocks noChangeArrowheads="1"/>
            </p:cNvSpPr>
            <p:nvPr/>
          </p:nvSpPr>
          <p:spPr bwMode="auto">
            <a:xfrm>
              <a:off x="2555" y="2508"/>
              <a:ext cx="17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rgbClr val="CC0000"/>
                  </a:solidFill>
                  <a:latin typeface="Arial" charset="0"/>
                </a:rPr>
                <a:t>t</a:t>
              </a:r>
              <a:r>
                <a:rPr lang="en-GB" altLang="en-US" sz="2200" b="0" baseline="-25000">
                  <a:solidFill>
                    <a:srgbClr val="CC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6340" name="Oval 26"/>
            <p:cNvSpPr>
              <a:spLocks noChangeArrowheads="1"/>
            </p:cNvSpPr>
            <p:nvPr/>
          </p:nvSpPr>
          <p:spPr bwMode="auto">
            <a:xfrm>
              <a:off x="2577" y="2779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</p:grpSp>
      <p:sp>
        <p:nvSpPr>
          <p:cNvPr id="56335" name="Rectangle 27"/>
          <p:cNvSpPr>
            <a:spLocks noChangeArrowheads="1"/>
          </p:cNvSpPr>
          <p:nvPr/>
        </p:nvSpPr>
        <p:spPr bwMode="auto">
          <a:xfrm>
            <a:off x="1032543" y="3400425"/>
            <a:ext cx="368691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200" b="0" i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en-GB" altLang="en-US" sz="2200" b="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6336" name="Rectangle 28"/>
          <p:cNvSpPr>
            <a:spLocks noChangeArrowheads="1"/>
          </p:cNvSpPr>
          <p:nvPr/>
        </p:nvSpPr>
        <p:spPr bwMode="auto">
          <a:xfrm>
            <a:off x="2529417" y="6035675"/>
            <a:ext cx="66886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altLang="en-US" sz="2200" b="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altLang="en-US" sz="2200" b="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6337" name="Text Box 29"/>
          <p:cNvSpPr txBox="1">
            <a:spLocks noChangeArrowheads="1"/>
          </p:cNvSpPr>
          <p:nvPr/>
        </p:nvSpPr>
        <p:spPr bwMode="auto">
          <a:xfrm>
            <a:off x="1011767" y="6018214"/>
            <a:ext cx="383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b="0">
                <a:latin typeface="Arial" charset="0"/>
              </a:rPr>
              <a:t>O</a:t>
            </a:r>
          </a:p>
        </p:txBody>
      </p:sp>
      <p:sp>
        <p:nvSpPr>
          <p:cNvPr id="1231902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68338"/>
          </a:xfrm>
        </p:spPr>
        <p:txBody>
          <a:bodyPr/>
          <a:lstStyle/>
          <a:p>
            <a:pPr>
              <a:defRPr/>
            </a:pPr>
            <a:r>
              <a:rPr lang="en-GB" altLang="en-US" sz="2600" smtClean="0">
                <a:solidFill>
                  <a:schemeClr val="folHlink"/>
                </a:solidFill>
              </a:rPr>
              <a:t>The characteristics of two brands of breakfast cereal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233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128184" y="254000"/>
            <a:ext cx="10562167" cy="693738"/>
          </a:xfrm>
        </p:spPr>
        <p:txBody>
          <a:bodyPr/>
          <a:lstStyle/>
          <a:p>
            <a:pPr>
              <a:defRPr/>
            </a:pPr>
            <a:r>
              <a:rPr lang="en-GB" altLang="en-US" sz="3400" smtClean="0"/>
              <a:t>The Characteristics Approach</a:t>
            </a:r>
          </a:p>
        </p:txBody>
      </p:sp>
      <p:sp>
        <p:nvSpPr>
          <p:cNvPr id="12339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Consumer choice between products</a:t>
            </a:r>
          </a:p>
          <a:p>
            <a:pPr lvl="1">
              <a:lnSpc>
                <a:spcPct val="100000"/>
              </a:lnSpc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importance of products’ characteristics</a:t>
            </a:r>
          </a:p>
          <a:p>
            <a:pPr>
              <a:lnSpc>
                <a:spcPct val="100000"/>
              </a:lnSpc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Identifying &amp; plotting characteristics</a:t>
            </a:r>
          </a:p>
          <a:p>
            <a:pPr lvl="1">
              <a:lnSpc>
                <a:spcPct val="100000"/>
              </a:lnSpc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plotting a product’s mix of characteristics</a:t>
            </a:r>
          </a:p>
          <a:p>
            <a:pPr lvl="1">
              <a:lnSpc>
                <a:spcPct val="100000"/>
              </a:lnSpc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changes in a product’s characteristics</a:t>
            </a:r>
          </a:p>
          <a:p>
            <a:pPr>
              <a:lnSpc>
                <a:spcPct val="100000"/>
              </a:lnSpc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The budget constraint</a:t>
            </a:r>
          </a:p>
          <a:p>
            <a:pPr lvl="1">
              <a:lnSpc>
                <a:spcPct val="100000"/>
              </a:lnSpc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affects how much of each characteristic can be purchased</a:t>
            </a:r>
            <a:endParaRPr lang="en-GB" altLang="en-US" smtClean="0"/>
          </a:p>
          <a:p>
            <a:pPr lvl="2">
              <a:defRPr/>
            </a:pPr>
            <a:r>
              <a:rPr lang="en-GB" altLang="en-US" smtClean="0"/>
              <a:t>effects of a change in the budget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422400" y="725489"/>
            <a:ext cx="9652000" cy="532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32934" y="2159002"/>
            <a:ext cx="2662766" cy="431801"/>
            <a:chOff x="488" y="1360"/>
            <a:chExt cx="1258" cy="272"/>
          </a:xfrm>
        </p:grpSpPr>
        <p:sp>
          <p:nvSpPr>
            <p:cNvPr id="60454" name="Line 4"/>
            <p:cNvSpPr>
              <a:spLocks noChangeShapeType="1"/>
            </p:cNvSpPr>
            <p:nvPr/>
          </p:nvSpPr>
          <p:spPr bwMode="auto">
            <a:xfrm flipH="1">
              <a:off x="664" y="1500"/>
              <a:ext cx="1082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5" name="Rectangle 5"/>
            <p:cNvSpPr>
              <a:spLocks noChangeArrowheads="1"/>
            </p:cNvSpPr>
            <p:nvPr/>
          </p:nvSpPr>
          <p:spPr bwMode="auto">
            <a:xfrm>
              <a:off x="488" y="1360"/>
              <a:ext cx="17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chemeClr val="accent1"/>
                  </a:solidFill>
                  <a:latin typeface="Arial" charset="0"/>
                </a:rPr>
                <a:t>f</a:t>
              </a:r>
              <a:r>
                <a:rPr lang="en-GB" altLang="en-US" sz="2200" b="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344333" y="2381250"/>
            <a:ext cx="620184" cy="4068763"/>
            <a:chOff x="1580" y="1500"/>
            <a:chExt cx="293" cy="2563"/>
          </a:xfrm>
        </p:grpSpPr>
        <p:sp>
          <p:nvSpPr>
            <p:cNvPr id="60452" name="Line 7"/>
            <p:cNvSpPr>
              <a:spLocks noChangeShapeType="1"/>
            </p:cNvSpPr>
            <p:nvPr/>
          </p:nvSpPr>
          <p:spPr bwMode="auto">
            <a:xfrm>
              <a:off x="1735" y="1500"/>
              <a:ext cx="0" cy="230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3" name="Rectangle 8"/>
            <p:cNvSpPr>
              <a:spLocks noChangeArrowheads="1"/>
            </p:cNvSpPr>
            <p:nvPr/>
          </p:nvSpPr>
          <p:spPr bwMode="auto">
            <a:xfrm>
              <a:off x="1580" y="3791"/>
              <a:ext cx="293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chemeClr val="accent1"/>
                  </a:solidFill>
                  <a:latin typeface="Arial" charset="0"/>
                </a:rPr>
                <a:t>s</a:t>
              </a:r>
              <a:r>
                <a:rPr lang="en-GB" altLang="en-US" sz="2200" b="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032934" y="4216405"/>
            <a:ext cx="4523317" cy="431801"/>
            <a:chOff x="488" y="2656"/>
            <a:chExt cx="2137" cy="272"/>
          </a:xfrm>
        </p:grpSpPr>
        <p:sp>
          <p:nvSpPr>
            <p:cNvPr id="60450" name="Line 10"/>
            <p:cNvSpPr>
              <a:spLocks noChangeShapeType="1"/>
            </p:cNvSpPr>
            <p:nvPr/>
          </p:nvSpPr>
          <p:spPr bwMode="auto">
            <a:xfrm flipH="1">
              <a:off x="664" y="2808"/>
              <a:ext cx="1961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Rectangle 11"/>
            <p:cNvSpPr>
              <a:spLocks noChangeArrowheads="1"/>
            </p:cNvSpPr>
            <p:nvPr/>
          </p:nvSpPr>
          <p:spPr bwMode="auto">
            <a:xfrm>
              <a:off x="488" y="2656"/>
              <a:ext cx="17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rgbClr val="CC0000"/>
                  </a:solidFill>
                  <a:latin typeface="Arial" charset="0"/>
                </a:rPr>
                <a:t>f</a:t>
              </a:r>
              <a:r>
                <a:rPr lang="en-GB" altLang="en-US" sz="2200" b="0" baseline="-25000">
                  <a:solidFill>
                    <a:srgbClr val="CC00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073652" y="4422777"/>
            <a:ext cx="679449" cy="2008188"/>
            <a:chOff x="2397" y="2786"/>
            <a:chExt cx="321" cy="1265"/>
          </a:xfrm>
        </p:grpSpPr>
        <p:sp>
          <p:nvSpPr>
            <p:cNvPr id="60448" name="Line 13"/>
            <p:cNvSpPr>
              <a:spLocks noChangeShapeType="1"/>
            </p:cNvSpPr>
            <p:nvPr/>
          </p:nvSpPr>
          <p:spPr bwMode="auto">
            <a:xfrm>
              <a:off x="2614" y="2786"/>
              <a:ext cx="0" cy="1018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9" name="Rectangle 14"/>
            <p:cNvSpPr>
              <a:spLocks noChangeArrowheads="1"/>
            </p:cNvSpPr>
            <p:nvPr/>
          </p:nvSpPr>
          <p:spPr bwMode="auto">
            <a:xfrm>
              <a:off x="2397" y="3779"/>
              <a:ext cx="32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rgbClr val="CC0000"/>
                  </a:solidFill>
                  <a:latin typeface="Arial" charset="0"/>
                </a:rPr>
                <a:t>s</a:t>
              </a:r>
              <a:r>
                <a:rPr lang="en-GB" altLang="en-US" sz="2200" b="0" baseline="-25000">
                  <a:solidFill>
                    <a:srgbClr val="CC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60423" name="Line 15"/>
          <p:cNvSpPr>
            <a:spLocks noChangeShapeType="1"/>
          </p:cNvSpPr>
          <p:nvPr/>
        </p:nvSpPr>
        <p:spPr bwMode="auto">
          <a:xfrm flipH="1">
            <a:off x="1405467" y="3657600"/>
            <a:ext cx="1475317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Line 16"/>
          <p:cNvSpPr>
            <a:spLocks noChangeShapeType="1"/>
          </p:cNvSpPr>
          <p:nvPr/>
        </p:nvSpPr>
        <p:spPr bwMode="auto">
          <a:xfrm>
            <a:off x="2880784" y="3657600"/>
            <a:ext cx="0" cy="238125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Rectangle 17"/>
          <p:cNvSpPr>
            <a:spLocks noChangeArrowheads="1"/>
          </p:cNvSpPr>
          <p:nvPr/>
        </p:nvSpPr>
        <p:spPr bwMode="auto">
          <a:xfrm rot="-5400000">
            <a:off x="-562349" y="2962718"/>
            <a:ext cx="199253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Quantity of fibre</a:t>
            </a:r>
          </a:p>
        </p:txBody>
      </p:sp>
      <p:sp>
        <p:nvSpPr>
          <p:cNvPr id="60426" name="Line 18"/>
          <p:cNvSpPr>
            <a:spLocks noChangeShapeType="1"/>
          </p:cNvSpPr>
          <p:nvPr/>
        </p:nvSpPr>
        <p:spPr bwMode="auto">
          <a:xfrm flipV="1">
            <a:off x="1407584" y="712788"/>
            <a:ext cx="0" cy="533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407585" y="677864"/>
            <a:ext cx="4021666" cy="5348287"/>
            <a:chOff x="665" y="427"/>
            <a:chExt cx="1900" cy="3369"/>
          </a:xfrm>
        </p:grpSpPr>
        <p:sp>
          <p:nvSpPr>
            <p:cNvPr id="60446" name="Line 20"/>
            <p:cNvSpPr>
              <a:spLocks noChangeShapeType="1"/>
            </p:cNvSpPr>
            <p:nvPr/>
          </p:nvSpPr>
          <p:spPr bwMode="auto">
            <a:xfrm flipV="1">
              <a:off x="665" y="657"/>
              <a:ext cx="1465" cy="313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7" name="Rectangle 21"/>
            <p:cNvSpPr>
              <a:spLocks noChangeArrowheads="1"/>
            </p:cNvSpPr>
            <p:nvPr/>
          </p:nvSpPr>
          <p:spPr bwMode="auto">
            <a:xfrm>
              <a:off x="1884" y="427"/>
              <a:ext cx="6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>
                  <a:solidFill>
                    <a:schemeClr val="tx2"/>
                  </a:solidFill>
                  <a:latin typeface="Arial" charset="0"/>
                </a:rPr>
                <a:t>Healthbran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407585" y="2525714"/>
            <a:ext cx="8870950" cy="3519487"/>
            <a:chOff x="665" y="1591"/>
            <a:chExt cx="4191" cy="2217"/>
          </a:xfrm>
        </p:grpSpPr>
        <p:sp>
          <p:nvSpPr>
            <p:cNvPr id="60444" name="Line 23"/>
            <p:cNvSpPr>
              <a:spLocks noChangeShapeType="1"/>
            </p:cNvSpPr>
            <p:nvPr/>
          </p:nvSpPr>
          <p:spPr bwMode="auto">
            <a:xfrm flipV="1">
              <a:off x="665" y="1879"/>
              <a:ext cx="3751" cy="192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Rectangle 24"/>
            <p:cNvSpPr>
              <a:spLocks noChangeArrowheads="1"/>
            </p:cNvSpPr>
            <p:nvPr/>
          </p:nvSpPr>
          <p:spPr bwMode="auto">
            <a:xfrm>
              <a:off x="4169" y="1591"/>
              <a:ext cx="6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>
                  <a:solidFill>
                    <a:srgbClr val="CC0000"/>
                  </a:solidFill>
                  <a:latin typeface="Arial" charset="0"/>
                </a:rPr>
                <a:t>Tastyflakes</a:t>
              </a:r>
            </a:p>
          </p:txBody>
        </p:sp>
      </p:grpSp>
      <p:sp>
        <p:nvSpPr>
          <p:cNvPr id="60429" name="Rectangle 25"/>
          <p:cNvSpPr>
            <a:spLocks noChangeArrowheads="1"/>
          </p:cNvSpPr>
          <p:nvPr/>
        </p:nvSpPr>
        <p:spPr bwMode="auto">
          <a:xfrm>
            <a:off x="5115184" y="6408739"/>
            <a:ext cx="2135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Quantity of sugar</a:t>
            </a:r>
          </a:p>
        </p:txBody>
      </p:sp>
      <p:sp>
        <p:nvSpPr>
          <p:cNvPr id="60430" name="Line 26"/>
          <p:cNvSpPr>
            <a:spLocks noChangeShapeType="1"/>
          </p:cNvSpPr>
          <p:nvPr/>
        </p:nvSpPr>
        <p:spPr bwMode="auto">
          <a:xfrm>
            <a:off x="1430867" y="6045200"/>
            <a:ext cx="9643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596218" y="2160587"/>
            <a:ext cx="666749" cy="431799"/>
            <a:chOff x="1699" y="1361"/>
            <a:chExt cx="315" cy="272"/>
          </a:xfrm>
        </p:grpSpPr>
        <p:sp>
          <p:nvSpPr>
            <p:cNvPr id="60442" name="Rectangle 28"/>
            <p:cNvSpPr>
              <a:spLocks noChangeArrowheads="1"/>
            </p:cNvSpPr>
            <p:nvPr/>
          </p:nvSpPr>
          <p:spPr bwMode="auto">
            <a:xfrm>
              <a:off x="1803" y="1361"/>
              <a:ext cx="21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chemeClr val="accent1"/>
                  </a:solidFill>
                  <a:latin typeface="Arial" charset="0"/>
                </a:rPr>
                <a:t>h</a:t>
              </a:r>
              <a:r>
                <a:rPr lang="en-GB" altLang="en-US" sz="2200" b="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0443" name="Oval 29"/>
            <p:cNvSpPr>
              <a:spLocks noChangeArrowheads="1"/>
            </p:cNvSpPr>
            <p:nvPr/>
          </p:nvSpPr>
          <p:spPr bwMode="auto">
            <a:xfrm>
              <a:off x="1699" y="1472"/>
              <a:ext cx="65" cy="65"/>
            </a:xfrm>
            <a:prstGeom prst="ellipse">
              <a:avLst/>
            </a:prstGeom>
            <a:solidFill>
              <a:srgbClr val="CC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2802467" y="3435354"/>
            <a:ext cx="666751" cy="431801"/>
            <a:chOff x="1324" y="2164"/>
            <a:chExt cx="315" cy="272"/>
          </a:xfrm>
        </p:grpSpPr>
        <p:sp>
          <p:nvSpPr>
            <p:cNvPr id="60440" name="Rectangle 31"/>
            <p:cNvSpPr>
              <a:spLocks noChangeArrowheads="1"/>
            </p:cNvSpPr>
            <p:nvPr/>
          </p:nvSpPr>
          <p:spPr bwMode="auto">
            <a:xfrm>
              <a:off x="1428" y="2164"/>
              <a:ext cx="21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chemeClr val="tx2"/>
                  </a:solidFill>
                  <a:latin typeface="Arial" charset="0"/>
                </a:rPr>
                <a:t>h</a:t>
              </a:r>
              <a:r>
                <a:rPr lang="en-GB" altLang="en-US" sz="2200" b="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0441" name="Oval 32"/>
            <p:cNvSpPr>
              <a:spLocks noChangeArrowheads="1"/>
            </p:cNvSpPr>
            <p:nvPr/>
          </p:nvSpPr>
          <p:spPr bwMode="auto">
            <a:xfrm>
              <a:off x="1324" y="2275"/>
              <a:ext cx="65" cy="65"/>
            </a:xfrm>
            <a:prstGeom prst="ellipse">
              <a:avLst/>
            </a:prstGeom>
            <a:solidFill>
              <a:srgbClr val="66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5408080" y="3981450"/>
            <a:ext cx="368300" cy="533400"/>
            <a:chOff x="2555" y="2508"/>
            <a:chExt cx="174" cy="336"/>
          </a:xfrm>
        </p:grpSpPr>
        <p:sp>
          <p:nvSpPr>
            <p:cNvPr id="60438" name="Rectangle 34"/>
            <p:cNvSpPr>
              <a:spLocks noChangeArrowheads="1"/>
            </p:cNvSpPr>
            <p:nvPr/>
          </p:nvSpPr>
          <p:spPr bwMode="auto">
            <a:xfrm>
              <a:off x="2555" y="2508"/>
              <a:ext cx="17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rgbClr val="CC0000"/>
                  </a:solidFill>
                  <a:latin typeface="Arial" charset="0"/>
                </a:rPr>
                <a:t>t</a:t>
              </a:r>
              <a:r>
                <a:rPr lang="en-GB" altLang="en-US" sz="2200" b="0" baseline="-25000">
                  <a:solidFill>
                    <a:srgbClr val="CC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0439" name="Oval 35"/>
            <p:cNvSpPr>
              <a:spLocks noChangeArrowheads="1"/>
            </p:cNvSpPr>
            <p:nvPr/>
          </p:nvSpPr>
          <p:spPr bwMode="auto">
            <a:xfrm>
              <a:off x="2577" y="2779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</p:grpSp>
      <p:sp>
        <p:nvSpPr>
          <p:cNvPr id="60434" name="Rectangle 36"/>
          <p:cNvSpPr>
            <a:spLocks noChangeArrowheads="1"/>
          </p:cNvSpPr>
          <p:nvPr/>
        </p:nvSpPr>
        <p:spPr bwMode="auto">
          <a:xfrm>
            <a:off x="1032543" y="3400425"/>
            <a:ext cx="368691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200" b="0" i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en-GB" altLang="en-US" sz="2200" b="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0435" name="Rectangle 37"/>
          <p:cNvSpPr>
            <a:spLocks noChangeArrowheads="1"/>
          </p:cNvSpPr>
          <p:nvPr/>
        </p:nvSpPr>
        <p:spPr bwMode="auto">
          <a:xfrm>
            <a:off x="2529417" y="6035675"/>
            <a:ext cx="66886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altLang="en-US" sz="2200" b="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altLang="en-US" sz="2200" b="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0436" name="Text Box 38"/>
          <p:cNvSpPr txBox="1">
            <a:spLocks noChangeArrowheads="1"/>
          </p:cNvSpPr>
          <p:nvPr/>
        </p:nvSpPr>
        <p:spPr bwMode="auto">
          <a:xfrm>
            <a:off x="1011767" y="6018214"/>
            <a:ext cx="383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b="0">
                <a:latin typeface="Arial" charset="0"/>
              </a:rPr>
              <a:t>O</a:t>
            </a:r>
          </a:p>
        </p:txBody>
      </p:sp>
      <p:sp>
        <p:nvSpPr>
          <p:cNvPr id="1236007" name="Rectangle 3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68338"/>
          </a:xfrm>
        </p:spPr>
        <p:txBody>
          <a:bodyPr/>
          <a:lstStyle/>
          <a:p>
            <a:pPr>
              <a:defRPr/>
            </a:pPr>
            <a:r>
              <a:rPr lang="en-GB" altLang="en-US" sz="2600" smtClean="0">
                <a:solidFill>
                  <a:schemeClr val="folHlink"/>
                </a:solidFill>
              </a:rPr>
              <a:t>The characteristics of two brands of breakfast cereal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238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400" smtClean="0"/>
              <a:t>The Characteristics Approach</a:t>
            </a:r>
          </a:p>
        </p:txBody>
      </p:sp>
      <p:sp>
        <p:nvSpPr>
          <p:cNvPr id="123802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Consumer choice between products</a:t>
            </a:r>
          </a:p>
          <a:p>
            <a:pPr lvl="1"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importance of products’ characteristics</a:t>
            </a:r>
          </a:p>
          <a:p>
            <a:pPr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Identifying &amp; plotting characteristics</a:t>
            </a:r>
          </a:p>
          <a:p>
            <a:pPr lvl="1"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plotting a product’s mix of characteristics</a:t>
            </a:r>
          </a:p>
          <a:p>
            <a:pPr lvl="1"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changes in a product’s characteristics</a:t>
            </a:r>
          </a:p>
          <a:p>
            <a:pPr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The budget constraint</a:t>
            </a:r>
          </a:p>
          <a:p>
            <a:pPr lvl="1"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affects how much of each characteristic can be purchased </a:t>
            </a:r>
          </a:p>
          <a:p>
            <a:pPr lvl="2"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effects of a change in the budget</a:t>
            </a:r>
            <a:endParaRPr lang="en-GB" altLang="en-US" smtClean="0"/>
          </a:p>
          <a:p>
            <a:pPr lvl="2">
              <a:defRPr/>
            </a:pPr>
            <a:r>
              <a:rPr lang="en-GB" altLang="en-US" smtClean="0"/>
              <a:t>effects of change in a product’s price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242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400" smtClean="0"/>
              <a:t>The Characteristics Approach</a:t>
            </a:r>
          </a:p>
        </p:txBody>
      </p:sp>
      <p:sp>
        <p:nvSpPr>
          <p:cNvPr id="12421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altLang="en-US" smtClean="0"/>
              <a:t>The efficiency frontier</a:t>
            </a:r>
          </a:p>
          <a:p>
            <a:pPr lvl="1">
              <a:lnSpc>
                <a:spcPct val="100000"/>
              </a:lnSpc>
              <a:defRPr/>
            </a:pPr>
            <a:r>
              <a:rPr lang="en-GB" altLang="en-US" smtClean="0"/>
              <a:t>shows the different combinations of characteristics that can be purchased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4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42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42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17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168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Utility Theory</a:t>
            </a:r>
          </a:p>
        </p:txBody>
      </p:sp>
      <p:sp>
        <p:nvSpPr>
          <p:cNvPr id="116838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40000"/>
              </a:spcBef>
              <a:defRPr/>
            </a:pPr>
            <a:r>
              <a:rPr lang="en-GB" altLang="en-US" sz="2800" dirty="0" smtClean="0"/>
              <a:t>Utility and consumer satisfaction</a:t>
            </a:r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 smtClean="0">
                <a:solidFill>
                  <a:srgbClr val="002060"/>
                </a:solidFill>
              </a:rPr>
              <a:t>People buy goods and services because they get satisfaction from them.</a:t>
            </a:r>
          </a:p>
          <a:p>
            <a:pPr>
              <a:spcBef>
                <a:spcPct val="40000"/>
              </a:spcBef>
              <a:defRPr/>
            </a:pPr>
            <a:r>
              <a:rPr lang="en-GB" altLang="en-US" sz="2800" dirty="0" smtClean="0"/>
              <a:t>Total Utility (TU) and Marginal Utility (MU)</a:t>
            </a:r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800" dirty="0" smtClean="0"/>
              <a:t>TU: total satisfaction a person gets</a:t>
            </a:r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800" dirty="0" smtClean="0"/>
              <a:t>MU: additional satisfaction </a:t>
            </a:r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800" dirty="0" smtClean="0"/>
              <a:t>Diminishing marginal utility</a:t>
            </a:r>
          </a:p>
          <a:p>
            <a:pPr lvl="2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 smtClean="0"/>
              <a:t>The more of product a person consumes over a given period of time, the less will be additional utility gained from one more unit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6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6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6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6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6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6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6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6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6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6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6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68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68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8" grpId="0" autoUpdateAnimBg="0"/>
      <p:bldP spid="1168389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422400" y="725489"/>
            <a:ext cx="9652000" cy="532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49867" y="4216401"/>
            <a:ext cx="4506384" cy="400050"/>
            <a:chOff x="496" y="2634"/>
            <a:chExt cx="2129" cy="252"/>
          </a:xfrm>
        </p:grpSpPr>
        <p:sp>
          <p:nvSpPr>
            <p:cNvPr id="68658" name="Line 4"/>
            <p:cNvSpPr>
              <a:spLocks noChangeShapeType="1"/>
            </p:cNvSpPr>
            <p:nvPr/>
          </p:nvSpPr>
          <p:spPr bwMode="auto">
            <a:xfrm flipH="1">
              <a:off x="664" y="2786"/>
              <a:ext cx="196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9" name="Rectangle 5"/>
            <p:cNvSpPr>
              <a:spLocks noChangeArrowheads="1"/>
            </p:cNvSpPr>
            <p:nvPr/>
          </p:nvSpPr>
          <p:spPr bwMode="auto">
            <a:xfrm>
              <a:off x="496" y="2634"/>
              <a:ext cx="1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b="0" i="1">
                  <a:solidFill>
                    <a:schemeClr val="accent2"/>
                  </a:solidFill>
                  <a:latin typeface="Arial" charset="0"/>
                </a:rPr>
                <a:t>f</a:t>
              </a:r>
              <a:r>
                <a:rPr lang="en-GB" altLang="en-US" sz="2000" b="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215468" y="4422776"/>
            <a:ext cx="537633" cy="1976438"/>
            <a:chOff x="2464" y="2786"/>
            <a:chExt cx="254" cy="1245"/>
          </a:xfrm>
        </p:grpSpPr>
        <p:sp>
          <p:nvSpPr>
            <p:cNvPr id="68656" name="Line 7"/>
            <p:cNvSpPr>
              <a:spLocks noChangeShapeType="1"/>
            </p:cNvSpPr>
            <p:nvPr/>
          </p:nvSpPr>
          <p:spPr bwMode="auto">
            <a:xfrm>
              <a:off x="2614" y="2786"/>
              <a:ext cx="0" cy="101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7" name="Rectangle 8"/>
            <p:cNvSpPr>
              <a:spLocks noChangeArrowheads="1"/>
            </p:cNvSpPr>
            <p:nvPr/>
          </p:nvSpPr>
          <p:spPr bwMode="auto">
            <a:xfrm>
              <a:off x="2464" y="3779"/>
              <a:ext cx="25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b="0" i="1">
                  <a:solidFill>
                    <a:schemeClr val="accent2"/>
                  </a:solidFill>
                  <a:latin typeface="Arial" charset="0"/>
                </a:rPr>
                <a:t>s</a:t>
              </a:r>
              <a:r>
                <a:rPr lang="en-GB" altLang="en-US" sz="2000" b="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388785" y="1179513"/>
            <a:ext cx="7107767" cy="1801812"/>
            <a:chOff x="1601" y="743"/>
            <a:chExt cx="3358" cy="1135"/>
          </a:xfrm>
        </p:grpSpPr>
        <p:sp>
          <p:nvSpPr>
            <p:cNvPr id="68654" name="Line 10"/>
            <p:cNvSpPr>
              <a:spLocks noChangeShapeType="1"/>
            </p:cNvSpPr>
            <p:nvPr/>
          </p:nvSpPr>
          <p:spPr bwMode="auto">
            <a:xfrm flipH="1">
              <a:off x="1601" y="1497"/>
              <a:ext cx="716" cy="38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5" name="AutoShape 11" descr="Parchment"/>
            <p:cNvSpPr>
              <a:spLocks noChangeArrowheads="1"/>
            </p:cNvSpPr>
            <p:nvPr/>
          </p:nvSpPr>
          <p:spPr bwMode="auto">
            <a:xfrm>
              <a:off x="2231" y="743"/>
              <a:ext cx="2728" cy="849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altLang="en-US" sz="1800" b="0">
                  <a:latin typeface="Arial" charset="0"/>
                </a:rPr>
                <a:t>Assume a given budget and that this</a:t>
              </a:r>
            </a:p>
            <a:p>
              <a:pPr algn="ctr"/>
              <a:r>
                <a:rPr lang="en-GB" altLang="en-US" sz="1800" b="0">
                  <a:latin typeface="Arial" charset="0"/>
                </a:rPr>
                <a:t>is the maximum amount of Healthbran</a:t>
              </a:r>
            </a:p>
            <a:p>
              <a:pPr algn="ctr"/>
              <a:r>
                <a:rPr lang="en-GB" altLang="en-US" sz="1800" b="0">
                  <a:latin typeface="Arial" charset="0"/>
                </a:rPr>
                <a:t>that can be afforded for this budget</a:t>
              </a:r>
            </a:p>
            <a:p>
              <a:pPr algn="ctr"/>
              <a:r>
                <a:rPr lang="en-GB" altLang="en-US" sz="1800" b="0">
                  <a:latin typeface="Arial" charset="0"/>
                </a:rPr>
                <a:t>(assuming no Tastyflakes are purchased)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028700" y="2752726"/>
            <a:ext cx="2260600" cy="400050"/>
            <a:chOff x="486" y="1734"/>
            <a:chExt cx="1068" cy="252"/>
          </a:xfrm>
        </p:grpSpPr>
        <p:sp>
          <p:nvSpPr>
            <p:cNvPr id="68652" name="Line 13"/>
            <p:cNvSpPr>
              <a:spLocks noChangeShapeType="1"/>
            </p:cNvSpPr>
            <p:nvPr/>
          </p:nvSpPr>
          <p:spPr bwMode="auto">
            <a:xfrm flipH="1">
              <a:off x="664" y="1908"/>
              <a:ext cx="89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3" name="Rectangle 14"/>
            <p:cNvSpPr>
              <a:spLocks noChangeArrowheads="1"/>
            </p:cNvSpPr>
            <p:nvPr/>
          </p:nvSpPr>
          <p:spPr bwMode="auto">
            <a:xfrm>
              <a:off x="486" y="1734"/>
              <a:ext cx="1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b="0" i="1">
                  <a:solidFill>
                    <a:schemeClr val="tx2"/>
                  </a:solidFill>
                  <a:latin typeface="Arial" charset="0"/>
                </a:rPr>
                <a:t>f</a:t>
              </a:r>
              <a:r>
                <a:rPr lang="en-GB" altLang="en-US" sz="2000" b="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1244175" name="Line 15"/>
          <p:cNvSpPr>
            <a:spLocks noChangeShapeType="1"/>
          </p:cNvSpPr>
          <p:nvPr/>
        </p:nvSpPr>
        <p:spPr bwMode="auto">
          <a:xfrm>
            <a:off x="3287185" y="3027364"/>
            <a:ext cx="2245783" cy="1412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Rectangle 16"/>
          <p:cNvSpPr>
            <a:spLocks noChangeArrowheads="1"/>
          </p:cNvSpPr>
          <p:nvPr/>
        </p:nvSpPr>
        <p:spPr bwMode="auto">
          <a:xfrm rot="-5400000">
            <a:off x="-562349" y="2962718"/>
            <a:ext cx="199253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Quantity of fibre</a:t>
            </a:r>
          </a:p>
        </p:txBody>
      </p:sp>
      <p:sp>
        <p:nvSpPr>
          <p:cNvPr id="68617" name="Line 17"/>
          <p:cNvSpPr>
            <a:spLocks noChangeShapeType="1"/>
          </p:cNvSpPr>
          <p:nvPr/>
        </p:nvSpPr>
        <p:spPr bwMode="auto">
          <a:xfrm flipV="1">
            <a:off x="1407584" y="712788"/>
            <a:ext cx="0" cy="533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Line 18"/>
          <p:cNvSpPr>
            <a:spLocks noChangeShapeType="1"/>
          </p:cNvSpPr>
          <p:nvPr/>
        </p:nvSpPr>
        <p:spPr bwMode="auto">
          <a:xfrm flipV="1">
            <a:off x="1407585" y="1042988"/>
            <a:ext cx="3100916" cy="49831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Rectangle 19"/>
          <p:cNvSpPr>
            <a:spLocks noChangeArrowheads="1"/>
          </p:cNvSpPr>
          <p:nvPr/>
        </p:nvSpPr>
        <p:spPr bwMode="auto">
          <a:xfrm>
            <a:off x="3987976" y="677864"/>
            <a:ext cx="144109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tx2"/>
                </a:solidFill>
                <a:latin typeface="Arial" charset="0"/>
              </a:rPr>
              <a:t>Healthbran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407584" y="2630488"/>
            <a:ext cx="8917517" cy="3414712"/>
            <a:chOff x="665" y="1657"/>
            <a:chExt cx="4213" cy="2151"/>
          </a:xfrm>
        </p:grpSpPr>
        <p:sp>
          <p:nvSpPr>
            <p:cNvPr id="68650" name="Line 21"/>
            <p:cNvSpPr>
              <a:spLocks noChangeShapeType="1"/>
            </p:cNvSpPr>
            <p:nvPr/>
          </p:nvSpPr>
          <p:spPr bwMode="auto">
            <a:xfrm flipV="1">
              <a:off x="665" y="1879"/>
              <a:ext cx="3751" cy="19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Rectangle 22"/>
            <p:cNvSpPr>
              <a:spLocks noChangeArrowheads="1"/>
            </p:cNvSpPr>
            <p:nvPr/>
          </p:nvSpPr>
          <p:spPr bwMode="auto">
            <a:xfrm>
              <a:off x="4191" y="1657"/>
              <a:ext cx="6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>
                  <a:solidFill>
                    <a:schemeClr val="accent2"/>
                  </a:solidFill>
                  <a:latin typeface="Arial" charset="0"/>
                </a:rPr>
                <a:t>Tastyflakes</a:t>
              </a:r>
            </a:p>
          </p:txBody>
        </p:sp>
      </p:grpSp>
      <p:sp>
        <p:nvSpPr>
          <p:cNvPr id="68621" name="Rectangle 23"/>
          <p:cNvSpPr>
            <a:spLocks noChangeArrowheads="1"/>
          </p:cNvSpPr>
          <p:nvPr/>
        </p:nvSpPr>
        <p:spPr bwMode="auto">
          <a:xfrm>
            <a:off x="5115184" y="6408739"/>
            <a:ext cx="2135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Quantity of sugar</a:t>
            </a:r>
          </a:p>
        </p:txBody>
      </p:sp>
      <p:sp>
        <p:nvSpPr>
          <p:cNvPr id="68622" name="Line 24"/>
          <p:cNvSpPr>
            <a:spLocks noChangeShapeType="1"/>
          </p:cNvSpPr>
          <p:nvPr/>
        </p:nvSpPr>
        <p:spPr bwMode="auto">
          <a:xfrm>
            <a:off x="1430867" y="6045200"/>
            <a:ext cx="9643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3103031" y="2517776"/>
            <a:ext cx="342900" cy="550863"/>
            <a:chOff x="1466" y="1586"/>
            <a:chExt cx="162" cy="347"/>
          </a:xfrm>
        </p:grpSpPr>
        <p:sp>
          <p:nvSpPr>
            <p:cNvPr id="68648" name="Rectangle 26"/>
            <p:cNvSpPr>
              <a:spLocks noChangeArrowheads="1"/>
            </p:cNvSpPr>
            <p:nvPr/>
          </p:nvSpPr>
          <p:spPr bwMode="auto">
            <a:xfrm>
              <a:off x="1466" y="1586"/>
              <a:ext cx="16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chemeClr val="tx2"/>
                  </a:solidFill>
                  <a:latin typeface="Arial" charset="0"/>
                </a:rPr>
                <a:t>a</a:t>
              </a:r>
              <a:endParaRPr lang="en-GB" altLang="en-US" sz="2200" b="0" baseline="-250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68649" name="Oval 27"/>
            <p:cNvSpPr>
              <a:spLocks noChangeArrowheads="1"/>
            </p:cNvSpPr>
            <p:nvPr/>
          </p:nvSpPr>
          <p:spPr bwMode="auto">
            <a:xfrm>
              <a:off x="1516" y="1868"/>
              <a:ext cx="65" cy="6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433481" y="3981450"/>
            <a:ext cx="342900" cy="515938"/>
            <a:chOff x="2567" y="2508"/>
            <a:chExt cx="162" cy="325"/>
          </a:xfrm>
        </p:grpSpPr>
        <p:sp>
          <p:nvSpPr>
            <p:cNvPr id="68646" name="Rectangle 29"/>
            <p:cNvSpPr>
              <a:spLocks noChangeArrowheads="1"/>
            </p:cNvSpPr>
            <p:nvPr/>
          </p:nvSpPr>
          <p:spPr bwMode="auto">
            <a:xfrm>
              <a:off x="2567" y="2508"/>
              <a:ext cx="16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rgbClr val="CC0000"/>
                  </a:solidFill>
                  <a:latin typeface="Arial" charset="0"/>
                </a:rPr>
                <a:t>b</a:t>
              </a:r>
              <a:endParaRPr lang="en-GB" altLang="en-US" sz="2200" b="0" baseline="-25000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68647" name="Oval 30"/>
            <p:cNvSpPr>
              <a:spLocks noChangeArrowheads="1"/>
            </p:cNvSpPr>
            <p:nvPr/>
          </p:nvSpPr>
          <p:spPr bwMode="auto">
            <a:xfrm>
              <a:off x="2577" y="2768"/>
              <a:ext cx="65" cy="6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124198" y="3060701"/>
            <a:ext cx="408516" cy="3340100"/>
            <a:chOff x="1476" y="1928"/>
            <a:chExt cx="193" cy="2104"/>
          </a:xfrm>
        </p:grpSpPr>
        <p:sp>
          <p:nvSpPr>
            <p:cNvPr id="68644" name="Line 32"/>
            <p:cNvSpPr>
              <a:spLocks noChangeShapeType="1"/>
            </p:cNvSpPr>
            <p:nvPr/>
          </p:nvSpPr>
          <p:spPr bwMode="auto">
            <a:xfrm>
              <a:off x="1554" y="1928"/>
              <a:ext cx="0" cy="18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5" name="Rectangle 33"/>
            <p:cNvSpPr>
              <a:spLocks noChangeArrowheads="1"/>
            </p:cNvSpPr>
            <p:nvPr/>
          </p:nvSpPr>
          <p:spPr bwMode="auto">
            <a:xfrm>
              <a:off x="1476" y="3780"/>
              <a:ext cx="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b="0" i="1">
                  <a:solidFill>
                    <a:schemeClr val="tx2"/>
                  </a:solidFill>
                  <a:latin typeface="Arial" charset="0"/>
                </a:rPr>
                <a:t>s</a:t>
              </a:r>
              <a:r>
                <a:rPr lang="en-GB" altLang="en-US" sz="2000" b="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68626" name="Text Box 34"/>
          <p:cNvSpPr txBox="1">
            <a:spLocks noChangeArrowheads="1"/>
          </p:cNvSpPr>
          <p:nvPr/>
        </p:nvSpPr>
        <p:spPr bwMode="auto">
          <a:xfrm>
            <a:off x="1011767" y="6018214"/>
            <a:ext cx="383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000" b="0">
                <a:latin typeface="Arial" charset="0"/>
              </a:rPr>
              <a:t>O</a:t>
            </a:r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1051985" y="3500439"/>
            <a:ext cx="3346449" cy="400050"/>
            <a:chOff x="497" y="2205"/>
            <a:chExt cx="1581" cy="252"/>
          </a:xfrm>
        </p:grpSpPr>
        <p:sp>
          <p:nvSpPr>
            <p:cNvPr id="68642" name="Line 36"/>
            <p:cNvSpPr>
              <a:spLocks noChangeShapeType="1"/>
            </p:cNvSpPr>
            <p:nvPr/>
          </p:nvSpPr>
          <p:spPr bwMode="auto">
            <a:xfrm flipH="1">
              <a:off x="664" y="2347"/>
              <a:ext cx="1414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3" name="Rectangle 37"/>
            <p:cNvSpPr>
              <a:spLocks noChangeArrowheads="1"/>
            </p:cNvSpPr>
            <p:nvPr/>
          </p:nvSpPr>
          <p:spPr bwMode="auto">
            <a:xfrm>
              <a:off x="497" y="2205"/>
              <a:ext cx="1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b="0" i="1">
                  <a:solidFill>
                    <a:schemeClr val="folHlink"/>
                  </a:solidFill>
                  <a:latin typeface="Arial" charset="0"/>
                </a:rPr>
                <a:t>f</a:t>
              </a:r>
              <a:r>
                <a:rPr lang="en-GB" altLang="en-US" sz="2000" b="0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4235446" y="3725863"/>
            <a:ext cx="408516" cy="2657475"/>
            <a:chOff x="2001" y="2347"/>
            <a:chExt cx="193" cy="1674"/>
          </a:xfrm>
        </p:grpSpPr>
        <p:sp>
          <p:nvSpPr>
            <p:cNvPr id="68640" name="Line 39"/>
            <p:cNvSpPr>
              <a:spLocks noChangeShapeType="1"/>
            </p:cNvSpPr>
            <p:nvPr/>
          </p:nvSpPr>
          <p:spPr bwMode="auto">
            <a:xfrm>
              <a:off x="2078" y="2347"/>
              <a:ext cx="0" cy="145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1" name="Rectangle 40"/>
            <p:cNvSpPr>
              <a:spLocks noChangeArrowheads="1"/>
            </p:cNvSpPr>
            <p:nvPr/>
          </p:nvSpPr>
          <p:spPr bwMode="auto">
            <a:xfrm>
              <a:off x="2001" y="3769"/>
              <a:ext cx="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b="0" i="1">
                  <a:solidFill>
                    <a:schemeClr val="folHlink"/>
                  </a:solidFill>
                  <a:latin typeface="Arial" charset="0"/>
                </a:rPr>
                <a:t>s</a:t>
              </a:r>
              <a:r>
                <a:rPr lang="en-GB" altLang="en-US" sz="2000" b="0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1244201" name="Rectangle 4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36600"/>
          </a:xfrm>
        </p:spPr>
        <p:txBody>
          <a:bodyPr/>
          <a:lstStyle/>
          <a:p>
            <a:pPr>
              <a:defRPr/>
            </a:pPr>
            <a:r>
              <a:rPr lang="en-GB" altLang="en-US" sz="2800" smtClean="0">
                <a:solidFill>
                  <a:schemeClr val="hlink"/>
                </a:solidFill>
              </a:rPr>
              <a:t>The efficiency frontier</a:t>
            </a:r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566833" y="4311650"/>
            <a:ext cx="6284384" cy="1347788"/>
            <a:chOff x="2630" y="2716"/>
            <a:chExt cx="2969" cy="849"/>
          </a:xfrm>
        </p:grpSpPr>
        <p:sp>
          <p:nvSpPr>
            <p:cNvPr id="68638" name="Line 43"/>
            <p:cNvSpPr>
              <a:spLocks noChangeShapeType="1"/>
            </p:cNvSpPr>
            <p:nvPr/>
          </p:nvSpPr>
          <p:spPr bwMode="auto">
            <a:xfrm flipH="1" flipV="1">
              <a:off x="2630" y="2840"/>
              <a:ext cx="316" cy="46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9" name="AutoShape 44" descr="Parchment"/>
            <p:cNvSpPr>
              <a:spLocks noChangeArrowheads="1"/>
            </p:cNvSpPr>
            <p:nvPr/>
          </p:nvSpPr>
          <p:spPr bwMode="auto">
            <a:xfrm>
              <a:off x="2871" y="2716"/>
              <a:ext cx="2728" cy="849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altLang="en-US" sz="1800" b="0">
                  <a:latin typeface="Arial" charset="0"/>
                </a:rPr>
                <a:t>Alternatively, for the same budget, </a:t>
              </a:r>
            </a:p>
            <a:p>
              <a:pPr algn="ctr"/>
              <a:r>
                <a:rPr lang="en-GB" altLang="en-US" sz="1800" b="0">
                  <a:latin typeface="Arial" charset="0"/>
                </a:rPr>
                <a:t>assume that this amount of</a:t>
              </a:r>
            </a:p>
            <a:p>
              <a:pPr algn="ctr"/>
              <a:r>
                <a:rPr lang="en-GB" altLang="en-US" sz="1800" b="0">
                  <a:latin typeface="Arial" charset="0"/>
                </a:rPr>
                <a:t>Tastyflakes could be purchased</a:t>
              </a:r>
            </a:p>
            <a:p>
              <a:pPr algn="ctr"/>
              <a:r>
                <a:rPr lang="en-GB" altLang="en-US" sz="1800" b="0">
                  <a:latin typeface="Arial" charset="0"/>
                </a:rPr>
                <a:t>(assuming no Healthbran is purchased)</a:t>
              </a:r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4320114" y="3316289"/>
            <a:ext cx="410633" cy="466725"/>
            <a:chOff x="2041" y="2089"/>
            <a:chExt cx="194" cy="294"/>
          </a:xfrm>
        </p:grpSpPr>
        <p:sp>
          <p:nvSpPr>
            <p:cNvPr id="68636" name="Oval 46"/>
            <p:cNvSpPr>
              <a:spLocks noChangeArrowheads="1"/>
            </p:cNvSpPr>
            <p:nvPr/>
          </p:nvSpPr>
          <p:spPr bwMode="auto">
            <a:xfrm>
              <a:off x="2041" y="2318"/>
              <a:ext cx="65" cy="6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68637" name="Rectangle 47"/>
            <p:cNvSpPr>
              <a:spLocks noChangeArrowheads="1"/>
            </p:cNvSpPr>
            <p:nvPr/>
          </p:nvSpPr>
          <p:spPr bwMode="auto">
            <a:xfrm>
              <a:off x="2081" y="2089"/>
              <a:ext cx="15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chemeClr val="folHlink"/>
                  </a:solidFill>
                  <a:latin typeface="Arial" charset="0"/>
                </a:rPr>
                <a:t>c</a:t>
              </a:r>
              <a:endParaRPr lang="en-GB" altLang="en-US" sz="2200" b="0" baseline="-2500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3856567" y="3157538"/>
            <a:ext cx="6419851" cy="811212"/>
            <a:chOff x="1822" y="1989"/>
            <a:chExt cx="3033" cy="511"/>
          </a:xfrm>
        </p:grpSpPr>
        <p:sp>
          <p:nvSpPr>
            <p:cNvPr id="68633" name="Line 49"/>
            <p:cNvSpPr>
              <a:spLocks noChangeShapeType="1"/>
            </p:cNvSpPr>
            <p:nvPr/>
          </p:nvSpPr>
          <p:spPr bwMode="auto">
            <a:xfrm flipH="1">
              <a:off x="1822" y="2089"/>
              <a:ext cx="84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Line 50"/>
            <p:cNvSpPr>
              <a:spLocks noChangeShapeType="1"/>
            </p:cNvSpPr>
            <p:nvPr/>
          </p:nvSpPr>
          <p:spPr bwMode="auto">
            <a:xfrm flipH="1">
              <a:off x="2345" y="2189"/>
              <a:ext cx="322" cy="31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5" name="AutoShape 51" descr="Parchment"/>
            <p:cNvSpPr>
              <a:spLocks noChangeArrowheads="1"/>
            </p:cNvSpPr>
            <p:nvPr/>
          </p:nvSpPr>
          <p:spPr bwMode="auto">
            <a:xfrm>
              <a:off x="2590" y="1989"/>
              <a:ext cx="2265" cy="319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altLang="en-US" b="0">
                  <a:solidFill>
                    <a:schemeClr val="folHlink"/>
                  </a:solidFill>
                  <a:latin typeface="Comic Sans MS" pitchFamily="66" charset="0"/>
                </a:rPr>
                <a:t>The efficiency frontier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4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7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266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400" smtClean="0"/>
              <a:t>The Characteristics Approach</a:t>
            </a:r>
          </a:p>
        </p:txBody>
      </p:sp>
      <p:sp>
        <p:nvSpPr>
          <p:cNvPr id="1266693" name="Rectangle 5"/>
          <p:cNvSpPr>
            <a:spLocks noGrp="1" noChangeArrowheads="1"/>
          </p:cNvSpPr>
          <p:nvPr>
            <p:ph idx="1"/>
          </p:nvPr>
        </p:nvSpPr>
        <p:spPr>
          <a:xfrm>
            <a:off x="1032933" y="1304926"/>
            <a:ext cx="10627784" cy="4087813"/>
          </a:xfrm>
        </p:spPr>
        <p:txBody>
          <a:bodyPr>
            <a:normAutofit lnSpcReduction="10000"/>
          </a:bodyPr>
          <a:lstStyle/>
          <a:p>
            <a:pPr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The efficiency frontier</a:t>
            </a:r>
          </a:p>
          <a:p>
            <a:pPr lvl="1"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shows the different combinations of characteristics that can be purchased</a:t>
            </a:r>
          </a:p>
          <a:p>
            <a:pPr lvl="2"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interpreting a point on the frontier</a:t>
            </a:r>
          </a:p>
          <a:p>
            <a:pPr lvl="1"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cases of shifts in the frontier</a:t>
            </a:r>
          </a:p>
          <a:p>
            <a:pPr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The optimum level of consumption</a:t>
            </a:r>
          </a:p>
          <a:p>
            <a:pPr lvl="1"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indifference curves</a:t>
            </a:r>
          </a:p>
          <a:p>
            <a:pPr lvl="2"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plotting indifference curves</a:t>
            </a:r>
          </a:p>
          <a:p>
            <a:pPr lvl="2">
              <a:buClr>
                <a:srgbClr val="A38165"/>
              </a:buClr>
              <a:defRPr/>
            </a:pPr>
            <a:r>
              <a:rPr lang="en-GB" altLang="en-US" smtClean="0">
                <a:solidFill>
                  <a:srgbClr val="A38165"/>
                </a:solidFill>
              </a:rPr>
              <a:t>the shape of the curves</a:t>
            </a:r>
            <a:endParaRPr lang="en-GB" altLang="en-US" smtClean="0"/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401234" y="847725"/>
            <a:ext cx="9673167" cy="5343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14184" y="2984501"/>
            <a:ext cx="1574800" cy="1800225"/>
            <a:chOff x="1613" y="1880"/>
            <a:chExt cx="744" cy="1134"/>
          </a:xfrm>
        </p:grpSpPr>
        <p:sp>
          <p:nvSpPr>
            <p:cNvPr id="72744" name="Line 4"/>
            <p:cNvSpPr>
              <a:spLocks noChangeShapeType="1"/>
            </p:cNvSpPr>
            <p:nvPr/>
          </p:nvSpPr>
          <p:spPr bwMode="auto">
            <a:xfrm>
              <a:off x="2267" y="2311"/>
              <a:ext cx="90" cy="70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5" name="Line 5"/>
            <p:cNvSpPr>
              <a:spLocks noChangeShapeType="1"/>
            </p:cNvSpPr>
            <p:nvPr/>
          </p:nvSpPr>
          <p:spPr bwMode="auto">
            <a:xfrm>
              <a:off x="1613" y="1880"/>
              <a:ext cx="654" cy="43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08" name="Rectangle 6"/>
          <p:cNvSpPr>
            <a:spLocks noChangeArrowheads="1"/>
          </p:cNvSpPr>
          <p:nvPr/>
        </p:nvSpPr>
        <p:spPr bwMode="auto">
          <a:xfrm rot="-5400000">
            <a:off x="-592491" y="3173270"/>
            <a:ext cx="323191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dirty="0">
                <a:latin typeface="Arial" charset="0"/>
              </a:rPr>
              <a:t>Quantity of characteristic A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81152" y="652463"/>
            <a:ext cx="8280400" cy="5602287"/>
            <a:chOff x="747" y="411"/>
            <a:chExt cx="3912" cy="3529"/>
          </a:xfrm>
        </p:grpSpPr>
        <p:sp>
          <p:nvSpPr>
            <p:cNvPr id="72742" name="Arc 8"/>
            <p:cNvSpPr>
              <a:spLocks/>
            </p:cNvSpPr>
            <p:nvPr/>
          </p:nvSpPr>
          <p:spPr bwMode="auto">
            <a:xfrm>
              <a:off x="747" y="411"/>
              <a:ext cx="3680" cy="3427"/>
            </a:xfrm>
            <a:custGeom>
              <a:avLst/>
              <a:gdLst>
                <a:gd name="T0" fmla="*/ 0 w 22437"/>
                <a:gd name="T1" fmla="*/ 0 h 21600"/>
                <a:gd name="T2" fmla="*/ 0 w 22437"/>
                <a:gd name="T3" fmla="*/ 0 h 21600"/>
                <a:gd name="T4" fmla="*/ 0 w 224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37" h="21600" fill="none" extrusionOk="0">
                  <a:moveTo>
                    <a:pt x="22437" y="21583"/>
                  </a:moveTo>
                  <a:cubicBezTo>
                    <a:pt x="22154" y="21594"/>
                    <a:pt x="21871" y="21599"/>
                    <a:pt x="21589" y="21600"/>
                  </a:cubicBezTo>
                  <a:cubicBezTo>
                    <a:pt x="9924" y="21600"/>
                    <a:pt x="367" y="12339"/>
                    <a:pt x="-1" y="681"/>
                  </a:cubicBezTo>
                </a:path>
                <a:path w="22437" h="21600" stroke="0" extrusionOk="0">
                  <a:moveTo>
                    <a:pt x="22437" y="21583"/>
                  </a:moveTo>
                  <a:cubicBezTo>
                    <a:pt x="22154" y="21594"/>
                    <a:pt x="21871" y="21599"/>
                    <a:pt x="21589" y="21600"/>
                  </a:cubicBezTo>
                  <a:cubicBezTo>
                    <a:pt x="9924" y="21600"/>
                    <a:pt x="367" y="12339"/>
                    <a:pt x="-1" y="681"/>
                  </a:cubicBezTo>
                  <a:lnTo>
                    <a:pt x="21589" y="0"/>
                  </a:lnTo>
                  <a:lnTo>
                    <a:pt x="22437" y="21583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3" name="Rectangle 9"/>
            <p:cNvSpPr>
              <a:spLocks noChangeArrowheads="1"/>
            </p:cNvSpPr>
            <p:nvPr/>
          </p:nvSpPr>
          <p:spPr bwMode="auto">
            <a:xfrm>
              <a:off x="4493" y="3688"/>
              <a:ext cx="1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 i="1">
                  <a:latin typeface="Arial" charset="0"/>
                </a:rPr>
                <a:t>I</a:t>
              </a:r>
              <a:r>
                <a:rPr lang="en-GB" altLang="en-US" sz="2000" b="0" baseline="-25000">
                  <a:latin typeface="Arial" charset="0"/>
                </a:rPr>
                <a:t>1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921934" y="560389"/>
            <a:ext cx="8534400" cy="5518150"/>
            <a:chOff x="908" y="353"/>
            <a:chExt cx="4032" cy="3476"/>
          </a:xfrm>
        </p:grpSpPr>
        <p:sp>
          <p:nvSpPr>
            <p:cNvPr id="72740" name="Arc 11"/>
            <p:cNvSpPr>
              <a:spLocks/>
            </p:cNvSpPr>
            <p:nvPr/>
          </p:nvSpPr>
          <p:spPr bwMode="auto">
            <a:xfrm>
              <a:off x="908" y="353"/>
              <a:ext cx="3819" cy="3370"/>
            </a:xfrm>
            <a:custGeom>
              <a:avLst/>
              <a:gdLst>
                <a:gd name="T0" fmla="*/ 1 w 21907"/>
                <a:gd name="T1" fmla="*/ 0 h 21600"/>
                <a:gd name="T2" fmla="*/ 0 w 21907"/>
                <a:gd name="T3" fmla="*/ 0 h 21600"/>
                <a:gd name="T4" fmla="*/ 1 w 2190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7" h="21600" fill="none" extrusionOk="0">
                  <a:moveTo>
                    <a:pt x="21907" y="21597"/>
                  </a:moveTo>
                  <a:cubicBezTo>
                    <a:pt x="21790" y="21599"/>
                    <a:pt x="21673" y="21599"/>
                    <a:pt x="21557" y="21600"/>
                  </a:cubicBezTo>
                  <a:cubicBezTo>
                    <a:pt x="10157" y="21600"/>
                    <a:pt x="720" y="12741"/>
                    <a:pt x="0" y="1364"/>
                  </a:cubicBezTo>
                </a:path>
                <a:path w="21907" h="21600" stroke="0" extrusionOk="0">
                  <a:moveTo>
                    <a:pt x="21907" y="21597"/>
                  </a:moveTo>
                  <a:cubicBezTo>
                    <a:pt x="21790" y="21599"/>
                    <a:pt x="21673" y="21599"/>
                    <a:pt x="21557" y="21600"/>
                  </a:cubicBezTo>
                  <a:cubicBezTo>
                    <a:pt x="10157" y="21600"/>
                    <a:pt x="720" y="12741"/>
                    <a:pt x="0" y="1364"/>
                  </a:cubicBezTo>
                  <a:lnTo>
                    <a:pt x="21557" y="0"/>
                  </a:lnTo>
                  <a:lnTo>
                    <a:pt x="21907" y="21597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1" name="Rectangle 12"/>
            <p:cNvSpPr>
              <a:spLocks noChangeArrowheads="1"/>
            </p:cNvSpPr>
            <p:nvPr/>
          </p:nvSpPr>
          <p:spPr bwMode="auto">
            <a:xfrm>
              <a:off x="4774" y="3577"/>
              <a:ext cx="1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 i="1">
                  <a:latin typeface="Arial" charset="0"/>
                </a:rPr>
                <a:t>I</a:t>
              </a:r>
              <a:r>
                <a:rPr lang="en-GB" altLang="en-US" sz="2000" b="0" baseline="-25000">
                  <a:latin typeface="Arial" charset="0"/>
                </a:rPr>
                <a:t>2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482851" y="560388"/>
            <a:ext cx="8297334" cy="5341937"/>
            <a:chOff x="1173" y="353"/>
            <a:chExt cx="3920" cy="3365"/>
          </a:xfrm>
        </p:grpSpPr>
        <p:sp>
          <p:nvSpPr>
            <p:cNvPr id="72738" name="Arc 14"/>
            <p:cNvSpPr>
              <a:spLocks/>
            </p:cNvSpPr>
            <p:nvPr/>
          </p:nvSpPr>
          <p:spPr bwMode="auto">
            <a:xfrm>
              <a:off x="1173" y="353"/>
              <a:ext cx="3715" cy="3208"/>
            </a:xfrm>
            <a:custGeom>
              <a:avLst/>
              <a:gdLst>
                <a:gd name="T0" fmla="*/ 1 w 21906"/>
                <a:gd name="T1" fmla="*/ 0 h 21600"/>
                <a:gd name="T2" fmla="*/ 0 w 21906"/>
                <a:gd name="T3" fmla="*/ 0 h 21600"/>
                <a:gd name="T4" fmla="*/ 1 w 2190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06" h="21600" fill="none" extrusionOk="0">
                  <a:moveTo>
                    <a:pt x="21906" y="21597"/>
                  </a:moveTo>
                  <a:cubicBezTo>
                    <a:pt x="21790" y="21599"/>
                    <a:pt x="21674" y="21599"/>
                    <a:pt x="21558" y="21600"/>
                  </a:cubicBezTo>
                  <a:cubicBezTo>
                    <a:pt x="10148" y="21600"/>
                    <a:pt x="707" y="12727"/>
                    <a:pt x="-1" y="1340"/>
                  </a:cubicBezTo>
                </a:path>
                <a:path w="21906" h="21600" stroke="0" extrusionOk="0">
                  <a:moveTo>
                    <a:pt x="21906" y="21597"/>
                  </a:moveTo>
                  <a:cubicBezTo>
                    <a:pt x="21790" y="21599"/>
                    <a:pt x="21674" y="21599"/>
                    <a:pt x="21558" y="21600"/>
                  </a:cubicBezTo>
                  <a:cubicBezTo>
                    <a:pt x="10148" y="21600"/>
                    <a:pt x="707" y="12727"/>
                    <a:pt x="-1" y="1340"/>
                  </a:cubicBezTo>
                  <a:lnTo>
                    <a:pt x="21558" y="0"/>
                  </a:lnTo>
                  <a:lnTo>
                    <a:pt x="21906" y="21597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9" name="Rectangle 15"/>
            <p:cNvSpPr>
              <a:spLocks noChangeArrowheads="1"/>
            </p:cNvSpPr>
            <p:nvPr/>
          </p:nvSpPr>
          <p:spPr bwMode="auto">
            <a:xfrm>
              <a:off x="4927" y="3466"/>
              <a:ext cx="1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 i="1">
                  <a:latin typeface="Arial" charset="0"/>
                </a:rPr>
                <a:t>I</a:t>
              </a:r>
              <a:r>
                <a:rPr lang="en-GB" altLang="en-US" sz="2000" b="0" baseline="-25000">
                  <a:latin typeface="Arial" charset="0"/>
                </a:rPr>
                <a:t>3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995085" y="209551"/>
            <a:ext cx="8168216" cy="5422900"/>
            <a:chOff x="1415" y="132"/>
            <a:chExt cx="3859" cy="3416"/>
          </a:xfrm>
        </p:grpSpPr>
        <p:sp>
          <p:nvSpPr>
            <p:cNvPr id="72734" name="Arc 17"/>
            <p:cNvSpPr>
              <a:spLocks/>
            </p:cNvSpPr>
            <p:nvPr/>
          </p:nvSpPr>
          <p:spPr bwMode="auto">
            <a:xfrm>
              <a:off x="1681" y="132"/>
              <a:ext cx="3407" cy="3083"/>
            </a:xfrm>
            <a:custGeom>
              <a:avLst/>
              <a:gdLst>
                <a:gd name="T0" fmla="*/ 0 w 21439"/>
                <a:gd name="T1" fmla="*/ 0 h 21600"/>
                <a:gd name="T2" fmla="*/ 0 w 21439"/>
                <a:gd name="T3" fmla="*/ 0 h 21600"/>
                <a:gd name="T4" fmla="*/ 0 w 2143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39" h="21600" fill="none" extrusionOk="0">
                  <a:moveTo>
                    <a:pt x="21438" y="21599"/>
                  </a:moveTo>
                  <a:cubicBezTo>
                    <a:pt x="21409" y="21599"/>
                    <a:pt x="21379" y="21599"/>
                    <a:pt x="21350" y="21600"/>
                  </a:cubicBezTo>
                  <a:cubicBezTo>
                    <a:pt x="10686" y="21600"/>
                    <a:pt x="1618" y="13818"/>
                    <a:pt x="0" y="3277"/>
                  </a:cubicBezTo>
                </a:path>
                <a:path w="21439" h="21600" stroke="0" extrusionOk="0">
                  <a:moveTo>
                    <a:pt x="21438" y="21599"/>
                  </a:moveTo>
                  <a:cubicBezTo>
                    <a:pt x="21409" y="21599"/>
                    <a:pt x="21379" y="21599"/>
                    <a:pt x="21350" y="21600"/>
                  </a:cubicBezTo>
                  <a:cubicBezTo>
                    <a:pt x="10686" y="21600"/>
                    <a:pt x="1618" y="13818"/>
                    <a:pt x="0" y="3277"/>
                  </a:cubicBezTo>
                  <a:lnTo>
                    <a:pt x="21350" y="0"/>
                  </a:lnTo>
                  <a:lnTo>
                    <a:pt x="21438" y="215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5" name="Arc 18"/>
            <p:cNvSpPr>
              <a:spLocks/>
            </p:cNvSpPr>
            <p:nvPr/>
          </p:nvSpPr>
          <p:spPr bwMode="auto">
            <a:xfrm>
              <a:off x="1415" y="202"/>
              <a:ext cx="3599" cy="3244"/>
            </a:xfrm>
            <a:custGeom>
              <a:avLst/>
              <a:gdLst>
                <a:gd name="T0" fmla="*/ 1 w 21551"/>
                <a:gd name="T1" fmla="*/ 0 h 21600"/>
                <a:gd name="T2" fmla="*/ 0 w 21551"/>
                <a:gd name="T3" fmla="*/ 0 h 21600"/>
                <a:gd name="T4" fmla="*/ 1 w 2155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51" h="21600" fill="none" extrusionOk="0">
                  <a:moveTo>
                    <a:pt x="21550" y="21599"/>
                  </a:moveTo>
                  <a:cubicBezTo>
                    <a:pt x="21520" y="21599"/>
                    <a:pt x="21490" y="21599"/>
                    <a:pt x="21461" y="21600"/>
                  </a:cubicBezTo>
                  <a:cubicBezTo>
                    <a:pt x="10477" y="21600"/>
                    <a:pt x="1242" y="13357"/>
                    <a:pt x="-1" y="2444"/>
                  </a:cubicBezTo>
                </a:path>
                <a:path w="21551" h="21600" stroke="0" extrusionOk="0">
                  <a:moveTo>
                    <a:pt x="21550" y="21599"/>
                  </a:moveTo>
                  <a:cubicBezTo>
                    <a:pt x="21520" y="21599"/>
                    <a:pt x="21490" y="21599"/>
                    <a:pt x="21461" y="21600"/>
                  </a:cubicBezTo>
                  <a:cubicBezTo>
                    <a:pt x="10477" y="21600"/>
                    <a:pt x="1242" y="13357"/>
                    <a:pt x="-1" y="2444"/>
                  </a:cubicBezTo>
                  <a:lnTo>
                    <a:pt x="21461" y="0"/>
                  </a:lnTo>
                  <a:lnTo>
                    <a:pt x="21550" y="2159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6" name="Rectangle 19"/>
            <p:cNvSpPr>
              <a:spLocks noChangeArrowheads="1"/>
            </p:cNvSpPr>
            <p:nvPr/>
          </p:nvSpPr>
          <p:spPr bwMode="auto">
            <a:xfrm>
              <a:off x="5023" y="3296"/>
              <a:ext cx="1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 i="1">
                  <a:latin typeface="Arial" charset="0"/>
                </a:rPr>
                <a:t>I</a:t>
              </a:r>
              <a:r>
                <a:rPr lang="en-GB" altLang="en-US" sz="2000" b="0" baseline="-25000">
                  <a:latin typeface="Arial" charset="0"/>
                </a:rPr>
                <a:t>4</a:t>
              </a:r>
            </a:p>
          </p:txBody>
        </p:sp>
        <p:sp>
          <p:nvSpPr>
            <p:cNvPr id="72737" name="Rectangle 20"/>
            <p:cNvSpPr>
              <a:spLocks noChangeArrowheads="1"/>
            </p:cNvSpPr>
            <p:nvPr/>
          </p:nvSpPr>
          <p:spPr bwMode="auto">
            <a:xfrm>
              <a:off x="5108" y="3069"/>
              <a:ext cx="1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 i="1">
                  <a:latin typeface="Arial" charset="0"/>
                </a:rPr>
                <a:t>I</a:t>
              </a:r>
              <a:r>
                <a:rPr lang="en-GB" altLang="en-US" sz="2000" b="0" baseline="-25000">
                  <a:latin typeface="Arial" charset="0"/>
                </a:rPr>
                <a:t>5</a:t>
              </a:r>
            </a:p>
          </p:txBody>
        </p:sp>
      </p:grpSp>
      <p:sp>
        <p:nvSpPr>
          <p:cNvPr id="72713" name="Line 21"/>
          <p:cNvSpPr>
            <a:spLocks noChangeShapeType="1"/>
          </p:cNvSpPr>
          <p:nvPr/>
        </p:nvSpPr>
        <p:spPr bwMode="auto">
          <a:xfrm flipV="1">
            <a:off x="1407584" y="835026"/>
            <a:ext cx="0" cy="5332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407585" y="800100"/>
            <a:ext cx="3841749" cy="5348288"/>
            <a:chOff x="665" y="504"/>
            <a:chExt cx="1815" cy="3369"/>
          </a:xfrm>
        </p:grpSpPr>
        <p:sp>
          <p:nvSpPr>
            <p:cNvPr id="72732" name="Line 23"/>
            <p:cNvSpPr>
              <a:spLocks noChangeShapeType="1"/>
            </p:cNvSpPr>
            <p:nvPr/>
          </p:nvSpPr>
          <p:spPr bwMode="auto">
            <a:xfrm flipV="1">
              <a:off x="665" y="734"/>
              <a:ext cx="1465" cy="313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3" name="Rectangle 24"/>
            <p:cNvSpPr>
              <a:spLocks noChangeArrowheads="1"/>
            </p:cNvSpPr>
            <p:nvPr/>
          </p:nvSpPr>
          <p:spPr bwMode="auto">
            <a:xfrm>
              <a:off x="1968" y="504"/>
              <a:ext cx="5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>
                  <a:solidFill>
                    <a:schemeClr val="tx2"/>
                  </a:solidFill>
                  <a:latin typeface="Arial" charset="0"/>
                </a:rPr>
                <a:t>Brand 1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407585" y="1017588"/>
            <a:ext cx="6855882" cy="5149850"/>
            <a:chOff x="665" y="641"/>
            <a:chExt cx="3239" cy="3244"/>
          </a:xfrm>
        </p:grpSpPr>
        <p:sp>
          <p:nvSpPr>
            <p:cNvPr id="72730" name="Line 26"/>
            <p:cNvSpPr>
              <a:spLocks noChangeShapeType="1"/>
            </p:cNvSpPr>
            <p:nvPr/>
          </p:nvSpPr>
          <p:spPr bwMode="auto">
            <a:xfrm flipV="1">
              <a:off x="665" y="861"/>
              <a:ext cx="3069" cy="30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1" name="Rectangle 27"/>
            <p:cNvSpPr>
              <a:spLocks noChangeArrowheads="1"/>
            </p:cNvSpPr>
            <p:nvPr/>
          </p:nvSpPr>
          <p:spPr bwMode="auto">
            <a:xfrm>
              <a:off x="3392" y="641"/>
              <a:ext cx="5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>
                  <a:solidFill>
                    <a:schemeClr val="accent2"/>
                  </a:solidFill>
                  <a:latin typeface="Arial" charset="0"/>
                </a:rPr>
                <a:t>Brand 2</a:t>
              </a: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407584" y="2868614"/>
            <a:ext cx="9019116" cy="3298825"/>
            <a:chOff x="665" y="1807"/>
            <a:chExt cx="4261" cy="2078"/>
          </a:xfrm>
        </p:grpSpPr>
        <p:sp>
          <p:nvSpPr>
            <p:cNvPr id="72728" name="Line 29"/>
            <p:cNvSpPr>
              <a:spLocks noChangeShapeType="1"/>
            </p:cNvSpPr>
            <p:nvPr/>
          </p:nvSpPr>
          <p:spPr bwMode="auto">
            <a:xfrm flipV="1">
              <a:off x="665" y="1969"/>
              <a:ext cx="3692" cy="191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9" name="Rectangle 30"/>
            <p:cNvSpPr>
              <a:spLocks noChangeArrowheads="1"/>
            </p:cNvSpPr>
            <p:nvPr/>
          </p:nvSpPr>
          <p:spPr bwMode="auto">
            <a:xfrm>
              <a:off x="4414" y="1807"/>
              <a:ext cx="5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>
                  <a:solidFill>
                    <a:schemeClr val="accent1"/>
                  </a:solidFill>
                  <a:latin typeface="Arial" charset="0"/>
                </a:rPr>
                <a:t>Brand 3</a:t>
              </a:r>
            </a:p>
          </p:txBody>
        </p:sp>
      </p:grpSp>
      <p:sp>
        <p:nvSpPr>
          <p:cNvPr id="1270815" name="Rectangle 31" descr="Parchment"/>
          <p:cNvSpPr>
            <a:spLocks noChangeArrowheads="1"/>
          </p:cNvSpPr>
          <p:nvPr/>
        </p:nvSpPr>
        <p:spPr bwMode="auto">
          <a:xfrm>
            <a:off x="9094861" y="1069976"/>
            <a:ext cx="2665794" cy="1631858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/>
              <a:t>Quantities of any one of</a:t>
            </a:r>
          </a:p>
          <a:p>
            <a:pPr algn="ctr" defTabSz="762000"/>
            <a:r>
              <a:rPr lang="en-GB" altLang="en-US" sz="2000" b="0"/>
              <a:t>three brands that can be</a:t>
            </a:r>
          </a:p>
          <a:p>
            <a:pPr algn="ctr" defTabSz="762000"/>
            <a:r>
              <a:rPr lang="en-GB" altLang="en-US" sz="2000" b="0"/>
              <a:t>purchased for a given</a:t>
            </a:r>
          </a:p>
          <a:p>
            <a:pPr algn="ctr" defTabSz="762000"/>
            <a:r>
              <a:rPr lang="en-GB" altLang="en-US" sz="2000" b="0"/>
              <a:t>budget at current prices:</a:t>
            </a:r>
          </a:p>
          <a:p>
            <a:pPr algn="ctr" defTabSz="762000"/>
            <a:r>
              <a:rPr lang="en-GB" altLang="en-US" sz="2000">
                <a:solidFill>
                  <a:schemeClr val="accent2"/>
                </a:solidFill>
              </a:rPr>
              <a:t>Brand 2 is chosen.</a:t>
            </a:r>
            <a:endParaRPr lang="en-GB" altLang="en-US" sz="2000" b="0"/>
          </a:p>
        </p:txBody>
      </p:sp>
      <p:sp>
        <p:nvSpPr>
          <p:cNvPr id="72718" name="Rectangle 32"/>
          <p:cNvSpPr>
            <a:spLocks noChangeArrowheads="1"/>
          </p:cNvSpPr>
          <p:nvPr/>
        </p:nvSpPr>
        <p:spPr bwMode="auto">
          <a:xfrm>
            <a:off x="4264469" y="6421439"/>
            <a:ext cx="324608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latin typeface="Arial" charset="0"/>
              </a:rPr>
              <a:t>Quantity of characteristic B</a:t>
            </a:r>
          </a:p>
        </p:txBody>
      </p:sp>
      <p:sp>
        <p:nvSpPr>
          <p:cNvPr id="72719" name="Line 33"/>
          <p:cNvSpPr>
            <a:spLocks noChangeShapeType="1"/>
          </p:cNvSpPr>
          <p:nvPr/>
        </p:nvSpPr>
        <p:spPr bwMode="auto">
          <a:xfrm>
            <a:off x="1430867" y="6167438"/>
            <a:ext cx="9643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312585" y="2673352"/>
            <a:ext cx="1951567" cy="2479676"/>
            <a:chOff x="1565" y="1684"/>
            <a:chExt cx="922" cy="1562"/>
          </a:xfrm>
        </p:grpSpPr>
        <p:sp>
          <p:nvSpPr>
            <p:cNvPr id="72722" name="Rectangle 35"/>
            <p:cNvSpPr>
              <a:spLocks noChangeArrowheads="1"/>
            </p:cNvSpPr>
            <p:nvPr/>
          </p:nvSpPr>
          <p:spPr bwMode="auto">
            <a:xfrm>
              <a:off x="1664" y="1684"/>
              <a:ext cx="16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chemeClr val="tx2"/>
                  </a:solidFill>
                  <a:latin typeface="Arial" charset="0"/>
                </a:rPr>
                <a:t>a</a:t>
              </a:r>
              <a:endParaRPr lang="en-GB" altLang="en-US" sz="2200" b="0" baseline="-250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72723" name="Oval 36"/>
            <p:cNvSpPr>
              <a:spLocks noChangeArrowheads="1"/>
            </p:cNvSpPr>
            <p:nvPr/>
          </p:nvSpPr>
          <p:spPr bwMode="auto">
            <a:xfrm>
              <a:off x="2235" y="2293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72724" name="Oval 37"/>
            <p:cNvSpPr>
              <a:spLocks noChangeArrowheads="1"/>
            </p:cNvSpPr>
            <p:nvPr/>
          </p:nvSpPr>
          <p:spPr bwMode="auto">
            <a:xfrm>
              <a:off x="2325" y="2983"/>
              <a:ext cx="65" cy="65"/>
            </a:xfrm>
            <a:prstGeom prst="ellipse">
              <a:avLst/>
            </a:prstGeom>
            <a:solidFill>
              <a:srgbClr val="CCCCFF"/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72725" name="Rectangle 38"/>
            <p:cNvSpPr>
              <a:spLocks noChangeArrowheads="1"/>
            </p:cNvSpPr>
            <p:nvPr/>
          </p:nvSpPr>
          <p:spPr bwMode="auto">
            <a:xfrm>
              <a:off x="2325" y="2178"/>
              <a:ext cx="16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rgbClr val="CC0000"/>
                  </a:solidFill>
                  <a:latin typeface="Arial" charset="0"/>
                </a:rPr>
                <a:t>b</a:t>
              </a:r>
              <a:endParaRPr lang="en-GB" altLang="en-US" sz="2200" b="0" baseline="-25000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72726" name="Rectangle 39"/>
            <p:cNvSpPr>
              <a:spLocks noChangeArrowheads="1"/>
            </p:cNvSpPr>
            <p:nvPr/>
          </p:nvSpPr>
          <p:spPr bwMode="auto">
            <a:xfrm>
              <a:off x="2318" y="2974"/>
              <a:ext cx="15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200" b="0" i="1">
                  <a:solidFill>
                    <a:schemeClr val="accent1"/>
                  </a:solidFill>
                  <a:latin typeface="Arial" charset="0"/>
                </a:rPr>
                <a:t>c</a:t>
              </a:r>
              <a:endParaRPr lang="en-GB" altLang="en-US" sz="2200" b="0" baseline="-2500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72727" name="Oval 40"/>
            <p:cNvSpPr>
              <a:spLocks noChangeArrowheads="1"/>
            </p:cNvSpPr>
            <p:nvPr/>
          </p:nvSpPr>
          <p:spPr bwMode="auto">
            <a:xfrm>
              <a:off x="1565" y="1837"/>
              <a:ext cx="65" cy="65"/>
            </a:xfrm>
            <a:prstGeom prst="ellipse">
              <a:avLst/>
            </a:prstGeom>
            <a:solidFill>
              <a:srgbClr val="66CCFF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</p:grpSp>
      <p:sp>
        <p:nvSpPr>
          <p:cNvPr id="1270825" name="Rectangle 4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842963"/>
          </a:xfrm>
        </p:spPr>
        <p:txBody>
          <a:bodyPr/>
          <a:lstStyle/>
          <a:p>
            <a:pPr>
              <a:defRPr/>
            </a:pPr>
            <a:r>
              <a:rPr lang="en-GB" altLang="en-US" sz="2800" smtClean="0">
                <a:solidFill>
                  <a:schemeClr val="accent2"/>
                </a:solidFill>
              </a:rPr>
              <a:t>Choosing between brands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70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70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815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Estimating Demand Functions</a:t>
            </a:r>
          </a:p>
        </p:txBody>
      </p:sp>
      <p:sp>
        <p:nvSpPr>
          <p:cNvPr id="824324" name="Rectangle 4"/>
          <p:cNvSpPr>
            <a:spLocks noGrp="1" noChangeArrowheads="1"/>
          </p:cNvSpPr>
          <p:nvPr>
            <p:ph idx="1"/>
          </p:nvPr>
        </p:nvSpPr>
        <p:spPr>
          <a:xfrm>
            <a:off x="878418" y="1154114"/>
            <a:ext cx="11313583" cy="5437187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40000"/>
              </a:spcBef>
              <a:defRPr/>
            </a:pPr>
            <a:r>
              <a:rPr lang="en-GB" altLang="en-US" sz="2800"/>
              <a:t>Understanding the determinants of demand</a:t>
            </a:r>
            <a:endParaRPr lang="en-GB" altLang="en-US"/>
          </a:p>
          <a:p>
            <a:pPr lvl="1">
              <a:lnSpc>
                <a:spcPct val="95000"/>
              </a:lnSpc>
              <a:spcBef>
                <a:spcPct val="40000"/>
              </a:spcBef>
              <a:defRPr/>
            </a:pPr>
            <a:r>
              <a:rPr lang="en-GB" altLang="en-US" sz="2500"/>
              <a:t>estimating demand functions</a:t>
            </a:r>
          </a:p>
          <a:p>
            <a:pPr lvl="1">
              <a:lnSpc>
                <a:spcPct val="95000"/>
              </a:lnSpc>
              <a:spcBef>
                <a:spcPct val="40000"/>
              </a:spcBef>
              <a:defRPr/>
            </a:pPr>
            <a:r>
              <a:rPr lang="en-GB" altLang="en-US" sz="2500"/>
              <a:t>forecasting future demand</a:t>
            </a:r>
            <a:endParaRPr lang="en-GB" altLang="en-US"/>
          </a:p>
          <a:p>
            <a:pPr>
              <a:lnSpc>
                <a:spcPct val="95000"/>
              </a:lnSpc>
              <a:spcBef>
                <a:spcPct val="40000"/>
              </a:spcBef>
              <a:defRPr/>
            </a:pPr>
            <a:r>
              <a:rPr lang="en-GB" altLang="en-US" sz="2800"/>
              <a:t>Methods of collecting data</a:t>
            </a:r>
            <a:endParaRPr lang="en-GB" altLang="en-US"/>
          </a:p>
          <a:p>
            <a:pPr lvl="1">
              <a:lnSpc>
                <a:spcPct val="95000"/>
              </a:lnSpc>
              <a:spcBef>
                <a:spcPct val="40000"/>
              </a:spcBef>
              <a:defRPr/>
            </a:pPr>
            <a:r>
              <a:rPr lang="en-GB" altLang="en-US" sz="2500"/>
              <a:t>market observations</a:t>
            </a:r>
            <a:endParaRPr lang="en-GB" altLang="en-US"/>
          </a:p>
          <a:p>
            <a:pPr lvl="2">
              <a:lnSpc>
                <a:spcPct val="95000"/>
              </a:lnSpc>
              <a:spcBef>
                <a:spcPct val="40000"/>
              </a:spcBef>
              <a:defRPr/>
            </a:pPr>
            <a:r>
              <a:rPr lang="en-GB" altLang="en-US"/>
              <a:t>seeing how demand has changed over time</a:t>
            </a:r>
          </a:p>
          <a:p>
            <a:pPr lvl="2">
              <a:lnSpc>
                <a:spcPct val="95000"/>
              </a:lnSpc>
              <a:spcBef>
                <a:spcPct val="40000"/>
              </a:spcBef>
              <a:defRPr/>
            </a:pPr>
            <a:r>
              <a:rPr lang="en-GB" altLang="en-US"/>
              <a:t>seeing how possible determinants of demand have changed over time</a:t>
            </a:r>
          </a:p>
          <a:p>
            <a:pPr lvl="2">
              <a:lnSpc>
                <a:spcPct val="95000"/>
              </a:lnSpc>
              <a:spcBef>
                <a:spcPct val="40000"/>
              </a:spcBef>
              <a:defRPr/>
            </a:pPr>
            <a:r>
              <a:rPr lang="en-GB" altLang="en-US"/>
              <a:t>using the information to estimate determinants of demand</a:t>
            </a:r>
          </a:p>
          <a:p>
            <a:pPr lvl="3">
              <a:lnSpc>
                <a:spcPct val="95000"/>
              </a:lnSpc>
              <a:spcBef>
                <a:spcPct val="40000"/>
              </a:spcBef>
              <a:defRPr/>
            </a:pPr>
            <a:r>
              <a:rPr lang="en-GB" altLang="en-US" sz="2100"/>
              <a:t>but past relationships may not hold in future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2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2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2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2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2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2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24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4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2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2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2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2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2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2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24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24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24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24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autoUpdateAnimBg="0"/>
      <p:bldP spid="824324" grpId="0" build="p" bldLvl="4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altLang="en-US" noProof="1"/>
              <a:t>Estimating Demand Functions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defRPr/>
            </a:pPr>
            <a:r>
              <a:rPr lang="en-AU" altLang="en-US" noProof="1"/>
              <a:t>Using the data to estimate demand functions</a:t>
            </a:r>
          </a:p>
          <a:p>
            <a:pPr lvl="1">
              <a:spcBef>
                <a:spcPct val="50000"/>
              </a:spcBef>
              <a:defRPr/>
            </a:pPr>
            <a:r>
              <a:rPr lang="en-AU" altLang="en-US" noProof="1"/>
              <a:t>general form of a demand function</a:t>
            </a:r>
          </a:p>
          <a:p>
            <a:pPr lvl="2">
              <a:spcBef>
                <a:spcPct val="50000"/>
              </a:spcBef>
              <a:defRPr/>
            </a:pPr>
            <a:r>
              <a:rPr lang="en-AU" altLang="en-US" i="1" noProof="1"/>
              <a:t>Q</a:t>
            </a:r>
            <a:r>
              <a:rPr lang="en-AU" altLang="en-US" i="1" baseline="-25000" noProof="1"/>
              <a:t>d</a:t>
            </a:r>
            <a:r>
              <a:rPr lang="en-AU" altLang="en-US" i="1" noProof="1"/>
              <a:t> = a + bP + cY + dP</a:t>
            </a:r>
            <a:r>
              <a:rPr lang="en-AU" altLang="en-US" baseline="-16000" noProof="1"/>
              <a:t>s</a:t>
            </a:r>
            <a:r>
              <a:rPr lang="en-AU" altLang="en-US" baseline="-34000" noProof="1"/>
              <a:t>1</a:t>
            </a:r>
            <a:r>
              <a:rPr lang="en-AU" altLang="en-US" baseline="-25000" noProof="1"/>
              <a:t>  </a:t>
            </a:r>
            <a:r>
              <a:rPr lang="en-AU" altLang="en-US" noProof="1"/>
              <a:t>. . . .</a:t>
            </a:r>
          </a:p>
          <a:p>
            <a:pPr lvl="3">
              <a:spcBef>
                <a:spcPct val="50000"/>
              </a:spcBef>
              <a:defRPr/>
            </a:pPr>
            <a:r>
              <a:rPr lang="en-AU" altLang="en-US" i="1" noProof="1"/>
              <a:t>P </a:t>
            </a:r>
            <a:r>
              <a:rPr lang="en-AU" altLang="en-US" noProof="1"/>
              <a:t>= price of the product</a:t>
            </a:r>
          </a:p>
          <a:p>
            <a:pPr lvl="3">
              <a:spcBef>
                <a:spcPct val="50000"/>
              </a:spcBef>
              <a:defRPr/>
            </a:pPr>
            <a:r>
              <a:rPr lang="en-AU" altLang="en-US" i="1" noProof="1"/>
              <a:t>Y </a:t>
            </a:r>
            <a:r>
              <a:rPr lang="en-AU" altLang="en-US" noProof="1"/>
              <a:t>= consumer income</a:t>
            </a:r>
          </a:p>
          <a:p>
            <a:pPr lvl="3">
              <a:spcBef>
                <a:spcPct val="50000"/>
              </a:spcBef>
              <a:defRPr/>
            </a:pPr>
            <a:r>
              <a:rPr lang="en-AU" altLang="en-US" i="1" noProof="1"/>
              <a:t>P</a:t>
            </a:r>
            <a:r>
              <a:rPr lang="en-AU" altLang="en-US" baseline="-16000" noProof="1"/>
              <a:t>s</a:t>
            </a:r>
            <a:r>
              <a:rPr lang="en-AU" altLang="en-US" baseline="-34000" noProof="1"/>
              <a:t>1</a:t>
            </a:r>
            <a:r>
              <a:rPr lang="en-AU" altLang="en-US" baseline="-25000" noProof="1"/>
              <a:t> </a:t>
            </a:r>
            <a:r>
              <a:rPr lang="en-AU" altLang="en-US" noProof="1"/>
              <a:t>= price of substitute product 1</a:t>
            </a:r>
          </a:p>
          <a:p>
            <a:pPr lvl="3">
              <a:spcBef>
                <a:spcPct val="50000"/>
              </a:spcBef>
              <a:defRPr/>
            </a:pPr>
            <a:r>
              <a:rPr lang="en-AU" altLang="en-US" i="1" noProof="1"/>
              <a:t>a, b, c, d </a:t>
            </a:r>
            <a:r>
              <a:rPr lang="en-AU" altLang="en-US" noProof="1"/>
              <a:t>= empirical estimates</a:t>
            </a:r>
          </a:p>
          <a:p>
            <a:pPr lvl="1">
              <a:spcBef>
                <a:spcPct val="50000"/>
              </a:spcBef>
              <a:defRPr/>
            </a:pPr>
            <a:r>
              <a:rPr lang="en-AU" altLang="en-US" noProof="1"/>
              <a:t>estimating demand equations</a:t>
            </a:r>
          </a:p>
          <a:p>
            <a:pPr lvl="2">
              <a:spcBef>
                <a:spcPct val="50000"/>
              </a:spcBef>
              <a:defRPr/>
            </a:pPr>
            <a:r>
              <a:rPr lang="en-AU" altLang="en-US" noProof="1"/>
              <a:t>regression analysis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7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7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7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7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7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7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7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7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7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73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73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73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73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73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3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73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73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6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Forecasting Demand</a:t>
            </a:r>
          </a:p>
        </p:txBody>
      </p:sp>
      <p:sp>
        <p:nvSpPr>
          <p:cNvPr id="834564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40000"/>
              </a:spcBef>
              <a:defRPr/>
            </a:pPr>
            <a:r>
              <a:rPr lang="en-GB" altLang="en-US"/>
              <a:t>Importance of demand forecasts</a:t>
            </a:r>
          </a:p>
          <a:p>
            <a:pPr>
              <a:spcBef>
                <a:spcPct val="40000"/>
              </a:spcBef>
              <a:defRPr/>
            </a:pPr>
            <a:r>
              <a:rPr lang="en-GB" altLang="en-US"/>
              <a:t>Simple time-series analysis</a:t>
            </a:r>
          </a:p>
          <a:p>
            <a:pPr lvl="1">
              <a:spcBef>
                <a:spcPct val="40000"/>
              </a:spcBef>
              <a:defRPr/>
            </a:pPr>
            <a:r>
              <a:rPr lang="en-GB" altLang="en-US"/>
              <a:t>use of simple time-series analysis</a:t>
            </a:r>
          </a:p>
          <a:p>
            <a:pPr lvl="1">
              <a:spcBef>
                <a:spcPct val="40000"/>
              </a:spcBef>
              <a:defRPr/>
            </a:pPr>
            <a:r>
              <a:rPr lang="en-GB" altLang="en-US"/>
              <a:t>limitations of the analysis</a:t>
            </a:r>
          </a:p>
          <a:p>
            <a:pPr>
              <a:spcBef>
                <a:spcPct val="40000"/>
              </a:spcBef>
              <a:defRPr/>
            </a:pPr>
            <a:r>
              <a:rPr lang="en-GB" altLang="en-US"/>
              <a:t>The decomposition of time paths</a:t>
            </a:r>
          </a:p>
          <a:p>
            <a:pPr lvl="1">
              <a:spcBef>
                <a:spcPct val="40000"/>
              </a:spcBef>
              <a:defRPr/>
            </a:pPr>
            <a:r>
              <a:rPr lang="en-GB" altLang="en-US"/>
              <a:t>trends</a:t>
            </a:r>
          </a:p>
          <a:p>
            <a:pPr lvl="1">
              <a:spcBef>
                <a:spcPct val="40000"/>
              </a:spcBef>
              <a:defRPr/>
            </a:pPr>
            <a:r>
              <a:rPr lang="en-GB" altLang="en-US"/>
              <a:t>cyclical fluctuations</a:t>
            </a:r>
          </a:p>
          <a:p>
            <a:pPr lvl="1">
              <a:spcBef>
                <a:spcPct val="40000"/>
              </a:spcBef>
              <a:defRPr/>
            </a:pPr>
            <a:r>
              <a:rPr lang="en-GB" altLang="en-US"/>
              <a:t>seasonal fluctuations</a:t>
            </a:r>
          </a:p>
          <a:p>
            <a:pPr lvl="1">
              <a:spcBef>
                <a:spcPct val="40000"/>
              </a:spcBef>
              <a:defRPr/>
            </a:pPr>
            <a:r>
              <a:rPr lang="en-GB" altLang="en-US"/>
              <a:t>short-term shifts in demand or supply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3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3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3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3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3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3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3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3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34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34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34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34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34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34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34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34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4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34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autoUpdateAnimBg="0"/>
      <p:bldP spid="834564" grpId="0" build="p" bldLvl="3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2"/>
          <p:cNvGraphicFramePr>
            <a:graphicFrameLocks/>
          </p:cNvGraphicFramePr>
          <p:nvPr/>
        </p:nvGraphicFramePr>
        <p:xfrm>
          <a:off x="757766" y="768350"/>
          <a:ext cx="11125109" cy="583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6019" name="Rectangle 3"/>
          <p:cNvSpPr>
            <a:spLocks noChangeArrowheads="1"/>
          </p:cNvSpPr>
          <p:nvPr/>
        </p:nvSpPr>
        <p:spPr bwMode="auto">
          <a:xfrm rot="-5400000">
            <a:off x="-1187184" y="3255932"/>
            <a:ext cx="3749424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200" dirty="0">
                <a:latin typeface="Arial" charset="0"/>
              </a:rPr>
              <a:t>Sales (number of jumpers)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401211" y="6437314"/>
            <a:ext cx="93820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200">
                <a:latin typeface="Arial" charset="0"/>
              </a:rPr>
              <a:t>Years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01184" y="1633538"/>
            <a:ext cx="9734549" cy="2767012"/>
            <a:chOff x="658" y="1029"/>
            <a:chExt cx="4599" cy="1743"/>
          </a:xfrm>
        </p:grpSpPr>
        <p:sp>
          <p:nvSpPr>
            <p:cNvPr id="86034" name="Arc 6"/>
            <p:cNvSpPr>
              <a:spLocks/>
            </p:cNvSpPr>
            <p:nvPr/>
          </p:nvSpPr>
          <p:spPr bwMode="auto">
            <a:xfrm>
              <a:off x="658" y="1029"/>
              <a:ext cx="4460" cy="1743"/>
            </a:xfrm>
            <a:custGeom>
              <a:avLst/>
              <a:gdLst>
                <a:gd name="T0" fmla="*/ 15 w 30045"/>
                <a:gd name="T1" fmla="*/ 1 h 21600"/>
                <a:gd name="T2" fmla="*/ 0 w 30045"/>
                <a:gd name="T3" fmla="*/ 0 h 21600"/>
                <a:gd name="T4" fmla="*/ 9 w 3004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045" h="21600" fill="none" extrusionOk="0">
                  <a:moveTo>
                    <a:pt x="30045" y="18708"/>
                  </a:moveTo>
                  <a:cubicBezTo>
                    <a:pt x="26762" y="20602"/>
                    <a:pt x="23039" y="21599"/>
                    <a:pt x="19249" y="21600"/>
                  </a:cubicBezTo>
                  <a:cubicBezTo>
                    <a:pt x="11124" y="21600"/>
                    <a:pt x="3686" y="17040"/>
                    <a:pt x="0" y="9799"/>
                  </a:cubicBezTo>
                </a:path>
                <a:path w="30045" h="21600" stroke="0" extrusionOk="0">
                  <a:moveTo>
                    <a:pt x="30045" y="18708"/>
                  </a:moveTo>
                  <a:cubicBezTo>
                    <a:pt x="26762" y="20602"/>
                    <a:pt x="23039" y="21599"/>
                    <a:pt x="19249" y="21600"/>
                  </a:cubicBezTo>
                  <a:cubicBezTo>
                    <a:pt x="11124" y="21600"/>
                    <a:pt x="3686" y="17040"/>
                    <a:pt x="0" y="9799"/>
                  </a:cubicBezTo>
                  <a:lnTo>
                    <a:pt x="19249" y="0"/>
                  </a:lnTo>
                  <a:lnTo>
                    <a:pt x="30045" y="18708"/>
                  </a:lnTo>
                  <a:close/>
                </a:path>
              </a:pathLst>
            </a:custGeom>
            <a:noFill/>
            <a:ln w="25400" cap="rnd">
              <a:solidFill>
                <a:srgbClr val="B058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Rectangle 7"/>
            <p:cNvSpPr>
              <a:spLocks noChangeArrowheads="1"/>
            </p:cNvSpPr>
            <p:nvPr/>
          </p:nvSpPr>
          <p:spPr bwMode="auto">
            <a:xfrm>
              <a:off x="4839" y="2264"/>
              <a:ext cx="41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>
                  <a:solidFill>
                    <a:srgbClr val="B05800"/>
                  </a:solidFill>
                  <a:latin typeface="Arial" charset="0"/>
                </a:rPr>
                <a:t>Trend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185333" y="2843213"/>
            <a:ext cx="10541000" cy="2425700"/>
            <a:chOff x="745" y="1791"/>
            <a:chExt cx="4980" cy="1528"/>
          </a:xfrm>
        </p:grpSpPr>
        <p:sp>
          <p:nvSpPr>
            <p:cNvPr id="86030" name="Arc 9"/>
            <p:cNvSpPr>
              <a:spLocks/>
            </p:cNvSpPr>
            <p:nvPr/>
          </p:nvSpPr>
          <p:spPr bwMode="auto">
            <a:xfrm rot="10800000">
              <a:off x="745" y="1873"/>
              <a:ext cx="1883" cy="1062"/>
            </a:xfrm>
            <a:custGeom>
              <a:avLst/>
              <a:gdLst>
                <a:gd name="T0" fmla="*/ 0 w 37491"/>
                <a:gd name="T1" fmla="*/ 0 h 21600"/>
                <a:gd name="T2" fmla="*/ 0 w 37491"/>
                <a:gd name="T3" fmla="*/ 0 h 21600"/>
                <a:gd name="T4" fmla="*/ 0 w 3749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491" h="21600" fill="none" extrusionOk="0">
                  <a:moveTo>
                    <a:pt x="0" y="6970"/>
                  </a:moveTo>
                  <a:cubicBezTo>
                    <a:pt x="4089" y="2527"/>
                    <a:pt x="9852" y="-1"/>
                    <a:pt x="15891" y="0"/>
                  </a:cubicBezTo>
                  <a:cubicBezTo>
                    <a:pt x="27820" y="0"/>
                    <a:pt x="37491" y="9670"/>
                    <a:pt x="37491" y="21600"/>
                  </a:cubicBezTo>
                </a:path>
                <a:path w="37491" h="21600" stroke="0" extrusionOk="0">
                  <a:moveTo>
                    <a:pt x="0" y="6970"/>
                  </a:moveTo>
                  <a:cubicBezTo>
                    <a:pt x="4089" y="2527"/>
                    <a:pt x="9852" y="-1"/>
                    <a:pt x="15891" y="0"/>
                  </a:cubicBezTo>
                  <a:cubicBezTo>
                    <a:pt x="27820" y="0"/>
                    <a:pt x="37491" y="9670"/>
                    <a:pt x="37491" y="21600"/>
                  </a:cubicBezTo>
                  <a:lnTo>
                    <a:pt x="15891" y="21600"/>
                  </a:lnTo>
                  <a:lnTo>
                    <a:pt x="0" y="697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1" name="Arc 10"/>
            <p:cNvSpPr>
              <a:spLocks/>
            </p:cNvSpPr>
            <p:nvPr/>
          </p:nvSpPr>
          <p:spPr bwMode="auto">
            <a:xfrm>
              <a:off x="2603" y="2257"/>
              <a:ext cx="1410" cy="1062"/>
            </a:xfrm>
            <a:custGeom>
              <a:avLst/>
              <a:gdLst>
                <a:gd name="T0" fmla="*/ 0 w 30972"/>
                <a:gd name="T1" fmla="*/ 0 h 21600"/>
                <a:gd name="T2" fmla="*/ 0 w 30972"/>
                <a:gd name="T3" fmla="*/ 0 h 21600"/>
                <a:gd name="T4" fmla="*/ 0 w 3097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972" h="21600" fill="none" extrusionOk="0">
                  <a:moveTo>
                    <a:pt x="0" y="6971"/>
                  </a:moveTo>
                  <a:cubicBezTo>
                    <a:pt x="4089" y="2528"/>
                    <a:pt x="9853" y="-1"/>
                    <a:pt x="15892" y="0"/>
                  </a:cubicBezTo>
                  <a:cubicBezTo>
                    <a:pt x="21526" y="0"/>
                    <a:pt x="26938" y="2201"/>
                    <a:pt x="30972" y="6135"/>
                  </a:cubicBezTo>
                </a:path>
                <a:path w="30972" h="21600" stroke="0" extrusionOk="0">
                  <a:moveTo>
                    <a:pt x="0" y="6971"/>
                  </a:moveTo>
                  <a:cubicBezTo>
                    <a:pt x="4089" y="2528"/>
                    <a:pt x="9853" y="-1"/>
                    <a:pt x="15892" y="0"/>
                  </a:cubicBezTo>
                  <a:cubicBezTo>
                    <a:pt x="21526" y="0"/>
                    <a:pt x="26938" y="2201"/>
                    <a:pt x="30972" y="6135"/>
                  </a:cubicBezTo>
                  <a:lnTo>
                    <a:pt x="15892" y="21600"/>
                  </a:lnTo>
                  <a:lnTo>
                    <a:pt x="0" y="6971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Arc 11"/>
            <p:cNvSpPr>
              <a:spLocks/>
            </p:cNvSpPr>
            <p:nvPr/>
          </p:nvSpPr>
          <p:spPr bwMode="auto">
            <a:xfrm rot="10800000">
              <a:off x="4014" y="1791"/>
              <a:ext cx="1137" cy="1127"/>
            </a:xfrm>
            <a:custGeom>
              <a:avLst/>
              <a:gdLst>
                <a:gd name="T0" fmla="*/ 0 w 24974"/>
                <a:gd name="T1" fmla="*/ 0 h 21600"/>
                <a:gd name="T2" fmla="*/ 0 w 24974"/>
                <a:gd name="T3" fmla="*/ 0 h 21600"/>
                <a:gd name="T4" fmla="*/ 0 w 2497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974" h="21600" fill="none" extrusionOk="0">
                  <a:moveTo>
                    <a:pt x="0" y="2006"/>
                  </a:moveTo>
                  <a:cubicBezTo>
                    <a:pt x="2848" y="684"/>
                    <a:pt x="5950" y="-1"/>
                    <a:pt x="9091" y="0"/>
                  </a:cubicBezTo>
                  <a:cubicBezTo>
                    <a:pt x="15125" y="0"/>
                    <a:pt x="20884" y="2524"/>
                    <a:pt x="24973" y="6961"/>
                  </a:cubicBezTo>
                </a:path>
                <a:path w="24974" h="21600" stroke="0" extrusionOk="0">
                  <a:moveTo>
                    <a:pt x="0" y="2006"/>
                  </a:moveTo>
                  <a:cubicBezTo>
                    <a:pt x="2848" y="684"/>
                    <a:pt x="5950" y="-1"/>
                    <a:pt x="9091" y="0"/>
                  </a:cubicBezTo>
                  <a:cubicBezTo>
                    <a:pt x="15125" y="0"/>
                    <a:pt x="20884" y="2524"/>
                    <a:pt x="24973" y="6961"/>
                  </a:cubicBezTo>
                  <a:lnTo>
                    <a:pt x="9091" y="21600"/>
                  </a:lnTo>
                  <a:lnTo>
                    <a:pt x="0" y="2006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3" name="Rectangle 12"/>
            <p:cNvSpPr>
              <a:spLocks noChangeArrowheads="1"/>
            </p:cNvSpPr>
            <p:nvPr/>
          </p:nvSpPr>
          <p:spPr bwMode="auto">
            <a:xfrm>
              <a:off x="5180" y="2588"/>
              <a:ext cx="54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>
                  <a:solidFill>
                    <a:schemeClr val="tx2"/>
                  </a:solidFill>
                  <a:latin typeface="Arial" charset="0"/>
                </a:rPr>
                <a:t>Cyclical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064684" y="3448050"/>
            <a:ext cx="10733616" cy="1541463"/>
            <a:chOff x="688" y="2172"/>
            <a:chExt cx="5071" cy="971"/>
          </a:xfrm>
        </p:grpSpPr>
        <p:sp>
          <p:nvSpPr>
            <p:cNvPr id="86028" name="Freeform 14"/>
            <p:cNvSpPr>
              <a:spLocks/>
            </p:cNvSpPr>
            <p:nvPr/>
          </p:nvSpPr>
          <p:spPr bwMode="auto">
            <a:xfrm>
              <a:off x="688" y="2172"/>
              <a:ext cx="4454" cy="855"/>
            </a:xfrm>
            <a:custGeom>
              <a:avLst/>
              <a:gdLst>
                <a:gd name="T0" fmla="*/ 23 w 4454"/>
                <a:gd name="T1" fmla="*/ 35 h 855"/>
                <a:gd name="T2" fmla="*/ 150 w 4454"/>
                <a:gd name="T3" fmla="*/ 0 h 855"/>
                <a:gd name="T4" fmla="*/ 219 w 4454"/>
                <a:gd name="T5" fmla="*/ 115 h 855"/>
                <a:gd name="T6" fmla="*/ 231 w 4454"/>
                <a:gd name="T7" fmla="*/ 222 h 855"/>
                <a:gd name="T8" fmla="*/ 266 w 4454"/>
                <a:gd name="T9" fmla="*/ 320 h 855"/>
                <a:gd name="T10" fmla="*/ 300 w 4454"/>
                <a:gd name="T11" fmla="*/ 427 h 855"/>
                <a:gd name="T12" fmla="*/ 346 w 4454"/>
                <a:gd name="T13" fmla="*/ 533 h 855"/>
                <a:gd name="T14" fmla="*/ 473 w 4454"/>
                <a:gd name="T15" fmla="*/ 560 h 855"/>
                <a:gd name="T16" fmla="*/ 566 w 4454"/>
                <a:gd name="T17" fmla="*/ 462 h 855"/>
                <a:gd name="T18" fmla="*/ 704 w 4454"/>
                <a:gd name="T19" fmla="*/ 444 h 855"/>
                <a:gd name="T20" fmla="*/ 773 w 4454"/>
                <a:gd name="T21" fmla="*/ 551 h 855"/>
                <a:gd name="T22" fmla="*/ 819 w 4454"/>
                <a:gd name="T23" fmla="*/ 675 h 855"/>
                <a:gd name="T24" fmla="*/ 935 w 4454"/>
                <a:gd name="T25" fmla="*/ 765 h 855"/>
                <a:gd name="T26" fmla="*/ 1050 w 4454"/>
                <a:gd name="T27" fmla="*/ 729 h 855"/>
                <a:gd name="T28" fmla="*/ 1119 w 4454"/>
                <a:gd name="T29" fmla="*/ 631 h 855"/>
                <a:gd name="T30" fmla="*/ 1235 w 4454"/>
                <a:gd name="T31" fmla="*/ 551 h 855"/>
                <a:gd name="T32" fmla="*/ 1269 w 4454"/>
                <a:gd name="T33" fmla="*/ 649 h 855"/>
                <a:gd name="T34" fmla="*/ 1292 w 4454"/>
                <a:gd name="T35" fmla="*/ 756 h 855"/>
                <a:gd name="T36" fmla="*/ 1419 w 4454"/>
                <a:gd name="T37" fmla="*/ 791 h 855"/>
                <a:gd name="T38" fmla="*/ 1500 w 4454"/>
                <a:gd name="T39" fmla="*/ 702 h 855"/>
                <a:gd name="T40" fmla="*/ 1523 w 4454"/>
                <a:gd name="T41" fmla="*/ 605 h 855"/>
                <a:gd name="T42" fmla="*/ 1569 w 4454"/>
                <a:gd name="T43" fmla="*/ 507 h 855"/>
                <a:gd name="T44" fmla="*/ 1684 w 4454"/>
                <a:gd name="T45" fmla="*/ 489 h 855"/>
                <a:gd name="T46" fmla="*/ 1708 w 4454"/>
                <a:gd name="T47" fmla="*/ 595 h 855"/>
                <a:gd name="T48" fmla="*/ 1811 w 4454"/>
                <a:gd name="T49" fmla="*/ 649 h 855"/>
                <a:gd name="T50" fmla="*/ 1869 w 4454"/>
                <a:gd name="T51" fmla="*/ 578 h 855"/>
                <a:gd name="T52" fmla="*/ 1892 w 4454"/>
                <a:gd name="T53" fmla="*/ 471 h 855"/>
                <a:gd name="T54" fmla="*/ 1892 w 4454"/>
                <a:gd name="T55" fmla="*/ 364 h 855"/>
                <a:gd name="T56" fmla="*/ 1904 w 4454"/>
                <a:gd name="T57" fmla="*/ 248 h 855"/>
                <a:gd name="T58" fmla="*/ 1961 w 4454"/>
                <a:gd name="T59" fmla="*/ 178 h 855"/>
                <a:gd name="T60" fmla="*/ 2088 w 4454"/>
                <a:gd name="T61" fmla="*/ 204 h 855"/>
                <a:gd name="T62" fmla="*/ 2134 w 4454"/>
                <a:gd name="T63" fmla="*/ 338 h 855"/>
                <a:gd name="T64" fmla="*/ 2238 w 4454"/>
                <a:gd name="T65" fmla="*/ 409 h 855"/>
                <a:gd name="T66" fmla="*/ 2319 w 4454"/>
                <a:gd name="T67" fmla="*/ 329 h 855"/>
                <a:gd name="T68" fmla="*/ 2365 w 4454"/>
                <a:gd name="T69" fmla="*/ 222 h 855"/>
                <a:gd name="T70" fmla="*/ 2411 w 4454"/>
                <a:gd name="T71" fmla="*/ 115 h 855"/>
                <a:gd name="T72" fmla="*/ 2492 w 4454"/>
                <a:gd name="T73" fmla="*/ 26 h 855"/>
                <a:gd name="T74" fmla="*/ 2596 w 4454"/>
                <a:gd name="T75" fmla="*/ 80 h 855"/>
                <a:gd name="T76" fmla="*/ 2619 w 4454"/>
                <a:gd name="T77" fmla="*/ 186 h 855"/>
                <a:gd name="T78" fmla="*/ 2653 w 4454"/>
                <a:gd name="T79" fmla="*/ 311 h 855"/>
                <a:gd name="T80" fmla="*/ 2780 w 4454"/>
                <a:gd name="T81" fmla="*/ 338 h 855"/>
                <a:gd name="T82" fmla="*/ 2861 w 4454"/>
                <a:gd name="T83" fmla="*/ 258 h 855"/>
                <a:gd name="T84" fmla="*/ 2896 w 4454"/>
                <a:gd name="T85" fmla="*/ 151 h 855"/>
                <a:gd name="T86" fmla="*/ 3011 w 4454"/>
                <a:gd name="T87" fmla="*/ 160 h 855"/>
                <a:gd name="T88" fmla="*/ 3080 w 4454"/>
                <a:gd name="T89" fmla="*/ 311 h 855"/>
                <a:gd name="T90" fmla="*/ 3092 w 4454"/>
                <a:gd name="T91" fmla="*/ 417 h 855"/>
                <a:gd name="T92" fmla="*/ 3207 w 4454"/>
                <a:gd name="T93" fmla="*/ 489 h 855"/>
                <a:gd name="T94" fmla="*/ 3276 w 4454"/>
                <a:gd name="T95" fmla="*/ 373 h 855"/>
                <a:gd name="T96" fmla="*/ 3403 w 4454"/>
                <a:gd name="T97" fmla="*/ 338 h 855"/>
                <a:gd name="T98" fmla="*/ 3507 w 4454"/>
                <a:gd name="T99" fmla="*/ 417 h 855"/>
                <a:gd name="T100" fmla="*/ 3530 w 4454"/>
                <a:gd name="T101" fmla="*/ 515 h 855"/>
                <a:gd name="T102" fmla="*/ 3542 w 4454"/>
                <a:gd name="T103" fmla="*/ 622 h 855"/>
                <a:gd name="T104" fmla="*/ 3599 w 4454"/>
                <a:gd name="T105" fmla="*/ 729 h 855"/>
                <a:gd name="T106" fmla="*/ 3830 w 4454"/>
                <a:gd name="T107" fmla="*/ 746 h 855"/>
                <a:gd name="T108" fmla="*/ 3888 w 4454"/>
                <a:gd name="T109" fmla="*/ 631 h 855"/>
                <a:gd name="T110" fmla="*/ 4003 w 4454"/>
                <a:gd name="T111" fmla="*/ 649 h 855"/>
                <a:gd name="T112" fmla="*/ 4003 w 4454"/>
                <a:gd name="T113" fmla="*/ 756 h 855"/>
                <a:gd name="T114" fmla="*/ 4072 w 4454"/>
                <a:gd name="T115" fmla="*/ 854 h 855"/>
                <a:gd name="T116" fmla="*/ 4165 w 4454"/>
                <a:gd name="T117" fmla="*/ 791 h 855"/>
                <a:gd name="T118" fmla="*/ 4188 w 4454"/>
                <a:gd name="T119" fmla="*/ 675 h 855"/>
                <a:gd name="T120" fmla="*/ 4268 w 4454"/>
                <a:gd name="T121" fmla="*/ 613 h 855"/>
                <a:gd name="T122" fmla="*/ 4372 w 4454"/>
                <a:gd name="T123" fmla="*/ 675 h 855"/>
                <a:gd name="T124" fmla="*/ 4453 w 4454"/>
                <a:gd name="T125" fmla="*/ 783 h 8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454" h="855">
                  <a:moveTo>
                    <a:pt x="0" y="124"/>
                  </a:moveTo>
                  <a:lnTo>
                    <a:pt x="12" y="88"/>
                  </a:lnTo>
                  <a:lnTo>
                    <a:pt x="23" y="62"/>
                  </a:lnTo>
                  <a:lnTo>
                    <a:pt x="23" y="35"/>
                  </a:lnTo>
                  <a:lnTo>
                    <a:pt x="46" y="9"/>
                  </a:lnTo>
                  <a:lnTo>
                    <a:pt x="81" y="0"/>
                  </a:lnTo>
                  <a:lnTo>
                    <a:pt x="116" y="0"/>
                  </a:lnTo>
                  <a:lnTo>
                    <a:pt x="150" y="0"/>
                  </a:lnTo>
                  <a:lnTo>
                    <a:pt x="185" y="26"/>
                  </a:lnTo>
                  <a:lnTo>
                    <a:pt x="196" y="53"/>
                  </a:lnTo>
                  <a:lnTo>
                    <a:pt x="208" y="80"/>
                  </a:lnTo>
                  <a:lnTo>
                    <a:pt x="219" y="115"/>
                  </a:lnTo>
                  <a:lnTo>
                    <a:pt x="219" y="142"/>
                  </a:lnTo>
                  <a:lnTo>
                    <a:pt x="219" y="178"/>
                  </a:lnTo>
                  <a:lnTo>
                    <a:pt x="231" y="204"/>
                  </a:lnTo>
                  <a:lnTo>
                    <a:pt x="231" y="222"/>
                  </a:lnTo>
                  <a:lnTo>
                    <a:pt x="243" y="248"/>
                  </a:lnTo>
                  <a:lnTo>
                    <a:pt x="254" y="275"/>
                  </a:lnTo>
                  <a:lnTo>
                    <a:pt x="266" y="302"/>
                  </a:lnTo>
                  <a:lnTo>
                    <a:pt x="266" y="320"/>
                  </a:lnTo>
                  <a:lnTo>
                    <a:pt x="277" y="346"/>
                  </a:lnTo>
                  <a:lnTo>
                    <a:pt x="277" y="373"/>
                  </a:lnTo>
                  <a:lnTo>
                    <a:pt x="289" y="400"/>
                  </a:lnTo>
                  <a:lnTo>
                    <a:pt x="300" y="427"/>
                  </a:lnTo>
                  <a:lnTo>
                    <a:pt x="312" y="453"/>
                  </a:lnTo>
                  <a:lnTo>
                    <a:pt x="312" y="480"/>
                  </a:lnTo>
                  <a:lnTo>
                    <a:pt x="323" y="507"/>
                  </a:lnTo>
                  <a:lnTo>
                    <a:pt x="346" y="533"/>
                  </a:lnTo>
                  <a:lnTo>
                    <a:pt x="369" y="551"/>
                  </a:lnTo>
                  <a:lnTo>
                    <a:pt x="404" y="560"/>
                  </a:lnTo>
                  <a:lnTo>
                    <a:pt x="439" y="560"/>
                  </a:lnTo>
                  <a:lnTo>
                    <a:pt x="473" y="560"/>
                  </a:lnTo>
                  <a:lnTo>
                    <a:pt x="496" y="533"/>
                  </a:lnTo>
                  <a:lnTo>
                    <a:pt x="531" y="515"/>
                  </a:lnTo>
                  <a:lnTo>
                    <a:pt x="542" y="489"/>
                  </a:lnTo>
                  <a:lnTo>
                    <a:pt x="566" y="462"/>
                  </a:lnTo>
                  <a:lnTo>
                    <a:pt x="600" y="444"/>
                  </a:lnTo>
                  <a:lnTo>
                    <a:pt x="635" y="444"/>
                  </a:lnTo>
                  <a:lnTo>
                    <a:pt x="669" y="444"/>
                  </a:lnTo>
                  <a:lnTo>
                    <a:pt x="704" y="444"/>
                  </a:lnTo>
                  <a:lnTo>
                    <a:pt x="727" y="471"/>
                  </a:lnTo>
                  <a:lnTo>
                    <a:pt x="727" y="497"/>
                  </a:lnTo>
                  <a:lnTo>
                    <a:pt x="762" y="524"/>
                  </a:lnTo>
                  <a:lnTo>
                    <a:pt x="773" y="551"/>
                  </a:lnTo>
                  <a:lnTo>
                    <a:pt x="773" y="578"/>
                  </a:lnTo>
                  <a:lnTo>
                    <a:pt x="796" y="613"/>
                  </a:lnTo>
                  <a:lnTo>
                    <a:pt x="808" y="640"/>
                  </a:lnTo>
                  <a:lnTo>
                    <a:pt x="819" y="675"/>
                  </a:lnTo>
                  <a:lnTo>
                    <a:pt x="831" y="711"/>
                  </a:lnTo>
                  <a:lnTo>
                    <a:pt x="854" y="738"/>
                  </a:lnTo>
                  <a:lnTo>
                    <a:pt x="889" y="756"/>
                  </a:lnTo>
                  <a:lnTo>
                    <a:pt x="935" y="765"/>
                  </a:lnTo>
                  <a:lnTo>
                    <a:pt x="969" y="765"/>
                  </a:lnTo>
                  <a:lnTo>
                    <a:pt x="1004" y="765"/>
                  </a:lnTo>
                  <a:lnTo>
                    <a:pt x="1038" y="756"/>
                  </a:lnTo>
                  <a:lnTo>
                    <a:pt x="1050" y="729"/>
                  </a:lnTo>
                  <a:lnTo>
                    <a:pt x="1062" y="702"/>
                  </a:lnTo>
                  <a:lnTo>
                    <a:pt x="1096" y="675"/>
                  </a:lnTo>
                  <a:lnTo>
                    <a:pt x="1108" y="649"/>
                  </a:lnTo>
                  <a:lnTo>
                    <a:pt x="1119" y="631"/>
                  </a:lnTo>
                  <a:lnTo>
                    <a:pt x="1154" y="605"/>
                  </a:lnTo>
                  <a:lnTo>
                    <a:pt x="1177" y="578"/>
                  </a:lnTo>
                  <a:lnTo>
                    <a:pt x="1200" y="551"/>
                  </a:lnTo>
                  <a:lnTo>
                    <a:pt x="1235" y="551"/>
                  </a:lnTo>
                  <a:lnTo>
                    <a:pt x="1235" y="578"/>
                  </a:lnTo>
                  <a:lnTo>
                    <a:pt x="1246" y="605"/>
                  </a:lnTo>
                  <a:lnTo>
                    <a:pt x="1258" y="631"/>
                  </a:lnTo>
                  <a:lnTo>
                    <a:pt x="1269" y="649"/>
                  </a:lnTo>
                  <a:lnTo>
                    <a:pt x="1269" y="675"/>
                  </a:lnTo>
                  <a:lnTo>
                    <a:pt x="1281" y="702"/>
                  </a:lnTo>
                  <a:lnTo>
                    <a:pt x="1281" y="729"/>
                  </a:lnTo>
                  <a:lnTo>
                    <a:pt x="1292" y="756"/>
                  </a:lnTo>
                  <a:lnTo>
                    <a:pt x="1327" y="783"/>
                  </a:lnTo>
                  <a:lnTo>
                    <a:pt x="1361" y="791"/>
                  </a:lnTo>
                  <a:lnTo>
                    <a:pt x="1385" y="791"/>
                  </a:lnTo>
                  <a:lnTo>
                    <a:pt x="1419" y="791"/>
                  </a:lnTo>
                  <a:lnTo>
                    <a:pt x="1454" y="783"/>
                  </a:lnTo>
                  <a:lnTo>
                    <a:pt x="1477" y="756"/>
                  </a:lnTo>
                  <a:lnTo>
                    <a:pt x="1488" y="729"/>
                  </a:lnTo>
                  <a:lnTo>
                    <a:pt x="1500" y="702"/>
                  </a:lnTo>
                  <a:lnTo>
                    <a:pt x="1500" y="675"/>
                  </a:lnTo>
                  <a:lnTo>
                    <a:pt x="1511" y="649"/>
                  </a:lnTo>
                  <a:lnTo>
                    <a:pt x="1511" y="631"/>
                  </a:lnTo>
                  <a:lnTo>
                    <a:pt x="1523" y="605"/>
                  </a:lnTo>
                  <a:lnTo>
                    <a:pt x="1546" y="578"/>
                  </a:lnTo>
                  <a:lnTo>
                    <a:pt x="1558" y="551"/>
                  </a:lnTo>
                  <a:lnTo>
                    <a:pt x="1558" y="533"/>
                  </a:lnTo>
                  <a:lnTo>
                    <a:pt x="1569" y="507"/>
                  </a:lnTo>
                  <a:lnTo>
                    <a:pt x="1581" y="471"/>
                  </a:lnTo>
                  <a:lnTo>
                    <a:pt x="1615" y="462"/>
                  </a:lnTo>
                  <a:lnTo>
                    <a:pt x="1650" y="462"/>
                  </a:lnTo>
                  <a:lnTo>
                    <a:pt x="1684" y="489"/>
                  </a:lnTo>
                  <a:lnTo>
                    <a:pt x="1684" y="515"/>
                  </a:lnTo>
                  <a:lnTo>
                    <a:pt x="1684" y="542"/>
                  </a:lnTo>
                  <a:lnTo>
                    <a:pt x="1696" y="569"/>
                  </a:lnTo>
                  <a:lnTo>
                    <a:pt x="1708" y="595"/>
                  </a:lnTo>
                  <a:lnTo>
                    <a:pt x="1719" y="622"/>
                  </a:lnTo>
                  <a:lnTo>
                    <a:pt x="1742" y="649"/>
                  </a:lnTo>
                  <a:lnTo>
                    <a:pt x="1777" y="649"/>
                  </a:lnTo>
                  <a:lnTo>
                    <a:pt x="1811" y="649"/>
                  </a:lnTo>
                  <a:lnTo>
                    <a:pt x="1846" y="649"/>
                  </a:lnTo>
                  <a:lnTo>
                    <a:pt x="1857" y="631"/>
                  </a:lnTo>
                  <a:lnTo>
                    <a:pt x="1869" y="605"/>
                  </a:lnTo>
                  <a:lnTo>
                    <a:pt x="1869" y="578"/>
                  </a:lnTo>
                  <a:lnTo>
                    <a:pt x="1881" y="551"/>
                  </a:lnTo>
                  <a:lnTo>
                    <a:pt x="1881" y="533"/>
                  </a:lnTo>
                  <a:lnTo>
                    <a:pt x="1881" y="497"/>
                  </a:lnTo>
                  <a:lnTo>
                    <a:pt x="1892" y="471"/>
                  </a:lnTo>
                  <a:lnTo>
                    <a:pt x="1892" y="444"/>
                  </a:lnTo>
                  <a:lnTo>
                    <a:pt x="1892" y="417"/>
                  </a:lnTo>
                  <a:lnTo>
                    <a:pt x="1892" y="391"/>
                  </a:lnTo>
                  <a:lnTo>
                    <a:pt x="1892" y="364"/>
                  </a:lnTo>
                  <a:lnTo>
                    <a:pt x="1892" y="338"/>
                  </a:lnTo>
                  <a:lnTo>
                    <a:pt x="1892" y="311"/>
                  </a:lnTo>
                  <a:lnTo>
                    <a:pt x="1892" y="275"/>
                  </a:lnTo>
                  <a:lnTo>
                    <a:pt x="1904" y="248"/>
                  </a:lnTo>
                  <a:lnTo>
                    <a:pt x="1915" y="222"/>
                  </a:lnTo>
                  <a:lnTo>
                    <a:pt x="1915" y="204"/>
                  </a:lnTo>
                  <a:lnTo>
                    <a:pt x="1927" y="178"/>
                  </a:lnTo>
                  <a:lnTo>
                    <a:pt x="1961" y="178"/>
                  </a:lnTo>
                  <a:lnTo>
                    <a:pt x="1996" y="178"/>
                  </a:lnTo>
                  <a:lnTo>
                    <a:pt x="2031" y="178"/>
                  </a:lnTo>
                  <a:lnTo>
                    <a:pt x="2065" y="178"/>
                  </a:lnTo>
                  <a:lnTo>
                    <a:pt x="2088" y="204"/>
                  </a:lnTo>
                  <a:lnTo>
                    <a:pt x="2088" y="222"/>
                  </a:lnTo>
                  <a:lnTo>
                    <a:pt x="2100" y="248"/>
                  </a:lnTo>
                  <a:lnTo>
                    <a:pt x="2111" y="275"/>
                  </a:lnTo>
                  <a:lnTo>
                    <a:pt x="2134" y="338"/>
                  </a:lnTo>
                  <a:lnTo>
                    <a:pt x="2146" y="364"/>
                  </a:lnTo>
                  <a:lnTo>
                    <a:pt x="2169" y="400"/>
                  </a:lnTo>
                  <a:lnTo>
                    <a:pt x="2204" y="409"/>
                  </a:lnTo>
                  <a:lnTo>
                    <a:pt x="2238" y="409"/>
                  </a:lnTo>
                  <a:lnTo>
                    <a:pt x="2273" y="409"/>
                  </a:lnTo>
                  <a:lnTo>
                    <a:pt x="2296" y="382"/>
                  </a:lnTo>
                  <a:lnTo>
                    <a:pt x="2307" y="356"/>
                  </a:lnTo>
                  <a:lnTo>
                    <a:pt x="2319" y="329"/>
                  </a:lnTo>
                  <a:lnTo>
                    <a:pt x="2330" y="302"/>
                  </a:lnTo>
                  <a:lnTo>
                    <a:pt x="2342" y="275"/>
                  </a:lnTo>
                  <a:lnTo>
                    <a:pt x="2353" y="248"/>
                  </a:lnTo>
                  <a:lnTo>
                    <a:pt x="2365" y="222"/>
                  </a:lnTo>
                  <a:lnTo>
                    <a:pt x="2377" y="204"/>
                  </a:lnTo>
                  <a:lnTo>
                    <a:pt x="2388" y="178"/>
                  </a:lnTo>
                  <a:lnTo>
                    <a:pt x="2400" y="142"/>
                  </a:lnTo>
                  <a:lnTo>
                    <a:pt x="2411" y="115"/>
                  </a:lnTo>
                  <a:lnTo>
                    <a:pt x="2411" y="88"/>
                  </a:lnTo>
                  <a:lnTo>
                    <a:pt x="2434" y="62"/>
                  </a:lnTo>
                  <a:lnTo>
                    <a:pt x="2469" y="53"/>
                  </a:lnTo>
                  <a:lnTo>
                    <a:pt x="2492" y="26"/>
                  </a:lnTo>
                  <a:lnTo>
                    <a:pt x="2527" y="26"/>
                  </a:lnTo>
                  <a:lnTo>
                    <a:pt x="2561" y="26"/>
                  </a:lnTo>
                  <a:lnTo>
                    <a:pt x="2584" y="53"/>
                  </a:lnTo>
                  <a:lnTo>
                    <a:pt x="2596" y="80"/>
                  </a:lnTo>
                  <a:lnTo>
                    <a:pt x="2607" y="107"/>
                  </a:lnTo>
                  <a:lnTo>
                    <a:pt x="2619" y="133"/>
                  </a:lnTo>
                  <a:lnTo>
                    <a:pt x="2619" y="160"/>
                  </a:lnTo>
                  <a:lnTo>
                    <a:pt x="2619" y="186"/>
                  </a:lnTo>
                  <a:lnTo>
                    <a:pt x="2630" y="222"/>
                  </a:lnTo>
                  <a:lnTo>
                    <a:pt x="2630" y="248"/>
                  </a:lnTo>
                  <a:lnTo>
                    <a:pt x="2630" y="284"/>
                  </a:lnTo>
                  <a:lnTo>
                    <a:pt x="2653" y="311"/>
                  </a:lnTo>
                  <a:lnTo>
                    <a:pt x="2676" y="338"/>
                  </a:lnTo>
                  <a:lnTo>
                    <a:pt x="2711" y="338"/>
                  </a:lnTo>
                  <a:lnTo>
                    <a:pt x="2746" y="338"/>
                  </a:lnTo>
                  <a:lnTo>
                    <a:pt x="2780" y="338"/>
                  </a:lnTo>
                  <a:lnTo>
                    <a:pt x="2815" y="338"/>
                  </a:lnTo>
                  <a:lnTo>
                    <a:pt x="2838" y="311"/>
                  </a:lnTo>
                  <a:lnTo>
                    <a:pt x="2861" y="284"/>
                  </a:lnTo>
                  <a:lnTo>
                    <a:pt x="2861" y="258"/>
                  </a:lnTo>
                  <a:lnTo>
                    <a:pt x="2873" y="222"/>
                  </a:lnTo>
                  <a:lnTo>
                    <a:pt x="2873" y="204"/>
                  </a:lnTo>
                  <a:lnTo>
                    <a:pt x="2873" y="178"/>
                  </a:lnTo>
                  <a:lnTo>
                    <a:pt x="2896" y="151"/>
                  </a:lnTo>
                  <a:lnTo>
                    <a:pt x="2930" y="133"/>
                  </a:lnTo>
                  <a:lnTo>
                    <a:pt x="2965" y="133"/>
                  </a:lnTo>
                  <a:lnTo>
                    <a:pt x="2999" y="133"/>
                  </a:lnTo>
                  <a:lnTo>
                    <a:pt x="3011" y="160"/>
                  </a:lnTo>
                  <a:lnTo>
                    <a:pt x="3046" y="222"/>
                  </a:lnTo>
                  <a:lnTo>
                    <a:pt x="3057" y="258"/>
                  </a:lnTo>
                  <a:lnTo>
                    <a:pt x="3069" y="284"/>
                  </a:lnTo>
                  <a:lnTo>
                    <a:pt x="3080" y="311"/>
                  </a:lnTo>
                  <a:lnTo>
                    <a:pt x="3080" y="338"/>
                  </a:lnTo>
                  <a:lnTo>
                    <a:pt x="3080" y="364"/>
                  </a:lnTo>
                  <a:lnTo>
                    <a:pt x="3080" y="391"/>
                  </a:lnTo>
                  <a:lnTo>
                    <a:pt x="3092" y="417"/>
                  </a:lnTo>
                  <a:lnTo>
                    <a:pt x="3115" y="471"/>
                  </a:lnTo>
                  <a:lnTo>
                    <a:pt x="3149" y="489"/>
                  </a:lnTo>
                  <a:lnTo>
                    <a:pt x="3173" y="489"/>
                  </a:lnTo>
                  <a:lnTo>
                    <a:pt x="3207" y="489"/>
                  </a:lnTo>
                  <a:lnTo>
                    <a:pt x="3242" y="471"/>
                  </a:lnTo>
                  <a:lnTo>
                    <a:pt x="3253" y="444"/>
                  </a:lnTo>
                  <a:lnTo>
                    <a:pt x="3276" y="409"/>
                  </a:lnTo>
                  <a:lnTo>
                    <a:pt x="3276" y="373"/>
                  </a:lnTo>
                  <a:lnTo>
                    <a:pt x="3299" y="346"/>
                  </a:lnTo>
                  <a:lnTo>
                    <a:pt x="3334" y="338"/>
                  </a:lnTo>
                  <a:lnTo>
                    <a:pt x="3369" y="338"/>
                  </a:lnTo>
                  <a:lnTo>
                    <a:pt x="3403" y="338"/>
                  </a:lnTo>
                  <a:lnTo>
                    <a:pt x="3438" y="338"/>
                  </a:lnTo>
                  <a:lnTo>
                    <a:pt x="3472" y="364"/>
                  </a:lnTo>
                  <a:lnTo>
                    <a:pt x="3495" y="391"/>
                  </a:lnTo>
                  <a:lnTo>
                    <a:pt x="3507" y="417"/>
                  </a:lnTo>
                  <a:lnTo>
                    <a:pt x="3507" y="436"/>
                  </a:lnTo>
                  <a:lnTo>
                    <a:pt x="3519" y="462"/>
                  </a:lnTo>
                  <a:lnTo>
                    <a:pt x="3519" y="489"/>
                  </a:lnTo>
                  <a:lnTo>
                    <a:pt x="3530" y="515"/>
                  </a:lnTo>
                  <a:lnTo>
                    <a:pt x="3530" y="542"/>
                  </a:lnTo>
                  <a:lnTo>
                    <a:pt x="3542" y="569"/>
                  </a:lnTo>
                  <a:lnTo>
                    <a:pt x="3542" y="595"/>
                  </a:lnTo>
                  <a:lnTo>
                    <a:pt x="3542" y="622"/>
                  </a:lnTo>
                  <a:lnTo>
                    <a:pt x="3542" y="649"/>
                  </a:lnTo>
                  <a:lnTo>
                    <a:pt x="3553" y="685"/>
                  </a:lnTo>
                  <a:lnTo>
                    <a:pt x="3565" y="711"/>
                  </a:lnTo>
                  <a:lnTo>
                    <a:pt x="3599" y="729"/>
                  </a:lnTo>
                  <a:lnTo>
                    <a:pt x="3703" y="756"/>
                  </a:lnTo>
                  <a:lnTo>
                    <a:pt x="3772" y="765"/>
                  </a:lnTo>
                  <a:lnTo>
                    <a:pt x="3807" y="765"/>
                  </a:lnTo>
                  <a:lnTo>
                    <a:pt x="3830" y="746"/>
                  </a:lnTo>
                  <a:lnTo>
                    <a:pt x="3853" y="720"/>
                  </a:lnTo>
                  <a:lnTo>
                    <a:pt x="3865" y="693"/>
                  </a:lnTo>
                  <a:lnTo>
                    <a:pt x="3876" y="658"/>
                  </a:lnTo>
                  <a:lnTo>
                    <a:pt x="3888" y="631"/>
                  </a:lnTo>
                  <a:lnTo>
                    <a:pt x="3922" y="613"/>
                  </a:lnTo>
                  <a:lnTo>
                    <a:pt x="3957" y="613"/>
                  </a:lnTo>
                  <a:lnTo>
                    <a:pt x="3992" y="622"/>
                  </a:lnTo>
                  <a:lnTo>
                    <a:pt x="4003" y="649"/>
                  </a:lnTo>
                  <a:lnTo>
                    <a:pt x="4003" y="675"/>
                  </a:lnTo>
                  <a:lnTo>
                    <a:pt x="4003" y="702"/>
                  </a:lnTo>
                  <a:lnTo>
                    <a:pt x="4003" y="729"/>
                  </a:lnTo>
                  <a:lnTo>
                    <a:pt x="4003" y="756"/>
                  </a:lnTo>
                  <a:lnTo>
                    <a:pt x="4015" y="783"/>
                  </a:lnTo>
                  <a:lnTo>
                    <a:pt x="4026" y="809"/>
                  </a:lnTo>
                  <a:lnTo>
                    <a:pt x="4038" y="836"/>
                  </a:lnTo>
                  <a:lnTo>
                    <a:pt x="4072" y="854"/>
                  </a:lnTo>
                  <a:lnTo>
                    <a:pt x="4107" y="854"/>
                  </a:lnTo>
                  <a:lnTo>
                    <a:pt x="4141" y="844"/>
                  </a:lnTo>
                  <a:lnTo>
                    <a:pt x="4153" y="818"/>
                  </a:lnTo>
                  <a:lnTo>
                    <a:pt x="4165" y="791"/>
                  </a:lnTo>
                  <a:lnTo>
                    <a:pt x="4176" y="765"/>
                  </a:lnTo>
                  <a:lnTo>
                    <a:pt x="4176" y="738"/>
                  </a:lnTo>
                  <a:lnTo>
                    <a:pt x="4188" y="702"/>
                  </a:lnTo>
                  <a:lnTo>
                    <a:pt x="4188" y="675"/>
                  </a:lnTo>
                  <a:lnTo>
                    <a:pt x="4188" y="649"/>
                  </a:lnTo>
                  <a:lnTo>
                    <a:pt x="4199" y="631"/>
                  </a:lnTo>
                  <a:lnTo>
                    <a:pt x="4234" y="613"/>
                  </a:lnTo>
                  <a:lnTo>
                    <a:pt x="4268" y="613"/>
                  </a:lnTo>
                  <a:lnTo>
                    <a:pt x="4303" y="613"/>
                  </a:lnTo>
                  <a:lnTo>
                    <a:pt x="4338" y="631"/>
                  </a:lnTo>
                  <a:lnTo>
                    <a:pt x="4349" y="649"/>
                  </a:lnTo>
                  <a:lnTo>
                    <a:pt x="4372" y="675"/>
                  </a:lnTo>
                  <a:lnTo>
                    <a:pt x="4384" y="702"/>
                  </a:lnTo>
                  <a:lnTo>
                    <a:pt x="4407" y="738"/>
                  </a:lnTo>
                  <a:lnTo>
                    <a:pt x="4418" y="765"/>
                  </a:lnTo>
                  <a:lnTo>
                    <a:pt x="4453" y="783"/>
                  </a:ln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9" name="Rectangle 15"/>
            <p:cNvSpPr>
              <a:spLocks noChangeArrowheads="1"/>
            </p:cNvSpPr>
            <p:nvPr/>
          </p:nvSpPr>
          <p:spPr bwMode="auto">
            <a:xfrm>
              <a:off x="5193" y="2910"/>
              <a:ext cx="5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1800">
                  <a:solidFill>
                    <a:schemeClr val="accent2"/>
                  </a:solidFill>
                  <a:latin typeface="Arial" charset="0"/>
                </a:rPr>
                <a:t>Seasonal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13367" y="3336926"/>
            <a:ext cx="10016067" cy="1976438"/>
            <a:chOff x="711" y="2102"/>
            <a:chExt cx="4732" cy="1245"/>
          </a:xfrm>
        </p:grpSpPr>
        <p:sp>
          <p:nvSpPr>
            <p:cNvPr id="86026" name="Freeform 17"/>
            <p:cNvSpPr>
              <a:spLocks/>
            </p:cNvSpPr>
            <p:nvPr/>
          </p:nvSpPr>
          <p:spPr bwMode="auto">
            <a:xfrm>
              <a:off x="711" y="2102"/>
              <a:ext cx="4408" cy="1167"/>
            </a:xfrm>
            <a:custGeom>
              <a:avLst/>
              <a:gdLst>
                <a:gd name="T0" fmla="*/ 104 w 4408"/>
                <a:gd name="T1" fmla="*/ 35 h 1167"/>
                <a:gd name="T2" fmla="*/ 173 w 4408"/>
                <a:gd name="T3" fmla="*/ 104 h 1167"/>
                <a:gd name="T4" fmla="*/ 243 w 4408"/>
                <a:gd name="T5" fmla="*/ 231 h 1167"/>
                <a:gd name="T6" fmla="*/ 358 w 4408"/>
                <a:gd name="T7" fmla="*/ 358 h 1167"/>
                <a:gd name="T8" fmla="*/ 393 w 4408"/>
                <a:gd name="T9" fmla="*/ 416 h 1167"/>
                <a:gd name="T10" fmla="*/ 450 w 4408"/>
                <a:gd name="T11" fmla="*/ 531 h 1167"/>
                <a:gd name="T12" fmla="*/ 543 w 4408"/>
                <a:gd name="T13" fmla="*/ 543 h 1167"/>
                <a:gd name="T14" fmla="*/ 669 w 4408"/>
                <a:gd name="T15" fmla="*/ 577 h 1167"/>
                <a:gd name="T16" fmla="*/ 750 w 4408"/>
                <a:gd name="T17" fmla="*/ 612 h 1167"/>
                <a:gd name="T18" fmla="*/ 808 w 4408"/>
                <a:gd name="T19" fmla="*/ 739 h 1167"/>
                <a:gd name="T20" fmla="*/ 889 w 4408"/>
                <a:gd name="T21" fmla="*/ 750 h 1167"/>
                <a:gd name="T22" fmla="*/ 1004 w 4408"/>
                <a:gd name="T23" fmla="*/ 808 h 1167"/>
                <a:gd name="T24" fmla="*/ 1096 w 4408"/>
                <a:gd name="T25" fmla="*/ 912 h 1167"/>
                <a:gd name="T26" fmla="*/ 1177 w 4408"/>
                <a:gd name="T27" fmla="*/ 843 h 1167"/>
                <a:gd name="T28" fmla="*/ 1281 w 4408"/>
                <a:gd name="T29" fmla="*/ 900 h 1167"/>
                <a:gd name="T30" fmla="*/ 1373 w 4408"/>
                <a:gd name="T31" fmla="*/ 912 h 1167"/>
                <a:gd name="T32" fmla="*/ 1465 w 4408"/>
                <a:gd name="T33" fmla="*/ 1016 h 1167"/>
                <a:gd name="T34" fmla="*/ 1535 w 4408"/>
                <a:gd name="T35" fmla="*/ 912 h 1167"/>
                <a:gd name="T36" fmla="*/ 1581 w 4408"/>
                <a:gd name="T37" fmla="*/ 774 h 1167"/>
                <a:gd name="T38" fmla="*/ 1719 w 4408"/>
                <a:gd name="T39" fmla="*/ 704 h 1167"/>
                <a:gd name="T40" fmla="*/ 1765 w 4408"/>
                <a:gd name="T41" fmla="*/ 635 h 1167"/>
                <a:gd name="T42" fmla="*/ 1892 w 4408"/>
                <a:gd name="T43" fmla="*/ 716 h 1167"/>
                <a:gd name="T44" fmla="*/ 1927 w 4408"/>
                <a:gd name="T45" fmla="*/ 589 h 1167"/>
                <a:gd name="T46" fmla="*/ 1984 w 4408"/>
                <a:gd name="T47" fmla="*/ 508 h 1167"/>
                <a:gd name="T48" fmla="*/ 2065 w 4408"/>
                <a:gd name="T49" fmla="*/ 462 h 1167"/>
                <a:gd name="T50" fmla="*/ 2146 w 4408"/>
                <a:gd name="T51" fmla="*/ 473 h 1167"/>
                <a:gd name="T52" fmla="*/ 2215 w 4408"/>
                <a:gd name="T53" fmla="*/ 508 h 1167"/>
                <a:gd name="T54" fmla="*/ 2238 w 4408"/>
                <a:gd name="T55" fmla="*/ 370 h 1167"/>
                <a:gd name="T56" fmla="*/ 2354 w 4408"/>
                <a:gd name="T57" fmla="*/ 370 h 1167"/>
                <a:gd name="T58" fmla="*/ 2434 w 4408"/>
                <a:gd name="T59" fmla="*/ 289 h 1167"/>
                <a:gd name="T60" fmla="*/ 2469 w 4408"/>
                <a:gd name="T61" fmla="*/ 220 h 1167"/>
                <a:gd name="T62" fmla="*/ 2573 w 4408"/>
                <a:gd name="T63" fmla="*/ 196 h 1167"/>
                <a:gd name="T64" fmla="*/ 2653 w 4408"/>
                <a:gd name="T65" fmla="*/ 139 h 1167"/>
                <a:gd name="T66" fmla="*/ 2688 w 4408"/>
                <a:gd name="T67" fmla="*/ 312 h 1167"/>
                <a:gd name="T68" fmla="*/ 2757 w 4408"/>
                <a:gd name="T69" fmla="*/ 381 h 1167"/>
                <a:gd name="T70" fmla="*/ 2884 w 4408"/>
                <a:gd name="T71" fmla="*/ 427 h 1167"/>
                <a:gd name="T72" fmla="*/ 3046 w 4408"/>
                <a:gd name="T73" fmla="*/ 531 h 1167"/>
                <a:gd name="T74" fmla="*/ 3092 w 4408"/>
                <a:gd name="T75" fmla="*/ 473 h 1167"/>
                <a:gd name="T76" fmla="*/ 3219 w 4408"/>
                <a:gd name="T77" fmla="*/ 520 h 1167"/>
                <a:gd name="T78" fmla="*/ 3380 w 4408"/>
                <a:gd name="T79" fmla="*/ 404 h 1167"/>
                <a:gd name="T80" fmla="*/ 3438 w 4408"/>
                <a:gd name="T81" fmla="*/ 381 h 1167"/>
                <a:gd name="T82" fmla="*/ 3496 w 4408"/>
                <a:gd name="T83" fmla="*/ 531 h 1167"/>
                <a:gd name="T84" fmla="*/ 3553 w 4408"/>
                <a:gd name="T85" fmla="*/ 647 h 1167"/>
                <a:gd name="T86" fmla="*/ 3634 w 4408"/>
                <a:gd name="T87" fmla="*/ 797 h 1167"/>
                <a:gd name="T88" fmla="*/ 3646 w 4408"/>
                <a:gd name="T89" fmla="*/ 924 h 1167"/>
                <a:gd name="T90" fmla="*/ 3749 w 4408"/>
                <a:gd name="T91" fmla="*/ 1131 h 1167"/>
                <a:gd name="T92" fmla="*/ 3865 w 4408"/>
                <a:gd name="T93" fmla="*/ 958 h 1167"/>
                <a:gd name="T94" fmla="*/ 3911 w 4408"/>
                <a:gd name="T95" fmla="*/ 947 h 1167"/>
                <a:gd name="T96" fmla="*/ 4003 w 4408"/>
                <a:gd name="T97" fmla="*/ 900 h 1167"/>
                <a:gd name="T98" fmla="*/ 4015 w 4408"/>
                <a:gd name="T99" fmla="*/ 1039 h 1167"/>
                <a:gd name="T100" fmla="*/ 4084 w 4408"/>
                <a:gd name="T101" fmla="*/ 1050 h 1167"/>
                <a:gd name="T102" fmla="*/ 4165 w 4408"/>
                <a:gd name="T103" fmla="*/ 1120 h 1167"/>
                <a:gd name="T104" fmla="*/ 4188 w 4408"/>
                <a:gd name="T105" fmla="*/ 877 h 1167"/>
                <a:gd name="T106" fmla="*/ 4280 w 4408"/>
                <a:gd name="T107" fmla="*/ 900 h 1167"/>
                <a:gd name="T108" fmla="*/ 4372 w 4408"/>
                <a:gd name="T109" fmla="*/ 843 h 11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8" h="1167">
                  <a:moveTo>
                    <a:pt x="0" y="23"/>
                  </a:moveTo>
                  <a:lnTo>
                    <a:pt x="46" y="23"/>
                  </a:lnTo>
                  <a:lnTo>
                    <a:pt x="70" y="35"/>
                  </a:lnTo>
                  <a:lnTo>
                    <a:pt x="104" y="35"/>
                  </a:lnTo>
                  <a:lnTo>
                    <a:pt x="150" y="0"/>
                  </a:lnTo>
                  <a:lnTo>
                    <a:pt x="173" y="35"/>
                  </a:lnTo>
                  <a:lnTo>
                    <a:pt x="173" y="70"/>
                  </a:lnTo>
                  <a:lnTo>
                    <a:pt x="173" y="104"/>
                  </a:lnTo>
                  <a:lnTo>
                    <a:pt x="173" y="139"/>
                  </a:lnTo>
                  <a:lnTo>
                    <a:pt x="208" y="162"/>
                  </a:lnTo>
                  <a:lnTo>
                    <a:pt x="220" y="196"/>
                  </a:lnTo>
                  <a:lnTo>
                    <a:pt x="243" y="231"/>
                  </a:lnTo>
                  <a:lnTo>
                    <a:pt x="254" y="266"/>
                  </a:lnTo>
                  <a:lnTo>
                    <a:pt x="266" y="300"/>
                  </a:lnTo>
                  <a:lnTo>
                    <a:pt x="266" y="335"/>
                  </a:lnTo>
                  <a:lnTo>
                    <a:pt x="358" y="358"/>
                  </a:lnTo>
                  <a:lnTo>
                    <a:pt x="381" y="323"/>
                  </a:lnTo>
                  <a:lnTo>
                    <a:pt x="393" y="347"/>
                  </a:lnTo>
                  <a:lnTo>
                    <a:pt x="393" y="381"/>
                  </a:lnTo>
                  <a:lnTo>
                    <a:pt x="393" y="416"/>
                  </a:lnTo>
                  <a:lnTo>
                    <a:pt x="427" y="439"/>
                  </a:lnTo>
                  <a:lnTo>
                    <a:pt x="439" y="473"/>
                  </a:lnTo>
                  <a:lnTo>
                    <a:pt x="439" y="497"/>
                  </a:lnTo>
                  <a:lnTo>
                    <a:pt x="450" y="531"/>
                  </a:lnTo>
                  <a:lnTo>
                    <a:pt x="450" y="577"/>
                  </a:lnTo>
                  <a:lnTo>
                    <a:pt x="485" y="577"/>
                  </a:lnTo>
                  <a:lnTo>
                    <a:pt x="531" y="577"/>
                  </a:lnTo>
                  <a:lnTo>
                    <a:pt x="543" y="543"/>
                  </a:lnTo>
                  <a:lnTo>
                    <a:pt x="566" y="508"/>
                  </a:lnTo>
                  <a:lnTo>
                    <a:pt x="589" y="543"/>
                  </a:lnTo>
                  <a:lnTo>
                    <a:pt x="623" y="566"/>
                  </a:lnTo>
                  <a:lnTo>
                    <a:pt x="669" y="577"/>
                  </a:lnTo>
                  <a:lnTo>
                    <a:pt x="716" y="566"/>
                  </a:lnTo>
                  <a:lnTo>
                    <a:pt x="750" y="543"/>
                  </a:lnTo>
                  <a:lnTo>
                    <a:pt x="750" y="577"/>
                  </a:lnTo>
                  <a:lnTo>
                    <a:pt x="750" y="612"/>
                  </a:lnTo>
                  <a:lnTo>
                    <a:pt x="750" y="658"/>
                  </a:lnTo>
                  <a:lnTo>
                    <a:pt x="739" y="693"/>
                  </a:lnTo>
                  <a:lnTo>
                    <a:pt x="785" y="704"/>
                  </a:lnTo>
                  <a:lnTo>
                    <a:pt x="808" y="739"/>
                  </a:lnTo>
                  <a:lnTo>
                    <a:pt x="842" y="762"/>
                  </a:lnTo>
                  <a:lnTo>
                    <a:pt x="854" y="727"/>
                  </a:lnTo>
                  <a:lnTo>
                    <a:pt x="889" y="716"/>
                  </a:lnTo>
                  <a:lnTo>
                    <a:pt x="889" y="750"/>
                  </a:lnTo>
                  <a:lnTo>
                    <a:pt x="900" y="774"/>
                  </a:lnTo>
                  <a:lnTo>
                    <a:pt x="935" y="774"/>
                  </a:lnTo>
                  <a:lnTo>
                    <a:pt x="981" y="774"/>
                  </a:lnTo>
                  <a:lnTo>
                    <a:pt x="1004" y="808"/>
                  </a:lnTo>
                  <a:lnTo>
                    <a:pt x="1004" y="843"/>
                  </a:lnTo>
                  <a:lnTo>
                    <a:pt x="1027" y="877"/>
                  </a:lnTo>
                  <a:lnTo>
                    <a:pt x="1062" y="900"/>
                  </a:lnTo>
                  <a:lnTo>
                    <a:pt x="1096" y="912"/>
                  </a:lnTo>
                  <a:lnTo>
                    <a:pt x="1131" y="912"/>
                  </a:lnTo>
                  <a:lnTo>
                    <a:pt x="1165" y="912"/>
                  </a:lnTo>
                  <a:lnTo>
                    <a:pt x="1177" y="877"/>
                  </a:lnTo>
                  <a:lnTo>
                    <a:pt x="1177" y="843"/>
                  </a:lnTo>
                  <a:lnTo>
                    <a:pt x="1212" y="854"/>
                  </a:lnTo>
                  <a:lnTo>
                    <a:pt x="1258" y="831"/>
                  </a:lnTo>
                  <a:lnTo>
                    <a:pt x="1281" y="866"/>
                  </a:lnTo>
                  <a:lnTo>
                    <a:pt x="1281" y="900"/>
                  </a:lnTo>
                  <a:lnTo>
                    <a:pt x="1281" y="981"/>
                  </a:lnTo>
                  <a:lnTo>
                    <a:pt x="1327" y="981"/>
                  </a:lnTo>
                  <a:lnTo>
                    <a:pt x="1362" y="947"/>
                  </a:lnTo>
                  <a:lnTo>
                    <a:pt x="1373" y="912"/>
                  </a:lnTo>
                  <a:lnTo>
                    <a:pt x="1396" y="958"/>
                  </a:lnTo>
                  <a:lnTo>
                    <a:pt x="1419" y="993"/>
                  </a:lnTo>
                  <a:lnTo>
                    <a:pt x="1431" y="1027"/>
                  </a:lnTo>
                  <a:lnTo>
                    <a:pt x="1465" y="1016"/>
                  </a:lnTo>
                  <a:lnTo>
                    <a:pt x="1477" y="981"/>
                  </a:lnTo>
                  <a:lnTo>
                    <a:pt x="1488" y="947"/>
                  </a:lnTo>
                  <a:lnTo>
                    <a:pt x="1511" y="900"/>
                  </a:lnTo>
                  <a:lnTo>
                    <a:pt x="1535" y="912"/>
                  </a:lnTo>
                  <a:lnTo>
                    <a:pt x="1569" y="877"/>
                  </a:lnTo>
                  <a:lnTo>
                    <a:pt x="1581" y="843"/>
                  </a:lnTo>
                  <a:lnTo>
                    <a:pt x="1581" y="808"/>
                  </a:lnTo>
                  <a:lnTo>
                    <a:pt x="1581" y="774"/>
                  </a:lnTo>
                  <a:lnTo>
                    <a:pt x="1581" y="750"/>
                  </a:lnTo>
                  <a:lnTo>
                    <a:pt x="1627" y="716"/>
                  </a:lnTo>
                  <a:lnTo>
                    <a:pt x="1673" y="727"/>
                  </a:lnTo>
                  <a:lnTo>
                    <a:pt x="1719" y="704"/>
                  </a:lnTo>
                  <a:lnTo>
                    <a:pt x="1731" y="670"/>
                  </a:lnTo>
                  <a:lnTo>
                    <a:pt x="1742" y="635"/>
                  </a:lnTo>
                  <a:lnTo>
                    <a:pt x="1742" y="600"/>
                  </a:lnTo>
                  <a:lnTo>
                    <a:pt x="1765" y="635"/>
                  </a:lnTo>
                  <a:lnTo>
                    <a:pt x="1811" y="658"/>
                  </a:lnTo>
                  <a:lnTo>
                    <a:pt x="1846" y="658"/>
                  </a:lnTo>
                  <a:lnTo>
                    <a:pt x="1858" y="693"/>
                  </a:lnTo>
                  <a:lnTo>
                    <a:pt x="1892" y="716"/>
                  </a:lnTo>
                  <a:lnTo>
                    <a:pt x="1927" y="704"/>
                  </a:lnTo>
                  <a:lnTo>
                    <a:pt x="1927" y="670"/>
                  </a:lnTo>
                  <a:lnTo>
                    <a:pt x="1927" y="623"/>
                  </a:lnTo>
                  <a:lnTo>
                    <a:pt x="1927" y="589"/>
                  </a:lnTo>
                  <a:lnTo>
                    <a:pt x="1927" y="554"/>
                  </a:lnTo>
                  <a:lnTo>
                    <a:pt x="1927" y="520"/>
                  </a:lnTo>
                  <a:lnTo>
                    <a:pt x="1938" y="485"/>
                  </a:lnTo>
                  <a:lnTo>
                    <a:pt x="1984" y="508"/>
                  </a:lnTo>
                  <a:lnTo>
                    <a:pt x="2008" y="485"/>
                  </a:lnTo>
                  <a:lnTo>
                    <a:pt x="2042" y="462"/>
                  </a:lnTo>
                  <a:lnTo>
                    <a:pt x="2042" y="427"/>
                  </a:lnTo>
                  <a:lnTo>
                    <a:pt x="2065" y="462"/>
                  </a:lnTo>
                  <a:lnTo>
                    <a:pt x="2100" y="462"/>
                  </a:lnTo>
                  <a:lnTo>
                    <a:pt x="2134" y="462"/>
                  </a:lnTo>
                  <a:lnTo>
                    <a:pt x="2146" y="427"/>
                  </a:lnTo>
                  <a:lnTo>
                    <a:pt x="2146" y="473"/>
                  </a:lnTo>
                  <a:lnTo>
                    <a:pt x="2146" y="543"/>
                  </a:lnTo>
                  <a:lnTo>
                    <a:pt x="2181" y="566"/>
                  </a:lnTo>
                  <a:lnTo>
                    <a:pt x="2215" y="554"/>
                  </a:lnTo>
                  <a:lnTo>
                    <a:pt x="2215" y="508"/>
                  </a:lnTo>
                  <a:lnTo>
                    <a:pt x="2215" y="473"/>
                  </a:lnTo>
                  <a:lnTo>
                    <a:pt x="2227" y="439"/>
                  </a:lnTo>
                  <a:lnTo>
                    <a:pt x="2238" y="404"/>
                  </a:lnTo>
                  <a:lnTo>
                    <a:pt x="2238" y="370"/>
                  </a:lnTo>
                  <a:lnTo>
                    <a:pt x="2261" y="335"/>
                  </a:lnTo>
                  <a:lnTo>
                    <a:pt x="2296" y="358"/>
                  </a:lnTo>
                  <a:lnTo>
                    <a:pt x="2330" y="393"/>
                  </a:lnTo>
                  <a:lnTo>
                    <a:pt x="2354" y="370"/>
                  </a:lnTo>
                  <a:lnTo>
                    <a:pt x="2388" y="347"/>
                  </a:lnTo>
                  <a:lnTo>
                    <a:pt x="2400" y="323"/>
                  </a:lnTo>
                  <a:lnTo>
                    <a:pt x="2400" y="289"/>
                  </a:lnTo>
                  <a:lnTo>
                    <a:pt x="2434" y="289"/>
                  </a:lnTo>
                  <a:lnTo>
                    <a:pt x="2446" y="323"/>
                  </a:lnTo>
                  <a:lnTo>
                    <a:pt x="2469" y="289"/>
                  </a:lnTo>
                  <a:lnTo>
                    <a:pt x="2469" y="254"/>
                  </a:lnTo>
                  <a:lnTo>
                    <a:pt x="2469" y="220"/>
                  </a:lnTo>
                  <a:lnTo>
                    <a:pt x="2492" y="196"/>
                  </a:lnTo>
                  <a:lnTo>
                    <a:pt x="2515" y="220"/>
                  </a:lnTo>
                  <a:lnTo>
                    <a:pt x="2550" y="220"/>
                  </a:lnTo>
                  <a:lnTo>
                    <a:pt x="2573" y="196"/>
                  </a:lnTo>
                  <a:lnTo>
                    <a:pt x="2596" y="162"/>
                  </a:lnTo>
                  <a:lnTo>
                    <a:pt x="2596" y="127"/>
                  </a:lnTo>
                  <a:lnTo>
                    <a:pt x="2642" y="104"/>
                  </a:lnTo>
                  <a:lnTo>
                    <a:pt x="2653" y="139"/>
                  </a:lnTo>
                  <a:lnTo>
                    <a:pt x="2642" y="173"/>
                  </a:lnTo>
                  <a:lnTo>
                    <a:pt x="2630" y="208"/>
                  </a:lnTo>
                  <a:lnTo>
                    <a:pt x="2665" y="231"/>
                  </a:lnTo>
                  <a:lnTo>
                    <a:pt x="2688" y="312"/>
                  </a:lnTo>
                  <a:lnTo>
                    <a:pt x="2688" y="381"/>
                  </a:lnTo>
                  <a:lnTo>
                    <a:pt x="2723" y="381"/>
                  </a:lnTo>
                  <a:lnTo>
                    <a:pt x="2757" y="347"/>
                  </a:lnTo>
                  <a:lnTo>
                    <a:pt x="2757" y="381"/>
                  </a:lnTo>
                  <a:lnTo>
                    <a:pt x="2769" y="416"/>
                  </a:lnTo>
                  <a:lnTo>
                    <a:pt x="2792" y="462"/>
                  </a:lnTo>
                  <a:lnTo>
                    <a:pt x="2861" y="462"/>
                  </a:lnTo>
                  <a:lnTo>
                    <a:pt x="2884" y="427"/>
                  </a:lnTo>
                  <a:lnTo>
                    <a:pt x="2896" y="393"/>
                  </a:lnTo>
                  <a:lnTo>
                    <a:pt x="2896" y="358"/>
                  </a:lnTo>
                  <a:lnTo>
                    <a:pt x="2976" y="439"/>
                  </a:lnTo>
                  <a:lnTo>
                    <a:pt x="3046" y="531"/>
                  </a:lnTo>
                  <a:lnTo>
                    <a:pt x="3069" y="566"/>
                  </a:lnTo>
                  <a:lnTo>
                    <a:pt x="3080" y="531"/>
                  </a:lnTo>
                  <a:lnTo>
                    <a:pt x="3080" y="497"/>
                  </a:lnTo>
                  <a:lnTo>
                    <a:pt x="3092" y="473"/>
                  </a:lnTo>
                  <a:lnTo>
                    <a:pt x="3126" y="450"/>
                  </a:lnTo>
                  <a:lnTo>
                    <a:pt x="3150" y="462"/>
                  </a:lnTo>
                  <a:lnTo>
                    <a:pt x="3173" y="508"/>
                  </a:lnTo>
                  <a:lnTo>
                    <a:pt x="3219" y="520"/>
                  </a:lnTo>
                  <a:lnTo>
                    <a:pt x="3253" y="508"/>
                  </a:lnTo>
                  <a:lnTo>
                    <a:pt x="3299" y="473"/>
                  </a:lnTo>
                  <a:lnTo>
                    <a:pt x="3299" y="439"/>
                  </a:lnTo>
                  <a:lnTo>
                    <a:pt x="3380" y="404"/>
                  </a:lnTo>
                  <a:lnTo>
                    <a:pt x="3403" y="370"/>
                  </a:lnTo>
                  <a:lnTo>
                    <a:pt x="3426" y="323"/>
                  </a:lnTo>
                  <a:lnTo>
                    <a:pt x="3426" y="289"/>
                  </a:lnTo>
                  <a:lnTo>
                    <a:pt x="3438" y="381"/>
                  </a:lnTo>
                  <a:lnTo>
                    <a:pt x="3461" y="416"/>
                  </a:lnTo>
                  <a:lnTo>
                    <a:pt x="3496" y="462"/>
                  </a:lnTo>
                  <a:lnTo>
                    <a:pt x="3507" y="497"/>
                  </a:lnTo>
                  <a:lnTo>
                    <a:pt x="3496" y="531"/>
                  </a:lnTo>
                  <a:lnTo>
                    <a:pt x="3484" y="566"/>
                  </a:lnTo>
                  <a:lnTo>
                    <a:pt x="3519" y="577"/>
                  </a:lnTo>
                  <a:lnTo>
                    <a:pt x="3542" y="623"/>
                  </a:lnTo>
                  <a:lnTo>
                    <a:pt x="3553" y="647"/>
                  </a:lnTo>
                  <a:lnTo>
                    <a:pt x="3588" y="658"/>
                  </a:lnTo>
                  <a:lnTo>
                    <a:pt x="3588" y="750"/>
                  </a:lnTo>
                  <a:lnTo>
                    <a:pt x="3588" y="785"/>
                  </a:lnTo>
                  <a:lnTo>
                    <a:pt x="3634" y="797"/>
                  </a:lnTo>
                  <a:lnTo>
                    <a:pt x="3646" y="831"/>
                  </a:lnTo>
                  <a:lnTo>
                    <a:pt x="3646" y="866"/>
                  </a:lnTo>
                  <a:lnTo>
                    <a:pt x="3646" y="900"/>
                  </a:lnTo>
                  <a:lnTo>
                    <a:pt x="3646" y="924"/>
                  </a:lnTo>
                  <a:lnTo>
                    <a:pt x="3657" y="1016"/>
                  </a:lnTo>
                  <a:lnTo>
                    <a:pt x="3692" y="1016"/>
                  </a:lnTo>
                  <a:lnTo>
                    <a:pt x="3726" y="1039"/>
                  </a:lnTo>
                  <a:lnTo>
                    <a:pt x="3749" y="1131"/>
                  </a:lnTo>
                  <a:lnTo>
                    <a:pt x="3830" y="1050"/>
                  </a:lnTo>
                  <a:lnTo>
                    <a:pt x="3865" y="1027"/>
                  </a:lnTo>
                  <a:lnTo>
                    <a:pt x="3865" y="993"/>
                  </a:lnTo>
                  <a:lnTo>
                    <a:pt x="3865" y="958"/>
                  </a:lnTo>
                  <a:lnTo>
                    <a:pt x="3865" y="924"/>
                  </a:lnTo>
                  <a:lnTo>
                    <a:pt x="3876" y="889"/>
                  </a:lnTo>
                  <a:lnTo>
                    <a:pt x="3876" y="924"/>
                  </a:lnTo>
                  <a:lnTo>
                    <a:pt x="3911" y="947"/>
                  </a:lnTo>
                  <a:lnTo>
                    <a:pt x="3945" y="958"/>
                  </a:lnTo>
                  <a:lnTo>
                    <a:pt x="3969" y="958"/>
                  </a:lnTo>
                  <a:lnTo>
                    <a:pt x="3992" y="924"/>
                  </a:lnTo>
                  <a:lnTo>
                    <a:pt x="4003" y="900"/>
                  </a:lnTo>
                  <a:lnTo>
                    <a:pt x="4015" y="924"/>
                  </a:lnTo>
                  <a:lnTo>
                    <a:pt x="4015" y="970"/>
                  </a:lnTo>
                  <a:lnTo>
                    <a:pt x="4015" y="1004"/>
                  </a:lnTo>
                  <a:lnTo>
                    <a:pt x="4015" y="1039"/>
                  </a:lnTo>
                  <a:lnTo>
                    <a:pt x="4015" y="1085"/>
                  </a:lnTo>
                  <a:lnTo>
                    <a:pt x="4049" y="1108"/>
                  </a:lnTo>
                  <a:lnTo>
                    <a:pt x="4084" y="1074"/>
                  </a:lnTo>
                  <a:lnTo>
                    <a:pt x="4084" y="1050"/>
                  </a:lnTo>
                  <a:lnTo>
                    <a:pt x="4084" y="1131"/>
                  </a:lnTo>
                  <a:lnTo>
                    <a:pt x="4095" y="1166"/>
                  </a:lnTo>
                  <a:lnTo>
                    <a:pt x="4130" y="1166"/>
                  </a:lnTo>
                  <a:lnTo>
                    <a:pt x="4165" y="1120"/>
                  </a:lnTo>
                  <a:lnTo>
                    <a:pt x="4188" y="1074"/>
                  </a:lnTo>
                  <a:lnTo>
                    <a:pt x="4188" y="1039"/>
                  </a:lnTo>
                  <a:lnTo>
                    <a:pt x="4188" y="947"/>
                  </a:lnTo>
                  <a:lnTo>
                    <a:pt x="4188" y="877"/>
                  </a:lnTo>
                  <a:lnTo>
                    <a:pt x="4222" y="877"/>
                  </a:lnTo>
                  <a:lnTo>
                    <a:pt x="4245" y="912"/>
                  </a:lnTo>
                  <a:lnTo>
                    <a:pt x="4280" y="924"/>
                  </a:lnTo>
                  <a:lnTo>
                    <a:pt x="4280" y="900"/>
                  </a:lnTo>
                  <a:lnTo>
                    <a:pt x="4292" y="866"/>
                  </a:lnTo>
                  <a:lnTo>
                    <a:pt x="4326" y="900"/>
                  </a:lnTo>
                  <a:lnTo>
                    <a:pt x="4361" y="877"/>
                  </a:lnTo>
                  <a:lnTo>
                    <a:pt x="4372" y="843"/>
                  </a:lnTo>
                  <a:lnTo>
                    <a:pt x="4407" y="843"/>
                  </a:lnTo>
                </a:path>
              </a:pathLst>
            </a:custGeom>
            <a:noFill/>
            <a:ln w="12700" cap="rnd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Rectangle 18"/>
            <p:cNvSpPr>
              <a:spLocks noChangeArrowheads="1"/>
            </p:cNvSpPr>
            <p:nvPr/>
          </p:nvSpPr>
          <p:spPr bwMode="auto">
            <a:xfrm>
              <a:off x="4985" y="3095"/>
              <a:ext cx="45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>
                  <a:solidFill>
                    <a:schemeClr val="folHlink"/>
                  </a:solidFill>
                  <a:latin typeface="Arial" charset="0"/>
                </a:rPr>
                <a:t>Actual</a:t>
              </a:r>
            </a:p>
          </p:txBody>
        </p:sp>
      </p:grpSp>
      <p:sp>
        <p:nvSpPr>
          <p:cNvPr id="879635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579438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GB" altLang="en-US" sz="2800">
                <a:solidFill>
                  <a:schemeClr val="hlink"/>
                </a:solidFill>
              </a:rPr>
              <a:t>The decomposition of time paths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Brands</a:t>
            </a:r>
            <a:endParaRPr lang="en-US" dirty="0"/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320" name="Rectangle 56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7278" name="Picture 14" descr="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18" y="1303098"/>
            <a:ext cx="2818356" cy="1409178"/>
          </a:xfrm>
          <a:prstGeom prst="rect">
            <a:avLst/>
          </a:prstGeom>
          <a:noFill/>
        </p:spPr>
      </p:pic>
      <p:pic>
        <p:nvPicPr>
          <p:cNvPr id="267283" name="Picture 19" descr="Coca-C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993" y="2889064"/>
            <a:ext cx="3138204" cy="1569102"/>
          </a:xfrm>
          <a:prstGeom prst="rect">
            <a:avLst/>
          </a:prstGeom>
          <a:noFill/>
        </p:spPr>
      </p:pic>
      <p:pic>
        <p:nvPicPr>
          <p:cNvPr id="267288" name="Picture 24" descr="Microso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9778" y="990817"/>
            <a:ext cx="3756068" cy="1878034"/>
          </a:xfrm>
          <a:prstGeom prst="rect">
            <a:avLst/>
          </a:prstGeom>
          <a:noFill/>
        </p:spPr>
      </p:pic>
      <p:pic>
        <p:nvPicPr>
          <p:cNvPr id="267293" name="Picture 29" descr="IB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6990" y="1223102"/>
            <a:ext cx="3199888" cy="1599944"/>
          </a:xfrm>
          <a:prstGeom prst="rect">
            <a:avLst/>
          </a:prstGeom>
          <a:noFill/>
        </p:spPr>
      </p:pic>
      <p:pic>
        <p:nvPicPr>
          <p:cNvPr id="267298" name="Picture 34" descr="Toyo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5096" y="2884213"/>
            <a:ext cx="3731017" cy="1865509"/>
          </a:xfrm>
          <a:prstGeom prst="rect">
            <a:avLst/>
          </a:prstGeom>
          <a:noFill/>
        </p:spPr>
      </p:pic>
      <p:pic>
        <p:nvPicPr>
          <p:cNvPr id="267304" name="Picture 40" descr="Samsu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3181" y="2738749"/>
            <a:ext cx="3839662" cy="1919831"/>
          </a:xfrm>
          <a:prstGeom prst="rect">
            <a:avLst/>
          </a:prstGeom>
          <a:noFill/>
        </p:spPr>
      </p:pic>
      <p:pic>
        <p:nvPicPr>
          <p:cNvPr id="267319" name="Picture 55" descr="Amaz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0616" y="4881092"/>
            <a:ext cx="2747468" cy="1373734"/>
          </a:xfrm>
          <a:prstGeom prst="rect">
            <a:avLst/>
          </a:prstGeom>
          <a:noFill/>
        </p:spPr>
      </p:pic>
      <p:pic>
        <p:nvPicPr>
          <p:cNvPr id="267324" name="Picture 60" descr="Intel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46311" y="4880392"/>
            <a:ext cx="2936541" cy="1468271"/>
          </a:xfrm>
          <a:prstGeom prst="rect">
            <a:avLst/>
          </a:prstGeom>
          <a:noFill/>
        </p:spPr>
      </p:pic>
      <p:pic>
        <p:nvPicPr>
          <p:cNvPr id="267326" name="Picture 62" descr="eBa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2007" y="4800599"/>
            <a:ext cx="2326106" cy="1163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Logos</a:t>
            </a:r>
            <a:endParaRPr lang="en-US" dirty="0"/>
          </a:p>
        </p:txBody>
      </p:sp>
      <p:pic>
        <p:nvPicPr>
          <p:cNvPr id="3" name="Picture 8" descr="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2538" y="1683538"/>
            <a:ext cx="2328101" cy="1164051"/>
          </a:xfrm>
          <a:prstGeom prst="rect">
            <a:avLst/>
          </a:prstGeom>
          <a:noFill/>
        </p:spPr>
      </p:pic>
      <p:pic>
        <p:nvPicPr>
          <p:cNvPr id="4" name="Picture 50" descr="McDonald'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2116" y="1401365"/>
            <a:ext cx="3255027" cy="1627514"/>
          </a:xfrm>
          <a:prstGeom prst="rect">
            <a:avLst/>
          </a:prstGeom>
          <a:noFill/>
        </p:spPr>
      </p:pic>
      <p:pic>
        <p:nvPicPr>
          <p:cNvPr id="271362" name="Picture 2" descr="KF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34" y="4681211"/>
            <a:ext cx="2940003" cy="1470002"/>
          </a:xfrm>
          <a:prstGeom prst="rect">
            <a:avLst/>
          </a:prstGeom>
          <a:noFill/>
        </p:spPr>
      </p:pic>
      <p:pic>
        <p:nvPicPr>
          <p:cNvPr id="271364" name="Picture 4" descr="Starbuc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4859" y="4567569"/>
            <a:ext cx="3369678" cy="1684839"/>
          </a:xfrm>
          <a:prstGeom prst="rect">
            <a:avLst/>
          </a:prstGeom>
          <a:noFill/>
        </p:spPr>
      </p:pic>
      <p:pic>
        <p:nvPicPr>
          <p:cNvPr id="271366" name="Picture 6" descr="Nik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5911" y="1528010"/>
            <a:ext cx="2518608" cy="1259304"/>
          </a:xfrm>
          <a:prstGeom prst="rect">
            <a:avLst/>
          </a:prstGeom>
          <a:noFill/>
        </p:spPr>
      </p:pic>
      <p:pic>
        <p:nvPicPr>
          <p:cNvPr id="271368" name="Picture 8" descr="Aud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7301" y="1431758"/>
            <a:ext cx="3240504" cy="1620252"/>
          </a:xfrm>
          <a:prstGeom prst="rect">
            <a:avLst/>
          </a:prstGeom>
          <a:noFill/>
        </p:spPr>
      </p:pic>
      <p:pic>
        <p:nvPicPr>
          <p:cNvPr id="271370" name="Picture 10" descr="She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5111" y="4523454"/>
            <a:ext cx="3056857" cy="1528429"/>
          </a:xfrm>
          <a:prstGeom prst="rect">
            <a:avLst/>
          </a:prstGeom>
          <a:noFill/>
        </p:spPr>
      </p:pic>
      <p:pic>
        <p:nvPicPr>
          <p:cNvPr id="271372" name="Picture 12" descr="Volkswag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5185" y="4405145"/>
            <a:ext cx="3814845" cy="1907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and the 4P’s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0020" y="1672387"/>
            <a:ext cx="9492915" cy="376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Price – Demand, Utility and Elasticity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Place – Economic Geography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Product – Factors of production, Supply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Promotion – Game Theory, Market Structures</a:t>
            </a:r>
            <a:endParaRPr lang="en-US" dirty="0"/>
          </a:p>
        </p:txBody>
      </p:sp>
      <p:pic>
        <p:nvPicPr>
          <p:cNvPr id="272386" name="Picture 2" descr="4 ps සඳහා පින්තුර ප්‍රතිඵ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0390" y="2478504"/>
            <a:ext cx="2912919" cy="2093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168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GB" altLang="en-US" dirty="0"/>
              <a:t>The optimum level of consumption</a:t>
            </a:r>
          </a:p>
        </p:txBody>
      </p:sp>
      <p:sp>
        <p:nvSpPr>
          <p:cNvPr id="11683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GB" altLang="en-US" dirty="0" smtClean="0"/>
              <a:t>How much of a good should people consume?</a:t>
            </a:r>
          </a:p>
          <a:p>
            <a:pPr lvl="1">
              <a:spcBef>
                <a:spcPct val="40000"/>
              </a:spcBef>
              <a:defRPr/>
            </a:pPr>
            <a:r>
              <a:rPr lang="en-GB" altLang="en-US" dirty="0" smtClean="0"/>
              <a:t>Measure utility, but utility if subjective </a:t>
            </a:r>
          </a:p>
          <a:p>
            <a:pPr lvl="1">
              <a:spcBef>
                <a:spcPct val="40000"/>
              </a:spcBef>
              <a:defRPr/>
            </a:pPr>
            <a:r>
              <a:rPr lang="en-GB" altLang="en-US" dirty="0" smtClean="0"/>
              <a:t>How can we measure satisfaction?</a:t>
            </a:r>
          </a:p>
          <a:p>
            <a:pPr lvl="2">
              <a:spcBef>
                <a:spcPct val="40000"/>
              </a:spcBef>
              <a:defRPr/>
            </a:pPr>
            <a:r>
              <a:rPr lang="en-GB" altLang="en-US" dirty="0" smtClean="0"/>
              <a:t>A useful way of  measuring utility is in terms of money</a:t>
            </a:r>
          </a:p>
          <a:p>
            <a:pPr lvl="1">
              <a:spcBef>
                <a:spcPct val="40000"/>
              </a:spcBef>
              <a:defRPr/>
            </a:pPr>
            <a:r>
              <a:rPr lang="en-GB" altLang="en-US" dirty="0" smtClean="0">
                <a:solidFill>
                  <a:srgbClr val="006A5E"/>
                </a:solidFill>
              </a:rPr>
              <a:t>consumer surplus </a:t>
            </a:r>
          </a:p>
          <a:p>
            <a:pPr lvl="2">
              <a:spcBef>
                <a:spcPct val="40000"/>
              </a:spcBef>
              <a:defRPr/>
            </a:pPr>
            <a:r>
              <a:rPr lang="en-GB" altLang="en-US" dirty="0" smtClean="0">
                <a:solidFill>
                  <a:srgbClr val="006A5E"/>
                </a:solidFill>
              </a:rPr>
              <a:t>marginal consumer surplus</a:t>
            </a:r>
          </a:p>
          <a:p>
            <a:pPr lvl="2">
              <a:spcBef>
                <a:spcPct val="40000"/>
              </a:spcBef>
              <a:defRPr/>
            </a:pPr>
            <a:r>
              <a:rPr lang="en-GB" altLang="en-US" dirty="0" smtClean="0">
                <a:solidFill>
                  <a:srgbClr val="006A5E"/>
                </a:solidFill>
              </a:rPr>
              <a:t>total consumer surplus</a:t>
            </a:r>
          </a:p>
          <a:p>
            <a:pPr lvl="2">
              <a:spcBef>
                <a:spcPct val="40000"/>
              </a:spcBef>
              <a:defRPr/>
            </a:pPr>
            <a:r>
              <a:rPr lang="en-GB" altLang="en-US" dirty="0" smtClean="0">
                <a:solidFill>
                  <a:srgbClr val="006A5E"/>
                </a:solidFill>
              </a:rPr>
              <a:t>consumer surplus and the marginal utility curve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6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6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6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6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6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6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6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6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6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6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6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68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68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68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68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8" grpId="0" autoUpdateAnimBg="0"/>
      <p:bldP spid="1168389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168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GB" altLang="en-US" sz="3200" dirty="0" smtClean="0"/>
              <a:t>Consumer surplus </a:t>
            </a:r>
            <a:endParaRPr lang="en-GB" altLang="en-US" sz="3200" dirty="0"/>
          </a:p>
        </p:txBody>
      </p:sp>
      <p:sp>
        <p:nvSpPr>
          <p:cNvPr id="1168389" name="Rectangle 5"/>
          <p:cNvSpPr>
            <a:spLocks noGrp="1" noChangeArrowheads="1"/>
          </p:cNvSpPr>
          <p:nvPr>
            <p:ph idx="1"/>
          </p:nvPr>
        </p:nvSpPr>
        <p:spPr>
          <a:xfrm>
            <a:off x="842211" y="1373606"/>
            <a:ext cx="10627784" cy="5165725"/>
          </a:xfrm>
        </p:spPr>
        <p:txBody>
          <a:bodyPr/>
          <a:lstStyle/>
          <a:p>
            <a:pPr marL="527050" lvl="2" indent="-527050">
              <a:spcBef>
                <a:spcPct val="4000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sz="2400" dirty="0" smtClean="0">
                <a:solidFill>
                  <a:srgbClr val="006A5E"/>
                </a:solidFill>
              </a:rPr>
              <a:t>Consumer surplus</a:t>
            </a:r>
          </a:p>
          <a:p>
            <a:pPr marL="800100" lvl="3" indent="-342900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 smtClean="0">
                <a:solidFill>
                  <a:srgbClr val="006A5E"/>
                </a:solidFill>
              </a:rPr>
              <a:t>The excess of what a person would have been prepared to pay for good (i.e., the utility) over what that person actually pays </a:t>
            </a:r>
          </a:p>
          <a:p>
            <a:pPr marL="527050" lvl="2" indent="-527050">
              <a:spcBef>
                <a:spcPct val="4000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sz="2400" dirty="0" smtClean="0">
                <a:solidFill>
                  <a:srgbClr val="006A5E"/>
                </a:solidFill>
              </a:rPr>
              <a:t>Marginal consumer surplus (MCS)</a:t>
            </a:r>
          </a:p>
          <a:p>
            <a:pPr marL="984250" lvl="3" indent="-527050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 smtClean="0">
                <a:solidFill>
                  <a:srgbClr val="006A5E"/>
                </a:solidFill>
              </a:rPr>
              <a:t>MCS = marginal  utility – price </a:t>
            </a:r>
          </a:p>
          <a:p>
            <a:pPr marL="984250" lvl="3" indent="-527050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 smtClean="0">
                <a:solidFill>
                  <a:srgbClr val="006A5E"/>
                </a:solidFill>
              </a:rPr>
              <a:t>Difference between the willingness to pay and the actual amount paid. </a:t>
            </a:r>
          </a:p>
          <a:p>
            <a:pPr marL="533400" lvl="3" indent="-533400">
              <a:spcBef>
                <a:spcPct val="4000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sz="2400" dirty="0" smtClean="0">
                <a:solidFill>
                  <a:srgbClr val="006A5E"/>
                </a:solidFill>
              </a:rPr>
              <a:t>Total consumer surplus (TCS)</a:t>
            </a:r>
          </a:p>
          <a:p>
            <a:pPr marL="984250" lvl="3" indent="-527050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400" dirty="0" smtClean="0">
                <a:solidFill>
                  <a:srgbClr val="006A5E"/>
                </a:solidFill>
              </a:rPr>
              <a:t>TCS </a:t>
            </a:r>
            <a:r>
              <a:rPr lang="en-GB" altLang="en-US" sz="2400" dirty="0">
                <a:solidFill>
                  <a:srgbClr val="006A5E"/>
                </a:solidFill>
              </a:rPr>
              <a:t>= </a:t>
            </a:r>
            <a:r>
              <a:rPr lang="en-GB" altLang="en-US" sz="2400" dirty="0" smtClean="0">
                <a:solidFill>
                  <a:srgbClr val="006A5E"/>
                </a:solidFill>
              </a:rPr>
              <a:t>total  </a:t>
            </a:r>
            <a:r>
              <a:rPr lang="en-GB" altLang="en-US" sz="2400" dirty="0">
                <a:solidFill>
                  <a:srgbClr val="006A5E"/>
                </a:solidFill>
              </a:rPr>
              <a:t>utility – </a:t>
            </a:r>
            <a:r>
              <a:rPr lang="en-GB" altLang="en-US" sz="2400" dirty="0" smtClean="0">
                <a:solidFill>
                  <a:srgbClr val="006A5E"/>
                </a:solidFill>
              </a:rPr>
              <a:t>total expenditure (price x quantity) </a:t>
            </a:r>
          </a:p>
          <a:p>
            <a:pPr marL="342900" lvl="3" indent="-342900">
              <a:spcBef>
                <a:spcPct val="40000"/>
              </a:spcBef>
              <a:buFont typeface="Wingdings" panose="05000000000000000000" pitchFamily="2" charset="2"/>
              <a:buChar char="v"/>
              <a:defRPr/>
            </a:pPr>
            <a:r>
              <a:rPr lang="en-GB" altLang="en-US" sz="2400" dirty="0" smtClean="0">
                <a:solidFill>
                  <a:srgbClr val="006A5E"/>
                </a:solidFill>
              </a:rPr>
              <a:t>Rational consumer behaviour: The attempt to maximise to consumer behaviour. </a:t>
            </a:r>
            <a:endParaRPr lang="en-GB" altLang="en-US" sz="2400" dirty="0">
              <a:solidFill>
                <a:srgbClr val="006A5E"/>
              </a:solidFill>
            </a:endParaRPr>
          </a:p>
          <a:p>
            <a:pPr marL="87312" lvl="3" indent="0">
              <a:spcBef>
                <a:spcPct val="40000"/>
              </a:spcBef>
              <a:buFontTx/>
              <a:buNone/>
              <a:defRPr/>
            </a:pPr>
            <a:endParaRPr lang="en-GB" altLang="en-US" dirty="0" smtClean="0">
              <a:solidFill>
                <a:srgbClr val="006A5E"/>
              </a:solidFill>
            </a:endParaRPr>
          </a:p>
          <a:p>
            <a:pPr marL="990600" lvl="4" indent="-446088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endParaRPr lang="en-GB" altLang="en-US" dirty="0" smtClean="0">
              <a:solidFill>
                <a:srgbClr val="006A5E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6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6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6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6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6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6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68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6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68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6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68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68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68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68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68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8" grpId="0" autoUpdateAnimBg="0"/>
      <p:bldP spid="1168389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615018" y="647701"/>
            <a:ext cx="9103783" cy="529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98085" y="1336676"/>
            <a:ext cx="7429500" cy="1990725"/>
            <a:chOff x="755" y="842"/>
            <a:chExt cx="3510" cy="1254"/>
          </a:xfrm>
        </p:grpSpPr>
        <p:sp>
          <p:nvSpPr>
            <p:cNvPr id="15385" name="Freeform 4" descr="Blue tissue paper"/>
            <p:cNvSpPr>
              <a:spLocks/>
            </p:cNvSpPr>
            <p:nvPr/>
          </p:nvSpPr>
          <p:spPr bwMode="auto">
            <a:xfrm>
              <a:off x="755" y="842"/>
              <a:ext cx="3510" cy="1254"/>
            </a:xfrm>
            <a:custGeom>
              <a:avLst/>
              <a:gdLst>
                <a:gd name="T0" fmla="*/ 3144 w 3588"/>
                <a:gd name="T1" fmla="*/ 2205 h 1120"/>
                <a:gd name="T2" fmla="*/ 0 w 3588"/>
                <a:gd name="T3" fmla="*/ 2205 h 1120"/>
                <a:gd name="T4" fmla="*/ 0 w 3588"/>
                <a:gd name="T5" fmla="*/ 0 h 1120"/>
                <a:gd name="T6" fmla="*/ 879 w 3588"/>
                <a:gd name="T7" fmla="*/ 726 h 1120"/>
                <a:gd name="T8" fmla="*/ 1748 w 3588"/>
                <a:gd name="T9" fmla="*/ 1409 h 1120"/>
                <a:gd name="T10" fmla="*/ 3144 w 3588"/>
                <a:gd name="T11" fmla="*/ 2205 h 1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88" h="1120">
                  <a:moveTo>
                    <a:pt x="3587" y="1119"/>
                  </a:moveTo>
                  <a:lnTo>
                    <a:pt x="0" y="1119"/>
                  </a:lnTo>
                  <a:lnTo>
                    <a:pt x="0" y="0"/>
                  </a:lnTo>
                  <a:lnTo>
                    <a:pt x="1003" y="369"/>
                  </a:lnTo>
                  <a:lnTo>
                    <a:pt x="1995" y="715"/>
                  </a:lnTo>
                  <a:lnTo>
                    <a:pt x="3587" y="1119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noFill/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0901" name="Rectangle 5" descr="Blue tissue paper"/>
            <p:cNvSpPr>
              <a:spLocks noChangeArrowheads="1"/>
            </p:cNvSpPr>
            <p:nvPr/>
          </p:nvSpPr>
          <p:spPr bwMode="auto">
            <a:xfrm>
              <a:off x="2021" y="1379"/>
              <a:ext cx="88" cy="33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defRPr/>
              </a:pPr>
              <a:endParaRPr lang="en-US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360902" name="Line 6"/>
          <p:cNvSpPr>
            <a:spLocks noChangeShapeType="1"/>
          </p:cNvSpPr>
          <p:nvPr/>
        </p:nvSpPr>
        <p:spPr bwMode="auto">
          <a:xfrm>
            <a:off x="1644651" y="1976438"/>
            <a:ext cx="1911349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03" name="Line 7"/>
          <p:cNvSpPr>
            <a:spLocks noChangeShapeType="1"/>
          </p:cNvSpPr>
          <p:nvPr/>
        </p:nvSpPr>
        <p:spPr bwMode="auto">
          <a:xfrm flipH="1">
            <a:off x="1623484" y="2578100"/>
            <a:ext cx="408093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04" name="Line 8"/>
          <p:cNvSpPr>
            <a:spLocks noChangeShapeType="1"/>
          </p:cNvSpPr>
          <p:nvPr/>
        </p:nvSpPr>
        <p:spPr bwMode="auto">
          <a:xfrm flipH="1">
            <a:off x="1621367" y="3308350"/>
            <a:ext cx="74041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05" name="Line 9"/>
          <p:cNvSpPr>
            <a:spLocks noChangeShapeType="1"/>
          </p:cNvSpPr>
          <p:nvPr/>
        </p:nvSpPr>
        <p:spPr bwMode="auto">
          <a:xfrm>
            <a:off x="9010651" y="3343276"/>
            <a:ext cx="0" cy="26511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06" name="Line 10"/>
          <p:cNvSpPr>
            <a:spLocks noChangeShapeType="1"/>
          </p:cNvSpPr>
          <p:nvPr/>
        </p:nvSpPr>
        <p:spPr bwMode="auto">
          <a:xfrm>
            <a:off x="5710767" y="2560638"/>
            <a:ext cx="0" cy="3433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07" name="Line 11"/>
          <p:cNvSpPr>
            <a:spLocks noChangeShapeType="1"/>
          </p:cNvSpPr>
          <p:nvPr/>
        </p:nvSpPr>
        <p:spPr bwMode="auto">
          <a:xfrm flipV="1">
            <a:off x="3647017" y="1976438"/>
            <a:ext cx="0" cy="40179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graphicFrame>
        <p:nvGraphicFramePr>
          <p:cNvPr id="27" name="Object 13"/>
          <p:cNvGraphicFramePr>
            <a:graphicFrameLocks/>
          </p:cNvGraphicFramePr>
          <p:nvPr/>
        </p:nvGraphicFramePr>
        <p:xfrm>
          <a:off x="863600" y="330201"/>
          <a:ext cx="10176933" cy="630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458632" y="1452563"/>
            <a:ext cx="406400" cy="577850"/>
            <a:chOff x="1634" y="915"/>
            <a:chExt cx="192" cy="364"/>
          </a:xfrm>
        </p:grpSpPr>
        <p:sp>
          <p:nvSpPr>
            <p:cNvPr id="15383" name="Oval 15"/>
            <p:cNvSpPr>
              <a:spLocks noChangeArrowheads="1"/>
            </p:cNvSpPr>
            <p:nvPr/>
          </p:nvSpPr>
          <p:spPr bwMode="auto">
            <a:xfrm>
              <a:off x="1687" y="1204"/>
              <a:ext cx="75" cy="75"/>
            </a:xfrm>
            <a:prstGeom prst="ellipse">
              <a:avLst/>
            </a:prstGeom>
            <a:solidFill>
              <a:srgbClr val="FFCCCC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15384" name="Rectangle 16"/>
            <p:cNvSpPr>
              <a:spLocks noChangeArrowheads="1"/>
            </p:cNvSpPr>
            <p:nvPr/>
          </p:nvSpPr>
          <p:spPr bwMode="auto">
            <a:xfrm>
              <a:off x="1634" y="915"/>
              <a:ext cx="192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b="0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532964" y="2092327"/>
            <a:ext cx="406400" cy="569913"/>
            <a:chOff x="2614" y="1318"/>
            <a:chExt cx="192" cy="359"/>
          </a:xfrm>
        </p:grpSpPr>
        <p:sp>
          <p:nvSpPr>
            <p:cNvPr id="15381" name="Oval 18"/>
            <p:cNvSpPr>
              <a:spLocks noChangeArrowheads="1"/>
            </p:cNvSpPr>
            <p:nvPr/>
          </p:nvSpPr>
          <p:spPr bwMode="auto">
            <a:xfrm>
              <a:off x="2661" y="1587"/>
              <a:ext cx="75" cy="75"/>
            </a:xfrm>
            <a:prstGeom prst="ellipse">
              <a:avLst/>
            </a:prstGeom>
            <a:solidFill>
              <a:srgbClr val="FFCCCC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15382" name="Rectangle 19"/>
            <p:cNvSpPr>
              <a:spLocks noChangeArrowheads="1"/>
            </p:cNvSpPr>
            <p:nvPr/>
          </p:nvSpPr>
          <p:spPr bwMode="auto">
            <a:xfrm>
              <a:off x="2614" y="1318"/>
              <a:ext cx="192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b="0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902699" y="2803525"/>
            <a:ext cx="385233" cy="569913"/>
            <a:chOff x="4206" y="1766"/>
            <a:chExt cx="182" cy="359"/>
          </a:xfrm>
        </p:grpSpPr>
        <p:sp>
          <p:nvSpPr>
            <p:cNvPr id="15379" name="Oval 21"/>
            <p:cNvSpPr>
              <a:spLocks noChangeArrowheads="1"/>
            </p:cNvSpPr>
            <p:nvPr/>
          </p:nvSpPr>
          <p:spPr bwMode="auto">
            <a:xfrm>
              <a:off x="4217" y="2044"/>
              <a:ext cx="75" cy="75"/>
            </a:xfrm>
            <a:prstGeom prst="ellipse">
              <a:avLst/>
            </a:prstGeom>
            <a:solidFill>
              <a:srgbClr val="FFCCCC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15380" name="Rectangle 22"/>
            <p:cNvSpPr>
              <a:spLocks noChangeArrowheads="1"/>
            </p:cNvSpPr>
            <p:nvPr/>
          </p:nvSpPr>
          <p:spPr bwMode="auto">
            <a:xfrm>
              <a:off x="4206" y="1766"/>
              <a:ext cx="182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b="0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15375" name="Rectangle 23"/>
          <p:cNvSpPr>
            <a:spLocks noChangeArrowheads="1"/>
          </p:cNvSpPr>
          <p:nvPr/>
        </p:nvSpPr>
        <p:spPr bwMode="auto">
          <a:xfrm rot="-5400000">
            <a:off x="-1180611" y="3078607"/>
            <a:ext cx="276197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b="0" i="1" dirty="0">
                <a:latin typeface="Arial" charset="0"/>
              </a:rPr>
              <a:t>MU, P</a:t>
            </a:r>
            <a:r>
              <a:rPr lang="en-GB" altLang="en-US" sz="2000" b="0" dirty="0">
                <a:latin typeface="Arial" charset="0"/>
              </a:rPr>
              <a:t> (pence per litre)</a:t>
            </a:r>
          </a:p>
        </p:txBody>
      </p:sp>
      <p:sp>
        <p:nvSpPr>
          <p:cNvPr id="15376" name="Rectangle 24"/>
          <p:cNvSpPr>
            <a:spLocks noChangeArrowheads="1"/>
          </p:cNvSpPr>
          <p:nvPr/>
        </p:nvSpPr>
        <p:spPr bwMode="auto">
          <a:xfrm>
            <a:off x="4414044" y="6488114"/>
            <a:ext cx="246221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i="1">
                <a:latin typeface="Arial" charset="0"/>
              </a:rPr>
              <a:t>Q</a:t>
            </a:r>
            <a:r>
              <a:rPr lang="en-GB" altLang="en-US" sz="2000" b="0">
                <a:latin typeface="Arial" charset="0"/>
              </a:rPr>
              <a:t> (litres per annum)</a:t>
            </a:r>
          </a:p>
        </p:txBody>
      </p:sp>
      <p:sp>
        <p:nvSpPr>
          <p:cNvPr id="15377" name="Rectangle 25"/>
          <p:cNvSpPr>
            <a:spLocks noChangeArrowheads="1"/>
          </p:cNvSpPr>
          <p:nvPr/>
        </p:nvSpPr>
        <p:spPr bwMode="auto">
          <a:xfrm>
            <a:off x="9878111" y="3616325"/>
            <a:ext cx="804707" cy="5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i="1">
                <a:solidFill>
                  <a:schemeClr val="tx2"/>
                </a:solidFill>
                <a:latin typeface="Arial" charset="0"/>
              </a:rPr>
              <a:t>MU</a:t>
            </a:r>
          </a:p>
        </p:txBody>
      </p:sp>
      <p:sp>
        <p:nvSpPr>
          <p:cNvPr id="1360922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23888"/>
          </a:xfrm>
        </p:spPr>
        <p:txBody>
          <a:bodyPr/>
          <a:lstStyle/>
          <a:p>
            <a:pPr>
              <a:defRPr/>
            </a:pPr>
            <a:r>
              <a:rPr lang="en-GB" altLang="en-US" sz="2800" smtClean="0"/>
              <a:t>Tina’s marginal utility from petrol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6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6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6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6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6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6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902" grpId="0" animBg="1"/>
      <p:bldP spid="1360903" grpId="0" animBg="1"/>
      <p:bldP spid="1360904" grpId="0" animBg="1"/>
      <p:bldP spid="1360905" grpId="0" animBg="1"/>
      <p:bldP spid="1360906" grpId="0" animBg="1"/>
      <p:bldP spid="13609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615018" y="647701"/>
            <a:ext cx="9103783" cy="529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98085" y="1336676"/>
            <a:ext cx="7429500" cy="1990725"/>
            <a:chOff x="755" y="842"/>
            <a:chExt cx="3510" cy="1254"/>
          </a:xfrm>
        </p:grpSpPr>
        <p:sp>
          <p:nvSpPr>
            <p:cNvPr id="17436" name="Freeform 4" descr="Blue tissue paper"/>
            <p:cNvSpPr>
              <a:spLocks/>
            </p:cNvSpPr>
            <p:nvPr/>
          </p:nvSpPr>
          <p:spPr bwMode="auto">
            <a:xfrm>
              <a:off x="755" y="842"/>
              <a:ext cx="3510" cy="1254"/>
            </a:xfrm>
            <a:custGeom>
              <a:avLst/>
              <a:gdLst>
                <a:gd name="T0" fmla="*/ 3144 w 3588"/>
                <a:gd name="T1" fmla="*/ 2205 h 1120"/>
                <a:gd name="T2" fmla="*/ 0 w 3588"/>
                <a:gd name="T3" fmla="*/ 2205 h 1120"/>
                <a:gd name="T4" fmla="*/ 0 w 3588"/>
                <a:gd name="T5" fmla="*/ 0 h 1120"/>
                <a:gd name="T6" fmla="*/ 879 w 3588"/>
                <a:gd name="T7" fmla="*/ 726 h 1120"/>
                <a:gd name="T8" fmla="*/ 1748 w 3588"/>
                <a:gd name="T9" fmla="*/ 1409 h 1120"/>
                <a:gd name="T10" fmla="*/ 3144 w 3588"/>
                <a:gd name="T11" fmla="*/ 2205 h 1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88" h="1120">
                  <a:moveTo>
                    <a:pt x="3587" y="1119"/>
                  </a:moveTo>
                  <a:lnTo>
                    <a:pt x="0" y="1119"/>
                  </a:lnTo>
                  <a:lnTo>
                    <a:pt x="0" y="0"/>
                  </a:lnTo>
                  <a:lnTo>
                    <a:pt x="1003" y="369"/>
                  </a:lnTo>
                  <a:lnTo>
                    <a:pt x="1995" y="715"/>
                  </a:lnTo>
                  <a:lnTo>
                    <a:pt x="3587" y="1119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noFill/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2949" name="Rectangle 5" descr="Blue tissue paper"/>
            <p:cNvSpPr>
              <a:spLocks noChangeArrowheads="1"/>
            </p:cNvSpPr>
            <p:nvPr/>
          </p:nvSpPr>
          <p:spPr bwMode="auto">
            <a:xfrm>
              <a:off x="2021" y="1379"/>
              <a:ext cx="88" cy="33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defRPr/>
              </a:pPr>
              <a:endParaRPr lang="en-US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30" name="Object 6"/>
          <p:cNvGraphicFramePr>
            <a:graphicFrameLocks/>
          </p:cNvGraphicFramePr>
          <p:nvPr/>
        </p:nvGraphicFramePr>
        <p:xfrm>
          <a:off x="863600" y="330201"/>
          <a:ext cx="10176933" cy="630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1644651" y="1976438"/>
            <a:ext cx="1911349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 flipH="1">
            <a:off x="1623484" y="2578100"/>
            <a:ext cx="408093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H="1">
            <a:off x="1621367" y="3308350"/>
            <a:ext cx="74041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9010651" y="3343276"/>
            <a:ext cx="0" cy="26511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5710767" y="2560638"/>
            <a:ext cx="0" cy="3433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 flipV="1">
            <a:off x="3647017" y="1976438"/>
            <a:ext cx="0" cy="40179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458632" y="1452563"/>
            <a:ext cx="406400" cy="577850"/>
            <a:chOff x="1634" y="915"/>
            <a:chExt cx="192" cy="364"/>
          </a:xfrm>
        </p:grpSpPr>
        <p:sp>
          <p:nvSpPr>
            <p:cNvPr id="17434" name="Oval 15"/>
            <p:cNvSpPr>
              <a:spLocks noChangeArrowheads="1"/>
            </p:cNvSpPr>
            <p:nvPr/>
          </p:nvSpPr>
          <p:spPr bwMode="auto">
            <a:xfrm>
              <a:off x="1687" y="1204"/>
              <a:ext cx="75" cy="75"/>
            </a:xfrm>
            <a:prstGeom prst="ellipse">
              <a:avLst/>
            </a:prstGeom>
            <a:solidFill>
              <a:srgbClr val="FFCCCC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17435" name="Rectangle 16"/>
            <p:cNvSpPr>
              <a:spLocks noChangeArrowheads="1"/>
            </p:cNvSpPr>
            <p:nvPr/>
          </p:nvSpPr>
          <p:spPr bwMode="auto">
            <a:xfrm>
              <a:off x="1634" y="915"/>
              <a:ext cx="192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b="0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532964" y="2092327"/>
            <a:ext cx="406400" cy="569913"/>
            <a:chOff x="2614" y="1318"/>
            <a:chExt cx="192" cy="359"/>
          </a:xfrm>
        </p:grpSpPr>
        <p:sp>
          <p:nvSpPr>
            <p:cNvPr id="17432" name="Oval 18"/>
            <p:cNvSpPr>
              <a:spLocks noChangeArrowheads="1"/>
            </p:cNvSpPr>
            <p:nvPr/>
          </p:nvSpPr>
          <p:spPr bwMode="auto">
            <a:xfrm>
              <a:off x="2661" y="1587"/>
              <a:ext cx="75" cy="75"/>
            </a:xfrm>
            <a:prstGeom prst="ellipse">
              <a:avLst/>
            </a:prstGeom>
            <a:solidFill>
              <a:srgbClr val="FFCCCC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17433" name="Rectangle 19"/>
            <p:cNvSpPr>
              <a:spLocks noChangeArrowheads="1"/>
            </p:cNvSpPr>
            <p:nvPr/>
          </p:nvSpPr>
          <p:spPr bwMode="auto">
            <a:xfrm>
              <a:off x="2614" y="1318"/>
              <a:ext cx="192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b="0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591734" y="2825750"/>
            <a:ext cx="9160933" cy="569913"/>
            <a:chOff x="752" y="1780"/>
            <a:chExt cx="4328" cy="359"/>
          </a:xfrm>
        </p:grpSpPr>
        <p:sp>
          <p:nvSpPr>
            <p:cNvPr id="17430" name="Line 21"/>
            <p:cNvSpPr>
              <a:spLocks noChangeShapeType="1"/>
            </p:cNvSpPr>
            <p:nvPr/>
          </p:nvSpPr>
          <p:spPr bwMode="auto">
            <a:xfrm>
              <a:off x="752" y="2085"/>
              <a:ext cx="432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Rectangle 22"/>
            <p:cNvSpPr>
              <a:spLocks noChangeArrowheads="1"/>
            </p:cNvSpPr>
            <p:nvPr/>
          </p:nvSpPr>
          <p:spPr bwMode="auto">
            <a:xfrm>
              <a:off x="4749" y="1780"/>
              <a:ext cx="213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b="0" i="1">
                  <a:solidFill>
                    <a:schemeClr val="folHlink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8902699" y="2803525"/>
            <a:ext cx="385233" cy="569913"/>
            <a:chOff x="4206" y="1766"/>
            <a:chExt cx="182" cy="359"/>
          </a:xfrm>
        </p:grpSpPr>
        <p:sp>
          <p:nvSpPr>
            <p:cNvPr id="17428" name="Oval 24"/>
            <p:cNvSpPr>
              <a:spLocks noChangeArrowheads="1"/>
            </p:cNvSpPr>
            <p:nvPr/>
          </p:nvSpPr>
          <p:spPr bwMode="auto">
            <a:xfrm>
              <a:off x="4217" y="2044"/>
              <a:ext cx="75" cy="75"/>
            </a:xfrm>
            <a:prstGeom prst="ellipse">
              <a:avLst/>
            </a:prstGeom>
            <a:solidFill>
              <a:srgbClr val="FFCCCC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17429" name="Rectangle 25"/>
            <p:cNvSpPr>
              <a:spLocks noChangeArrowheads="1"/>
            </p:cNvSpPr>
            <p:nvPr/>
          </p:nvSpPr>
          <p:spPr bwMode="auto">
            <a:xfrm>
              <a:off x="4206" y="1766"/>
              <a:ext cx="182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b="0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17424" name="Rectangle 26"/>
          <p:cNvSpPr>
            <a:spLocks noChangeArrowheads="1"/>
          </p:cNvSpPr>
          <p:nvPr/>
        </p:nvSpPr>
        <p:spPr bwMode="auto">
          <a:xfrm rot="-5400000">
            <a:off x="-957653" y="3078606"/>
            <a:ext cx="276197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b="0" i="1">
                <a:latin typeface="Arial" charset="0"/>
              </a:rPr>
              <a:t>MU, P</a:t>
            </a:r>
            <a:r>
              <a:rPr lang="en-GB" altLang="en-US" sz="2000" b="0">
                <a:latin typeface="Arial" charset="0"/>
              </a:rPr>
              <a:t> (pence per litre)</a:t>
            </a:r>
          </a:p>
        </p:txBody>
      </p:sp>
      <p:sp>
        <p:nvSpPr>
          <p:cNvPr id="17425" name="Rectangle 27"/>
          <p:cNvSpPr>
            <a:spLocks noChangeArrowheads="1"/>
          </p:cNvSpPr>
          <p:nvPr/>
        </p:nvSpPr>
        <p:spPr bwMode="auto">
          <a:xfrm>
            <a:off x="4414044" y="6488114"/>
            <a:ext cx="246221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i="1">
                <a:latin typeface="Arial" charset="0"/>
              </a:rPr>
              <a:t>Q</a:t>
            </a:r>
            <a:r>
              <a:rPr lang="en-GB" altLang="en-US" sz="2000" b="0">
                <a:latin typeface="Arial" charset="0"/>
              </a:rPr>
              <a:t> (litres per annum)</a:t>
            </a:r>
          </a:p>
        </p:txBody>
      </p:sp>
      <p:sp>
        <p:nvSpPr>
          <p:cNvPr id="1362972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606425"/>
          </a:xfrm>
        </p:spPr>
        <p:txBody>
          <a:bodyPr/>
          <a:lstStyle/>
          <a:p>
            <a:pPr>
              <a:defRPr/>
            </a:pPr>
            <a:r>
              <a:rPr lang="en-GB" altLang="en-US" sz="2800" smtClean="0">
                <a:solidFill>
                  <a:schemeClr val="accent1"/>
                </a:solidFill>
              </a:rPr>
              <a:t>Tina’s consumer surplus from petrol</a:t>
            </a:r>
          </a:p>
        </p:txBody>
      </p:sp>
      <p:sp>
        <p:nvSpPr>
          <p:cNvPr id="17427" name="Rectangle 29"/>
          <p:cNvSpPr>
            <a:spLocks noChangeArrowheads="1"/>
          </p:cNvSpPr>
          <p:nvPr/>
        </p:nvSpPr>
        <p:spPr bwMode="auto">
          <a:xfrm>
            <a:off x="9878111" y="3616325"/>
            <a:ext cx="804707" cy="5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i="1">
                <a:solidFill>
                  <a:schemeClr val="tx2"/>
                </a:solidFill>
                <a:latin typeface="Arial" charset="0"/>
              </a:rPr>
              <a:t>MU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15018" y="647701"/>
            <a:ext cx="9103783" cy="529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98085" y="1336676"/>
            <a:ext cx="7429500" cy="1990725"/>
            <a:chOff x="755" y="842"/>
            <a:chExt cx="3510" cy="1254"/>
          </a:xfrm>
        </p:grpSpPr>
        <p:sp>
          <p:nvSpPr>
            <p:cNvPr id="19482" name="Freeform 4" descr="Blue tissue paper"/>
            <p:cNvSpPr>
              <a:spLocks/>
            </p:cNvSpPr>
            <p:nvPr/>
          </p:nvSpPr>
          <p:spPr bwMode="auto">
            <a:xfrm>
              <a:off x="755" y="842"/>
              <a:ext cx="3510" cy="1254"/>
            </a:xfrm>
            <a:custGeom>
              <a:avLst/>
              <a:gdLst>
                <a:gd name="T0" fmla="*/ 3144 w 3588"/>
                <a:gd name="T1" fmla="*/ 2205 h 1120"/>
                <a:gd name="T2" fmla="*/ 0 w 3588"/>
                <a:gd name="T3" fmla="*/ 2205 h 1120"/>
                <a:gd name="T4" fmla="*/ 0 w 3588"/>
                <a:gd name="T5" fmla="*/ 0 h 1120"/>
                <a:gd name="T6" fmla="*/ 879 w 3588"/>
                <a:gd name="T7" fmla="*/ 726 h 1120"/>
                <a:gd name="T8" fmla="*/ 1748 w 3588"/>
                <a:gd name="T9" fmla="*/ 1409 h 1120"/>
                <a:gd name="T10" fmla="*/ 3144 w 3588"/>
                <a:gd name="T11" fmla="*/ 2205 h 1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88" h="1120">
                  <a:moveTo>
                    <a:pt x="3587" y="1119"/>
                  </a:moveTo>
                  <a:lnTo>
                    <a:pt x="0" y="1119"/>
                  </a:lnTo>
                  <a:lnTo>
                    <a:pt x="0" y="0"/>
                  </a:lnTo>
                  <a:lnTo>
                    <a:pt x="1003" y="369"/>
                  </a:lnTo>
                  <a:lnTo>
                    <a:pt x="1995" y="715"/>
                  </a:lnTo>
                  <a:lnTo>
                    <a:pt x="3587" y="1119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noFill/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4997" name="Rectangle 5" descr="Blue tissue paper"/>
            <p:cNvSpPr>
              <a:spLocks noChangeArrowheads="1"/>
            </p:cNvSpPr>
            <p:nvPr/>
          </p:nvSpPr>
          <p:spPr bwMode="auto">
            <a:xfrm>
              <a:off x="1181" y="1379"/>
              <a:ext cx="928" cy="60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defRPr/>
              </a:pPr>
              <a:r>
                <a:rPr lang="en-GB" altLang="en-US" sz="2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Consumer</a:t>
              </a:r>
              <a:endParaRPr lang="en-GB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algn="r">
                <a:defRPr/>
              </a:pPr>
              <a:r>
                <a:rPr lang="en-GB" altLang="en-US" sz="2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surplus</a:t>
              </a:r>
            </a:p>
          </p:txBody>
        </p:sp>
      </p:grpSp>
      <p:graphicFrame>
        <p:nvGraphicFramePr>
          <p:cNvPr id="28" name="Object 6"/>
          <p:cNvGraphicFramePr>
            <a:graphicFrameLocks/>
          </p:cNvGraphicFramePr>
          <p:nvPr/>
        </p:nvGraphicFramePr>
        <p:xfrm>
          <a:off x="863600" y="330201"/>
          <a:ext cx="10176933" cy="630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1591734" y="3309938"/>
            <a:ext cx="916093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1644651" y="1976438"/>
            <a:ext cx="1911349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flipH="1">
            <a:off x="1623484" y="2578100"/>
            <a:ext cx="408093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9010651" y="3343276"/>
            <a:ext cx="0" cy="26511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5710767" y="2560638"/>
            <a:ext cx="0" cy="3433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 flipV="1">
            <a:off x="3647017" y="1976438"/>
            <a:ext cx="0" cy="40179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alt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458632" y="1452563"/>
            <a:ext cx="406400" cy="577850"/>
            <a:chOff x="1634" y="915"/>
            <a:chExt cx="192" cy="364"/>
          </a:xfrm>
        </p:grpSpPr>
        <p:sp>
          <p:nvSpPr>
            <p:cNvPr id="19480" name="Oval 16"/>
            <p:cNvSpPr>
              <a:spLocks noChangeArrowheads="1"/>
            </p:cNvSpPr>
            <p:nvPr/>
          </p:nvSpPr>
          <p:spPr bwMode="auto">
            <a:xfrm>
              <a:off x="1687" y="1204"/>
              <a:ext cx="75" cy="75"/>
            </a:xfrm>
            <a:prstGeom prst="ellipse">
              <a:avLst/>
            </a:prstGeom>
            <a:solidFill>
              <a:srgbClr val="FFCCCC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19481" name="Rectangle 17"/>
            <p:cNvSpPr>
              <a:spLocks noChangeArrowheads="1"/>
            </p:cNvSpPr>
            <p:nvPr/>
          </p:nvSpPr>
          <p:spPr bwMode="auto">
            <a:xfrm>
              <a:off x="1634" y="915"/>
              <a:ext cx="192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b="0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532964" y="2092327"/>
            <a:ext cx="406400" cy="569913"/>
            <a:chOff x="2614" y="1318"/>
            <a:chExt cx="192" cy="359"/>
          </a:xfrm>
        </p:grpSpPr>
        <p:sp>
          <p:nvSpPr>
            <p:cNvPr id="19478" name="Oval 19"/>
            <p:cNvSpPr>
              <a:spLocks noChangeArrowheads="1"/>
            </p:cNvSpPr>
            <p:nvPr/>
          </p:nvSpPr>
          <p:spPr bwMode="auto">
            <a:xfrm>
              <a:off x="2661" y="1587"/>
              <a:ext cx="75" cy="75"/>
            </a:xfrm>
            <a:prstGeom prst="ellipse">
              <a:avLst/>
            </a:prstGeom>
            <a:solidFill>
              <a:srgbClr val="FFCCCC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19479" name="Rectangle 20"/>
            <p:cNvSpPr>
              <a:spLocks noChangeArrowheads="1"/>
            </p:cNvSpPr>
            <p:nvPr/>
          </p:nvSpPr>
          <p:spPr bwMode="auto">
            <a:xfrm>
              <a:off x="2614" y="1318"/>
              <a:ext cx="192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b="0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8902699" y="2803525"/>
            <a:ext cx="385233" cy="569913"/>
            <a:chOff x="4206" y="1766"/>
            <a:chExt cx="182" cy="359"/>
          </a:xfrm>
        </p:grpSpPr>
        <p:sp>
          <p:nvSpPr>
            <p:cNvPr id="19476" name="Oval 22"/>
            <p:cNvSpPr>
              <a:spLocks noChangeArrowheads="1"/>
            </p:cNvSpPr>
            <p:nvPr/>
          </p:nvSpPr>
          <p:spPr bwMode="auto">
            <a:xfrm>
              <a:off x="4217" y="2044"/>
              <a:ext cx="75" cy="75"/>
            </a:xfrm>
            <a:prstGeom prst="ellipse">
              <a:avLst/>
            </a:prstGeom>
            <a:solidFill>
              <a:srgbClr val="FFCCCC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altLang="en-US"/>
            </a:p>
          </p:txBody>
        </p:sp>
        <p:sp>
          <p:nvSpPr>
            <p:cNvPr id="19477" name="Rectangle 23"/>
            <p:cNvSpPr>
              <a:spLocks noChangeArrowheads="1"/>
            </p:cNvSpPr>
            <p:nvPr/>
          </p:nvSpPr>
          <p:spPr bwMode="auto">
            <a:xfrm>
              <a:off x="4206" y="1766"/>
              <a:ext cx="182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altLang="en-US" b="0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19471" name="Rectangle 24"/>
          <p:cNvSpPr>
            <a:spLocks noChangeArrowheads="1"/>
          </p:cNvSpPr>
          <p:nvPr/>
        </p:nvSpPr>
        <p:spPr bwMode="auto">
          <a:xfrm rot="-5400000">
            <a:off x="-957653" y="3078606"/>
            <a:ext cx="276197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b="0" i="1">
                <a:latin typeface="Arial" charset="0"/>
              </a:rPr>
              <a:t>MU, P</a:t>
            </a:r>
            <a:r>
              <a:rPr lang="en-GB" altLang="en-US" sz="2000" b="0">
                <a:latin typeface="Arial" charset="0"/>
              </a:rPr>
              <a:t> (pence per litre)</a:t>
            </a:r>
          </a:p>
        </p:txBody>
      </p:sp>
      <p:sp>
        <p:nvSpPr>
          <p:cNvPr id="19472" name="Rectangle 25"/>
          <p:cNvSpPr>
            <a:spLocks noChangeArrowheads="1"/>
          </p:cNvSpPr>
          <p:nvPr/>
        </p:nvSpPr>
        <p:spPr bwMode="auto">
          <a:xfrm>
            <a:off x="4414044" y="6488114"/>
            <a:ext cx="246221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 i="1">
                <a:latin typeface="Arial" charset="0"/>
              </a:rPr>
              <a:t>Q</a:t>
            </a:r>
            <a:r>
              <a:rPr lang="en-GB" altLang="en-US" sz="2000" b="0">
                <a:latin typeface="Arial" charset="0"/>
              </a:rPr>
              <a:t> (litres per annum)</a:t>
            </a:r>
          </a:p>
        </p:txBody>
      </p:sp>
      <p:sp>
        <p:nvSpPr>
          <p:cNvPr id="19473" name="Rectangle 26"/>
          <p:cNvSpPr>
            <a:spLocks noChangeArrowheads="1"/>
          </p:cNvSpPr>
          <p:nvPr/>
        </p:nvSpPr>
        <p:spPr bwMode="auto">
          <a:xfrm>
            <a:off x="9878111" y="3616325"/>
            <a:ext cx="804707" cy="5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i="1">
                <a:solidFill>
                  <a:schemeClr val="tx2"/>
                </a:solidFill>
                <a:latin typeface="Arial" charset="0"/>
              </a:rPr>
              <a:t>MU</a:t>
            </a:r>
          </a:p>
        </p:txBody>
      </p:sp>
      <p:sp>
        <p:nvSpPr>
          <p:cNvPr id="19474" name="Rectangle 27"/>
          <p:cNvSpPr>
            <a:spLocks noChangeArrowheads="1"/>
          </p:cNvSpPr>
          <p:nvPr/>
        </p:nvSpPr>
        <p:spPr bwMode="auto">
          <a:xfrm>
            <a:off x="10052457" y="2825750"/>
            <a:ext cx="450443" cy="5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b="0" i="1">
                <a:solidFill>
                  <a:schemeClr val="folHlink"/>
                </a:solidFill>
                <a:latin typeface="Arial" charset="0"/>
              </a:rPr>
              <a:t>P</a:t>
            </a:r>
          </a:p>
        </p:txBody>
      </p:sp>
      <p:sp>
        <p:nvSpPr>
          <p:cNvPr id="1365020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606425"/>
          </a:xfrm>
        </p:spPr>
        <p:txBody>
          <a:bodyPr/>
          <a:lstStyle/>
          <a:p>
            <a:pPr>
              <a:defRPr/>
            </a:pPr>
            <a:r>
              <a:rPr lang="en-GB" altLang="en-US" sz="2800" smtClean="0">
                <a:solidFill>
                  <a:schemeClr val="accent1"/>
                </a:solidFill>
              </a:rPr>
              <a:t>Tina’s consumer surplus from petrol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1508" name="Freeform 5" descr="Blue tissue paper"/>
          <p:cNvSpPr>
            <a:spLocks/>
          </p:cNvSpPr>
          <p:nvPr/>
        </p:nvSpPr>
        <p:spPr bwMode="auto">
          <a:xfrm>
            <a:off x="1361018" y="2146301"/>
            <a:ext cx="4777316" cy="1465263"/>
          </a:xfrm>
          <a:custGeom>
            <a:avLst/>
            <a:gdLst>
              <a:gd name="T0" fmla="*/ 0 w 2257"/>
              <a:gd name="T1" fmla="*/ 0 h 913"/>
              <a:gd name="T2" fmla="*/ 3581400 w 2257"/>
              <a:gd name="T3" fmla="*/ 1463658 h 913"/>
              <a:gd name="T4" fmla="*/ 0 w 2257"/>
              <a:gd name="T5" fmla="*/ 1463658 h 913"/>
              <a:gd name="T6" fmla="*/ 0 w 2257"/>
              <a:gd name="T7" fmla="*/ 0 h 9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57" h="913">
                <a:moveTo>
                  <a:pt x="0" y="0"/>
                </a:moveTo>
                <a:lnTo>
                  <a:pt x="2256" y="912"/>
                </a:lnTo>
                <a:lnTo>
                  <a:pt x="0" y="912"/>
                </a:lnTo>
                <a:lnTo>
                  <a:pt x="0" y="0"/>
                </a:lnTo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9050" cap="rnd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9" name="Rectangle 6" descr="Pink tissue paper"/>
          <p:cNvSpPr>
            <a:spLocks noChangeArrowheads="1"/>
          </p:cNvSpPr>
          <p:nvPr/>
        </p:nvSpPr>
        <p:spPr bwMode="auto">
          <a:xfrm>
            <a:off x="1365251" y="3579813"/>
            <a:ext cx="4766733" cy="273685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19050">
            <a:solidFill>
              <a:schemeClr val="hlink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706479" y="3976437"/>
            <a:ext cx="236431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altLang="en-US" sz="2400" b="0" dirty="0">
                <a:solidFill>
                  <a:schemeClr val="accent2"/>
                </a:solidFill>
                <a:latin typeface="+mn-lt"/>
              </a:rPr>
              <a:t>Producer</a:t>
            </a:r>
            <a:r>
              <a:rPr lang="en-GB" altLang="en-US" sz="2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altLang="en-US" sz="2400" b="0" dirty="0">
                <a:solidFill>
                  <a:schemeClr val="accent2"/>
                </a:solidFill>
                <a:latin typeface="+mn-lt"/>
              </a:rPr>
              <a:t>surplus</a:t>
            </a:r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1401233" y="6370638"/>
            <a:ext cx="934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H="1">
            <a:off x="1350434" y="1252538"/>
            <a:ext cx="4233" cy="511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1428751" y="2146300"/>
            <a:ext cx="8940800" cy="2743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10037234" y="4525963"/>
            <a:ext cx="1324080" cy="5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b="0" i="1">
                <a:solidFill>
                  <a:schemeClr val="accent2"/>
                </a:solidFill>
                <a:latin typeface="Arial" charset="0"/>
              </a:rPr>
              <a:t>MU=D</a:t>
            </a:r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1518765" y="2566654"/>
            <a:ext cx="3402150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en-GB" altLang="en-US" sz="1800" dirty="0">
                <a:solidFill>
                  <a:schemeClr val="tx2"/>
                </a:solidFill>
                <a:latin typeface="Arial" charset="0"/>
              </a:rPr>
              <a:t>Total</a:t>
            </a:r>
          </a:p>
          <a:p>
            <a:pPr defTabSz="762000"/>
            <a:r>
              <a:rPr lang="en-GB" altLang="en-US" sz="1800" dirty="0">
                <a:solidFill>
                  <a:schemeClr val="tx2"/>
                </a:solidFill>
                <a:latin typeface="Arial" charset="0"/>
              </a:rPr>
              <a:t>   consumer</a:t>
            </a:r>
          </a:p>
          <a:p>
            <a:pPr defTabSz="762000"/>
            <a:r>
              <a:rPr lang="en-GB" altLang="en-US" sz="1800" dirty="0">
                <a:solidFill>
                  <a:schemeClr val="tx2"/>
                </a:solidFill>
                <a:latin typeface="Arial" charset="0"/>
              </a:rPr>
              <a:t>             surplus</a:t>
            </a:r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893233" y="3001964"/>
            <a:ext cx="45204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b="0" i="1">
                <a:solidFill>
                  <a:schemeClr val="hlink"/>
                </a:solidFill>
                <a:latin typeface="Arial" charset="0"/>
              </a:rPr>
              <a:t>P</a:t>
            </a:r>
            <a:r>
              <a:rPr lang="en-GB" altLang="en-US" sz="2000" b="0" i="1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5871634" y="5973764"/>
            <a:ext cx="47929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b="0" i="1">
                <a:solidFill>
                  <a:schemeClr val="hlink"/>
                </a:solidFill>
                <a:latin typeface="Arial" charset="0"/>
              </a:rPr>
              <a:t>Q</a:t>
            </a:r>
            <a:r>
              <a:rPr lang="en-GB" altLang="en-US" sz="2000" b="0" i="1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886103" y="759326"/>
            <a:ext cx="96981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200" b="0" i="1" dirty="0">
                <a:latin typeface="Arial" charset="0"/>
              </a:rPr>
              <a:t>MU, P</a:t>
            </a:r>
          </a:p>
        </p:txBody>
      </p:sp>
      <p:sp>
        <p:nvSpPr>
          <p:cNvPr id="21519" name="Rectangle 16"/>
          <p:cNvSpPr>
            <a:spLocks noChangeArrowheads="1"/>
          </p:cNvSpPr>
          <p:nvPr/>
        </p:nvSpPr>
        <p:spPr bwMode="auto">
          <a:xfrm>
            <a:off x="10748434" y="6049964"/>
            <a:ext cx="40556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200" b="0">
                <a:latin typeface="Arial" charset="0"/>
              </a:rPr>
              <a:t>Q</a:t>
            </a:r>
          </a:p>
        </p:txBody>
      </p:sp>
      <p:sp>
        <p:nvSpPr>
          <p:cNvPr id="21520" name="Rectangle 17"/>
          <p:cNvSpPr>
            <a:spLocks noChangeArrowheads="1"/>
          </p:cNvSpPr>
          <p:nvPr/>
        </p:nvSpPr>
        <p:spPr bwMode="auto">
          <a:xfrm>
            <a:off x="893233" y="5973764"/>
            <a:ext cx="38472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b="0">
                <a:latin typeface="Arial" charset="0"/>
              </a:rPr>
              <a:t>O</a:t>
            </a:r>
          </a:p>
        </p:txBody>
      </p:sp>
      <p:sp>
        <p:nvSpPr>
          <p:cNvPr id="21521" name="Oval 18"/>
          <p:cNvSpPr>
            <a:spLocks noChangeArrowheads="1"/>
          </p:cNvSpPr>
          <p:nvPr/>
        </p:nvSpPr>
        <p:spPr bwMode="auto">
          <a:xfrm>
            <a:off x="6055784" y="3535363"/>
            <a:ext cx="141816" cy="106362"/>
          </a:xfrm>
          <a:prstGeom prst="ellipse">
            <a:avLst/>
          </a:prstGeom>
          <a:solidFill>
            <a:srgbClr val="FFCCCC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82739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293689"/>
            <a:ext cx="12192000" cy="57308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 sz="2800" dirty="0"/>
              <a:t>Consumer surplus</a:t>
            </a:r>
          </a:p>
        </p:txBody>
      </p:sp>
      <p:cxnSp>
        <p:nvCxnSpPr>
          <p:cNvPr id="3" name="Straight Connector 2"/>
          <p:cNvCxnSpPr>
            <a:stCxn id="21512" idx="1"/>
          </p:cNvCxnSpPr>
          <p:nvPr/>
        </p:nvCxnSpPr>
        <p:spPr bwMode="auto">
          <a:xfrm flipV="1">
            <a:off x="1350433" y="1535114"/>
            <a:ext cx="8392584" cy="483552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524" name="Rectangle 11"/>
          <p:cNvSpPr>
            <a:spLocks noChangeArrowheads="1"/>
          </p:cNvSpPr>
          <p:nvPr/>
        </p:nvSpPr>
        <p:spPr bwMode="auto">
          <a:xfrm>
            <a:off x="9793818" y="1274763"/>
            <a:ext cx="1401025" cy="5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b="0" i="1">
                <a:solidFill>
                  <a:schemeClr val="accent2"/>
                </a:solidFill>
                <a:latin typeface="Arial" charset="0"/>
              </a:rPr>
              <a:t>Supply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1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2"/>
  <p:tag name="MULTIRESPDIVISOR" val="1"/>
  <p:tag name="CORRECTPOINTVALUE" val="100"/>
  <p:tag name="ADDINALWAYSLOADED" val="False"/>
  <p:tag name="DEFAULTPORT" val="1001"/>
  <p:tag name="COUNTDOWNSTYLE" val="-1"/>
  <p:tag name="USEENTERPRISEMANAGER" val="False"/>
  <p:tag name="CHARTVALUEFORMAT" val="0%"/>
  <p:tag name="STDCHART" val="1"/>
  <p:tag name="BUBBLEVALUEFORMAT" val="0.0"/>
  <p:tag name="CUSTOMCELLBACKCOLOR1" val="-657956"/>
  <p:tag name="DISPLAYNAME" val="True"/>
  <p:tag name="GRIDSIZE" val="{Width=800, Height=600}"/>
  <p:tag name="RESETCHARTS" val="True"/>
  <p:tag name="ALLOWUSERFEEDBACK" val="True"/>
  <p:tag name="ZEROBASED" val="False"/>
  <p:tag name="EXPANDSHOWBAR" val="True"/>
  <p:tag name="ANSWERNOWTEXT" val="Answer Now"/>
  <p:tag name="NUMRESPONSES" val="1"/>
  <p:tag name="ROTATIONINTERVAL" val="2"/>
  <p:tag name="BUBBLENAMEVISIBLE" val="True"/>
  <p:tag name="CUSTOMCELLBACKCOLOR2" val="-13395457"/>
  <p:tag name="GRIDOPACITY" val="90"/>
  <p:tag name="INCORRECTPOINTVALUE" val="0"/>
  <p:tag name="CHARTSCALE" val="True"/>
  <p:tag name="ANSWERNOWSTYLE" val="-1"/>
  <p:tag name="TEAMSINLEADERBOARD" val="4"/>
  <p:tag name="CUSTOMCELLFORECOLOR" val="-16777216"/>
  <p:tag name="GRIDROTATIONINTERVAL" val="2"/>
  <p:tag name="PARTLISTDEFAULT" val="0"/>
  <p:tag name="AUTOADJUSTPARTRANGE" val="True"/>
  <p:tag name="RESPCOUNTERFORMAT" val="0"/>
  <p:tag name="AUTOADVANCE" val="False"/>
  <p:tag name="DEFAULTNUMTEAMS" val="5"/>
  <p:tag name="GRIDPOSITION" val="1"/>
  <p:tag name="REALTIMEBACKUP" val="False"/>
  <p:tag name="REQUIREPASSWORD" val="False"/>
  <p:tag name="AUTOUPDATEALIASES" val="True"/>
  <p:tag name="USESCHEMECOLORS" val="True"/>
  <p:tag name="INCLUDEPPT" val="True"/>
  <p:tag name="RESPTABLESTYLE" val="-1"/>
  <p:tag name="BUBBLEGROUPING" val="3"/>
  <p:tag name="INCLUDENONRESPONDERS" val="False"/>
  <p:tag name="COUNTDOWNSECONDS" val="10"/>
  <p:tag name="DISPLAYDEVICEID" val="True"/>
  <p:tag name="ENABLEPRESENTERVPAD" val="False"/>
  <p:tag name="POLLINGCYCLE" val="2"/>
  <p:tag name="MAXRESPONDERS" val="5"/>
  <p:tag name="BACKUPMAINTENANCE" val="7"/>
  <p:tag name="CUSTOMCELLBACKCOLOR4" val="-8355712"/>
  <p:tag name="SHOWBARVISIBLE" val="True"/>
  <p:tag name="REALTIMEBACKUPPATH" val="(None)"/>
  <p:tag name="DELIMITERS" val="3.1"/>
  <p:tag name="TPVERSION" val="2008"/>
  <p:tag name="POWERPOINTVERSION" val="9.0"/>
  <p:tag name="TPFULLVERSION" val="4.2.4.1012"/>
  <p:tag name="CHARTLABELS" val="1"/>
  <p:tag name="ADVANCEDSETTINGSVIEW" val="True"/>
  <p:tag name="CHARTCOLORINDICES" val="11,3,11,14,13,1,46,9,5,3,10,15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   Rational con"/>
  <p:tag name="QUESTIONTYPE" val=" 0"/>
  <p:tag name="QUESTIONCHOICES" val=" 5"/>
  <p:tag name="QUESTIONANSWER" val="B"/>
  <p:tag name="QUESTIONDIFFICULTY" val=" 0"/>
  <p:tag name="QUESTIONPOINTS" val=" 1"/>
  <p:tag name="QUESTIONCHANCES" val=" 2"/>
  <p:tag name="QUESTIONTIMER" val="00:30"/>
  <p:tag name="QUESTIONCHOICESTYPE" val=" 1"/>
  <p:tag name="QUESTIONCHARTTYPE" val="0"/>
</p:tagLst>
</file>

<file path=ppt/theme/theme1.xml><?xml version="1.0" encoding="utf-8"?>
<a:theme xmlns:a="http://schemas.openxmlformats.org/drawingml/2006/main" name="Feathered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2345</TotalTime>
  <Words>1393</Words>
  <Application>Microsoft Office PowerPoint</Application>
  <PresentationFormat>Widescreen</PresentationFormat>
  <Paragraphs>413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Calibri</vt:lpstr>
      <vt:lpstr>Century Schoolbook</vt:lpstr>
      <vt:lpstr>Comic Sans MS</vt:lpstr>
      <vt:lpstr>Corbel</vt:lpstr>
      <vt:lpstr>Monotype Sorts</vt:lpstr>
      <vt:lpstr>Times New Roman</vt:lpstr>
      <vt:lpstr>Verdana</vt:lpstr>
      <vt:lpstr>Wingdings</vt:lpstr>
      <vt:lpstr>Feathered</vt:lpstr>
      <vt:lpstr>Office Theme</vt:lpstr>
      <vt:lpstr>Background  to Demand – Marginal Utility</vt:lpstr>
      <vt:lpstr>Topics to be covered</vt:lpstr>
      <vt:lpstr>Utility Theory</vt:lpstr>
      <vt:lpstr>The optimum level of consumption</vt:lpstr>
      <vt:lpstr>Consumer surplus </vt:lpstr>
      <vt:lpstr>Tina’s marginal utility from petrol</vt:lpstr>
      <vt:lpstr>Tina’s consumer surplus from petrol</vt:lpstr>
      <vt:lpstr>Tina’s consumer surplus from petrol</vt:lpstr>
      <vt:lpstr>Consumer surplus</vt:lpstr>
      <vt:lpstr>Marginal Utility and Demand Curve</vt:lpstr>
      <vt:lpstr>Q   Rational consumer behaviour is where a person consumes the amount of a good that:</vt:lpstr>
      <vt:lpstr>Marginal Utility Theory</vt:lpstr>
      <vt:lpstr>Risk, Uncertainty and Insurance</vt:lpstr>
      <vt:lpstr>Risk, Uncertainty and Insurance</vt:lpstr>
      <vt:lpstr>Total utility of income</vt:lpstr>
      <vt:lpstr>Total utility of income</vt:lpstr>
      <vt:lpstr>Total utility of income</vt:lpstr>
      <vt:lpstr>Total utility of income</vt:lpstr>
      <vt:lpstr>Risk, Uncertainty and Insurance</vt:lpstr>
      <vt:lpstr>The Characteristics Approach</vt:lpstr>
      <vt:lpstr>The characteristics of two brands of breakfast cereal</vt:lpstr>
      <vt:lpstr>The Characteristics Approach</vt:lpstr>
      <vt:lpstr>The characteristics of two brands of breakfast cereal</vt:lpstr>
      <vt:lpstr>The Characteristics Approach</vt:lpstr>
      <vt:lpstr>The characteristics of two brands of breakfast cereal</vt:lpstr>
      <vt:lpstr>The Characteristics Approach</vt:lpstr>
      <vt:lpstr>The characteristics of two brands of breakfast cereal</vt:lpstr>
      <vt:lpstr>The Characteristics Approach</vt:lpstr>
      <vt:lpstr>The Characteristics Approach</vt:lpstr>
      <vt:lpstr>The efficiency frontier</vt:lpstr>
      <vt:lpstr>The Characteristics Approach</vt:lpstr>
      <vt:lpstr>Choosing between brands</vt:lpstr>
      <vt:lpstr>Estimating Demand Functions</vt:lpstr>
      <vt:lpstr>Estimating Demand Functions</vt:lpstr>
      <vt:lpstr>Forecasting Demand</vt:lpstr>
      <vt:lpstr>The decomposition of time paths</vt:lpstr>
      <vt:lpstr>Brands</vt:lpstr>
      <vt:lpstr>Brand Logos</vt:lpstr>
      <vt:lpstr>Economics and the 4P’s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active learning</dc:title>
  <dc:creator>John Sloman</dc:creator>
  <cp:lastModifiedBy>Siloshini Paramasivam</cp:lastModifiedBy>
  <cp:revision>228</cp:revision>
  <cp:lastPrinted>2000-11-29T16:58:37Z</cp:lastPrinted>
  <dcterms:created xsi:type="dcterms:W3CDTF">2000-03-24T18:51:39Z</dcterms:created>
  <dcterms:modified xsi:type="dcterms:W3CDTF">2019-03-03T06:44:51Z</dcterms:modified>
</cp:coreProperties>
</file>