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57" r:id="rId3"/>
    <p:sldId id="268" r:id="rId4"/>
    <p:sldId id="267" r:id="rId5"/>
    <p:sldId id="266" r:id="rId6"/>
    <p:sldId id="265" r:id="rId7"/>
    <p:sldId id="264" r:id="rId8"/>
    <p:sldId id="263" r:id="rId9"/>
    <p:sldId id="262" r:id="rId10"/>
    <p:sldId id="261" r:id="rId11"/>
    <p:sldId id="260" r:id="rId12"/>
    <p:sldId id="259" r:id="rId13"/>
    <p:sldId id="25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67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AR=MR=D=P</c:v>
                </c:pt>
              </c:strCache>
            </c:strRef>
          </c:tx>
          <c:spPr>
            <a:ln w="19050" cap="flat" cmpd="sng" algn="ctr">
              <a:solidFill>
                <a:srgbClr val="FF0000"/>
              </a:solidFill>
              <a:prstDash val="solid"/>
            </a:ln>
            <a:effectLst/>
          </c:spPr>
          <c:marker>
            <c:symbol val="none"/>
          </c:marker>
          <c:xVal>
            <c:numRef>
              <c:f>Sheet1!$A$2:$A$4</c:f>
              <c:numCache>
                <c:formatCode>General</c:formatCode>
                <c:ptCount val="3"/>
                <c:pt idx="0">
                  <c:v>1</c:v>
                </c:pt>
                <c:pt idx="1">
                  <c:v>5</c:v>
                </c:pt>
                <c:pt idx="2">
                  <c:v>8</c:v>
                </c:pt>
              </c:numCache>
            </c:numRef>
          </c:xVal>
          <c:yVal>
            <c:numRef>
              <c:f>Sheet1!$B$2:$B$4</c:f>
              <c:numCache>
                <c:formatCode>General</c:formatCode>
                <c:ptCount val="3"/>
                <c:pt idx="0">
                  <c:v>6</c:v>
                </c:pt>
                <c:pt idx="1">
                  <c:v>6</c:v>
                </c:pt>
                <c:pt idx="2">
                  <c:v>6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MC</c:v>
                </c:pt>
              </c:strCache>
            </c:strRef>
          </c:tx>
          <c:spPr>
            <a:ln>
              <a:solidFill>
                <a:srgbClr val="002060"/>
              </a:solidFill>
            </a:ln>
          </c:spPr>
          <c:marker>
            <c:symbol val="none"/>
          </c:marker>
          <c:xVal>
            <c:numRef>
              <c:f>Sheet1!$A$2:$A$4</c:f>
              <c:numCache>
                <c:formatCode>General</c:formatCode>
                <c:ptCount val="3"/>
                <c:pt idx="0">
                  <c:v>1</c:v>
                </c:pt>
                <c:pt idx="1">
                  <c:v>5</c:v>
                </c:pt>
                <c:pt idx="2">
                  <c:v>8</c:v>
                </c:pt>
              </c:numCache>
            </c:numRef>
          </c:xVal>
          <c:yVal>
            <c:numRef>
              <c:f>Sheet1!$C$2:$C$4</c:f>
              <c:numCache>
                <c:formatCode>General</c:formatCode>
                <c:ptCount val="3"/>
                <c:pt idx="0">
                  <c:v>2</c:v>
                </c:pt>
                <c:pt idx="1">
                  <c:v>6</c:v>
                </c:pt>
                <c:pt idx="2">
                  <c:v>8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8047104"/>
        <c:axId val="78045568"/>
      </c:scatterChart>
      <c:valAx>
        <c:axId val="780471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8045568"/>
        <c:crossesAt val="0"/>
        <c:crossBetween val="midCat"/>
      </c:valAx>
      <c:valAx>
        <c:axId val="780455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8047104"/>
        <c:crossesAt val="0"/>
        <c:crossBetween val="midCat"/>
      </c:valAx>
    </c:plotArea>
    <c:legend>
      <c:legendPos val="r"/>
      <c:layout/>
      <c:overlay val="0"/>
      <c:txPr>
        <a:bodyPr/>
        <a:lstStyle/>
        <a:p>
          <a:pPr>
            <a:defRPr>
              <a:solidFill>
                <a:schemeClr val="tx1"/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accent3"/>
    </a:solidFill>
    <a:ln w="19050" cap="flat" cmpd="sng" algn="ctr">
      <a:solidFill>
        <a:schemeClr val="accent3">
          <a:shade val="50000"/>
        </a:schemeClr>
      </a:solidFill>
      <a:prstDash val="solid"/>
    </a:ln>
    <a:effectLst/>
  </c:spPr>
  <c:txPr>
    <a:bodyPr/>
    <a:lstStyle/>
    <a:p>
      <a:pPr>
        <a:defRPr>
          <a:solidFill>
            <a:schemeClr val="lt1"/>
          </a:solidFill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6E3673-666D-4CC3-A778-BAEFF71F6A9C}" type="datetimeFigureOut">
              <a:rPr lang="en-US" smtClean="0"/>
              <a:t>7/25/2011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4B5FE5-D749-4A3E-911B-DA9FBC02C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2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4B5FE5-D749-4A3E-911B-DA9FBC02CDE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6117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1D8BD707-D9CF-40AE-B4C6-C98DA3205C09}" type="datetimeFigureOut">
              <a:rPr lang="en-US" smtClean="0"/>
              <a:pPr/>
              <a:t>7/25/2011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7/25/2011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Market Structure and Pricing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Class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5092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learned that rationale people think on the margin (Class 1)</a:t>
            </a:r>
          </a:p>
          <a:p>
            <a:r>
              <a:rPr lang="en-US" dirty="0" smtClean="0"/>
              <a:t>If Marginal Revenue &gt; Marginal  Cost – The farm should increase production</a:t>
            </a:r>
          </a:p>
          <a:p>
            <a:r>
              <a:rPr lang="en-US" dirty="0" smtClean="0"/>
              <a:t>If Marginal Revenue &lt; Marginal Cost – the farm should reduce production</a:t>
            </a:r>
          </a:p>
          <a:p>
            <a:r>
              <a:rPr lang="en-US" dirty="0" smtClean="0"/>
              <a:t>The cost curves have three primary features</a:t>
            </a:r>
          </a:p>
          <a:p>
            <a:pPr lvl="1"/>
            <a:r>
              <a:rPr lang="en-US" dirty="0" smtClean="0"/>
              <a:t>MC Curve is upward sloping</a:t>
            </a:r>
          </a:p>
          <a:p>
            <a:pPr lvl="1"/>
            <a:r>
              <a:rPr lang="en-US" dirty="0" smtClean="0"/>
              <a:t>ATC curve is U Shaped</a:t>
            </a:r>
          </a:p>
          <a:p>
            <a:pPr lvl="1"/>
            <a:r>
              <a:rPr lang="en-US" dirty="0" smtClean="0"/>
              <a:t>MC curves crosses the ATC curve at the minimum of ATC</a:t>
            </a:r>
          </a:p>
        </p:txBody>
      </p:sp>
    </p:spTree>
    <p:extLst>
      <p:ext uri="{BB962C8B-B14F-4D97-AF65-F5344CB8AC3E}">
        <p14:creationId xmlns:p14="http://schemas.microsoft.com/office/powerpoint/2010/main" val="42057289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Perfect Competition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2667000"/>
          </a:xfrm>
        </p:spPr>
        <p:txBody>
          <a:bodyPr/>
          <a:lstStyle/>
          <a:p>
            <a:r>
              <a:rPr lang="en-US" dirty="0" smtClean="0"/>
              <a:t>The Market price is horizontal (Because the firm is a price taker)</a:t>
            </a:r>
          </a:p>
          <a:p>
            <a:r>
              <a:rPr lang="en-US" dirty="0" smtClean="0"/>
              <a:t>The profit Maximizing condition for a perfectly competitive firm is </a:t>
            </a:r>
          </a:p>
          <a:p>
            <a:pPr lvl="1"/>
            <a:r>
              <a:rPr lang="en-US" dirty="0" smtClean="0"/>
              <a:t>MR = MC = P</a:t>
            </a:r>
          </a:p>
          <a:p>
            <a:pPr lvl="1"/>
            <a:endParaRPr lang="en-US" dirty="0" smtClean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320271260"/>
              </p:ext>
            </p:extLst>
          </p:nvPr>
        </p:nvGraphicFramePr>
        <p:xfrm>
          <a:off x="1600200" y="3581400"/>
          <a:ext cx="5486400" cy="264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516958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4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Temporary Shut Down </a:t>
            </a:r>
            <a:r>
              <a:rPr lang="en-US" dirty="0" err="1" smtClean="0"/>
              <a:t>Vs</a:t>
            </a:r>
            <a:r>
              <a:rPr lang="en-US" dirty="0" smtClean="0"/>
              <a:t> Permanent Exit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Shut Down – Short run decision to not produce anything</a:t>
            </a:r>
          </a:p>
          <a:p>
            <a:r>
              <a:rPr lang="en-US" dirty="0" smtClean="0"/>
              <a:t>Permanent exit – Long run decision to exit the market. </a:t>
            </a:r>
          </a:p>
          <a:p>
            <a:r>
              <a:rPr lang="en-US" dirty="0" smtClean="0"/>
              <a:t>Most firms cannot avoid fixed costs in the short run</a:t>
            </a:r>
          </a:p>
          <a:p>
            <a:r>
              <a:rPr lang="en-US" b="1" u="sng" dirty="0" smtClean="0"/>
              <a:t>Firms Decision to Shut Down</a:t>
            </a:r>
          </a:p>
          <a:p>
            <a:pPr lvl="1"/>
            <a:r>
              <a:rPr lang="en-US" dirty="0" smtClean="0"/>
              <a:t>Total Revenue &lt; Total Variable Cost</a:t>
            </a:r>
          </a:p>
          <a:p>
            <a:pPr lvl="1"/>
            <a:r>
              <a:rPr lang="en-US" dirty="0" smtClean="0"/>
              <a:t>Price &lt; Average Variable Cost</a:t>
            </a:r>
          </a:p>
          <a:p>
            <a:r>
              <a:rPr lang="en-US" b="1" u="sng" dirty="0" smtClean="0"/>
              <a:t>Firms Decision to Exit Permanently</a:t>
            </a:r>
          </a:p>
          <a:p>
            <a:pPr lvl="1"/>
            <a:r>
              <a:rPr lang="en-US" dirty="0" smtClean="0"/>
              <a:t>Total Revenue &lt; Total Cost</a:t>
            </a:r>
          </a:p>
          <a:p>
            <a:pPr lvl="1"/>
            <a:r>
              <a:rPr lang="en-US" dirty="0" smtClean="0"/>
              <a:t>Price &lt; Average Total Cost</a:t>
            </a:r>
          </a:p>
          <a:p>
            <a:pPr lvl="1"/>
            <a:r>
              <a:rPr lang="en-US" dirty="0" smtClean="0"/>
              <a:t>If this is the exit then </a:t>
            </a:r>
          </a:p>
          <a:p>
            <a:pPr lvl="2"/>
            <a:r>
              <a:rPr lang="en-US" dirty="0" smtClean="0"/>
              <a:t>Price &gt; ATC – is the entry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9309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Measuring Profit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Profit = TR – TC</a:t>
            </a:r>
          </a:p>
          <a:p>
            <a:r>
              <a:rPr lang="en-US" dirty="0" smtClean="0"/>
              <a:t>[(TR/Q)-(TC/Q)]* Q  (We have not changed anything)</a:t>
            </a:r>
          </a:p>
          <a:p>
            <a:r>
              <a:rPr lang="en-US" dirty="0" smtClean="0"/>
              <a:t>[Average Revenue (AR) – Average Total Cost (AC)]* Q</a:t>
            </a:r>
          </a:p>
          <a:p>
            <a:r>
              <a:rPr lang="en-US" dirty="0" smtClean="0"/>
              <a:t>Price = AR</a:t>
            </a:r>
          </a:p>
          <a:p>
            <a:r>
              <a:rPr lang="en-US" dirty="0" smtClean="0"/>
              <a:t>Profit = (P-ATC) *Q</a:t>
            </a:r>
          </a:p>
          <a:p>
            <a:endParaRPr lang="en-US" dirty="0"/>
          </a:p>
          <a:p>
            <a:r>
              <a:rPr lang="en-US" dirty="0" smtClean="0"/>
              <a:t>So if ATC &lt; P then you increase production</a:t>
            </a:r>
          </a:p>
          <a:p>
            <a:r>
              <a:rPr lang="en-US" dirty="0" smtClean="0"/>
              <a:t>If ATC &gt;P then you decrease production</a:t>
            </a:r>
          </a:p>
          <a:p>
            <a:endParaRPr lang="en-US" dirty="0"/>
          </a:p>
          <a:p>
            <a:r>
              <a:rPr lang="en-US" dirty="0" smtClean="0"/>
              <a:t>What do perfectly competitive firms stay in business if they make 0 profit. </a:t>
            </a:r>
          </a:p>
        </p:txBody>
      </p:sp>
    </p:spTree>
    <p:extLst>
      <p:ext uri="{BB962C8B-B14F-4D97-AF65-F5344CB8AC3E}">
        <p14:creationId xmlns:p14="http://schemas.microsoft.com/office/powerpoint/2010/main" val="1137665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Monopoly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 monopoly is a price maker</a:t>
            </a:r>
          </a:p>
          <a:p>
            <a:r>
              <a:rPr lang="en-US" dirty="0" smtClean="0"/>
              <a:t>Competitive market P=MC</a:t>
            </a:r>
          </a:p>
          <a:p>
            <a:r>
              <a:rPr lang="en-US" dirty="0" smtClean="0"/>
              <a:t>Monopoly P&gt; MC</a:t>
            </a:r>
          </a:p>
          <a:p>
            <a:r>
              <a:rPr lang="en-US" dirty="0" smtClean="0"/>
              <a:t>The monopolist profit is not unlimited because of the demand curve</a:t>
            </a:r>
          </a:p>
          <a:p>
            <a:endParaRPr lang="en-US" dirty="0"/>
          </a:p>
          <a:p>
            <a:r>
              <a:rPr lang="en-US" dirty="0" smtClean="0"/>
              <a:t>Why monopolies arise</a:t>
            </a:r>
          </a:p>
          <a:p>
            <a:pPr lvl="1"/>
            <a:r>
              <a:rPr lang="en-US" dirty="0" smtClean="0"/>
              <a:t>Simply its due to the barriers of entry</a:t>
            </a:r>
          </a:p>
          <a:p>
            <a:pPr lvl="2"/>
            <a:r>
              <a:rPr lang="en-US" dirty="0" smtClean="0"/>
              <a:t>Monopoly resources – a key resource used for production is owned by one firm (Diamonds)</a:t>
            </a:r>
          </a:p>
          <a:p>
            <a:pPr lvl="2"/>
            <a:r>
              <a:rPr lang="en-US" dirty="0" smtClean="0"/>
              <a:t>Government regulation – the government gives a single firm the right to produce some good or service (railways)</a:t>
            </a:r>
          </a:p>
          <a:p>
            <a:pPr lvl="2"/>
            <a:r>
              <a:rPr lang="en-US" dirty="0" smtClean="0"/>
              <a:t>The production process – economies of scale so the costs are much lower in one firm over the others.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5556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Monopoly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891259707"/>
              </p:ext>
            </p:extLst>
          </p:nvPr>
        </p:nvGraphicFramePr>
        <p:xfrm>
          <a:off x="457200" y="1219200"/>
          <a:ext cx="8229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Q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T2R (PQ)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AR (TR/Q)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MR (∆TR/</a:t>
                      </a:r>
                      <a:r>
                        <a:rPr lang="en-US" dirty="0" smtClean="0"/>
                        <a:t>∆Q)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60664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monopolist profit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1828800"/>
          </a:xfrm>
        </p:spPr>
        <p:txBody>
          <a:bodyPr/>
          <a:lstStyle/>
          <a:p>
            <a:r>
              <a:rPr lang="en-US" dirty="0" smtClean="0"/>
              <a:t>We know the optimal point is when MC intersects the demand curve</a:t>
            </a:r>
          </a:p>
          <a:p>
            <a:r>
              <a:rPr lang="en-US" dirty="0" smtClean="0"/>
              <a:t>However monopolies charge the monopoly price and they get an excess profit</a:t>
            </a:r>
            <a:endParaRPr lang="en-US" dirty="0"/>
          </a:p>
        </p:txBody>
      </p:sp>
      <p:pic>
        <p:nvPicPr>
          <p:cNvPr id="1026" name="Picture 2" descr="http://web1.johnshopkins.edu/hurj/images/iss3/research-roch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3115435"/>
            <a:ext cx="4444262" cy="3399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12253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Price Discrimination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Price discrimination is when a monopolist charges different prices for the same product to minimize the dead weight loss. </a:t>
            </a:r>
          </a:p>
          <a:p>
            <a:r>
              <a:rPr lang="en-US" dirty="0" smtClean="0"/>
              <a:t>Examples</a:t>
            </a:r>
          </a:p>
          <a:p>
            <a:pPr lvl="1"/>
            <a:r>
              <a:rPr lang="en-US" dirty="0" smtClean="0"/>
              <a:t>Airline tickets</a:t>
            </a:r>
          </a:p>
          <a:p>
            <a:pPr lvl="1"/>
            <a:r>
              <a:rPr lang="en-US" dirty="0" smtClean="0"/>
              <a:t>Books sold to different regions.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Class Exercise: Explain the Dead Weight Loss?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7562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Imperfect Competition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2895600" y="1700473"/>
            <a:ext cx="3537828" cy="5232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800" dirty="0" smtClean="0"/>
              <a:t>Imperfect Competition</a:t>
            </a:r>
            <a:endParaRPr lang="en-US" sz="2800" dirty="0"/>
          </a:p>
        </p:txBody>
      </p:sp>
      <p:sp>
        <p:nvSpPr>
          <p:cNvPr id="6" name="Left-Right-Up Arrow 5"/>
          <p:cNvSpPr/>
          <p:nvPr/>
        </p:nvSpPr>
        <p:spPr>
          <a:xfrm>
            <a:off x="3657600" y="2362200"/>
            <a:ext cx="1676400" cy="1219200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90600" y="2901216"/>
            <a:ext cx="2547228" cy="95410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Monopolistic </a:t>
            </a:r>
          </a:p>
          <a:p>
            <a:r>
              <a:rPr lang="en-US" sz="2800" dirty="0" smtClean="0"/>
              <a:t>Competition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5486400" y="2833293"/>
            <a:ext cx="2667000" cy="95410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Competition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243508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Shortcomings of the monopolistic markets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 A monopolistic competitive firm is inefficient.  Average total cost is not at a minimum.</a:t>
            </a:r>
          </a:p>
          <a:p>
            <a:r>
              <a:rPr lang="en-US" dirty="0" smtClean="0"/>
              <a:t>There is a lot of information for the consumer to collect and process to make the best decisions.</a:t>
            </a:r>
          </a:p>
          <a:p>
            <a:r>
              <a:rPr lang="en-US" dirty="0" smtClean="0"/>
              <a:t>Advertising increases cost but advertising is essential to differentiate.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9717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Market 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 market is an arrangement which links buyers and sellers. </a:t>
            </a:r>
          </a:p>
          <a:p>
            <a:pPr lvl="1"/>
            <a:r>
              <a:rPr lang="en-US" dirty="0" err="1" smtClean="0"/>
              <a:t>Ebay</a:t>
            </a:r>
            <a:endParaRPr lang="en-US" dirty="0" smtClean="0"/>
          </a:p>
          <a:p>
            <a:pPr lvl="1"/>
            <a:r>
              <a:rPr lang="en-US" dirty="0" smtClean="0"/>
              <a:t>Local fish market</a:t>
            </a:r>
          </a:p>
          <a:p>
            <a:pPr lvl="1"/>
            <a:r>
              <a:rPr lang="en-US" dirty="0" smtClean="0"/>
              <a:t>A ticket counter at rugby match</a:t>
            </a:r>
          </a:p>
          <a:p>
            <a:pPr lvl="1"/>
            <a:r>
              <a:rPr lang="en-US" dirty="0" smtClean="0"/>
              <a:t>Amazon</a:t>
            </a:r>
          </a:p>
          <a:p>
            <a:pPr lvl="1"/>
            <a:r>
              <a:rPr lang="en-US" dirty="0" smtClean="0"/>
              <a:t>Stock market</a:t>
            </a:r>
          </a:p>
          <a:p>
            <a:r>
              <a:rPr lang="en-US" dirty="0" smtClean="0"/>
              <a:t>The term market structures refers to certain market characteristics. </a:t>
            </a:r>
            <a:r>
              <a:rPr lang="en-US" dirty="0" err="1" smtClean="0"/>
              <a:t>i.e</a:t>
            </a:r>
            <a:r>
              <a:rPr lang="en-US" dirty="0" smtClean="0"/>
              <a:t> Firms output and pricing behavior</a:t>
            </a:r>
          </a:p>
          <a:p>
            <a:pPr lvl="1"/>
            <a:r>
              <a:rPr lang="en-US" dirty="0" smtClean="0"/>
              <a:t>Perfect Competition</a:t>
            </a:r>
          </a:p>
          <a:p>
            <a:pPr lvl="1"/>
            <a:r>
              <a:rPr lang="en-US" dirty="0" smtClean="0"/>
              <a:t>Monopoly</a:t>
            </a:r>
          </a:p>
          <a:p>
            <a:pPr lvl="1"/>
            <a:r>
              <a:rPr lang="en-US" dirty="0" smtClean="0"/>
              <a:t>Monopolistic Competition</a:t>
            </a:r>
          </a:p>
          <a:p>
            <a:pPr lvl="1"/>
            <a:r>
              <a:rPr lang="en-US" dirty="0" err="1" smtClean="0"/>
              <a:t>Oligopoloy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5044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Monopolistic Competition Graph</a:t>
            </a:r>
            <a:endParaRPr lang="en-US" dirty="0"/>
          </a:p>
        </p:txBody>
      </p:sp>
      <p:pic>
        <p:nvPicPr>
          <p:cNvPr id="2052" name="Picture 4" descr="http://mrski-apecon-2008.wikispaces.com/file/view/300px-Short-run_equilibrium_of_the_firm_under_monopolistic_competition.JPG/115031331/300px-Short-run_equilibrium_of_the_firm_under_monopolistic_competiti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050544"/>
            <a:ext cx="6705600" cy="500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13451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Oligopoly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Competition amongst a few</a:t>
            </a:r>
          </a:p>
          <a:p>
            <a:pPr lvl="1"/>
            <a:r>
              <a:rPr lang="en-US" dirty="0" smtClean="0"/>
              <a:t>Reasons</a:t>
            </a:r>
          </a:p>
          <a:p>
            <a:pPr lvl="2"/>
            <a:r>
              <a:rPr lang="en-US" dirty="0" smtClean="0"/>
              <a:t>Economies of scale</a:t>
            </a:r>
          </a:p>
          <a:p>
            <a:pPr lvl="2"/>
            <a:r>
              <a:rPr lang="en-US" dirty="0" smtClean="0"/>
              <a:t>Barriers to entry</a:t>
            </a:r>
          </a:p>
          <a:p>
            <a:pPr lvl="2"/>
            <a:r>
              <a:rPr lang="en-US" dirty="0" smtClean="0"/>
              <a:t>Mergers</a:t>
            </a:r>
          </a:p>
          <a:p>
            <a:pPr lvl="3"/>
            <a:r>
              <a:rPr lang="en-US" dirty="0" smtClean="0"/>
              <a:t>Horizontal Mergers – Involves firms selling a similar product</a:t>
            </a:r>
          </a:p>
          <a:p>
            <a:pPr lvl="3"/>
            <a:r>
              <a:rPr lang="en-US" dirty="0" smtClean="0"/>
              <a:t>Vertical Merger – A merger between suppliers and buyers</a:t>
            </a:r>
          </a:p>
          <a:p>
            <a:pPr lvl="3"/>
            <a:r>
              <a:rPr lang="en-US" dirty="0" smtClean="0"/>
              <a:t>Conglomerate merger – A merger between firms selling unrelated products</a:t>
            </a:r>
          </a:p>
          <a:p>
            <a:pPr lvl="2"/>
            <a:r>
              <a:rPr lang="en-US" dirty="0" smtClean="0"/>
              <a:t>Strategic Alliances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4986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4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cyro.cs-territories.com/asa2_economics/unit4/images/kinkeddemandcurv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1500" y="2975344"/>
            <a:ext cx="4762500" cy="3171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" y="152400"/>
            <a:ext cx="8229600" cy="990600"/>
          </a:xfrm>
        </p:spPr>
        <p:txBody>
          <a:bodyPr/>
          <a:lstStyle/>
          <a:p>
            <a:r>
              <a:rPr lang="en-US" dirty="0" smtClean="0"/>
              <a:t>The kinked demand curve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310640"/>
            <a:ext cx="8420100" cy="493776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An oligopoly’s demand curve is usually described as “kinked”</a:t>
            </a:r>
          </a:p>
          <a:p>
            <a:r>
              <a:rPr lang="en-US" dirty="0" smtClean="0"/>
              <a:t>There are two assumptions in play</a:t>
            </a:r>
          </a:p>
          <a:p>
            <a:pPr lvl="1"/>
            <a:r>
              <a:rPr lang="en-US" dirty="0" smtClean="0"/>
              <a:t>A price increase in one firm will not result in a price increase in the other</a:t>
            </a:r>
          </a:p>
          <a:p>
            <a:pPr lvl="1"/>
            <a:r>
              <a:rPr lang="en-US" dirty="0" smtClean="0"/>
              <a:t>A price decrease in one </a:t>
            </a:r>
          </a:p>
          <a:p>
            <a:pPr marL="274320" lvl="1" indent="0">
              <a:buNone/>
            </a:pPr>
            <a:r>
              <a:rPr lang="en-US" dirty="0" smtClean="0"/>
              <a:t>    will result in a price decrease</a:t>
            </a:r>
          </a:p>
          <a:p>
            <a:pPr marL="274320" lvl="1" indent="0">
              <a:buNone/>
            </a:pPr>
            <a:r>
              <a:rPr lang="en-US" dirty="0"/>
              <a:t> </a:t>
            </a:r>
            <a:r>
              <a:rPr lang="en-US" dirty="0" smtClean="0"/>
              <a:t>   in the other. </a:t>
            </a:r>
          </a:p>
          <a:p>
            <a:pPr lvl="1"/>
            <a:r>
              <a:rPr lang="en-US" dirty="0" smtClean="0"/>
              <a:t>So when prices increase the </a:t>
            </a:r>
          </a:p>
          <a:p>
            <a:pPr marL="274320" lvl="1" indent="0">
              <a:buNone/>
            </a:pPr>
            <a:r>
              <a:rPr lang="en-US" dirty="0"/>
              <a:t>	</a:t>
            </a:r>
            <a:r>
              <a:rPr lang="en-US" dirty="0" smtClean="0"/>
              <a:t>curve is </a:t>
            </a:r>
            <a:r>
              <a:rPr lang="en-US" b="1" dirty="0" smtClean="0"/>
              <a:t>elastic</a:t>
            </a:r>
          </a:p>
          <a:p>
            <a:pPr lvl="1"/>
            <a:r>
              <a:rPr lang="en-US" dirty="0" smtClean="0"/>
              <a:t>When prices decrease the </a:t>
            </a:r>
          </a:p>
          <a:p>
            <a:pPr marL="274320" lvl="1" indent="0">
              <a:buNone/>
            </a:pPr>
            <a:r>
              <a:rPr lang="en-US" dirty="0"/>
              <a:t>	</a:t>
            </a:r>
            <a:r>
              <a:rPr lang="en-US" dirty="0" smtClean="0"/>
              <a:t>curve is </a:t>
            </a:r>
            <a:r>
              <a:rPr lang="en-US" b="1" dirty="0" smtClean="0"/>
              <a:t>inelastic</a:t>
            </a:r>
          </a:p>
          <a:p>
            <a:pPr lvl="1"/>
            <a:r>
              <a:rPr lang="en-US" dirty="0" smtClean="0"/>
              <a:t>This creates the kink.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2887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Other Price Policies in Oligopoly Markets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Price Leadership</a:t>
            </a:r>
          </a:p>
          <a:p>
            <a:pPr lvl="1"/>
            <a:r>
              <a:rPr lang="en-US" dirty="0" smtClean="0"/>
              <a:t>One firm is accepted as the price leader, the price leader will be the first to adjust prices</a:t>
            </a:r>
          </a:p>
          <a:p>
            <a:r>
              <a:rPr lang="en-US" dirty="0" smtClean="0"/>
              <a:t>Predatory Pricing</a:t>
            </a:r>
          </a:p>
          <a:p>
            <a:pPr lvl="1"/>
            <a:r>
              <a:rPr lang="en-US" dirty="0" smtClean="0"/>
              <a:t>A large diverse firm that can stand temporary losses, will cut prices to run others out of business. (This is illegal)</a:t>
            </a:r>
          </a:p>
          <a:p>
            <a:r>
              <a:rPr lang="en-US" dirty="0" smtClean="0"/>
              <a:t>Price Fixing</a:t>
            </a:r>
          </a:p>
          <a:p>
            <a:pPr lvl="1"/>
            <a:r>
              <a:rPr lang="en-US" dirty="0" smtClean="0"/>
              <a:t>Formal agreements (This is somewhat illegal too)</a:t>
            </a:r>
          </a:p>
          <a:p>
            <a:pPr lvl="1"/>
            <a:r>
              <a:rPr lang="en-US" dirty="0" smtClean="0"/>
              <a:t>For example Cartels (OPEC)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1387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 Time</a:t>
            </a:r>
            <a:endParaRPr lang="en-US" dirty="0"/>
          </a:p>
        </p:txBody>
      </p:sp>
      <p:pic>
        <p:nvPicPr>
          <p:cNvPr id="4098" name="Picture 2" descr="http://www.dilbert.com/dyn/str_strip/000000000/00000000/0000000/100000/00000/5000/800/105826/105826.strip.sunday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27" y="1711842"/>
            <a:ext cx="8814773" cy="3952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13613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Perfect Competition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There are many buyers and sellers in the market so no single firm has any control over the price of the product</a:t>
            </a:r>
          </a:p>
          <a:p>
            <a:pPr lvl="1"/>
            <a:r>
              <a:rPr lang="en-US" dirty="0" smtClean="0"/>
              <a:t>Perfectly Competitive firms are </a:t>
            </a:r>
            <a:r>
              <a:rPr lang="en-US" dirty="0" smtClean="0">
                <a:solidFill>
                  <a:srgbClr val="FF0000"/>
                </a:solidFill>
              </a:rPr>
              <a:t>PRICE – TAKERS</a:t>
            </a:r>
          </a:p>
          <a:p>
            <a:pPr lvl="1"/>
            <a:r>
              <a:rPr lang="en-US" dirty="0" smtClean="0"/>
              <a:t>Stock markets, agricultural markets show some characteristic of perfectly competitive markets. </a:t>
            </a:r>
          </a:p>
          <a:p>
            <a:r>
              <a:rPr lang="en-US" dirty="0" smtClean="0"/>
              <a:t>Identical products offered by sellers. – No differentiation</a:t>
            </a:r>
          </a:p>
          <a:p>
            <a:r>
              <a:rPr lang="en-US" dirty="0" smtClean="0"/>
              <a:t>Freedom of Entry and Exit</a:t>
            </a:r>
          </a:p>
          <a:p>
            <a:r>
              <a:rPr lang="en-US" dirty="0" smtClean="0"/>
              <a:t>Buyers know the prices charged by all the firms. </a:t>
            </a:r>
          </a:p>
          <a:p>
            <a:pPr lvl="1"/>
            <a:r>
              <a:rPr lang="en-US" dirty="0" smtClean="0"/>
              <a:t>Perfect knowledge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718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Monopoly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One firm dominates the market.</a:t>
            </a:r>
          </a:p>
          <a:p>
            <a:r>
              <a:rPr lang="en-US" dirty="0" smtClean="0"/>
              <a:t>Examples</a:t>
            </a:r>
          </a:p>
          <a:p>
            <a:pPr lvl="1"/>
            <a:r>
              <a:rPr lang="en-US" dirty="0" smtClean="0"/>
              <a:t>Dutch East Indian Company (1602)</a:t>
            </a:r>
          </a:p>
          <a:p>
            <a:pPr lvl="1"/>
            <a:r>
              <a:rPr lang="en-US" dirty="0" smtClean="0"/>
              <a:t>The Sri-Lankan Cricket Board.</a:t>
            </a:r>
          </a:p>
          <a:p>
            <a:pPr lvl="1"/>
            <a:r>
              <a:rPr lang="en-US" dirty="0" smtClean="0"/>
              <a:t>De Beers Diamonds</a:t>
            </a:r>
          </a:p>
          <a:p>
            <a:pPr lvl="1"/>
            <a:r>
              <a:rPr lang="en-US" dirty="0" smtClean="0"/>
              <a:t>Railways</a:t>
            </a:r>
          </a:p>
          <a:p>
            <a:r>
              <a:rPr lang="en-US" dirty="0" smtClean="0"/>
              <a:t>Monopolists are price makers</a:t>
            </a:r>
          </a:p>
          <a:p>
            <a:r>
              <a:rPr lang="en-US" dirty="0" smtClean="0"/>
              <a:t>In Class assignment</a:t>
            </a:r>
          </a:p>
          <a:p>
            <a:pPr lvl="1"/>
            <a:r>
              <a:rPr lang="en-US" dirty="0" smtClean="0"/>
              <a:t>What are the advantages of a monopoly?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3122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Monopolistic Competition and Oligopoly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u="sng" dirty="0" smtClean="0"/>
              <a:t>Monopolistic competition</a:t>
            </a:r>
          </a:p>
          <a:p>
            <a:r>
              <a:rPr lang="en-US" dirty="0" smtClean="0"/>
              <a:t>Large Number of firms</a:t>
            </a:r>
          </a:p>
          <a:p>
            <a:r>
              <a:rPr lang="en-US" dirty="0" smtClean="0"/>
              <a:t>Selling Differentiated products</a:t>
            </a:r>
          </a:p>
          <a:p>
            <a:r>
              <a:rPr lang="en-US" dirty="0" smtClean="0"/>
              <a:t>Price Differentiations are small.</a:t>
            </a:r>
          </a:p>
          <a:p>
            <a:endParaRPr lang="en-US" dirty="0"/>
          </a:p>
          <a:p>
            <a:r>
              <a:rPr lang="en-US" b="1" u="sng" dirty="0" smtClean="0"/>
              <a:t>Oligopoly</a:t>
            </a:r>
          </a:p>
          <a:p>
            <a:r>
              <a:rPr lang="en-US" dirty="0" smtClean="0"/>
              <a:t>A handful of large firms are able to control supply</a:t>
            </a:r>
          </a:p>
          <a:p>
            <a:r>
              <a:rPr lang="en-US" dirty="0" smtClean="0"/>
              <a:t>Car companies are oligopolies.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2455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/>
          <a:lstStyle/>
          <a:p>
            <a:r>
              <a:rPr lang="en-US" dirty="0" smtClean="0"/>
              <a:t>Market types</a:t>
            </a:r>
            <a:endParaRPr lang="en-US" dirty="0"/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258641350"/>
              </p:ext>
            </p:extLst>
          </p:nvPr>
        </p:nvGraphicFramePr>
        <p:xfrm>
          <a:off x="381000" y="1752600"/>
          <a:ext cx="8229600" cy="340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83820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Perfect Competition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Monopolistic Competition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Oligopoly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Monopoly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Firms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Large 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Large 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Small 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One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Products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Identical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Differentiated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Similar.</a:t>
                      </a:r>
                      <a:r>
                        <a:rPr lang="en-US" baseline="0" dirty="0" smtClean="0"/>
                        <a:t> Differentiated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 close substitutes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Barriers to entry and exit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 barriers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Freedom</a:t>
                      </a:r>
                      <a:r>
                        <a:rPr lang="en-US" baseline="0" dirty="0" smtClean="0"/>
                        <a:t> of entry and exit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Some barriers </a:t>
                      </a:r>
                      <a:r>
                        <a:rPr lang="en-US" baseline="0" dirty="0" smtClean="0"/>
                        <a:t> to entry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Effective barriers to entry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Control over</a:t>
                      </a:r>
                      <a:r>
                        <a:rPr lang="en-US" baseline="0" dirty="0" smtClean="0"/>
                        <a:t> market price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 Control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Small Control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Substantial control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Significan</a:t>
                      </a:r>
                      <a:r>
                        <a:rPr lang="en-US" baseline="0" dirty="0" smtClean="0"/>
                        <a:t>t control.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33957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Revenue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Total Revenue </a:t>
            </a:r>
          </a:p>
          <a:p>
            <a:pPr lvl="1"/>
            <a:r>
              <a:rPr lang="en-US" dirty="0" smtClean="0"/>
              <a:t>TR = P * Q</a:t>
            </a:r>
          </a:p>
          <a:p>
            <a:r>
              <a:rPr lang="en-US" dirty="0" smtClean="0"/>
              <a:t>Average Revenue</a:t>
            </a:r>
          </a:p>
          <a:p>
            <a:pPr lvl="1"/>
            <a:r>
              <a:rPr lang="en-US" dirty="0" smtClean="0"/>
              <a:t>AR = TR/Q = (P*Q)/Q = P</a:t>
            </a:r>
          </a:p>
          <a:p>
            <a:r>
              <a:rPr lang="en-US" dirty="0" smtClean="0"/>
              <a:t>Marginal Revenue</a:t>
            </a:r>
          </a:p>
          <a:p>
            <a:pPr lvl="1"/>
            <a:r>
              <a:rPr lang="en-US" dirty="0" smtClean="0"/>
              <a:t>MR = Change in TR/ Change in Quantity</a:t>
            </a:r>
          </a:p>
          <a:p>
            <a:pPr lvl="1"/>
            <a:endParaRPr lang="en-US" dirty="0"/>
          </a:p>
          <a:p>
            <a:r>
              <a:rPr lang="en-US" dirty="0" smtClean="0"/>
              <a:t>Objectives of the firm</a:t>
            </a:r>
          </a:p>
          <a:p>
            <a:pPr lvl="1"/>
            <a:r>
              <a:rPr lang="en-US" dirty="0" smtClean="0"/>
              <a:t>Traditional objectives of the firm is profit maximization (TR-TC)</a:t>
            </a:r>
          </a:p>
          <a:p>
            <a:pPr lvl="1"/>
            <a:r>
              <a:rPr lang="en-US" dirty="0" smtClean="0"/>
              <a:t>Sales Maximization is maximizing TR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6770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Equilibrium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Equilibrium – is when a firm reaches MR = MC</a:t>
            </a:r>
          </a:p>
          <a:p>
            <a:pPr lvl="1"/>
            <a:r>
              <a:rPr lang="en-US" dirty="0" smtClean="0"/>
              <a:t>Slope of TR is MR</a:t>
            </a:r>
          </a:p>
          <a:p>
            <a:pPr lvl="1"/>
            <a:r>
              <a:rPr lang="en-US" dirty="0" smtClean="0"/>
              <a:t>Slope of TC is MC</a:t>
            </a:r>
          </a:p>
          <a:p>
            <a:pPr lvl="1"/>
            <a:r>
              <a:rPr lang="en-US" dirty="0" smtClean="0"/>
              <a:t>TR-TC = Profit</a:t>
            </a:r>
          </a:p>
          <a:p>
            <a:pPr lvl="1"/>
            <a:r>
              <a:rPr lang="en-US" dirty="0" smtClean="0"/>
              <a:t>The slopes of TR and TC are equal when P is highest. </a:t>
            </a:r>
          </a:p>
          <a:p>
            <a:pPr lvl="1"/>
            <a:r>
              <a:rPr lang="en-US" dirty="0" smtClean="0"/>
              <a:t>Hence the highest profit is when MR=MC</a:t>
            </a:r>
          </a:p>
          <a:p>
            <a:r>
              <a:rPr lang="en-US" dirty="0" smtClean="0"/>
              <a:t>In a purely competitive market we find three types of equilibrium</a:t>
            </a:r>
          </a:p>
          <a:p>
            <a:pPr lvl="1"/>
            <a:r>
              <a:rPr lang="en-US" dirty="0" smtClean="0"/>
              <a:t>Of the firm</a:t>
            </a:r>
          </a:p>
          <a:p>
            <a:pPr lvl="1"/>
            <a:r>
              <a:rPr lang="en-US" dirty="0" smtClean="0"/>
              <a:t>Of the market</a:t>
            </a:r>
          </a:p>
          <a:p>
            <a:pPr lvl="1"/>
            <a:r>
              <a:rPr lang="en-US" dirty="0" smtClean="0"/>
              <a:t>Of the industry</a:t>
            </a:r>
          </a:p>
          <a:p>
            <a:r>
              <a:rPr lang="en-US" dirty="0" smtClean="0"/>
              <a:t>The two questions a firm has to ask</a:t>
            </a:r>
          </a:p>
          <a:p>
            <a:pPr lvl="1"/>
            <a:r>
              <a:rPr lang="en-US" dirty="0" smtClean="0"/>
              <a:t>Whether to produce anything at all. </a:t>
            </a:r>
          </a:p>
          <a:p>
            <a:pPr lvl="1"/>
            <a:r>
              <a:rPr lang="en-US" dirty="0" smtClean="0"/>
              <a:t>How much to produce if at all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9108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Nuwara</a:t>
            </a:r>
            <a:r>
              <a:rPr lang="en-US" dirty="0" smtClean="0"/>
              <a:t> </a:t>
            </a:r>
            <a:r>
              <a:rPr lang="en-US" dirty="0" err="1" smtClean="0"/>
              <a:t>Eliya</a:t>
            </a:r>
            <a:r>
              <a:rPr lang="en-US" dirty="0" smtClean="0"/>
              <a:t> Milk Farms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870649469"/>
              </p:ext>
            </p:extLst>
          </p:nvPr>
        </p:nvGraphicFramePr>
        <p:xfrm>
          <a:off x="457200" y="1219200"/>
          <a:ext cx="8229599" cy="4526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/>
                <a:gridCol w="1175657"/>
                <a:gridCol w="1175657"/>
                <a:gridCol w="1175657"/>
                <a:gridCol w="1175657"/>
                <a:gridCol w="1175657"/>
                <a:gridCol w="117565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Quantity (Q)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 Revenue (TR)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r>
                        <a:rPr lang="en-US" baseline="0" dirty="0" smtClean="0"/>
                        <a:t> Cost (TC)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Profit (TR-TC)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Marginal</a:t>
                      </a:r>
                      <a:r>
                        <a:rPr lang="en-US" baseline="0" dirty="0" smtClean="0"/>
                        <a:t> Revenue (MR=(∆TR/</a:t>
                      </a:r>
                      <a:r>
                        <a:rPr lang="en-US" baseline="0" dirty="0" smtClean="0"/>
                        <a:t>∆Q)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Marginal Cost (MC = </a:t>
                      </a:r>
                      <a:r>
                        <a:rPr lang="en-US" baseline="0" dirty="0" smtClean="0"/>
                        <a:t>∆TC/∆Q)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Change in profit</a:t>
                      </a:r>
                    </a:p>
                    <a:p>
                      <a:r>
                        <a:rPr lang="en-US" dirty="0" smtClean="0"/>
                        <a:t>(MR-MC)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90805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192</TotalTime>
  <Words>1215</Words>
  <Application>Microsoft Office PowerPoint</Application>
  <PresentationFormat>On-screen Show (4:3)</PresentationFormat>
  <Paragraphs>306</Paragraphs>
  <Slides>24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Origin</vt:lpstr>
      <vt:lpstr>Market Structure and Pricing</vt:lpstr>
      <vt:lpstr>Market Structures</vt:lpstr>
      <vt:lpstr>Perfect Competition</vt:lpstr>
      <vt:lpstr>Monopoly</vt:lpstr>
      <vt:lpstr>Monopolistic Competition and Oligopoly</vt:lpstr>
      <vt:lpstr>Market types</vt:lpstr>
      <vt:lpstr>Revenue Concepts</vt:lpstr>
      <vt:lpstr>Equilibrium Analysis</vt:lpstr>
      <vt:lpstr>Nuwara Eliya Milk Farms</vt:lpstr>
      <vt:lpstr>PowerPoint Presentation</vt:lpstr>
      <vt:lpstr>Perfect Competition</vt:lpstr>
      <vt:lpstr>Temporary Shut Down Vs Permanent Exit</vt:lpstr>
      <vt:lpstr>Measuring Profit</vt:lpstr>
      <vt:lpstr>Monopoly</vt:lpstr>
      <vt:lpstr>Monopoly</vt:lpstr>
      <vt:lpstr>The monopolist profit</vt:lpstr>
      <vt:lpstr>Price Discrimination</vt:lpstr>
      <vt:lpstr>Imperfect Competition</vt:lpstr>
      <vt:lpstr>Shortcomings of the monopolistic markets</vt:lpstr>
      <vt:lpstr>Monopolistic Competition Graph</vt:lpstr>
      <vt:lpstr>Oligopoly</vt:lpstr>
      <vt:lpstr>The kinked demand curve</vt:lpstr>
      <vt:lpstr>Other Price Policies in Oligopoly Markets</vt:lpstr>
      <vt:lpstr>Break Time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 Structure and Pricing</dc:title>
  <dc:creator>Naveen</dc:creator>
  <cp:lastModifiedBy>naveen</cp:lastModifiedBy>
  <cp:revision>17</cp:revision>
  <dcterms:created xsi:type="dcterms:W3CDTF">2006-08-16T00:00:00Z</dcterms:created>
  <dcterms:modified xsi:type="dcterms:W3CDTF">2011-07-25T10:16:55Z</dcterms:modified>
</cp:coreProperties>
</file>