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Lst>
  <p:sldIdLst>
    <p:sldId id="256" r:id="rId2"/>
    <p:sldId id="278" r:id="rId3"/>
    <p:sldId id="279" r:id="rId4"/>
    <p:sldId id="257" r:id="rId5"/>
    <p:sldId id="258" r:id="rId6"/>
    <p:sldId id="259" r:id="rId7"/>
    <p:sldId id="265" r:id="rId8"/>
    <p:sldId id="266" r:id="rId9"/>
    <p:sldId id="267" r:id="rId10"/>
    <p:sldId id="268" r:id="rId11"/>
    <p:sldId id="269" r:id="rId12"/>
    <p:sldId id="270" r:id="rId13"/>
    <p:sldId id="271" r:id="rId14"/>
    <p:sldId id="260" r:id="rId15"/>
    <p:sldId id="261" r:id="rId16"/>
    <p:sldId id="262" r:id="rId17"/>
    <p:sldId id="263" r:id="rId18"/>
    <p:sldId id="264" r:id="rId19"/>
    <p:sldId id="272" r:id="rId20"/>
    <p:sldId id="280" r:id="rId21"/>
    <p:sldId id="273" r:id="rId22"/>
    <p:sldId id="274" r:id="rId23"/>
    <p:sldId id="275" r:id="rId24"/>
    <p:sldId id="276"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272"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2/16/2017</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2/16/2017</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2/16/2017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2/16/2017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D8BD707-D9CF-40AE-B4C6-C98DA3205C09}" type="datetimeFigureOut">
              <a:rPr lang="en-US" smtClean="0"/>
              <a:pPr/>
              <a:t>2/16/2017</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B6F15528-21DE-4FAA-801E-634DDDAF4B2B}" type="slidenum">
              <a:rPr lang="en-US" smtClean="0"/>
              <a:pPr/>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Economics of Strategy</a:t>
            </a:r>
            <a:endParaRPr lang="en-US" dirty="0"/>
          </a:p>
        </p:txBody>
      </p:sp>
      <p:sp>
        <p:nvSpPr>
          <p:cNvPr id="3" name="Subtitle 2"/>
          <p:cNvSpPr>
            <a:spLocks noGrp="1"/>
          </p:cNvSpPr>
          <p:nvPr>
            <p:ph type="subTitle" idx="1"/>
          </p:nvPr>
        </p:nvSpPr>
        <p:spPr/>
        <p:txBody>
          <a:bodyPr/>
          <a:lstStyle/>
          <a:p>
            <a:r>
              <a:rPr lang="en-US" dirty="0" smtClean="0"/>
              <a:t>Introduction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229600" cy="1371600"/>
          </a:xfrm>
        </p:spPr>
        <p:txBody>
          <a:bodyPr>
            <a:normAutofit/>
          </a:bodyPr>
          <a:lstStyle/>
          <a:p>
            <a:r>
              <a:rPr lang="en-US" sz="3200" dirty="0" smtClean="0"/>
              <a:t>Economic </a:t>
            </a:r>
            <a:r>
              <a:rPr lang="en-US" sz="3200" dirty="0" err="1" smtClean="0"/>
              <a:t>vs</a:t>
            </a:r>
            <a:r>
              <a:rPr lang="en-US" sz="3200" dirty="0" smtClean="0"/>
              <a:t> Accounting costs</a:t>
            </a:r>
            <a:endParaRPr lang="en-US" sz="3200" dirty="0"/>
          </a:p>
        </p:txBody>
      </p:sp>
      <p:sp>
        <p:nvSpPr>
          <p:cNvPr id="3" name="Content Placeholder 2"/>
          <p:cNvSpPr>
            <a:spLocks noGrp="1"/>
          </p:cNvSpPr>
          <p:nvPr>
            <p:ph idx="1"/>
          </p:nvPr>
        </p:nvSpPr>
        <p:spPr/>
        <p:txBody>
          <a:bodyPr/>
          <a:lstStyle/>
          <a:p>
            <a:r>
              <a:rPr lang="en-US" dirty="0" smtClean="0"/>
              <a:t>What is the difference between economic costs </a:t>
            </a:r>
            <a:r>
              <a:rPr lang="en-US" dirty="0" err="1" smtClean="0"/>
              <a:t>vs</a:t>
            </a:r>
            <a:r>
              <a:rPr lang="en-US" dirty="0" smtClean="0"/>
              <a:t> accounting costs. </a:t>
            </a:r>
            <a:br>
              <a:rPr lang="en-US" dirty="0" smtClean="0"/>
            </a:br>
            <a:r>
              <a:rPr lang="en-US" dirty="0" smtClean="0"/>
              <a:t/>
            </a:r>
            <a:br>
              <a:rPr lang="en-US" dirty="0" smtClean="0"/>
            </a:br>
            <a:r>
              <a:rPr lang="en-US" dirty="0" smtClean="0"/>
              <a:t>What is the difference between economic profit </a:t>
            </a:r>
            <a:r>
              <a:rPr lang="en-US" dirty="0" err="1" smtClean="0"/>
              <a:t>vs</a:t>
            </a:r>
            <a:r>
              <a:rPr lang="en-US" dirty="0" smtClean="0"/>
              <a:t> accounting profit.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Demand and supply</a:t>
            </a:r>
            <a:endParaRPr lang="en-US" dirty="0"/>
          </a:p>
        </p:txBody>
      </p:sp>
      <p:sp>
        <p:nvSpPr>
          <p:cNvPr id="3" name="Content Placeholder 2"/>
          <p:cNvSpPr>
            <a:spLocks noGrp="1"/>
          </p:cNvSpPr>
          <p:nvPr>
            <p:ph idx="1"/>
          </p:nvPr>
        </p:nvSpPr>
        <p:spPr/>
        <p:txBody>
          <a:bodyPr/>
          <a:lstStyle/>
          <a:p>
            <a:r>
              <a:rPr lang="en-US" dirty="0" smtClean="0"/>
              <a:t>What is the law of Demand?</a:t>
            </a:r>
          </a:p>
          <a:p>
            <a:r>
              <a:rPr lang="en-US" dirty="0" smtClean="0"/>
              <a:t>What is the law of Supply?</a:t>
            </a:r>
          </a:p>
          <a:p>
            <a:r>
              <a:rPr lang="en-US" dirty="0" smtClean="0"/>
              <a:t>What are determinants of Demand and Supply?</a:t>
            </a:r>
          </a:p>
          <a:p>
            <a:r>
              <a:rPr lang="en-US" dirty="0" smtClean="0"/>
              <a:t>What is the equilibrium point?</a:t>
            </a:r>
            <a:endParaRPr lang="en-US" dirty="0" smtClean="0"/>
          </a:p>
          <a:p>
            <a:r>
              <a:rPr lang="en-US" dirty="0" smtClean="0"/>
              <a:t>Price Elasticity of Demand</a:t>
            </a:r>
          </a:p>
          <a:p>
            <a:r>
              <a:rPr lang="en-US" dirty="0" smtClean="0"/>
              <a:t>Marginal Revenue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077200" cy="1371600"/>
          </a:xfrm>
        </p:spPr>
        <p:txBody>
          <a:bodyPr/>
          <a:lstStyle/>
          <a:p>
            <a:r>
              <a:rPr lang="en-US" dirty="0" smtClean="0"/>
              <a:t>Market structures</a:t>
            </a:r>
            <a:endParaRPr lang="en-US" dirty="0"/>
          </a:p>
        </p:txBody>
      </p:sp>
      <p:sp>
        <p:nvSpPr>
          <p:cNvPr id="3" name="Content Placeholder 2"/>
          <p:cNvSpPr>
            <a:spLocks noGrp="1"/>
          </p:cNvSpPr>
          <p:nvPr>
            <p:ph idx="1"/>
          </p:nvPr>
        </p:nvSpPr>
        <p:spPr/>
        <p:txBody>
          <a:bodyPr/>
          <a:lstStyle/>
          <a:p>
            <a:r>
              <a:rPr lang="en-US" dirty="0" smtClean="0"/>
              <a:t>Perfect Competition</a:t>
            </a:r>
          </a:p>
          <a:p>
            <a:r>
              <a:rPr lang="en-US" dirty="0" smtClean="0"/>
              <a:t>Monopoly</a:t>
            </a:r>
          </a:p>
          <a:p>
            <a:r>
              <a:rPr lang="en-US" dirty="0" smtClean="0"/>
              <a:t>Monopolistic Competition</a:t>
            </a:r>
          </a:p>
          <a:p>
            <a:r>
              <a:rPr lang="en-US" dirty="0" smtClean="0"/>
              <a:t>Oligopoly</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Game theory</a:t>
            </a:r>
            <a:endParaRPr lang="en-US" dirty="0"/>
          </a:p>
        </p:txBody>
      </p:sp>
      <p:sp>
        <p:nvSpPr>
          <p:cNvPr id="3" name="Content Placeholder 2"/>
          <p:cNvSpPr>
            <a:spLocks noGrp="1"/>
          </p:cNvSpPr>
          <p:nvPr>
            <p:ph idx="1"/>
          </p:nvPr>
        </p:nvSpPr>
        <p:spPr/>
        <p:txBody>
          <a:bodyPr/>
          <a:lstStyle/>
          <a:p>
            <a:r>
              <a:rPr lang="en-US" dirty="0" smtClean="0"/>
              <a:t>What is Game Theory?</a:t>
            </a:r>
          </a:p>
          <a:p>
            <a:r>
              <a:rPr lang="en-US" dirty="0" smtClean="0"/>
              <a:t>Prisoners Dilemma</a:t>
            </a:r>
          </a:p>
          <a:p>
            <a:r>
              <a:rPr lang="en-US" dirty="0" smtClean="0"/>
              <a:t>Nash Equilibrium</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framework for strategy</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Boundaries of the Firm</a:t>
            </a:r>
          </a:p>
          <a:p>
            <a:pPr marL="457200" indent="-457200">
              <a:buFont typeface="+mj-lt"/>
              <a:buAutoNum type="arabicPeriod"/>
            </a:pPr>
            <a:r>
              <a:rPr lang="en-US" dirty="0" smtClean="0"/>
              <a:t>Market and Competitive Analysis</a:t>
            </a:r>
          </a:p>
          <a:p>
            <a:pPr marL="457200" indent="-457200">
              <a:buFont typeface="+mj-lt"/>
              <a:buAutoNum type="arabicPeriod"/>
            </a:pPr>
            <a:r>
              <a:rPr lang="en-US" dirty="0" smtClean="0"/>
              <a:t>Positioning and Dynamics</a:t>
            </a:r>
          </a:p>
          <a:p>
            <a:pPr marL="457200" indent="-457200">
              <a:buFont typeface="+mj-lt"/>
              <a:buAutoNum type="arabicPeriod"/>
            </a:pPr>
            <a:r>
              <a:rPr lang="en-US" dirty="0" smtClean="0"/>
              <a:t>Internal Organization</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010400" cy="1371600"/>
          </a:xfrm>
        </p:spPr>
        <p:txBody>
          <a:bodyPr/>
          <a:lstStyle/>
          <a:p>
            <a:r>
              <a:rPr lang="en-US" dirty="0" smtClean="0"/>
              <a:t>Boundaries of the firm</a:t>
            </a:r>
            <a:endParaRPr lang="en-US" dirty="0"/>
          </a:p>
        </p:txBody>
      </p:sp>
      <p:sp>
        <p:nvSpPr>
          <p:cNvPr id="3" name="Content Placeholder 2"/>
          <p:cNvSpPr>
            <a:spLocks noGrp="1"/>
          </p:cNvSpPr>
          <p:nvPr>
            <p:ph idx="1"/>
          </p:nvPr>
        </p:nvSpPr>
        <p:spPr/>
        <p:txBody>
          <a:bodyPr/>
          <a:lstStyle/>
          <a:p>
            <a:r>
              <a:rPr lang="en-US" dirty="0" smtClean="0"/>
              <a:t>What should the firm do?</a:t>
            </a:r>
          </a:p>
          <a:p>
            <a:r>
              <a:rPr lang="en-US" dirty="0" smtClean="0"/>
              <a:t>How large should it be?</a:t>
            </a:r>
          </a:p>
          <a:p>
            <a:r>
              <a:rPr lang="en-US" dirty="0" smtClean="0"/>
              <a:t>What businesses should it be in?</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620000" cy="1371600"/>
          </a:xfrm>
        </p:spPr>
        <p:txBody>
          <a:bodyPr>
            <a:normAutofit/>
          </a:bodyPr>
          <a:lstStyle/>
          <a:p>
            <a:r>
              <a:rPr lang="en-US" sz="2800" dirty="0" smtClean="0"/>
              <a:t>Market and competitive analysis</a:t>
            </a:r>
            <a:endParaRPr lang="en-US" sz="2800" dirty="0"/>
          </a:p>
        </p:txBody>
      </p:sp>
      <p:sp>
        <p:nvSpPr>
          <p:cNvPr id="3" name="Content Placeholder 2"/>
          <p:cNvSpPr>
            <a:spLocks noGrp="1"/>
          </p:cNvSpPr>
          <p:nvPr>
            <p:ph idx="1"/>
          </p:nvPr>
        </p:nvSpPr>
        <p:spPr/>
        <p:txBody>
          <a:bodyPr/>
          <a:lstStyle/>
          <a:p>
            <a:r>
              <a:rPr lang="en-US" dirty="0" smtClean="0"/>
              <a:t>Wha</a:t>
            </a:r>
            <a:r>
              <a:rPr lang="en-US" dirty="0" smtClean="0"/>
              <a:t>t is the nature of the markets in which the firm competes in?</a:t>
            </a:r>
          </a:p>
          <a:p>
            <a:r>
              <a:rPr lang="en-US" dirty="0" smtClean="0"/>
              <a:t>What is th</a:t>
            </a:r>
            <a:r>
              <a:rPr lang="en-US" dirty="0" smtClean="0"/>
              <a:t>e nature of competitive interactions among firms in those markets?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001000" cy="1371600"/>
          </a:xfrm>
        </p:spPr>
        <p:txBody>
          <a:bodyPr/>
          <a:lstStyle/>
          <a:p>
            <a:r>
              <a:rPr lang="en-US" dirty="0" smtClean="0"/>
              <a:t>Positioning and dynamics</a:t>
            </a:r>
            <a:endParaRPr lang="en-US" dirty="0"/>
          </a:p>
        </p:txBody>
      </p:sp>
      <p:sp>
        <p:nvSpPr>
          <p:cNvPr id="3" name="Content Placeholder 2"/>
          <p:cNvSpPr>
            <a:spLocks noGrp="1"/>
          </p:cNvSpPr>
          <p:nvPr>
            <p:ph idx="1"/>
          </p:nvPr>
        </p:nvSpPr>
        <p:spPr/>
        <p:txBody>
          <a:bodyPr/>
          <a:lstStyle/>
          <a:p>
            <a:r>
              <a:rPr lang="en-US" dirty="0" smtClean="0"/>
              <a:t>How should the firm position itself to compete?</a:t>
            </a:r>
          </a:p>
          <a:p>
            <a:r>
              <a:rPr lang="en-US" dirty="0" smtClean="0"/>
              <a:t>What should be the basis of the firms competitive advantage?</a:t>
            </a:r>
          </a:p>
          <a:p>
            <a:r>
              <a:rPr lang="en-US" dirty="0" smtClean="0"/>
              <a:t>How should the firm adjust over time?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010400" cy="1371600"/>
          </a:xfrm>
        </p:spPr>
        <p:txBody>
          <a:bodyPr/>
          <a:lstStyle/>
          <a:p>
            <a:r>
              <a:rPr lang="en-US" dirty="0" smtClean="0"/>
              <a:t>Internal organization</a:t>
            </a:r>
            <a:endParaRPr lang="en-US" dirty="0"/>
          </a:p>
        </p:txBody>
      </p:sp>
      <p:sp>
        <p:nvSpPr>
          <p:cNvPr id="3" name="Content Placeholder 2"/>
          <p:cNvSpPr>
            <a:spLocks noGrp="1"/>
          </p:cNvSpPr>
          <p:nvPr>
            <p:ph idx="1"/>
          </p:nvPr>
        </p:nvSpPr>
        <p:spPr/>
        <p:txBody>
          <a:bodyPr/>
          <a:lstStyle/>
          <a:p>
            <a:r>
              <a:rPr lang="en-US" dirty="0" smtClean="0"/>
              <a:t>How should the firm organize its structure and systems internally?</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153400" cy="1371600"/>
          </a:xfrm>
        </p:spPr>
        <p:txBody>
          <a:bodyPr/>
          <a:lstStyle/>
          <a:p>
            <a:r>
              <a:rPr lang="en-US" dirty="0" smtClean="0"/>
              <a:t>Historical perspective – </a:t>
            </a:r>
            <a:r>
              <a:rPr lang="en-US" dirty="0" smtClean="0"/>
              <a:t>1840’s</a:t>
            </a:r>
            <a:endParaRPr lang="en-US" dirty="0"/>
          </a:p>
        </p:txBody>
      </p:sp>
      <p:sp>
        <p:nvSpPr>
          <p:cNvPr id="3" name="Content Placeholder 2"/>
          <p:cNvSpPr>
            <a:spLocks noGrp="1"/>
          </p:cNvSpPr>
          <p:nvPr>
            <p:ph idx="1"/>
          </p:nvPr>
        </p:nvSpPr>
        <p:spPr/>
        <p:txBody>
          <a:bodyPr/>
          <a:lstStyle/>
          <a:p>
            <a:r>
              <a:rPr lang="en-US" dirty="0" smtClean="0"/>
              <a:t>The main factors of doing business in the 1840’s</a:t>
            </a:r>
          </a:p>
          <a:p>
            <a:r>
              <a:rPr lang="en-US" dirty="0" smtClean="0"/>
              <a:t>	</a:t>
            </a:r>
            <a:r>
              <a:rPr lang="en-US" dirty="0" smtClean="0"/>
              <a:t>1. Were companies big or small?</a:t>
            </a:r>
          </a:p>
          <a:p>
            <a:r>
              <a:rPr lang="en-US" dirty="0" smtClean="0"/>
              <a:t>	2. How would one determine where the best price for his product was going to be?</a:t>
            </a:r>
          </a:p>
          <a:p>
            <a:r>
              <a:rPr lang="en-US" dirty="0" smtClean="0"/>
              <a:t>	</a:t>
            </a:r>
            <a:r>
              <a:rPr lang="en-US" dirty="0" smtClean="0"/>
              <a:t>3. Who did the selling?</a:t>
            </a:r>
          </a:p>
          <a:p>
            <a:r>
              <a:rPr lang="en-US" dirty="0" smtClean="0"/>
              <a:t>	</a:t>
            </a:r>
            <a:r>
              <a:rPr lang="en-US" dirty="0" smtClean="0"/>
              <a:t>4. What were the communication tools used in that time?</a:t>
            </a:r>
          </a:p>
          <a:p>
            <a:r>
              <a:rPr lang="en-US" dirty="0" smtClean="0"/>
              <a:t>	</a:t>
            </a:r>
            <a:r>
              <a:rPr lang="en-US" dirty="0" smtClean="0"/>
              <a:t>5. What was the best way to transport your goods?</a:t>
            </a:r>
          </a:p>
          <a:p>
            <a:r>
              <a:rPr lang="en-US" dirty="0" smtClean="0"/>
              <a:t>	</a:t>
            </a:r>
            <a:r>
              <a:rPr lang="en-US" dirty="0" smtClean="0"/>
              <a:t>6. Were factories mechanized?</a:t>
            </a:r>
          </a:p>
          <a:p>
            <a:r>
              <a:rPr lang="en-US" dirty="0" smtClean="0"/>
              <a:t>	</a:t>
            </a:r>
            <a:r>
              <a:rPr lang="en-US" dirty="0" smtClean="0"/>
              <a:t>7. How easy was it for companies to raise finances?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Outline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Class 1 – Introduction</a:t>
            </a:r>
          </a:p>
          <a:p>
            <a:r>
              <a:rPr lang="en-US" dirty="0" smtClean="0"/>
              <a:t>Class 2 – The Horizontal Boundaries of the Firm</a:t>
            </a:r>
          </a:p>
          <a:p>
            <a:r>
              <a:rPr lang="en-US" dirty="0" smtClean="0"/>
              <a:t>Class 3 – The Vertical Boundaries of the Firm</a:t>
            </a:r>
          </a:p>
          <a:p>
            <a:r>
              <a:rPr lang="en-US" dirty="0" smtClean="0"/>
              <a:t>Class 4 – Competitors and Competition</a:t>
            </a:r>
          </a:p>
          <a:p>
            <a:r>
              <a:rPr lang="en-US" dirty="0" smtClean="0"/>
              <a:t>Class 5 – Entry and Exit</a:t>
            </a:r>
          </a:p>
          <a:p>
            <a:r>
              <a:rPr lang="en-US" dirty="0" smtClean="0"/>
              <a:t>Class 6 – Industry Analysis</a:t>
            </a:r>
          </a:p>
          <a:p>
            <a:r>
              <a:rPr lang="en-US" dirty="0" smtClean="0"/>
              <a:t>Class 7 – Strategic Positioning</a:t>
            </a:r>
          </a:p>
          <a:p>
            <a:r>
              <a:rPr lang="en-US" dirty="0" smtClean="0"/>
              <a:t>Class 8 – Sustaining Competitive Advantage</a:t>
            </a:r>
          </a:p>
          <a:p>
            <a:r>
              <a:rPr lang="en-US" dirty="0" smtClean="0"/>
              <a:t>Class 9 – Performance Measures and Incentives</a:t>
            </a:r>
          </a:p>
          <a:p>
            <a:r>
              <a:rPr lang="en-US" dirty="0" smtClean="0"/>
              <a:t>Class 10 – Environment Power and Culture</a:t>
            </a:r>
          </a:p>
          <a:p>
            <a:r>
              <a:rPr lang="en-US" dirty="0" smtClean="0"/>
              <a:t>Class 11 – Individual Presentations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6705600" cy="1371600"/>
          </a:xfrm>
        </p:spPr>
        <p:txBody>
          <a:bodyPr/>
          <a:lstStyle/>
          <a:p>
            <a:r>
              <a:rPr lang="en-US" dirty="0" smtClean="0"/>
              <a:t>CASE STUDY Railways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January of 2009, China started a multi billion dollar spending program to build national infrastructure. Almost 88 Billion USD to develop intercity rail lines. It is said that this would change the face of China. In the 1900’s the U.S Government spent a lot of money developing their railway systems as well. They connected the west coast to the east coast – so a trip would cost less than a $100 and would be completed in 8 days. </a:t>
            </a:r>
          </a:p>
          <a:p>
            <a:pPr marL="457200" indent="-457200">
              <a:buAutoNum type="arabicPeriod"/>
            </a:pPr>
            <a:r>
              <a:rPr lang="en-US" dirty="0" smtClean="0"/>
              <a:t>What similarities would you see in terms of growth when comparing the US and China?</a:t>
            </a:r>
          </a:p>
          <a:p>
            <a:pPr marL="457200" indent="-457200">
              <a:buAutoNum type="arabicPeriod"/>
            </a:pPr>
            <a:r>
              <a:rPr lang="en-US" dirty="0" smtClean="0"/>
              <a:t>Why do you think China wants to spend so much money on rail even after the invention of the automobile. </a:t>
            </a:r>
          </a:p>
          <a:p>
            <a:pPr marL="457200" indent="-457200">
              <a:buAutoNum type="arabicPeriod"/>
            </a:pPr>
            <a:r>
              <a:rPr lang="en-US" dirty="0" smtClean="0"/>
              <a:t>What would be the pros and cons of spending so much money and developing a rail network. </a:t>
            </a:r>
          </a:p>
          <a:p>
            <a:pPr marL="457200" indent="-457200">
              <a:buAutoNum type="arabicPeriod"/>
            </a:pPr>
            <a:r>
              <a:rPr lang="en-US" dirty="0" smtClean="0"/>
              <a:t>Should Sri-Lanka follow suit and develop our own rail network?</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6934200" cy="1371600"/>
          </a:xfrm>
        </p:spPr>
        <p:txBody>
          <a:bodyPr>
            <a:normAutofit/>
          </a:bodyPr>
          <a:lstStyle/>
          <a:p>
            <a:r>
              <a:rPr lang="en-US" dirty="0" smtClean="0"/>
              <a:t>Historical perspective 1910</a:t>
            </a:r>
            <a:endParaRPr lang="en-US" dirty="0"/>
          </a:p>
        </p:txBody>
      </p:sp>
      <p:sp>
        <p:nvSpPr>
          <p:cNvPr id="3" name="Content Placeholder 2"/>
          <p:cNvSpPr>
            <a:spLocks noGrp="1"/>
          </p:cNvSpPr>
          <p:nvPr>
            <p:ph idx="1"/>
          </p:nvPr>
        </p:nvSpPr>
        <p:spPr/>
        <p:txBody>
          <a:bodyPr>
            <a:normAutofit lnSpcReduction="10000"/>
          </a:bodyPr>
          <a:lstStyle/>
          <a:p>
            <a:pPr>
              <a:buFont typeface="Arial" charset="0"/>
              <a:buChar char="•"/>
            </a:pPr>
            <a:r>
              <a:rPr lang="en-US" dirty="0" smtClean="0"/>
              <a:t>Business changed greatly from 1840 to 1910. </a:t>
            </a:r>
          </a:p>
          <a:p>
            <a:pPr>
              <a:buFont typeface="Arial" charset="0"/>
              <a:buChar char="•"/>
            </a:pPr>
            <a:r>
              <a:rPr lang="en-US" dirty="0" smtClean="0"/>
              <a:t>It changed because of  new infrastructure like railways</a:t>
            </a:r>
          </a:p>
          <a:p>
            <a:pPr>
              <a:buFont typeface="Arial" charset="0"/>
              <a:buChar char="•"/>
            </a:pPr>
            <a:r>
              <a:rPr lang="en-US" dirty="0" smtClean="0"/>
              <a:t>Also it changed because of new technologies</a:t>
            </a:r>
          </a:p>
          <a:p>
            <a:pPr lvl="1">
              <a:buFont typeface="Arial" charset="0"/>
              <a:buChar char="•"/>
            </a:pPr>
            <a:r>
              <a:rPr lang="en-US" dirty="0" smtClean="0"/>
              <a:t>Mass Production Technologies (Henry Ford’s Model T – 1913)</a:t>
            </a:r>
          </a:p>
          <a:p>
            <a:pPr lvl="1">
              <a:buFont typeface="Arial" charset="0"/>
              <a:buChar char="•"/>
            </a:pPr>
            <a:r>
              <a:rPr lang="en-US" dirty="0" smtClean="0"/>
              <a:t>The development of the steel industry – the Bessemer process</a:t>
            </a:r>
          </a:p>
          <a:p>
            <a:pPr>
              <a:buFont typeface="Arial" charset="0"/>
              <a:buChar char="•"/>
            </a:pPr>
            <a:r>
              <a:rPr lang="en-US" dirty="0" smtClean="0"/>
              <a:t>Large companies were formed – monopolies occurred frequently</a:t>
            </a:r>
          </a:p>
          <a:p>
            <a:pPr lvl="1">
              <a:buFont typeface="Arial" charset="0"/>
              <a:buChar char="•"/>
            </a:pPr>
            <a:r>
              <a:rPr lang="en-US" dirty="0" smtClean="0"/>
              <a:t>Standard Oil (Rockefeller), US Steel (JP </a:t>
            </a:r>
            <a:r>
              <a:rPr lang="en-US" dirty="0" err="1" smtClean="0"/>
              <a:t>Morgam</a:t>
            </a:r>
            <a:r>
              <a:rPr lang="en-US" dirty="0" smtClean="0"/>
              <a:t>, Andrew Carnegie), AT&amp;T (Alexander Graham Bell)</a:t>
            </a:r>
          </a:p>
          <a:p>
            <a:pPr>
              <a:buFont typeface="Arial" charset="0"/>
              <a:buChar char="•"/>
            </a:pPr>
            <a:r>
              <a:rPr lang="en-US" dirty="0" smtClean="0"/>
              <a:t>Communication was faster, transportation was faster.</a:t>
            </a:r>
          </a:p>
          <a:p>
            <a:pPr>
              <a:buFont typeface="Arial" charset="0"/>
              <a:buChar char="•"/>
            </a:pPr>
            <a:r>
              <a:rPr lang="en-US" dirty="0" smtClean="0"/>
              <a:t>Many firms became vertically and horizontally integrated.</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6858000" cy="1371600"/>
          </a:xfrm>
        </p:spPr>
        <p:txBody>
          <a:bodyPr>
            <a:normAutofit fontScale="90000"/>
          </a:bodyPr>
          <a:lstStyle/>
          <a:p>
            <a:r>
              <a:rPr lang="en-US" dirty="0" smtClean="0"/>
              <a:t>Historical perspective – 1990 to today</a:t>
            </a:r>
            <a:endParaRPr lang="en-US" dirty="0"/>
          </a:p>
        </p:txBody>
      </p:sp>
      <p:sp>
        <p:nvSpPr>
          <p:cNvPr id="3" name="Content Placeholder 2"/>
          <p:cNvSpPr>
            <a:spLocks noGrp="1"/>
          </p:cNvSpPr>
          <p:nvPr>
            <p:ph idx="1"/>
          </p:nvPr>
        </p:nvSpPr>
        <p:spPr/>
        <p:txBody>
          <a:bodyPr/>
          <a:lstStyle/>
          <a:p>
            <a:pPr>
              <a:buFont typeface="Arial" charset="0"/>
              <a:buChar char="•"/>
            </a:pPr>
            <a:r>
              <a:rPr lang="en-US" dirty="0" smtClean="0"/>
              <a:t>Modern Infrastructure</a:t>
            </a:r>
          </a:p>
          <a:p>
            <a:pPr lvl="1">
              <a:buFont typeface="Arial" charset="0"/>
              <a:buChar char="•"/>
            </a:pPr>
            <a:r>
              <a:rPr lang="en-US" dirty="0" smtClean="0"/>
              <a:t>Transport</a:t>
            </a:r>
          </a:p>
          <a:p>
            <a:pPr lvl="1">
              <a:buFont typeface="Arial" charset="0"/>
              <a:buChar char="•"/>
            </a:pPr>
            <a:r>
              <a:rPr lang="en-US" dirty="0" smtClean="0"/>
              <a:t>Telecommunications</a:t>
            </a:r>
          </a:p>
          <a:p>
            <a:pPr lvl="1">
              <a:buFont typeface="Arial" charset="0"/>
              <a:buChar char="•"/>
            </a:pPr>
            <a:r>
              <a:rPr lang="en-US" dirty="0" smtClean="0"/>
              <a:t>Finance</a:t>
            </a:r>
          </a:p>
          <a:p>
            <a:pPr lvl="1">
              <a:buFont typeface="Arial" charset="0"/>
              <a:buChar char="•"/>
            </a:pPr>
            <a:r>
              <a:rPr lang="en-US" dirty="0" smtClean="0"/>
              <a:t>Production Technology</a:t>
            </a:r>
          </a:p>
          <a:p>
            <a:pPr lvl="1">
              <a:buFont typeface="Arial" charset="0"/>
              <a:buChar char="•"/>
            </a:pPr>
            <a:r>
              <a:rPr lang="en-US" dirty="0" smtClean="0"/>
              <a:t>Governments</a:t>
            </a:r>
          </a:p>
          <a:p>
            <a:pPr>
              <a:buFont typeface="Arial" charset="0"/>
              <a:buChar char="•"/>
            </a:pPr>
            <a:r>
              <a:rPr lang="en-US" dirty="0" smtClean="0"/>
              <a:t>Specialized firms now can achieve economies of scale</a:t>
            </a:r>
          </a:p>
          <a:p>
            <a:pPr>
              <a:buFont typeface="Arial" charset="0"/>
              <a:buChar char="•"/>
            </a:pPr>
            <a:r>
              <a:rPr lang="en-US" dirty="0" smtClean="0"/>
              <a:t>Global Markets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924800" cy="1371600"/>
          </a:xfrm>
        </p:spPr>
        <p:txBody>
          <a:bodyPr>
            <a:normAutofit/>
          </a:bodyPr>
          <a:lstStyle/>
          <a:p>
            <a:r>
              <a:rPr lang="en-US" dirty="0" smtClean="0"/>
              <a:t>CLASS </a:t>
            </a:r>
            <a:r>
              <a:rPr lang="en-US" dirty="0" smtClean="0"/>
              <a:t>perspective – The Future</a:t>
            </a:r>
            <a:endParaRPr lang="en-US" dirty="0"/>
          </a:p>
        </p:txBody>
      </p:sp>
      <p:sp>
        <p:nvSpPr>
          <p:cNvPr id="3" name="Content Placeholder 2"/>
          <p:cNvSpPr>
            <a:spLocks noGrp="1"/>
          </p:cNvSpPr>
          <p:nvPr>
            <p:ph idx="1"/>
          </p:nvPr>
        </p:nvSpPr>
        <p:spPr/>
        <p:txBody>
          <a:bodyPr/>
          <a:lstStyle/>
          <a:p>
            <a:r>
              <a:rPr lang="en-US" dirty="0" smtClean="0"/>
              <a:t>What do you think will happen to the following in the next 50 years</a:t>
            </a:r>
          </a:p>
          <a:p>
            <a:pPr marL="457200" indent="-457200">
              <a:buAutoNum type="arabicPeriod"/>
            </a:pPr>
            <a:r>
              <a:rPr lang="en-US" dirty="0" smtClean="0"/>
              <a:t>Transport</a:t>
            </a:r>
          </a:p>
          <a:p>
            <a:pPr marL="457200" indent="-457200">
              <a:buAutoNum type="arabicPeriod"/>
            </a:pPr>
            <a:r>
              <a:rPr lang="en-US" dirty="0" smtClean="0"/>
              <a:t>Communications</a:t>
            </a:r>
          </a:p>
          <a:p>
            <a:pPr marL="457200" indent="-457200">
              <a:buAutoNum type="arabicPeriod"/>
            </a:pPr>
            <a:r>
              <a:rPr lang="en-US" dirty="0" smtClean="0"/>
              <a:t>Finance</a:t>
            </a:r>
          </a:p>
          <a:p>
            <a:pPr marL="457200" indent="-457200">
              <a:buAutoNum type="arabicPeriod"/>
            </a:pPr>
            <a:r>
              <a:rPr lang="en-US" dirty="0" smtClean="0"/>
              <a:t>Governments and stability</a:t>
            </a:r>
          </a:p>
          <a:p>
            <a:pPr marL="457200" indent="-457200">
              <a:buAutoNum type="arabicPeriod"/>
            </a:pPr>
            <a:r>
              <a:rPr lang="en-US" dirty="0" smtClean="0"/>
              <a:t>Needs and Wants</a:t>
            </a:r>
            <a:endParaRPr lang="en-US"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382000" cy="1371600"/>
          </a:xfrm>
        </p:spPr>
        <p:txBody>
          <a:bodyPr/>
          <a:lstStyle/>
          <a:p>
            <a:r>
              <a:rPr lang="en-US" dirty="0" smtClean="0"/>
              <a:t>Case Study Pepsi Cola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1931 Pepsi Cola was in a desperate situation. The company had entered bankruptcy for the 2</a:t>
            </a:r>
            <a:r>
              <a:rPr lang="en-US" baseline="30000" dirty="0" smtClean="0"/>
              <a:t>nd</a:t>
            </a:r>
            <a:r>
              <a:rPr lang="en-US" dirty="0" smtClean="0"/>
              <a:t> time in 12 years. At that time both Pepsi and Coke sold 6 ounce bottles. Pepsi decided to make a 12 ounce bottle that sold at double the price of Coke. When this was not successful the President of Pepsi decided to price the Pepsi Cola 12 ounce bottle at the same price at the 6 ounce Coca Cola bottle. </a:t>
            </a:r>
          </a:p>
          <a:p>
            <a:pPr marL="457200" indent="-457200">
              <a:buAutoNum type="arabicPeriod"/>
            </a:pPr>
            <a:r>
              <a:rPr lang="en-US" dirty="0" smtClean="0"/>
              <a:t>What do you think happened to Pepsi Cola’s Market Share and Sales Turnover?</a:t>
            </a:r>
          </a:p>
          <a:p>
            <a:pPr marL="457200" indent="-457200">
              <a:buAutoNum type="arabicPeriod"/>
            </a:pPr>
            <a:r>
              <a:rPr lang="en-US" dirty="0" smtClean="0"/>
              <a:t>What Economic Principles came into play</a:t>
            </a:r>
          </a:p>
          <a:p>
            <a:pPr marL="457200" indent="-457200">
              <a:buAutoNum type="arabicPeriod"/>
            </a:pPr>
            <a:r>
              <a:rPr lang="en-US" dirty="0" smtClean="0"/>
              <a:t>1931 was during the Great Depression were products inelastic then or elastic?</a:t>
            </a:r>
          </a:p>
          <a:p>
            <a:pPr marL="457200" indent="-457200">
              <a:buAutoNum type="arabicPeriod"/>
            </a:pPr>
            <a:r>
              <a:rPr lang="en-US" dirty="0" smtClean="0"/>
              <a:t>Why wouldn’t Coca Cola follow with a similar price cut?</a:t>
            </a:r>
          </a:p>
          <a:p>
            <a:pPr marL="457200" indent="-457200">
              <a:buAutoNum type="arabicPeriod"/>
            </a:pPr>
            <a:r>
              <a:rPr lang="en-US" dirty="0" smtClean="0"/>
              <a:t>Why did Pepsi Cola’s accounting team allow a such a drastic reduction of margins?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6629400" cy="1371600"/>
          </a:xfrm>
        </p:spPr>
        <p:txBody>
          <a:bodyPr/>
          <a:lstStyle/>
          <a:p>
            <a:r>
              <a:rPr lang="en-US" dirty="0" smtClean="0"/>
              <a:t>Success in this class</a:t>
            </a:r>
            <a:endParaRPr lang="en-US" dirty="0"/>
          </a:p>
        </p:txBody>
      </p:sp>
      <p:sp>
        <p:nvSpPr>
          <p:cNvPr id="3" name="Content Placeholder 2"/>
          <p:cNvSpPr>
            <a:spLocks noGrp="1"/>
          </p:cNvSpPr>
          <p:nvPr>
            <p:ph idx="1"/>
          </p:nvPr>
        </p:nvSpPr>
        <p:spPr/>
        <p:txBody>
          <a:bodyPr/>
          <a:lstStyle/>
          <a:p>
            <a:pPr>
              <a:buFont typeface="Arial" charset="0"/>
              <a:buChar char="•"/>
            </a:pPr>
            <a:r>
              <a:rPr lang="en-US" dirty="0" smtClean="0"/>
              <a:t> Assigned Readings have to be completed. </a:t>
            </a:r>
          </a:p>
          <a:p>
            <a:pPr>
              <a:buFont typeface="Arial" charset="0"/>
              <a:buChar char="•"/>
            </a:pPr>
            <a:r>
              <a:rPr lang="en-US" dirty="0" smtClean="0"/>
              <a:t> 80% attendance has to be met. </a:t>
            </a:r>
          </a:p>
          <a:p>
            <a:pPr>
              <a:buFont typeface="Arial" charset="0"/>
              <a:buChar char="•"/>
            </a:pPr>
            <a:r>
              <a:rPr lang="en-US" dirty="0" smtClean="0"/>
              <a:t> </a:t>
            </a:r>
            <a:r>
              <a:rPr lang="en-US" dirty="0" smtClean="0"/>
              <a:t>Short notes, and self study is required. </a:t>
            </a:r>
          </a:p>
          <a:p>
            <a:pPr>
              <a:buFont typeface="Arial" charset="0"/>
              <a:buChar char="•"/>
            </a:pPr>
            <a:r>
              <a:rPr lang="en-US" dirty="0" smtClean="0"/>
              <a:t> </a:t>
            </a:r>
            <a:r>
              <a:rPr lang="en-US" dirty="0" smtClean="0"/>
              <a:t>Participation in class room discussions is necessary. </a:t>
            </a:r>
          </a:p>
          <a:p>
            <a:pPr>
              <a:buFont typeface="Arial" charset="0"/>
              <a:buChar char="•"/>
            </a:pPr>
            <a:r>
              <a:rPr lang="en-US" dirty="0" smtClean="0"/>
              <a:t> </a:t>
            </a:r>
            <a:r>
              <a:rPr lang="en-US" dirty="0" smtClean="0"/>
              <a:t>Participating in case studies is essential. </a:t>
            </a:r>
          </a:p>
          <a:p>
            <a:pPr>
              <a:buFont typeface="Arial" charset="0"/>
              <a:buChar char="•"/>
            </a:pP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6781800" cy="1371600"/>
          </a:xfrm>
        </p:spPr>
        <p:txBody>
          <a:bodyPr/>
          <a:lstStyle/>
          <a:p>
            <a:r>
              <a:rPr lang="en-US" dirty="0" smtClean="0"/>
              <a:t>The idea of strategy</a:t>
            </a:r>
            <a:endParaRPr lang="en-US" dirty="0"/>
          </a:p>
        </p:txBody>
      </p:sp>
      <p:sp>
        <p:nvSpPr>
          <p:cNvPr id="3" name="Content Placeholder 2"/>
          <p:cNvSpPr>
            <a:spLocks noGrp="1"/>
          </p:cNvSpPr>
          <p:nvPr>
            <p:ph idx="1"/>
          </p:nvPr>
        </p:nvSpPr>
        <p:spPr/>
        <p:txBody>
          <a:bodyPr/>
          <a:lstStyle/>
          <a:p>
            <a:pPr>
              <a:buFont typeface="Arial" charset="0"/>
              <a:buChar char="•"/>
            </a:pPr>
            <a:r>
              <a:rPr lang="en-US" dirty="0" smtClean="0"/>
              <a:t>Why Study Strategy?</a:t>
            </a:r>
          </a:p>
          <a:p>
            <a:pPr>
              <a:buFont typeface="Arial" charset="0"/>
              <a:buChar char="•"/>
            </a:pPr>
            <a:r>
              <a:rPr lang="en-US" dirty="0" smtClean="0"/>
              <a:t>Why Economics and not another field?</a:t>
            </a:r>
          </a:p>
          <a:p>
            <a:pPr>
              <a:buFont typeface="Arial" charset="0"/>
              <a:buChar char="•"/>
            </a:pPr>
            <a:r>
              <a:rPr lang="en-US" dirty="0" smtClean="0"/>
              <a:t>The Framework for strategy</a:t>
            </a:r>
          </a:p>
          <a:p>
            <a:pPr>
              <a:buFont typeface="Arial" charset="0"/>
              <a:buChar char="•"/>
            </a:pPr>
            <a:r>
              <a:rPr lang="en-US" dirty="0" smtClean="0"/>
              <a:t>Historical Perspective</a:t>
            </a:r>
          </a:p>
          <a:p>
            <a:pPr>
              <a:buFont typeface="Arial" charset="0"/>
              <a:buChar char="•"/>
            </a:pPr>
            <a:r>
              <a:rPr lang="en-US" dirty="0" smtClean="0"/>
              <a:t>Principles you need to know from Economics</a:t>
            </a:r>
          </a:p>
          <a:p>
            <a:pPr>
              <a:buFont typeface="Arial" charset="0"/>
              <a:buChar char="•"/>
            </a:pPr>
            <a:r>
              <a:rPr lang="en-US" dirty="0" smtClean="0"/>
              <a:t>Case Study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001000" cy="761682"/>
          </a:xfrm>
        </p:spPr>
        <p:txBody>
          <a:bodyPr/>
          <a:lstStyle/>
          <a:p>
            <a:r>
              <a:rPr lang="en-US" dirty="0" smtClean="0"/>
              <a:t>Why study strategy</a:t>
            </a:r>
            <a:endParaRPr lang="en-US" dirty="0"/>
          </a:p>
        </p:txBody>
      </p:sp>
      <p:sp>
        <p:nvSpPr>
          <p:cNvPr id="3" name="Content Placeholder 2"/>
          <p:cNvSpPr>
            <a:spLocks noGrp="1"/>
          </p:cNvSpPr>
          <p:nvPr>
            <p:ph idx="1"/>
          </p:nvPr>
        </p:nvSpPr>
        <p:spPr>
          <a:xfrm>
            <a:off x="457200" y="990600"/>
            <a:ext cx="7620000" cy="5135563"/>
          </a:xfrm>
        </p:spPr>
        <p:txBody>
          <a:bodyPr>
            <a:normAutofit fontScale="85000" lnSpcReduction="10000"/>
          </a:bodyPr>
          <a:lstStyle/>
          <a:p>
            <a:r>
              <a:rPr lang="en-US" sz="1800" dirty="0" smtClean="0"/>
              <a:t>Strategy is</a:t>
            </a:r>
          </a:p>
          <a:p>
            <a:r>
              <a:rPr lang="en-US" sz="1800" dirty="0" smtClean="0"/>
              <a:t>	</a:t>
            </a:r>
            <a:r>
              <a:rPr lang="en-US" sz="1800" b="0" dirty="0" smtClean="0"/>
              <a:t>“The determination of the basic long term goals and objectives of an enterprise and the adoption of courses of action and the allocation of resources necessary for carrying out those goals” – Alfred Chandler (Professor of Business History)</a:t>
            </a:r>
          </a:p>
          <a:p>
            <a:r>
              <a:rPr lang="en-US" sz="1800" b="0" dirty="0" smtClean="0"/>
              <a:t>	“the pattern of objectives, purposes or goals, and the major policies and plans for achieving these goals, stated in such a way to define what business the company is in or should be in and the kind of company it is or should be” – Kenneth Andrews (MBA Professor)	</a:t>
            </a:r>
          </a:p>
          <a:p>
            <a:r>
              <a:rPr lang="en-US" sz="1800" dirty="0" smtClean="0"/>
              <a:t>Strategy </a:t>
            </a:r>
          </a:p>
          <a:p>
            <a:r>
              <a:rPr lang="en-US" sz="1800" dirty="0" smtClean="0"/>
              <a:t>	</a:t>
            </a:r>
            <a:r>
              <a:rPr lang="en-US" sz="1800" b="0" dirty="0" smtClean="0"/>
              <a:t>* is revealed in terms of consistent behaviour. Which means when strategy is set then it is not easy to reverse. </a:t>
            </a:r>
          </a:p>
          <a:p>
            <a:r>
              <a:rPr lang="en-US" sz="1800" b="0" dirty="0" smtClean="0"/>
              <a:t>	</a:t>
            </a:r>
            <a:r>
              <a:rPr lang="en-US" sz="1800" b="0" dirty="0" smtClean="0"/>
              <a:t>* defines what kind of company an enterprise is or wants to be</a:t>
            </a:r>
          </a:p>
          <a:p>
            <a:r>
              <a:rPr lang="en-US" sz="1800" b="0" dirty="0" smtClean="0"/>
              <a:t>	</a:t>
            </a:r>
            <a:r>
              <a:rPr lang="en-US" sz="1800" b="0" dirty="0" smtClean="0"/>
              <a:t>* is fundamental to the success of an organization. </a:t>
            </a:r>
          </a:p>
          <a:p>
            <a:r>
              <a:rPr lang="en-US" sz="1800" dirty="0" smtClean="0"/>
              <a:t>The reason we study strategy</a:t>
            </a:r>
          </a:p>
          <a:p>
            <a:r>
              <a:rPr lang="en-US" sz="1800" b="0" dirty="0" smtClean="0"/>
              <a:t>	</a:t>
            </a:r>
            <a:r>
              <a:rPr lang="en-US" sz="1800" b="0" dirty="0" smtClean="0"/>
              <a:t>* Gain a better understanding of how firms compete and organize themselves. </a:t>
            </a:r>
          </a:p>
          <a:p>
            <a:r>
              <a:rPr lang="en-US" sz="1800" b="0" dirty="0" smtClean="0"/>
              <a:t>	</a:t>
            </a:r>
            <a:r>
              <a:rPr lang="en-US" sz="1800" b="0" dirty="0" smtClean="0"/>
              <a:t>* To develop a more secure foundation for making good strategic decisions.</a:t>
            </a:r>
            <a:endParaRPr lang="en-US" sz="1800" b="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economics?</a:t>
            </a:r>
            <a:endParaRPr lang="en-US" dirty="0"/>
          </a:p>
        </p:txBody>
      </p:sp>
      <p:sp>
        <p:nvSpPr>
          <p:cNvPr id="3" name="Content Placeholder 2"/>
          <p:cNvSpPr>
            <a:spLocks noGrp="1"/>
          </p:cNvSpPr>
          <p:nvPr>
            <p:ph idx="1"/>
          </p:nvPr>
        </p:nvSpPr>
        <p:spPr>
          <a:xfrm>
            <a:off x="457200" y="1752600"/>
            <a:ext cx="8001000" cy="4373563"/>
          </a:xfrm>
        </p:spPr>
        <p:txBody>
          <a:bodyPr>
            <a:normAutofit fontScale="92500" lnSpcReduction="10000"/>
          </a:bodyPr>
          <a:lstStyle/>
          <a:p>
            <a:pPr lvl="1">
              <a:buFont typeface="Arial" charset="0"/>
              <a:buChar char="•"/>
            </a:pPr>
            <a:r>
              <a:rPr lang="en-US" dirty="0" smtClean="0"/>
              <a:t>We can study strategy in several different ways</a:t>
            </a:r>
          </a:p>
          <a:p>
            <a:pPr lvl="2">
              <a:buFont typeface="Arial" charset="0"/>
              <a:buChar char="•"/>
            </a:pPr>
            <a:r>
              <a:rPr lang="en-US" dirty="0" smtClean="0"/>
              <a:t>Mathematically – using math theories, and equations</a:t>
            </a:r>
          </a:p>
          <a:p>
            <a:pPr lvl="2">
              <a:buFont typeface="Arial" charset="0"/>
              <a:buChar char="•"/>
            </a:pPr>
            <a:r>
              <a:rPr lang="en-US" dirty="0" smtClean="0"/>
              <a:t>Psychology – focusing on motivations and behaviors</a:t>
            </a:r>
          </a:p>
          <a:p>
            <a:pPr lvl="2">
              <a:buFont typeface="Arial" charset="0"/>
              <a:buChar char="•"/>
            </a:pPr>
            <a:r>
              <a:rPr lang="en-US" dirty="0" smtClean="0"/>
              <a:t>Accounting – basing strategy on bottom line</a:t>
            </a:r>
          </a:p>
          <a:p>
            <a:pPr lvl="2">
              <a:buFont typeface="Arial" charset="0"/>
              <a:buChar char="•"/>
            </a:pPr>
            <a:r>
              <a:rPr lang="en-US" dirty="0" smtClean="0"/>
              <a:t>Political Science – How strategies change based on leadership</a:t>
            </a:r>
          </a:p>
          <a:p>
            <a:pPr lvl="1">
              <a:buFont typeface="Arial" charset="0"/>
              <a:buChar char="•"/>
            </a:pPr>
            <a:r>
              <a:rPr lang="en-US" dirty="0" smtClean="0"/>
              <a:t>In Economics we study strategy by carefully identifying the following</a:t>
            </a:r>
          </a:p>
          <a:p>
            <a:pPr lvl="2">
              <a:buFont typeface="Arial" charset="0"/>
              <a:buChar char="•"/>
            </a:pPr>
            <a:r>
              <a:rPr lang="en-US" dirty="0" smtClean="0"/>
              <a:t>Decision Makers –who are the active players? What decisions are fixed?</a:t>
            </a:r>
          </a:p>
          <a:p>
            <a:pPr lvl="2">
              <a:buFont typeface="Arial" charset="0"/>
              <a:buChar char="•"/>
            </a:pPr>
            <a:r>
              <a:rPr lang="en-US" dirty="0" smtClean="0"/>
              <a:t>Goals – What are the decision makers trying to accomplish? Are they profit maximizing?</a:t>
            </a:r>
          </a:p>
          <a:p>
            <a:pPr lvl="2">
              <a:buFont typeface="Arial" charset="0"/>
              <a:buChar char="•"/>
            </a:pPr>
            <a:r>
              <a:rPr lang="en-US" dirty="0" smtClean="0"/>
              <a:t>Choices – What actions are under consideration? What are the strategic variables? What is the time horizon?</a:t>
            </a:r>
          </a:p>
          <a:p>
            <a:pPr lvl="2">
              <a:buFont typeface="Arial" charset="0"/>
              <a:buChar char="•"/>
            </a:pPr>
            <a:r>
              <a:rPr lang="en-US" dirty="0" smtClean="0"/>
              <a:t>Relationship between choices and outcomes – the mechanism in which specific decisions translate so specific outcomes. Is the mechanism complicated by uncertainty such as taste, technology, choices by other decision makers?</a:t>
            </a:r>
          </a:p>
          <a:p>
            <a:pPr lvl="1">
              <a:buFont typeface="Arial" charset="0"/>
              <a:buChar char="•"/>
            </a:pPr>
            <a:endParaRPr lang="en-US" dirty="0" smtClean="0"/>
          </a:p>
          <a:p>
            <a:pPr lvl="1">
              <a:buFont typeface="Arial" charset="0"/>
              <a:buChar char="•"/>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economics</a:t>
            </a:r>
            <a:endParaRPr lang="en-US" dirty="0"/>
          </a:p>
        </p:txBody>
      </p:sp>
      <p:sp>
        <p:nvSpPr>
          <p:cNvPr id="3" name="Content Placeholder 2"/>
          <p:cNvSpPr>
            <a:spLocks noGrp="1"/>
          </p:cNvSpPr>
          <p:nvPr>
            <p:ph idx="1"/>
          </p:nvPr>
        </p:nvSpPr>
        <p:spPr/>
        <p:txBody>
          <a:bodyPr/>
          <a:lstStyle/>
          <a:p>
            <a:r>
              <a:rPr lang="en-US" dirty="0" smtClean="0"/>
              <a:t>Costs</a:t>
            </a:r>
          </a:p>
          <a:p>
            <a:r>
              <a:rPr lang="en-US" dirty="0" smtClean="0"/>
              <a:t>Time Periods</a:t>
            </a:r>
          </a:p>
          <a:p>
            <a:r>
              <a:rPr lang="en-US" dirty="0" smtClean="0"/>
              <a:t>Economics </a:t>
            </a:r>
            <a:r>
              <a:rPr lang="en-US" dirty="0" err="1" smtClean="0"/>
              <a:t>vs</a:t>
            </a:r>
            <a:r>
              <a:rPr lang="en-US" dirty="0" smtClean="0"/>
              <a:t> Accounting Costs</a:t>
            </a:r>
          </a:p>
          <a:p>
            <a:r>
              <a:rPr lang="en-US" dirty="0" smtClean="0"/>
              <a:t>Demand and Supply</a:t>
            </a:r>
          </a:p>
          <a:p>
            <a:r>
              <a:rPr lang="en-US" dirty="0" smtClean="0"/>
              <a:t>Price Elasticity of Demand</a:t>
            </a:r>
          </a:p>
          <a:p>
            <a:r>
              <a:rPr lang="en-US" dirty="0" smtClean="0"/>
              <a:t>Total Revenue and Marginal Revenue</a:t>
            </a:r>
          </a:p>
          <a:p>
            <a:r>
              <a:rPr lang="en-US" dirty="0" smtClean="0"/>
              <a:t>Market Structures</a:t>
            </a:r>
          </a:p>
          <a:p>
            <a:r>
              <a:rPr lang="en-US" dirty="0" smtClean="0"/>
              <a:t>Game Theory</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Costs</a:t>
            </a:r>
            <a:endParaRPr lang="en-US" dirty="0"/>
          </a:p>
        </p:txBody>
      </p:sp>
      <p:sp>
        <p:nvSpPr>
          <p:cNvPr id="3" name="Content Placeholder 2"/>
          <p:cNvSpPr>
            <a:spLocks noGrp="1"/>
          </p:cNvSpPr>
          <p:nvPr>
            <p:ph idx="1"/>
          </p:nvPr>
        </p:nvSpPr>
        <p:spPr/>
        <p:txBody>
          <a:bodyPr/>
          <a:lstStyle/>
          <a:p>
            <a:r>
              <a:rPr lang="en-US" dirty="0" smtClean="0"/>
              <a:t>Fixed Costs</a:t>
            </a:r>
          </a:p>
          <a:p>
            <a:r>
              <a:rPr lang="en-US" dirty="0" smtClean="0"/>
              <a:t>Variable Costs</a:t>
            </a:r>
          </a:p>
          <a:p>
            <a:r>
              <a:rPr lang="en-US" dirty="0" smtClean="0"/>
              <a:t>Average Variable Costs</a:t>
            </a:r>
          </a:p>
          <a:p>
            <a:r>
              <a:rPr lang="en-US" dirty="0" smtClean="0"/>
              <a:t>Average Fixed Costs</a:t>
            </a:r>
          </a:p>
          <a:p>
            <a:r>
              <a:rPr lang="en-US" dirty="0" smtClean="0"/>
              <a:t>Total Costs </a:t>
            </a:r>
            <a:endParaRPr lang="en-US" dirty="0" smtClean="0"/>
          </a:p>
          <a:p>
            <a:r>
              <a:rPr lang="en-US" dirty="0" smtClean="0"/>
              <a:t>Average Total Costs</a:t>
            </a:r>
          </a:p>
          <a:p>
            <a:r>
              <a:rPr lang="en-US" dirty="0" smtClean="0"/>
              <a:t>Marginal Costs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Periods</a:t>
            </a:r>
            <a:endParaRPr lang="en-US" dirty="0"/>
          </a:p>
        </p:txBody>
      </p:sp>
      <p:sp>
        <p:nvSpPr>
          <p:cNvPr id="3" name="Content Placeholder 2"/>
          <p:cNvSpPr>
            <a:spLocks noGrp="1"/>
          </p:cNvSpPr>
          <p:nvPr>
            <p:ph idx="1"/>
          </p:nvPr>
        </p:nvSpPr>
        <p:spPr/>
        <p:txBody>
          <a:bodyPr/>
          <a:lstStyle/>
          <a:p>
            <a:r>
              <a:rPr lang="en-US" dirty="0" smtClean="0"/>
              <a:t>Short Run Vs Long Run</a:t>
            </a:r>
          </a:p>
          <a:p>
            <a:r>
              <a:rPr lang="en-US" dirty="0" smtClean="0"/>
              <a:t>Define Short Run</a:t>
            </a:r>
          </a:p>
          <a:p>
            <a:r>
              <a:rPr lang="en-US" dirty="0" smtClean="0"/>
              <a:t>Define Long Run</a:t>
            </a:r>
          </a:p>
          <a:p>
            <a:r>
              <a:rPr lang="en-US" dirty="0" smtClean="0"/>
              <a:t>What happens to costs in the short run?</a:t>
            </a:r>
          </a:p>
          <a:p>
            <a:r>
              <a:rPr lang="en-US" dirty="0" smtClean="0"/>
              <a:t>What happens to costs in the long run?</a:t>
            </a:r>
          </a:p>
          <a:p>
            <a:r>
              <a:rPr lang="en-US" dirty="0" smtClean="0"/>
              <a:t>What is the shut down point?</a:t>
            </a:r>
          </a:p>
          <a:p>
            <a:r>
              <a:rPr lang="en-US" dirty="0" smtClean="0"/>
              <a:t>What is the permanent exit point?</a:t>
            </a:r>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tf00001193</Template>
  <TotalTime>463</TotalTime>
  <Words>1026</Words>
  <Application>Microsoft Office PowerPoint</Application>
  <PresentationFormat>On-screen Show (4:3)</PresentationFormat>
  <Paragraphs>158</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Essential</vt:lpstr>
      <vt:lpstr>Economics of Strategy</vt:lpstr>
      <vt:lpstr>Class Outline</vt:lpstr>
      <vt:lpstr>Success in this class</vt:lpstr>
      <vt:lpstr>The idea of strategy</vt:lpstr>
      <vt:lpstr>Why study strategy</vt:lpstr>
      <vt:lpstr>Why economics?</vt:lpstr>
      <vt:lpstr>Principles of economics</vt:lpstr>
      <vt:lpstr>Costs</vt:lpstr>
      <vt:lpstr>Time Periods</vt:lpstr>
      <vt:lpstr>Economic vs Accounting costs</vt:lpstr>
      <vt:lpstr>Demand and supply</vt:lpstr>
      <vt:lpstr>Market structures</vt:lpstr>
      <vt:lpstr>Game theory</vt:lpstr>
      <vt:lpstr>The framework for strategy</vt:lpstr>
      <vt:lpstr>Boundaries of the firm</vt:lpstr>
      <vt:lpstr>Market and competitive analysis</vt:lpstr>
      <vt:lpstr>Positioning and dynamics</vt:lpstr>
      <vt:lpstr>Internal organization</vt:lpstr>
      <vt:lpstr>Historical perspective – 1840’s</vt:lpstr>
      <vt:lpstr>CASE STUDY Railways</vt:lpstr>
      <vt:lpstr>Historical perspective 1910</vt:lpstr>
      <vt:lpstr>Historical perspective – 1990 to today</vt:lpstr>
      <vt:lpstr>CLASS perspective – The Future</vt:lpstr>
      <vt:lpstr>Case Study Pepsi Cola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Margie</dc:creator>
  <cp:lastModifiedBy>Naveen</cp:lastModifiedBy>
  <cp:revision>8</cp:revision>
  <dcterms:created xsi:type="dcterms:W3CDTF">2006-08-16T00:00:00Z</dcterms:created>
  <dcterms:modified xsi:type="dcterms:W3CDTF">2017-02-16T18:00:46Z</dcterms:modified>
</cp:coreProperties>
</file>