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8869" autoAdjust="0"/>
  </p:normalViewPr>
  <p:slideViewPr>
    <p:cSldViewPr snapToGrid="0">
      <p:cViewPr varScale="1">
        <p:scale>
          <a:sx n="67" d="100"/>
          <a:sy n="67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048B-721F-4E5C-B081-BE226D3B6C3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952B-3BDE-4933-BCDA-303A0CF7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7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set of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beliefs, ideas and impressions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person holds regarding an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952B-3BDE-4933-BCDA-303A0CF7B8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4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952B-3BDE-4933-BCDA-303A0CF7B8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9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06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48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6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12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0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86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1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7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70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7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1DA425C-2AAC-468E-820E-771E377BA3A8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AC5668-8265-47F6-A267-E75E75FF8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F:\Videos%20and%20Adds\ADD\'Share%20A%20Coke'%20campaign%20...Coca%20Cola,%20a%20marketing%20genius!!!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F:\Videos%20and%20Adds\ADD\Coca-Cola%20Hello%20Happiness%20(HD).mp4" TargetMode="External"/><Relationship Id="rId2" Type="http://schemas.openxmlformats.org/officeDocument/2006/relationships/hyperlink" Target="file:///E:\ADD\A%20hair-raising%20message%20(HD).mp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E:\ADD\George%20Bush%20Telephone%20conversation%20(Low).mp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file:///F:\Videos%20and%20Adds\ADD\Deepika%20Padukone%20-%20Netrogena%20Fine%20Fairness%20Cream%20TVC%202009.mp4" TargetMode="External"/><Relationship Id="rId3" Type="http://schemas.openxmlformats.org/officeDocument/2006/relationships/hyperlink" Target="file:///F:\Videos%20and%20Adds\ADD\Fair_Lovely_Ad_-_India.wmv" TargetMode="External"/><Relationship Id="rId7" Type="http://schemas.openxmlformats.org/officeDocument/2006/relationships/hyperlink" Target="file:///F:\Videos%20and%20Adds\ADD\Rational%20Advertisement%20(Low).mp4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F:\Videos%20and%20Adds\ADD\Tum%20Chalo%20to%20Hindusta%20Chale%20-%20TOI%20Lead%20India%20%20Tree%20%20(Low).mp4" TargetMode="External"/><Relationship Id="rId5" Type="http://schemas.openxmlformats.org/officeDocument/2006/relationships/hyperlink" Target="file:///F:\Videos%20and%20Adds\ADD\Shit%20Happens%20%5bfrom%20www%5b1%5d%5b1%5d.metacafe.com%5d.wmv" TargetMode="External"/><Relationship Id="rId4" Type="http://schemas.openxmlformats.org/officeDocument/2006/relationships/hyperlink" Target="file:///F:\Videos%20and%20Adds\ADD\Fair%20Lovely%20TV%20Commercial,%20Sri%20lank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88" y="1"/>
            <a:ext cx="7901858" cy="3598342"/>
          </a:xfrm>
          <a:solidFill>
            <a:srgbClr val="00B050"/>
          </a:solidFill>
        </p:spPr>
        <p:txBody>
          <a:bodyPr anchor="ctr">
            <a:normAutofit/>
          </a:bodyPr>
          <a:lstStyle/>
          <a:p>
            <a:r>
              <a:rPr lang="en-US" sz="6000" b="1" cap="none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Promotion Mix</a:t>
            </a:r>
            <a:endParaRPr lang="en-US" sz="6000" b="1" cap="none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188" y="5051888"/>
            <a:ext cx="8728749" cy="1277815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S.Uditha</a:t>
            </a:r>
            <a:r>
              <a:rPr lang="en-US" sz="2600" dirty="0" smtClean="0"/>
              <a:t> Bandara</a:t>
            </a:r>
          </a:p>
          <a:p>
            <a:r>
              <a:rPr lang="en-US" dirty="0" smtClean="0"/>
              <a:t> Senior Lecturer</a:t>
            </a:r>
          </a:p>
          <a:p>
            <a:r>
              <a:rPr lang="en-US" dirty="0" smtClean="0"/>
              <a:t>Department of Marketing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40" y="2993987"/>
            <a:ext cx="1246094" cy="1208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008" y="4202698"/>
            <a:ext cx="2394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University of </a:t>
            </a:r>
            <a:r>
              <a:rPr lang="en-US" dirty="0" err="1"/>
              <a:t>Kelaniya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73424"/>
            <a:ext cx="7765322" cy="970450"/>
          </a:xfrm>
        </p:spPr>
        <p:txBody>
          <a:bodyPr/>
          <a:lstStyle/>
          <a:p>
            <a:r>
              <a:rPr lang="en-US" dirty="0">
                <a:effectLst/>
                <a:hlinkClick r:id="rId2" action="ppaction://hlinksldjump"/>
              </a:rPr>
              <a:t>Message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732450"/>
            <a:ext cx="8262409" cy="4695244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>
                <a:effectLst/>
              </a:rPr>
              <a:t>Under this following aspects are given consideration</a:t>
            </a:r>
            <a:r>
              <a:rPr lang="en-US" sz="2800" dirty="0" smtClean="0">
                <a:effectLst/>
              </a:rPr>
              <a:t>.</a:t>
            </a:r>
          </a:p>
          <a:p>
            <a:pPr marL="36900" indent="0">
              <a:buNone/>
            </a:pPr>
            <a:endParaRPr lang="en-US" sz="2800" dirty="0"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00B0F0"/>
                </a:solidFill>
                <a:effectLst/>
              </a:rPr>
              <a:t>O</a:t>
            </a:r>
            <a:r>
              <a:rPr lang="en-US" sz="3600" dirty="0" smtClean="0">
                <a:solidFill>
                  <a:srgbClr val="00B0F0"/>
                </a:solidFill>
                <a:effectLst/>
              </a:rPr>
              <a:t>rder </a:t>
            </a:r>
            <a:r>
              <a:rPr lang="en-US" sz="3600" dirty="0">
                <a:solidFill>
                  <a:srgbClr val="00B0F0"/>
                </a:solidFill>
                <a:effectLst/>
              </a:rPr>
              <a:t>of presentation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92D050"/>
                </a:solidFill>
                <a:effectLst/>
              </a:rPr>
              <a:t>C</a:t>
            </a:r>
            <a:r>
              <a:rPr lang="en-US" sz="3600" dirty="0" smtClean="0">
                <a:solidFill>
                  <a:srgbClr val="92D050"/>
                </a:solidFill>
                <a:effectLst/>
              </a:rPr>
              <a:t>onclusion </a:t>
            </a:r>
            <a:r>
              <a:rPr lang="en-US" sz="3600" dirty="0">
                <a:solidFill>
                  <a:srgbClr val="92D050"/>
                </a:solidFill>
                <a:effectLst/>
              </a:rPr>
              <a:t>drawing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00B050"/>
                </a:solidFill>
                <a:effectLst/>
              </a:rPr>
              <a:t>Important content and other details</a:t>
            </a:r>
            <a:endParaRPr lang="en-US" sz="3600" dirty="0">
              <a:solidFill>
                <a:srgbClr val="00B050"/>
              </a:solidFill>
              <a:effectLst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  <a:effectLst/>
              </a:rPr>
              <a:t>Verbal vs. visual messages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46530"/>
            <a:ext cx="7765322" cy="970450"/>
          </a:xfrm>
        </p:spPr>
        <p:txBody>
          <a:bodyPr/>
          <a:lstStyle/>
          <a:p>
            <a:r>
              <a:rPr lang="en-US" dirty="0">
                <a:effectLst/>
                <a:hlinkClick r:id="rId2" action="ppaction://hlinksldjump"/>
              </a:rPr>
              <a:t>Message Format</a:t>
            </a:r>
            <a:r>
              <a:rPr lang="en-US" b="1" dirty="0">
                <a:effectLst/>
                <a:hlinkClick r:id="rId2" action="ppaction://hlinksldjump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74" y="1216980"/>
            <a:ext cx="7765322" cy="661127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 smtClean="0">
                <a:effectLst/>
              </a:rPr>
              <a:t>Must </a:t>
            </a:r>
            <a:r>
              <a:rPr lang="en-US" sz="2800" dirty="0">
                <a:effectLst/>
              </a:rPr>
              <a:t>develop a strong format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22274" y="1973614"/>
            <a:ext cx="853933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 example,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F0"/>
                </a:solidFill>
              </a:rPr>
              <a:t>in a print add, headline, copy, illustration and color. </a:t>
            </a:r>
            <a:endParaRPr lang="en-US" sz="2800" dirty="0" smtClean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00B0F0"/>
              </a:solidFill>
            </a:endParaRPr>
          </a:p>
          <a:p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00B0F0"/>
              </a:solidFill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</a:rPr>
              <a:t>For a message carried over the radio, the communicator has to choose words, voice qualities and vocalization</a:t>
            </a:r>
            <a:r>
              <a:rPr lang="en-US" sz="28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</a:rPr>
              <a:t>.</a:t>
            </a:r>
          </a:p>
          <a:p>
            <a:r>
              <a:rPr lang="en-US" sz="28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92D050"/>
                </a:solidFill>
              </a:rPr>
              <a:t> </a:t>
            </a:r>
            <a:endParaRPr lang="en-US" sz="28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rgbClr val="92D050"/>
              </a:solidFill>
            </a:endParaRPr>
          </a:p>
          <a:p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FFFF00"/>
                </a:solidFill>
              </a:rPr>
              <a:t>If the message is for the television, all of this plus body language has to be planned. </a:t>
            </a:r>
          </a:p>
        </p:txBody>
      </p:sp>
    </p:spTree>
    <p:extLst>
      <p:ext uri="{BB962C8B-B14F-4D97-AF65-F5344CB8AC3E}">
        <p14:creationId xmlns:p14="http://schemas.microsoft.com/office/powerpoint/2010/main" val="309509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59977"/>
            <a:ext cx="7765322" cy="970450"/>
          </a:xfrm>
        </p:spPr>
        <p:txBody>
          <a:bodyPr/>
          <a:lstStyle/>
          <a:p>
            <a:r>
              <a:rPr lang="en-US" dirty="0">
                <a:effectLst/>
                <a:hlinkClick r:id="rId2" action="ppaction://hlinksldjump"/>
              </a:rPr>
              <a:t>Message Source</a:t>
            </a:r>
            <a:r>
              <a:rPr lang="en-US" b="1" dirty="0">
                <a:effectLst/>
                <a:hlinkClick r:id="rId2" action="ppaction://hlinksldjump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3" y="1342485"/>
            <a:ext cx="8592671" cy="114522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>
                <a:effectLst/>
              </a:rPr>
              <a:t>“Source” means the person involved in communicating marketing message either directly or indirectly.</a:t>
            </a:r>
            <a:endParaRPr lang="en-US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55493" y="2621939"/>
            <a:ext cx="240254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 attributes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28918" y="34200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18053" y="3079116"/>
            <a:ext cx="75527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Credibility -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extent to which the recipient sees the source as having relevant knowledge, skill or experience and trusts the source to give unbiased, objective information</a:t>
            </a:r>
            <a:r>
              <a:rPr lang="en-US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.</a:t>
            </a:r>
            <a:endParaRPr lang="en-US" sz="200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18051" y="5571517"/>
            <a:ext cx="78301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Power -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Source 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can administer </a:t>
            </a:r>
            <a:r>
              <a:rPr lang="en-US" sz="2000" dirty="0" err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rewrds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 and punishments to the receiver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043" y="6589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119343" y="1208181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018052" y="4592024"/>
            <a:ext cx="7830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Attractiveness 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encompasses </a:t>
            </a:r>
            <a:r>
              <a:rPr lang="en-US" sz="20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similarity and likeability. </a:t>
            </a:r>
          </a:p>
        </p:txBody>
      </p:sp>
    </p:spTree>
    <p:extLst>
      <p:ext uri="{BB962C8B-B14F-4D97-AF65-F5344CB8AC3E}">
        <p14:creationId xmlns:p14="http://schemas.microsoft.com/office/powerpoint/2010/main" val="2415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336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effectLst/>
              </a:rPr>
              <a:t>Communication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1"/>
            <a:ext cx="7765322" cy="523070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800" b="1" dirty="0">
                <a:effectLst/>
              </a:rPr>
              <a:t>Communication Channels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42279" y="2804162"/>
            <a:ext cx="32480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Trebuchet MS"/>
              </a:rPr>
              <a:t>Personal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channels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87186" y="2896495"/>
            <a:ext cx="35340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rgbClr val="00B0F0"/>
                </a:solidFill>
                <a:latin typeface="+mj-lt"/>
                <a:ea typeface="+mj-ea"/>
                <a:cs typeface="Trebuchet MS"/>
              </a:rPr>
              <a:t>Non-personal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channels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2"/>
            <a:endCxn id="4" idx="0"/>
          </p:cNvCxnSpPr>
          <p:nvPr/>
        </p:nvCxnSpPr>
        <p:spPr>
          <a:xfrm flipH="1">
            <a:off x="1966282" y="2255521"/>
            <a:ext cx="2601725" cy="5486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2"/>
            <a:endCxn id="5" idx="0"/>
          </p:cNvCxnSpPr>
          <p:nvPr/>
        </p:nvCxnSpPr>
        <p:spPr>
          <a:xfrm>
            <a:off x="4568007" y="2255521"/>
            <a:ext cx="2486201" cy="64097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0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effectLst/>
              </a:rPr>
              <a:t>Budget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426" y="1933694"/>
            <a:ext cx="18437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Affordable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approach</a:t>
            </a:r>
            <a:r>
              <a:rPr lang="en-US" sz="2800" b="1" dirty="0" smtClean="0">
                <a:latin typeface="SandayaBOI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842243" y="3457694"/>
            <a:ext cx="20457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Competitive 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party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8007" y="4434482"/>
            <a:ext cx="223651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Percentage of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sales or profit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4517" y="2668414"/>
            <a:ext cx="20361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Objective &amp;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task method </a:t>
            </a:r>
          </a:p>
        </p:txBody>
      </p:sp>
      <p:cxnSp>
        <p:nvCxnSpPr>
          <p:cNvPr id="10" name="Straight Arrow Connector 9"/>
          <p:cNvCxnSpPr>
            <a:stCxn id="2" idx="2"/>
          </p:cNvCxnSpPr>
          <p:nvPr/>
        </p:nvCxnSpPr>
        <p:spPr>
          <a:xfrm flipH="1">
            <a:off x="2026136" y="1580050"/>
            <a:ext cx="2541871" cy="35364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 flipH="1">
            <a:off x="3322320" y="1580050"/>
            <a:ext cx="1245687" cy="141587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2"/>
          </p:cNvCxnSpPr>
          <p:nvPr/>
        </p:nvCxnSpPr>
        <p:spPr>
          <a:xfrm>
            <a:off x="4568007" y="1580050"/>
            <a:ext cx="750753" cy="23546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" idx="2"/>
          </p:cNvCxnSpPr>
          <p:nvPr/>
        </p:nvCxnSpPr>
        <p:spPr>
          <a:xfrm>
            <a:off x="4568007" y="1580050"/>
            <a:ext cx="3051993" cy="83069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8100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1" dirty="0">
                <a:effectLst/>
              </a:rPr>
              <a:t>Deciding upon and integrating the elements of Promotions Mix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907" y="1685836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Budget has to be allocated between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several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promotional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tools, such as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advertising, sales promotions, public relations, and publicity, sales force and direct marketing.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0" y="2701180"/>
            <a:ext cx="4346257" cy="401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82880"/>
            <a:ext cx="7765322" cy="97045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Advertising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397170"/>
            <a:ext cx="7765322" cy="1498429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400" dirty="0">
                <a:effectLst/>
              </a:rPr>
              <a:t>Advertising is “Any paid form of non-personal presentation and promotion of ideas, goods or services by an identified sponsor.”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019809"/>
              </p:ext>
            </p:extLst>
          </p:nvPr>
        </p:nvGraphicFramePr>
        <p:xfrm>
          <a:off x="0" y="2895599"/>
          <a:ext cx="9144000" cy="388030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2000"/>
                <a:gridCol w="4572000"/>
              </a:tblGrid>
              <a:tr h="649054"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Strengths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Weaknesses</a:t>
                      </a:r>
                    </a:p>
                  </a:txBody>
                  <a:tcPr marL="103236" marR="103236" marT="51618" marB="51618" anchor="ctr" horzOverflow="overflow"/>
                </a:tc>
              </a:tr>
              <a:tr h="771752">
                <a:tc>
                  <a:txBody>
                    <a:bodyPr/>
                    <a:lstStyle/>
                    <a:p>
                      <a:pPr lvl="1" algn="l"/>
                      <a:r>
                        <a:rPr lang="en-US" sz="2000" b="0" dirty="0" smtClean="0"/>
                        <a:t>Can easily reach many buyers and simulate</a:t>
                      </a:r>
                      <a:r>
                        <a:rPr lang="en-US" sz="2000" b="0" baseline="0" dirty="0" smtClean="0"/>
                        <a:t> them</a:t>
                      </a: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Reaches many people who are not potential buyers</a:t>
                      </a:r>
                    </a:p>
                  </a:txBody>
                  <a:tcPr marL="103236" marR="103236" marT="51618" marB="51618" horzOverflow="overflow"/>
                </a:tc>
              </a:tr>
              <a:tr h="673013">
                <a:tc>
                  <a:txBody>
                    <a:bodyPr/>
                    <a:lstStyle/>
                    <a:p>
                      <a:pPr lvl="1" algn="l"/>
                      <a:r>
                        <a:rPr lang="en-US" sz="2000" b="0" dirty="0" smtClean="0"/>
                        <a:t>Effective way to create image of the brand</a:t>
                      </a: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Ads are subject to criticism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36" marR="103236" marT="51618" marB="51618" horzOverflow="overflow"/>
                </a:tc>
              </a:tr>
              <a:tr h="568322">
                <a:tc>
                  <a:txBody>
                    <a:bodyPr/>
                    <a:lstStyle/>
                    <a:p>
                      <a:pPr lvl="1" algn="l"/>
                      <a:r>
                        <a:rPr lang="en-US" sz="2000" b="0" dirty="0" smtClean="0"/>
                        <a:t>Flexible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Exposure time is short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36" marR="103236" marT="51618" marB="51618" horzOverflow="overflow"/>
                </a:tc>
              </a:tr>
              <a:tr h="43392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Variety of media to select from</a:t>
                      </a: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People tend to Skip advertisements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horzOverflow="overflow"/>
                </a:tc>
              </a:tr>
              <a:tr h="744412"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Total cost is high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0418110">
            <a:off x="5830710" y="207161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Print adds 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418110">
            <a:off x="5830710" y="287783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Newspapers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18110">
            <a:off x="5830710" y="372290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Radio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18110">
            <a:off x="5830710" y="4567969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Billboards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18110">
            <a:off x="5830711" y="537419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Brochures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418110">
            <a:off x="5830710" y="1265389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Posters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18110">
            <a:off x="4946790" y="56135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Web Pages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418110">
            <a:off x="2410739" y="544611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</a:rPr>
              <a:t>Motion Pictures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4" name="Action Button: Forward or Next 13">
            <a:hlinkClick r:id="rId2" action="ppaction://program" highlightClick="1"/>
          </p:cNvPr>
          <p:cNvSpPr/>
          <p:nvPr/>
        </p:nvSpPr>
        <p:spPr>
          <a:xfrm>
            <a:off x="8244386" y="6127731"/>
            <a:ext cx="655774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4384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Sales Promotions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06" y="1320971"/>
            <a:ext cx="8382454" cy="105647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400" dirty="0">
                <a:effectLst/>
              </a:rPr>
              <a:t>These are temporary tools available with the marketer to persuade the customer to purchase products.</a:t>
            </a:r>
            <a:endParaRPr lang="en-US" sz="2400" dirty="0"/>
          </a:p>
        </p:txBody>
      </p:sp>
      <p:graphicFrame>
        <p:nvGraphicFramePr>
          <p:cNvPr id="5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596702"/>
              </p:ext>
            </p:extLst>
          </p:nvPr>
        </p:nvGraphicFramePr>
        <p:xfrm>
          <a:off x="-3993" y="3008980"/>
          <a:ext cx="9144000" cy="34985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2000"/>
                <a:gridCol w="4572000"/>
              </a:tblGrid>
              <a:tr h="770540"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Weaknesses</a:t>
                      </a:r>
                    </a:p>
                  </a:txBody>
                  <a:tcPr marL="103236" marR="103236" marT="51618" marB="51618" anchor="ctr" horzOverflow="overflow"/>
                </a:tc>
              </a:tr>
              <a:tr h="929640">
                <a:tc>
                  <a:txBody>
                    <a:bodyPr/>
                    <a:lstStyle/>
                    <a:p>
                      <a:pPr lvl="1" algn="just">
                        <a:lnSpc>
                          <a:spcPct val="90000"/>
                        </a:lnSpc>
                      </a:pPr>
                      <a:r>
                        <a:rPr lang="en-US" sz="2000" b="0" dirty="0" smtClean="0"/>
                        <a:t>Variety of sales promotion tools available</a:t>
                      </a: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Impact may be limited to short-term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horzOverflow="overflow"/>
                </a:tc>
              </a:tr>
              <a:tr h="838200"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Effective in changing short-term behavior</a:t>
                      </a: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Price-related sales promotion may damage the brand image</a:t>
                      </a:r>
                    </a:p>
                  </a:txBody>
                  <a:tcPr marL="103236" marR="103236" marT="51618" marB="51618" horzOverflow="overflow"/>
                </a:tc>
              </a:tr>
              <a:tr h="960120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Easy link to other communications</a:t>
                      </a: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Easy for competitors to copy</a:t>
                      </a:r>
                    </a:p>
                  </a:txBody>
                  <a:tcPr marL="103236" marR="103236" marT="51618" marB="51618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418110">
            <a:off x="5830710" y="207161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Coupons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18110">
            <a:off x="5830710" y="287783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Contests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18110">
            <a:off x="5830708" y="368405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Product </a:t>
            </a:r>
            <a:r>
              <a:rPr lang="en-US" sz="2800" dirty="0"/>
              <a:t>samples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18110">
            <a:off x="5830710" y="4498181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Rebates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18110">
            <a:off x="5830709" y="5312312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Trade </a:t>
            </a:r>
            <a:r>
              <a:rPr lang="en-US" sz="2800" dirty="0"/>
              <a:t>shows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418110">
            <a:off x="5830710" y="1162375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Exhibitions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585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7432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Direct Marketing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86" y="1366691"/>
            <a:ext cx="8626294" cy="293099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400" dirty="0">
                <a:effectLst/>
              </a:rPr>
              <a:t>Direct marketing is about direct connections with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carefully targeted individual consumers </a:t>
            </a:r>
            <a:r>
              <a:rPr lang="en-US" sz="2400" dirty="0">
                <a:effectLst/>
              </a:rPr>
              <a:t>to both obtain an immediate response and cultivating lasting customer relationships – the use of 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telephone, mail, fax, e-mail, internet </a:t>
            </a:r>
            <a:r>
              <a:rPr lang="en-US" sz="2400" dirty="0">
                <a:effectLst/>
              </a:rPr>
              <a:t>and other tools to communicate directly with specific consumers. </a:t>
            </a:r>
          </a:p>
          <a:p>
            <a:pPr algn="just"/>
            <a:endParaRPr lang="en-US" sz="2400" dirty="0"/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448676"/>
              </p:ext>
            </p:extLst>
          </p:nvPr>
        </p:nvGraphicFramePr>
        <p:xfrm>
          <a:off x="0" y="4297681"/>
          <a:ext cx="9144000" cy="245660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Weaknesses</a:t>
                      </a:r>
                    </a:p>
                  </a:txBody>
                  <a:tcPr marL="103236" marR="103236" marT="51618" marB="51618" anchor="ctr" horzOverflow="overflow"/>
                </a:tc>
              </a:tr>
              <a:tr h="932977">
                <a:tc>
                  <a:txBody>
                    <a:bodyPr/>
                    <a:lstStyle/>
                    <a:p>
                      <a:pPr marL="45720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Message can be customized and prepared quickly</a:t>
                      </a: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Often low customer response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36" marR="103236" marT="51618" marB="51618" horzOverflow="overflow"/>
                </a:tc>
              </a:tr>
              <a:tr h="837830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b="0" dirty="0" smtClean="0"/>
                        <a:t>Can facilitate a relationship with customer</a:t>
                      </a: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Managing and maintaining accurate database can be costly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36" marR="103236" marT="51618" marB="51618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418110">
            <a:off x="5830710" y="207161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Mobile </a:t>
            </a:r>
            <a:r>
              <a:rPr lang="en-US" sz="2800" dirty="0"/>
              <a:t>messaging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18110">
            <a:off x="5830709" y="2877832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- mail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18110">
            <a:off x="5830709" y="379177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Online </a:t>
            </a:r>
            <a:r>
              <a:rPr lang="en-US" sz="2800" dirty="0"/>
              <a:t>display ads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418110">
            <a:off x="5830708" y="4597992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 - fliers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18110">
            <a:off x="5830709" y="5425402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Promotional </a:t>
            </a:r>
            <a:r>
              <a:rPr lang="en-US" sz="2800" dirty="0"/>
              <a:t>letters</a:t>
            </a:r>
          </a:p>
        </p:txBody>
      </p:sp>
      <p:pic>
        <p:nvPicPr>
          <p:cNvPr id="1026" name="Picture 2" descr="https://ci6.googleusercontent.com/proxy/zBqVmiMtmjIEv8VNYJ8J4OAHSVkqG6lJ7c2wVnO5_uOq_08TYcY-q1cWxcwJFNe2MEiNzdg0pxt2IIOG-A16ryz88_NTbaAiBoBBDberq5ZXfeGpkz0x_tRBR7CQshiIBjI=s0-d-e1-ft#http://mail.hsbc.com.hk/lk/allcardsOffer_20141021/allcardsOffer_2014102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45"/>
          <a:stretch/>
        </p:blipFill>
        <p:spPr bwMode="auto">
          <a:xfrm>
            <a:off x="243386" y="0"/>
            <a:ext cx="4556760" cy="677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18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3716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Personal Selling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80" y="1214291"/>
            <a:ext cx="8458654" cy="140699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400" dirty="0">
                <a:effectLst/>
              </a:rPr>
              <a:t>Personal representation by the firm’s sales force for the purpose of making sales and building relationships. It is helpful in building up the buyer’s preference, conviction and action</a:t>
            </a:r>
            <a:endParaRPr lang="en-US" sz="2400" dirty="0"/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297062"/>
              </p:ext>
            </p:extLst>
          </p:nvPr>
        </p:nvGraphicFramePr>
        <p:xfrm>
          <a:off x="0" y="2999826"/>
          <a:ext cx="9144000" cy="332888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2000"/>
                <a:gridCol w="4572000"/>
              </a:tblGrid>
              <a:tr h="1025715"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Weaknesses</a:t>
                      </a:r>
                    </a:p>
                  </a:txBody>
                  <a:tcPr marL="103236" marR="103236" marT="51618" marB="51618" anchor="ctr" horzOverflow="overflow"/>
                </a:tc>
              </a:tr>
              <a:tr h="674984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Message can be targeted to specific individuals weaknesses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Cost per contact is high</a:t>
                      </a:r>
                    </a:p>
                  </a:txBody>
                  <a:tcPr marL="103236" marR="103236" marT="51618" marB="51618" horzOverflow="overflow"/>
                </a:tc>
              </a:tr>
              <a:tr h="795166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Salespeople can be persuasive and influential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Salespeople may be hard to recruit and motivate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horzOverflow="overflow"/>
                </a:tc>
              </a:tr>
              <a:tr h="795166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Two-way communication allows for questions and other feedback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</a:rPr>
                        <a:t>Presentation skills may vary between salespeople</a:t>
                      </a:r>
                    </a:p>
                  </a:txBody>
                  <a:tcPr marL="103236" marR="103236" marT="51618" marB="51618" horzOverflow="overflow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0418110">
            <a:off x="5830710" y="207161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Sales presentation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18110">
            <a:off x="5830708" y="3016489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Sales </a:t>
            </a:r>
            <a:r>
              <a:rPr lang="en-US" sz="2800" dirty="0" smtClean="0"/>
              <a:t>meetings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418110">
            <a:off x="5830709" y="3961370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Sales </a:t>
            </a:r>
            <a:r>
              <a:rPr lang="en-US" sz="2800" dirty="0"/>
              <a:t>training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18110">
            <a:off x="5830710" y="4906248"/>
            <a:ext cx="332232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Telemarketing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92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265"/>
            <a:ext cx="7511473" cy="910053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000" b="1" cap="none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54" y="1469227"/>
            <a:ext cx="7976028" cy="4041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Of a time where you really influence someone to do something…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Could you able to change the behavior of that person …?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Or</a:t>
            </a:r>
          </a:p>
          <a:p>
            <a:pPr marL="457200" lvl="1" indent="0" algn="ctr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was it changed your behavior …?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59" y="10177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72220"/>
            <a:ext cx="8732520" cy="4058751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400" dirty="0">
                <a:effectLst/>
              </a:rPr>
              <a:t>Public relations means building good relations with the company’s various publics by obtaining favorable publicity, building up a </a:t>
            </a:r>
            <a:r>
              <a:rPr lang="en-US" sz="2400" dirty="0" smtClean="0">
                <a:effectLst/>
              </a:rPr>
              <a:t>good </a:t>
            </a:r>
            <a:r>
              <a:rPr lang="en-US" sz="2400" dirty="0">
                <a:effectLst/>
              </a:rPr>
              <a:t>corporate image and handling or heading off unfavorable rumors stories and events.</a:t>
            </a:r>
            <a:endParaRPr lang="en-US" sz="2400" dirty="0"/>
          </a:p>
        </p:txBody>
      </p:sp>
      <p:graphicFrame>
        <p:nvGraphicFramePr>
          <p:cNvPr id="4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408028"/>
              </p:ext>
            </p:extLst>
          </p:nvPr>
        </p:nvGraphicFramePr>
        <p:xfrm>
          <a:off x="7620" y="3101595"/>
          <a:ext cx="9144000" cy="354552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572000"/>
                <a:gridCol w="4572000"/>
              </a:tblGrid>
              <a:tr h="929640"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Strengths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3236" marR="103236" marT="51618" marB="516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Weaknesses</a:t>
                      </a:r>
                    </a:p>
                  </a:txBody>
                  <a:tcPr marL="103236" marR="103236" marT="51618" marB="51618" anchor="ctr" horzOverflow="overflow"/>
                </a:tc>
              </a:tr>
              <a:tr h="803085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b="0" dirty="0" smtClean="0"/>
                        <a:t>Total cost may be low</a:t>
                      </a: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 may not cooperate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36" marR="103236" marT="51618" marB="51618" horzOverflow="overflow"/>
                </a:tc>
              </a:tr>
              <a:tr h="721185">
                <a:tc>
                  <a:txBody>
                    <a:bodyPr/>
                    <a:lstStyle/>
                    <a:p>
                      <a:pPr lvl="1" algn="just"/>
                      <a:r>
                        <a:rPr lang="en-US" sz="2000" b="0" dirty="0" smtClean="0"/>
                        <a:t>Media-generated stories seen as more credible than marketer-sponsored messages</a:t>
                      </a: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Heavy competition for media attention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3236" marR="103236" marT="51618" marB="51618" horzOverflow="overflow"/>
                </a:tc>
              </a:tr>
              <a:tr h="795166">
                <a:tc>
                  <a:txBody>
                    <a:bodyPr/>
                    <a:lstStyle/>
                    <a:p>
                      <a:pPr lvl="1" algn="just">
                        <a:lnSpc>
                          <a:spcPct val="90000"/>
                        </a:lnSpc>
                      </a:pPr>
                      <a:endParaRPr lang="en-US" sz="2000" b="0" dirty="0"/>
                    </a:p>
                  </a:txBody>
                  <a:tcPr marL="103236" marR="103236" marT="51618" marB="51618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809625" rtl="0" eaLnBrk="0" fontAlgn="base" latinLnBrk="0" hangingPunct="0">
                        <a:lnSpc>
                          <a:spcPct val="10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C4884C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Marketer has little control over the message</a:t>
                      </a:r>
                    </a:p>
                  </a:txBody>
                  <a:tcPr marL="103236" marR="103236" marT="51618" marB="51618" horzOverflow="overflow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rot="20418110">
            <a:off x="3710795" y="2439653"/>
            <a:ext cx="55061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Newspaper and magazine article</a:t>
            </a:r>
          </a:p>
        </p:txBody>
      </p:sp>
      <p:sp>
        <p:nvSpPr>
          <p:cNvPr id="8" name="TextBox 7"/>
          <p:cNvSpPr txBox="1"/>
          <p:nvPr/>
        </p:nvSpPr>
        <p:spPr>
          <a:xfrm rot="20418110">
            <a:off x="3710795" y="3148557"/>
            <a:ext cx="55061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Report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 rot="20418110">
            <a:off x="3710795" y="3948486"/>
            <a:ext cx="55061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TVs and radio presentation</a:t>
            </a:r>
          </a:p>
        </p:txBody>
      </p:sp>
      <p:sp>
        <p:nvSpPr>
          <p:cNvPr id="12" name="TextBox 11"/>
          <p:cNvSpPr txBox="1"/>
          <p:nvPr/>
        </p:nvSpPr>
        <p:spPr>
          <a:xfrm rot="20418110">
            <a:off x="3728136" y="4761906"/>
            <a:ext cx="55061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Charitable </a:t>
            </a:r>
            <a:r>
              <a:rPr lang="en-US" sz="2800" dirty="0"/>
              <a:t>contribution</a:t>
            </a:r>
          </a:p>
        </p:txBody>
      </p:sp>
      <p:sp>
        <p:nvSpPr>
          <p:cNvPr id="14" name="TextBox 13">
            <a:hlinkClick r:id="rId2" action="ppaction://hlinkfile"/>
          </p:cNvPr>
          <p:cNvSpPr txBox="1"/>
          <p:nvPr/>
        </p:nvSpPr>
        <p:spPr>
          <a:xfrm rot="20418110">
            <a:off x="3710795" y="1549464"/>
            <a:ext cx="5506132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Issue Advertising</a:t>
            </a:r>
          </a:p>
        </p:txBody>
      </p:sp>
      <p:sp>
        <p:nvSpPr>
          <p:cNvPr id="5" name="Action Button: Forward or Next 4">
            <a:hlinkClick r:id="rId3" action="ppaction://program" highlightClick="1"/>
          </p:cNvPr>
          <p:cNvSpPr/>
          <p:nvPr/>
        </p:nvSpPr>
        <p:spPr>
          <a:xfrm>
            <a:off x="8462281" y="6385560"/>
            <a:ext cx="483599" cy="3657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dirty="0">
                <a:effectLst/>
              </a:rPr>
              <a:t>Measuring the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86" y="2418251"/>
            <a:ext cx="3886654" cy="59927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>
                <a:effectLst/>
              </a:rPr>
              <a:t>Quantitative Measures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790114" y="3139441"/>
            <a:ext cx="3660554" cy="52322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36900" defTabSz="45720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</a:pPr>
            <a:r>
              <a:rPr lang="en-US" sz="2800" dirty="0" smtClean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Qualitative </a:t>
            </a:r>
            <a:r>
              <a:rPr lang="en-US" sz="2800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</a:rPr>
              <a:t>Measures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34640" y="1580050"/>
            <a:ext cx="1524000" cy="53831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58640" y="1580050"/>
            <a:ext cx="1097280" cy="14374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2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46" y="2362200"/>
            <a:ext cx="7765322" cy="970450"/>
          </a:xfr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i="1" dirty="0">
                <a:effectLst/>
              </a:rPr>
              <a:t>Managing integrated marketing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43825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2971800"/>
            <a:ext cx="7765322" cy="281940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5400" dirty="0" smtClean="0"/>
              <a:t>THANK YOU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5984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725500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en-US" sz="2800" dirty="0" smtClean="0"/>
              <a:t>Select a brand of your choice and write a report to analyze the communication tools that the company has used in communication and promoting the brand. </a:t>
            </a:r>
          </a:p>
          <a:p>
            <a:pPr marL="36900" indent="0" algn="just">
              <a:buNone/>
            </a:pPr>
            <a:r>
              <a:rPr lang="en-US" sz="2800" dirty="0" smtClean="0"/>
              <a:t>You are supposed to give recommendations as well.</a:t>
            </a:r>
          </a:p>
          <a:p>
            <a:pPr marL="36900" indent="0" algn="just">
              <a:buNone/>
            </a:pPr>
            <a:endParaRPr lang="en-US" sz="2800" dirty="0"/>
          </a:p>
          <a:p>
            <a:pPr marL="36900" indent="0" algn="just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Marks = </a:t>
            </a:r>
            <a:r>
              <a:rPr lang="en-US" sz="2800" dirty="0" smtClean="0">
                <a:solidFill>
                  <a:srgbClr val="FFFF00"/>
                </a:solidFill>
              </a:rPr>
              <a:t>20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6900" indent="0" algn="just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Submission date = on or before </a:t>
            </a:r>
            <a:r>
              <a:rPr lang="en-US" sz="2800" dirty="0" smtClean="0">
                <a:solidFill>
                  <a:srgbClr val="FFFF00"/>
                </a:solidFill>
              </a:rPr>
              <a:t>11</a:t>
            </a:r>
            <a:r>
              <a:rPr lang="en-US" sz="2800" baseline="30000" dirty="0" smtClean="0">
                <a:solidFill>
                  <a:srgbClr val="FFFF00"/>
                </a:solidFill>
              </a:rPr>
              <a:t>th</a:t>
            </a:r>
            <a:r>
              <a:rPr lang="en-US" sz="2800" dirty="0" smtClean="0">
                <a:solidFill>
                  <a:srgbClr val="FFFF00"/>
                </a:solidFill>
              </a:rPr>
              <a:t> November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01588"/>
            <a:ext cx="8485094" cy="1028313"/>
          </a:xfr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cap="none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Marketing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2060898"/>
            <a:ext cx="7511472" cy="1717726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effectLst/>
                <a:latin typeface="+mj-lt"/>
              </a:rPr>
              <a:t>The ultimate goal of marketing communication is to reach some audience to affect their behavior</a:t>
            </a:r>
            <a:r>
              <a:rPr lang="en-US" dirty="0" smtClean="0">
                <a:effectLst/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4247" y="5277996"/>
            <a:ext cx="21339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Remind</a:t>
            </a:r>
          </a:p>
        </p:txBody>
      </p:sp>
      <p:sp>
        <p:nvSpPr>
          <p:cNvPr id="5" name="Rectangle 4"/>
          <p:cNvSpPr/>
          <p:nvPr/>
        </p:nvSpPr>
        <p:spPr>
          <a:xfrm>
            <a:off x="326449" y="5277996"/>
            <a:ext cx="18950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Inform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292643" y="5824826"/>
            <a:ext cx="2558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Persuade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5486" y="3863789"/>
            <a:ext cx="3333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Three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Major Objectives</a:t>
            </a:r>
            <a:endParaRPr lang="en-US" sz="2400" b="1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  <a:endCxn id="5" idx="3"/>
          </p:cNvCxnSpPr>
          <p:nvPr/>
        </p:nvCxnSpPr>
        <p:spPr>
          <a:xfrm flipH="1">
            <a:off x="2221520" y="4325454"/>
            <a:ext cx="2350480" cy="13680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6" idx="0"/>
          </p:cNvCxnSpPr>
          <p:nvPr/>
        </p:nvCxnSpPr>
        <p:spPr>
          <a:xfrm>
            <a:off x="4572000" y="4325454"/>
            <a:ext cx="0" cy="149937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4" idx="1"/>
          </p:cNvCxnSpPr>
          <p:nvPr/>
        </p:nvCxnSpPr>
        <p:spPr>
          <a:xfrm>
            <a:off x="4572000" y="4325454"/>
            <a:ext cx="2142247" cy="13680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0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program"/>
          </p:cNvPr>
          <p:cNvSpPr/>
          <p:nvPr/>
        </p:nvSpPr>
        <p:spPr>
          <a:xfrm>
            <a:off x="3850397" y="2339787"/>
            <a:ext cx="1452282" cy="1532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Media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27211"/>
            <a:ext cx="8296835" cy="1030941"/>
          </a:xfrm>
          <a:solidFill>
            <a:srgbClr val="00B050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The Communication Process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57" y="2339788"/>
            <a:ext cx="1452282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Sender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8764" y="2339788"/>
            <a:ext cx="941294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Encode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34118" y="2420470"/>
            <a:ext cx="1062317" cy="4840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3017" y="2339788"/>
            <a:ext cx="945665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4537" y="2339788"/>
            <a:ext cx="1452282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50398" y="5728448"/>
            <a:ext cx="1452282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50397" y="4518212"/>
            <a:ext cx="1452282" cy="5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Noise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5" idx="3"/>
            <a:endCxn id="6" idx="1"/>
          </p:cNvCxnSpPr>
          <p:nvPr/>
        </p:nvCxnSpPr>
        <p:spPr>
          <a:xfrm>
            <a:off x="1528539" y="2622176"/>
            <a:ext cx="69022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>
            <a:off x="3160058" y="2622176"/>
            <a:ext cx="690339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8" idx="1"/>
          </p:cNvCxnSpPr>
          <p:nvPr/>
        </p:nvCxnSpPr>
        <p:spPr>
          <a:xfrm>
            <a:off x="5302679" y="2622176"/>
            <a:ext cx="690338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9" idx="1"/>
          </p:cNvCxnSpPr>
          <p:nvPr/>
        </p:nvCxnSpPr>
        <p:spPr>
          <a:xfrm>
            <a:off x="6938682" y="2622176"/>
            <a:ext cx="685855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96834" y="3039035"/>
            <a:ext cx="0" cy="29718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0" idx="3"/>
          </p:cNvCxnSpPr>
          <p:nvPr/>
        </p:nvCxnSpPr>
        <p:spPr>
          <a:xfrm flipH="1">
            <a:off x="5302680" y="6010835"/>
            <a:ext cx="2994154" cy="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0" idx="1"/>
          </p:cNvCxnSpPr>
          <p:nvPr/>
        </p:nvCxnSpPr>
        <p:spPr>
          <a:xfrm flipH="1" flipV="1">
            <a:off x="766482" y="6010835"/>
            <a:ext cx="3083916" cy="1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5" idx="2"/>
          </p:cNvCxnSpPr>
          <p:nvPr/>
        </p:nvCxnSpPr>
        <p:spPr>
          <a:xfrm flipV="1">
            <a:off x="766482" y="2904564"/>
            <a:ext cx="35916" cy="31062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647848" y="4800600"/>
            <a:ext cx="818001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689411" y="4800600"/>
            <a:ext cx="815816" cy="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4576538" y="3980329"/>
            <a:ext cx="0" cy="34962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576538" y="5271247"/>
            <a:ext cx="0" cy="3630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 rot="3075513">
            <a:off x="7298781" y="3221004"/>
            <a:ext cx="1312631" cy="469780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324"/>
            <a:ext cx="8450668" cy="1627093"/>
          </a:xfrm>
          <a:solidFill>
            <a:srgbClr val="00B050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Steps in Developing Effective </a:t>
            </a:r>
            <a:r>
              <a:rPr lang="en-US" sz="4800" b="1" dirty="0" smtClean="0">
                <a:ln w="0"/>
                <a:solidFill>
                  <a:sysClr val="windowText" lastClr="0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Communication</a:t>
            </a:r>
            <a:endParaRPr lang="en-US" sz="4800" b="1" dirty="0">
              <a:ln w="0"/>
              <a:solidFill>
                <a:sysClr val="windowText" lastClr="0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047" y="2245659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target audience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90483" y="2245659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Determine objectives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38919" y="2245659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Design the Message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387355" y="2245659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the channel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1379" y="4114800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Establish the budget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450544" y="4766982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Decide on media mix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49709" y="4766982"/>
            <a:ext cx="1264024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results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9965" y="4766982"/>
            <a:ext cx="1922933" cy="1304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 Integrated Marketing Communication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1506071" y="2682688"/>
            <a:ext cx="784412" cy="43030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554507" y="2682688"/>
            <a:ext cx="784412" cy="43030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602943" y="2682688"/>
            <a:ext cx="784412" cy="43030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4625791" y="5204011"/>
            <a:ext cx="784412" cy="43030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2424955" y="5204011"/>
            <a:ext cx="784412" cy="43030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6790767" y="5204011"/>
            <a:ext cx="784412" cy="430306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46529"/>
            <a:ext cx="7765322" cy="970450"/>
          </a:xfrm>
        </p:spPr>
        <p:txBody>
          <a:bodyPr/>
          <a:lstStyle/>
          <a:p>
            <a:r>
              <a:rPr lang="en-US" b="1" i="1" dirty="0">
                <a:effectLst/>
              </a:rPr>
              <a:t>Identifying the Target Audience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557638"/>
            <a:ext cx="8262409" cy="4058751"/>
          </a:xfrm>
        </p:spPr>
        <p:txBody>
          <a:bodyPr/>
          <a:lstStyle/>
          <a:p>
            <a:pPr marL="36900" indent="0">
              <a:buNone/>
            </a:pPr>
            <a:r>
              <a:rPr lang="en-US" sz="2800" b="1" dirty="0">
                <a:solidFill>
                  <a:srgbClr val="00B0F0"/>
                </a:solidFill>
                <a:effectLst/>
              </a:rPr>
              <a:t>The audience may be </a:t>
            </a:r>
            <a:endParaRPr lang="en-US" sz="2800" b="1" dirty="0" smtClean="0">
              <a:solidFill>
                <a:srgbClr val="00B0F0"/>
              </a:solidFill>
              <a:effectLst/>
            </a:endParaRPr>
          </a:p>
          <a:p>
            <a:pPr marL="414000" lvl="1" indent="0">
              <a:buNone/>
            </a:pPr>
            <a:r>
              <a:rPr lang="en-US" sz="2600" b="1" dirty="0" smtClean="0">
                <a:solidFill>
                  <a:srgbClr val="FFFF00"/>
                </a:solidFill>
                <a:effectLst/>
              </a:rPr>
              <a:t>potential </a:t>
            </a:r>
            <a:r>
              <a:rPr lang="en-US" sz="2600" b="1" dirty="0">
                <a:solidFill>
                  <a:srgbClr val="FFFF00"/>
                </a:solidFill>
                <a:effectLst/>
              </a:rPr>
              <a:t>buyers or current </a:t>
            </a:r>
            <a:r>
              <a:rPr lang="en-US" sz="2600" b="1" dirty="0" smtClean="0">
                <a:solidFill>
                  <a:srgbClr val="FFFF00"/>
                </a:solidFill>
                <a:effectLst/>
              </a:rPr>
              <a:t>users;</a:t>
            </a:r>
          </a:p>
          <a:p>
            <a:pPr marL="414000" lvl="1" indent="0">
              <a:buNone/>
            </a:pPr>
            <a:r>
              <a:rPr lang="en-US" sz="2600" b="1" dirty="0" smtClean="0">
                <a:solidFill>
                  <a:srgbClr val="92D050"/>
                </a:solidFill>
                <a:effectLst/>
              </a:rPr>
              <a:t>those </a:t>
            </a:r>
            <a:r>
              <a:rPr lang="en-US" sz="2600" b="1" dirty="0">
                <a:solidFill>
                  <a:srgbClr val="92D050"/>
                </a:solidFill>
                <a:effectLst/>
              </a:rPr>
              <a:t>who make the buying decisions or those who influence </a:t>
            </a:r>
            <a:r>
              <a:rPr lang="en-US" sz="2600" b="1" dirty="0" smtClean="0">
                <a:solidFill>
                  <a:srgbClr val="92D050"/>
                </a:solidFill>
                <a:effectLst/>
              </a:rPr>
              <a:t>it; or</a:t>
            </a:r>
          </a:p>
          <a:p>
            <a:pPr marL="414000" lvl="1" indent="0">
              <a:buNone/>
            </a:pPr>
            <a:r>
              <a:rPr lang="en-US" sz="2600" b="1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individuals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effectLst/>
              </a:rPr>
              <a:t>, groups, special publics or general public.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6650" y="4999638"/>
            <a:ext cx="81173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Image Analysis </a:t>
            </a:r>
            <a:endParaRPr lang="en-US" sz="9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9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87" y="340658"/>
            <a:ext cx="8538883" cy="970450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effectLst/>
              </a:rPr>
              <a:t>Determining the Communication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86" y="1772791"/>
            <a:ext cx="8538883" cy="4058751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US" sz="3600" b="1" dirty="0">
                <a:solidFill>
                  <a:srgbClr val="00B0F0"/>
                </a:solidFill>
                <a:effectLst/>
              </a:rPr>
              <a:t>Cognitive Stage - </a:t>
            </a:r>
            <a:r>
              <a:rPr lang="en-US" dirty="0">
                <a:effectLst/>
              </a:rPr>
              <a:t>marketer may want to put something into the consumer’s mind through by creating knowledge and awareness. </a:t>
            </a:r>
            <a:endParaRPr lang="en-US" dirty="0" smtClean="0">
              <a:effectLst/>
            </a:endParaRPr>
          </a:p>
          <a:p>
            <a:pPr lvl="0" algn="just"/>
            <a:r>
              <a:rPr lang="en-US" sz="3600" b="1" dirty="0" smtClean="0">
                <a:solidFill>
                  <a:srgbClr val="00B0F0"/>
                </a:solidFill>
                <a:effectLst/>
              </a:rPr>
              <a:t>Affective </a:t>
            </a:r>
            <a:r>
              <a:rPr lang="en-US" sz="3600" b="1" dirty="0">
                <a:solidFill>
                  <a:srgbClr val="00B0F0"/>
                </a:solidFill>
                <a:effectLst/>
              </a:rPr>
              <a:t>Stage - </a:t>
            </a:r>
            <a:r>
              <a:rPr lang="en-US" dirty="0">
                <a:effectLst/>
              </a:rPr>
              <a:t>change an attitude </a:t>
            </a:r>
            <a:r>
              <a:rPr lang="en-US" dirty="0" smtClean="0">
                <a:effectLst/>
              </a:rPr>
              <a:t>using </a:t>
            </a:r>
            <a:r>
              <a:rPr lang="en-US" dirty="0">
                <a:effectLst/>
              </a:rPr>
              <a:t>the response that had been created in the consumer’s mind. </a:t>
            </a:r>
            <a:endParaRPr lang="en-US" dirty="0" smtClean="0">
              <a:effectLst/>
            </a:endParaRPr>
          </a:p>
          <a:p>
            <a:pPr lvl="0" algn="just"/>
            <a:r>
              <a:rPr lang="en-US" sz="3600" b="1" dirty="0" smtClean="0">
                <a:solidFill>
                  <a:srgbClr val="00B0F0"/>
                </a:solidFill>
                <a:effectLst/>
              </a:rPr>
              <a:t>Behavioral Stage - </a:t>
            </a:r>
            <a:r>
              <a:rPr lang="en-US" dirty="0" smtClean="0">
                <a:effectLst/>
              </a:rPr>
              <a:t>get the consumer to act.</a:t>
            </a:r>
          </a:p>
          <a:p>
            <a:pPr lvl="0" algn="just"/>
            <a:endParaRPr lang="en-US" dirty="0">
              <a:effectLst/>
            </a:endParaRPr>
          </a:p>
          <a:p>
            <a:pPr lvl="0" algn="just"/>
            <a:endParaRPr lang="en-US" dirty="0" smtClean="0">
              <a:effectLst/>
            </a:endParaRPr>
          </a:p>
          <a:p>
            <a:pPr lvl="0" algn="just"/>
            <a:r>
              <a:rPr lang="en-US" sz="3500" dirty="0" smtClean="0">
                <a:effectLst/>
              </a:rPr>
              <a:t>Modelling for Marketing Communication</a:t>
            </a:r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2386" y="241108"/>
            <a:ext cx="8538883" cy="58477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Response Hierarchy Models</a:t>
            </a:r>
            <a:r>
              <a:rPr lang="en-US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00310"/>
              </p:ext>
            </p:extLst>
          </p:nvPr>
        </p:nvGraphicFramePr>
        <p:xfrm>
          <a:off x="282385" y="825883"/>
          <a:ext cx="8538891" cy="57841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{18603FDC-E32A-4AB5-989C-0864C3EAD2B8}</a:tableStyleId>
              </a:tblPr>
              <a:tblGrid>
                <a:gridCol w="1191207"/>
                <a:gridCol w="1255321"/>
                <a:gridCol w="1500188"/>
                <a:gridCol w="1357314"/>
                <a:gridCol w="1543052"/>
                <a:gridCol w="1691809"/>
              </a:tblGrid>
              <a:tr h="8133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Stages 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AIDA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Hierarchy of Effects Model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Innovation-Adoption Model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DAGMAR  Model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Communications Model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680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Cognitive Stage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Attention 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Awareness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Knowledge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Awareness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Awareness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Exposure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Reception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Cognitive response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6624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Affective stage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Interest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Desire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Liking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Preference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Interest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Evaluation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Comprehension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Attitude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Intention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3821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Behavior stage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Conviction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Purchase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Trial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Adoption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Conviction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Behavior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33" marR="684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1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73423"/>
            <a:ext cx="7765322" cy="970450"/>
          </a:xfrm>
        </p:spPr>
        <p:txBody>
          <a:bodyPr/>
          <a:lstStyle/>
          <a:p>
            <a:r>
              <a:rPr lang="en-US" b="1" i="1" dirty="0">
                <a:effectLst/>
              </a:rPr>
              <a:t>Design the Message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8" y="1243873"/>
            <a:ext cx="8593124" cy="1723444"/>
          </a:xfrm>
        </p:spPr>
        <p:txBody>
          <a:bodyPr/>
          <a:lstStyle/>
          <a:p>
            <a:pPr marL="36900" indent="0">
              <a:buNone/>
            </a:pPr>
            <a:r>
              <a:rPr lang="en-US" dirty="0">
                <a:effectLst/>
              </a:rPr>
              <a:t>the message should gain </a:t>
            </a:r>
            <a:endParaRPr lang="en-US" dirty="0" smtClean="0">
              <a:effectLst/>
            </a:endParaRPr>
          </a:p>
          <a:p>
            <a:pPr marL="36900" indent="0">
              <a:buNone/>
            </a:pPr>
            <a:r>
              <a:rPr lang="en-US" dirty="0" smtClean="0">
                <a:effectLst/>
              </a:rPr>
              <a:t>		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attention, </a:t>
            </a:r>
            <a:r>
              <a:rPr lang="en-US" sz="3200" dirty="0" smtClean="0">
                <a:solidFill>
                  <a:srgbClr val="92D050"/>
                </a:solidFill>
                <a:effectLst/>
              </a:rPr>
              <a:t>interest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arouse desire </a:t>
            </a:r>
            <a:r>
              <a:rPr lang="en-US" sz="3200" dirty="0" smtClean="0">
                <a:solidFill>
                  <a:srgbClr val="00B0F0"/>
                </a:solidFill>
                <a:effectLst/>
              </a:rPr>
              <a:t>and 					</a:t>
            </a:r>
            <a:r>
              <a:rPr lang="en-US" sz="3200" dirty="0" smtClean="0">
                <a:solidFill>
                  <a:srgbClr val="FFFF00"/>
                </a:solidFill>
                <a:effectLst/>
              </a:rPr>
              <a:t>provoke action </a:t>
            </a:r>
            <a:r>
              <a:rPr lang="en-US" sz="3200" dirty="0" smtClean="0">
                <a:solidFill>
                  <a:srgbClr val="00B0F0"/>
                </a:solidFill>
                <a:effectLst/>
                <a:latin typeface="Adobe Gothic Std B" panose="020B0800000000000000" pitchFamily="34" charset="-128"/>
                <a:ea typeface="Adobe Gothic Std B" panose="020B0800000000000000" pitchFamily="34" charset="-128"/>
              </a:rPr>
              <a:t>(AIDA)</a:t>
            </a:r>
            <a:endParaRPr lang="en-US" sz="3200" dirty="0">
              <a:solidFill>
                <a:srgbClr val="00B0F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7998" y="4065498"/>
            <a:ext cx="8593124" cy="267147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en-US" sz="3200" dirty="0">
                <a:solidFill>
                  <a:srgbClr val="00B0F0"/>
                </a:solidFill>
                <a:effectLst/>
              </a:rPr>
              <a:t>what to say </a:t>
            </a:r>
            <a:r>
              <a:rPr lang="en-US" sz="3200" dirty="0">
                <a:solidFill>
                  <a:srgbClr val="00B0F0"/>
                </a:solidFill>
                <a:effectLst/>
                <a:hlinkClick r:id="rId2" action="ppaction://hlinksldjump"/>
              </a:rPr>
              <a:t>(message content</a:t>
            </a:r>
            <a:r>
              <a:rPr lang="en-US" sz="3200" dirty="0" smtClean="0">
                <a:solidFill>
                  <a:srgbClr val="00B0F0"/>
                </a:solidFill>
                <a:effectLst/>
                <a:hlinkClick r:id="rId2" action="ppaction://hlinksldjump"/>
              </a:rPr>
              <a:t>)</a:t>
            </a:r>
            <a:endParaRPr lang="en-US" sz="3200" dirty="0">
              <a:solidFill>
                <a:srgbClr val="00B0F0"/>
              </a:solidFill>
              <a:effectLst/>
            </a:endParaRPr>
          </a:p>
          <a:p>
            <a:pPr marL="36900" indent="0">
              <a:buNone/>
            </a:pPr>
            <a:r>
              <a:rPr lang="en-US" sz="3200" dirty="0">
                <a:solidFill>
                  <a:srgbClr val="92D050"/>
                </a:solidFill>
                <a:effectLst/>
              </a:rPr>
              <a:t>how to say it logically </a:t>
            </a:r>
            <a:r>
              <a:rPr lang="en-US" sz="3200" dirty="0">
                <a:solidFill>
                  <a:srgbClr val="92D050"/>
                </a:solidFill>
                <a:effectLst/>
                <a:hlinkClick r:id="rId3" action="ppaction://hlinksldjump"/>
              </a:rPr>
              <a:t>(message structure) </a:t>
            </a:r>
            <a:endParaRPr lang="en-US" sz="3200" dirty="0">
              <a:solidFill>
                <a:srgbClr val="92D050"/>
              </a:solidFill>
              <a:effectLst/>
            </a:endParaRPr>
          </a:p>
          <a:p>
            <a:pPr marL="36900" indent="0">
              <a:buNone/>
            </a:pPr>
            <a:r>
              <a:rPr lang="en-US" sz="3200" dirty="0">
                <a:solidFill>
                  <a:srgbClr val="FF0000"/>
                </a:solidFill>
                <a:effectLst/>
              </a:rPr>
              <a:t>how to say it symbolically </a:t>
            </a:r>
            <a:r>
              <a:rPr lang="en-US" sz="3200" dirty="0">
                <a:solidFill>
                  <a:srgbClr val="FF0000"/>
                </a:solidFill>
                <a:effectLst/>
                <a:hlinkClick r:id="rId4" action="ppaction://hlinksldjump"/>
              </a:rPr>
              <a:t>(message format) </a:t>
            </a:r>
            <a:r>
              <a:rPr lang="en-US" sz="3200" dirty="0">
                <a:solidFill>
                  <a:srgbClr val="FF0000"/>
                </a:solidFill>
                <a:effectLst/>
              </a:rPr>
              <a:t>and </a:t>
            </a:r>
          </a:p>
          <a:p>
            <a:pPr marL="36900" indent="0">
              <a:buNone/>
            </a:pPr>
            <a:r>
              <a:rPr lang="en-US" sz="3200" dirty="0">
                <a:solidFill>
                  <a:srgbClr val="FFFF00"/>
                </a:solidFill>
                <a:effectLst/>
              </a:rPr>
              <a:t>who should say it </a:t>
            </a:r>
            <a:r>
              <a:rPr lang="en-US" sz="3200" dirty="0">
                <a:solidFill>
                  <a:srgbClr val="FFFF00"/>
                </a:solidFill>
                <a:effectLst/>
                <a:hlinkClick r:id="rId5" action="ppaction://hlinksldjump"/>
              </a:rPr>
              <a:t>(message source).</a:t>
            </a:r>
            <a:endParaRPr lang="en-US" sz="3200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024" y="3331741"/>
            <a:ext cx="9022976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Solving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four problems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9635"/>
            <a:ext cx="7765322" cy="856130"/>
          </a:xfrm>
        </p:spPr>
        <p:txBody>
          <a:bodyPr/>
          <a:lstStyle/>
          <a:p>
            <a:r>
              <a:rPr lang="en-US" dirty="0">
                <a:effectLst/>
              </a:rPr>
              <a:t>Message 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270767"/>
            <a:ext cx="7765322" cy="1714480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dirty="0">
                <a:effectLst/>
              </a:rPr>
              <a:t>In determining message content, management searches for an </a:t>
            </a:r>
            <a:r>
              <a:rPr lang="en-US" sz="3600" dirty="0">
                <a:solidFill>
                  <a:srgbClr val="00B0F0"/>
                </a:solidFill>
                <a:effectLst/>
              </a:rPr>
              <a:t>appeal</a:t>
            </a:r>
            <a:r>
              <a:rPr lang="en-US" dirty="0">
                <a:effectLst/>
              </a:rPr>
              <a:t>,</a:t>
            </a:r>
            <a:r>
              <a:rPr lang="en-US" sz="3600" dirty="0">
                <a:solidFill>
                  <a:srgbClr val="00B0F0"/>
                </a:solidFill>
                <a:effectLst/>
              </a:rPr>
              <a:t> theme </a:t>
            </a:r>
            <a:r>
              <a:rPr lang="en-US" dirty="0">
                <a:effectLst/>
              </a:rPr>
              <a:t>or </a:t>
            </a:r>
            <a:r>
              <a:rPr lang="en-US" sz="3600" dirty="0">
                <a:solidFill>
                  <a:srgbClr val="00B0F0"/>
                </a:solidFill>
                <a:effectLst/>
              </a:rPr>
              <a:t>unique selling proposition </a:t>
            </a:r>
            <a:r>
              <a:rPr lang="en-US" dirty="0">
                <a:effectLst/>
              </a:rPr>
              <a:t>(USP).</a:t>
            </a:r>
          </a:p>
          <a:p>
            <a:pPr algn="ctr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567707"/>
              </p:ext>
            </p:extLst>
          </p:nvPr>
        </p:nvGraphicFramePr>
        <p:xfrm>
          <a:off x="317416" y="219635"/>
          <a:ext cx="8571090" cy="64635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0255"/>
                <a:gridCol w="3361764"/>
                <a:gridCol w="2649071"/>
              </a:tblGrid>
              <a:tr h="680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Rational </a:t>
                      </a: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Appeals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Emotional </a:t>
                      </a:r>
                      <a:r>
                        <a:rPr lang="en-US" sz="20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Appeals</a:t>
                      </a: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</a:rPr>
                        <a:t>Moral Appeals 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  <a:tr h="5783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Engage self-interest.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They claim the product will produce certain benefits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Eg</a:t>
                      </a: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: Message demonstrating quality, economy, value, performance.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Industrial buyers are most responsive to rational appeals.</a:t>
                      </a:r>
                      <a:r>
                        <a:rPr lang="en-US" sz="1800" u="sng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Attempt to stimulate negative or positive emotions that will motivate purchases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Marketers search for right Emotional selling proposition (ESP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Product may be similar to the competition but have unique association that can be promoted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Can work with negative appeals (fear, guilt) to get people to do things or stop doing things or can work with positive appeals like humor, love, pride, joy, etc.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Directed to the audience’s sense of what is right and proper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They are often used to motivate people to support social causes. 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5" name="Up Arrow 4">
            <a:hlinkClick r:id="rId2" action="ppaction://hlinksldjump"/>
          </p:cNvPr>
          <p:cNvSpPr/>
          <p:nvPr/>
        </p:nvSpPr>
        <p:spPr>
          <a:xfrm>
            <a:off x="8175812" y="5970494"/>
            <a:ext cx="497541" cy="43030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3" action="ppaction://program" highlightClick="1"/>
          </p:cNvPr>
          <p:cNvSpPr/>
          <p:nvPr/>
        </p:nvSpPr>
        <p:spPr>
          <a:xfrm>
            <a:off x="7955280" y="3337560"/>
            <a:ext cx="495388" cy="41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rId4" action="ppaction://program" highlightClick="1"/>
          </p:cNvPr>
          <p:cNvSpPr/>
          <p:nvPr/>
        </p:nvSpPr>
        <p:spPr>
          <a:xfrm>
            <a:off x="5349240" y="2749924"/>
            <a:ext cx="495388" cy="41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rId5" action="ppaction://program" highlightClick="1"/>
          </p:cNvPr>
          <p:cNvSpPr/>
          <p:nvPr/>
        </p:nvSpPr>
        <p:spPr>
          <a:xfrm>
            <a:off x="5349240" y="6195060"/>
            <a:ext cx="495388" cy="41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rId6" action="ppaction://program" highlightClick="1"/>
          </p:cNvPr>
          <p:cNvSpPr/>
          <p:nvPr/>
        </p:nvSpPr>
        <p:spPr>
          <a:xfrm>
            <a:off x="7955280" y="3972933"/>
            <a:ext cx="495388" cy="41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Forward or Next 9">
            <a:hlinkClick r:id="rId7" action="ppaction://program" highlightClick="1"/>
          </p:cNvPr>
          <p:cNvSpPr/>
          <p:nvPr/>
        </p:nvSpPr>
        <p:spPr>
          <a:xfrm>
            <a:off x="1859280" y="4822564"/>
            <a:ext cx="495388" cy="41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rId8" action="ppaction://program" highlightClick="1"/>
          </p:cNvPr>
          <p:cNvSpPr/>
          <p:nvPr/>
        </p:nvSpPr>
        <p:spPr>
          <a:xfrm>
            <a:off x="5349240" y="4258664"/>
            <a:ext cx="495388" cy="41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TC104033929[[fn=Slate]]</Template>
  <TotalTime>1273</TotalTime>
  <Words>1139</Words>
  <Application>Microsoft Office PowerPoint</Application>
  <PresentationFormat>On-screen Show (4:3)</PresentationFormat>
  <Paragraphs>285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Adobe Gothic Std B</vt:lpstr>
      <vt:lpstr>Arial</vt:lpstr>
      <vt:lpstr>Calibri</vt:lpstr>
      <vt:lpstr>Calisto MT</vt:lpstr>
      <vt:lpstr>SandayaBOI</vt:lpstr>
      <vt:lpstr>Times New Roman</vt:lpstr>
      <vt:lpstr>Trebuchet MS</vt:lpstr>
      <vt:lpstr>Wingdings</vt:lpstr>
      <vt:lpstr>Wingdings 2</vt:lpstr>
      <vt:lpstr>Slate</vt:lpstr>
      <vt:lpstr>Promotion Mix</vt:lpstr>
      <vt:lpstr>Think</vt:lpstr>
      <vt:lpstr>Marketing Communication</vt:lpstr>
      <vt:lpstr>The Communication Process</vt:lpstr>
      <vt:lpstr>Steps in Developing Effective Communication</vt:lpstr>
      <vt:lpstr>Identifying the Target Audience </vt:lpstr>
      <vt:lpstr>Determining the Communication Objectives </vt:lpstr>
      <vt:lpstr>Design the Message </vt:lpstr>
      <vt:lpstr>Message Content </vt:lpstr>
      <vt:lpstr>Message structure</vt:lpstr>
      <vt:lpstr>Message Format </vt:lpstr>
      <vt:lpstr>Message Source </vt:lpstr>
      <vt:lpstr>Communication Channel</vt:lpstr>
      <vt:lpstr>Budget</vt:lpstr>
      <vt:lpstr>Deciding upon and integrating the elements of Promotions Mix</vt:lpstr>
      <vt:lpstr>Advertising</vt:lpstr>
      <vt:lpstr>Sales Promotions </vt:lpstr>
      <vt:lpstr>Direct Marketing </vt:lpstr>
      <vt:lpstr>Personal Selling </vt:lpstr>
      <vt:lpstr>Public relations</vt:lpstr>
      <vt:lpstr>Measuring the results </vt:lpstr>
      <vt:lpstr>Managing integrated marketing communication </vt:lpstr>
      <vt:lpstr>PowerPoint Presentation</vt:lpstr>
      <vt:lpstr>Individual 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Mix</dc:title>
  <dc:creator>Saumya Bandara</dc:creator>
  <cp:lastModifiedBy>Saumya Bandara</cp:lastModifiedBy>
  <cp:revision>65</cp:revision>
  <dcterms:created xsi:type="dcterms:W3CDTF">2014-10-12T14:00:49Z</dcterms:created>
  <dcterms:modified xsi:type="dcterms:W3CDTF">2018-10-26T13:34:20Z</dcterms:modified>
</cp:coreProperties>
</file>