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61" r:id="rId3"/>
    <p:sldId id="273" r:id="rId4"/>
    <p:sldId id="257" r:id="rId5"/>
    <p:sldId id="274" r:id="rId6"/>
    <p:sldId id="275" r:id="rId7"/>
    <p:sldId id="258" r:id="rId8"/>
    <p:sldId id="259" r:id="rId9"/>
    <p:sldId id="260" r:id="rId10"/>
    <p:sldId id="266" r:id="rId11"/>
    <p:sldId id="262" r:id="rId12"/>
    <p:sldId id="264" r:id="rId13"/>
    <p:sldId id="265" r:id="rId14"/>
    <p:sldId id="270" r:id="rId15"/>
    <p:sldId id="267" r:id="rId16"/>
    <p:sldId id="268" r:id="rId17"/>
    <p:sldId id="269" r:id="rId18"/>
    <p:sldId id="271" r:id="rId19"/>
    <p:sldId id="272" r:id="rId20"/>
    <p:sldId id="287" r:id="rId21"/>
    <p:sldId id="283" r:id="rId22"/>
    <p:sldId id="286" r:id="rId23"/>
    <p:sldId id="288" r:id="rId24"/>
    <p:sldId id="289" r:id="rId25"/>
    <p:sldId id="291" r:id="rId26"/>
    <p:sldId id="284" r:id="rId27"/>
    <p:sldId id="290" r:id="rId28"/>
    <p:sldId id="292" r:id="rId29"/>
    <p:sldId id="293" r:id="rId30"/>
    <p:sldId id="294" r:id="rId31"/>
    <p:sldId id="295" r:id="rId32"/>
    <p:sldId id="285" r:id="rId33"/>
    <p:sldId id="276" r:id="rId34"/>
    <p:sldId id="277" r:id="rId35"/>
    <p:sldId id="278" r:id="rId36"/>
    <p:sldId id="279" r:id="rId37"/>
    <p:sldId id="280" r:id="rId38"/>
    <p:sldId id="281" r:id="rId39"/>
    <p:sldId id="2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87433" autoAdjust="0"/>
  </p:normalViewPr>
  <p:slideViewPr>
    <p:cSldViewPr snapToGrid="0">
      <p:cViewPr varScale="1">
        <p:scale>
          <a:sx n="66" d="100"/>
          <a:sy n="66" d="100"/>
        </p:scale>
        <p:origin x="14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FB455-D077-422B-8E3D-224931F1D10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DC059-AEEB-4ED0-920C-7EA4B164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8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Friends don’t let Friends Drive Drunk…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DC059-AEEB-4ED0-920C-7EA4B164E4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9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DC059-AEEB-4ED0-920C-7EA4B164E4B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0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DC059-AEEB-4ED0-920C-7EA4B164E4B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6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6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773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80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93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44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0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5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3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9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FD2398C-8E49-44E5-ADFF-93443F827C8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E09A1AE-E11A-4D31-BE37-A62DB5D0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76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g.com/product_card/prod_card_cologne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g.com/product_card/prod_card_main_covergirl.shtml" TargetMode="External"/><Relationship Id="rId4" Type="http://schemas.openxmlformats.org/officeDocument/2006/relationships/hyperlink" Target="http://www.pg.com/product_card/prod_card_cosmetics.s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D:\Lectures\1st%20Year\Second%20Semenster\Essentials%20of%20Marketing\2nd%20Lecture%20-%20Product\Source%20File\BEST%20OF%20F%20A%20S%20T%20Wingsuit%20and%20Base%20Jumping%20-%20Brazil%20" TargetMode="Externa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0685" y="960975"/>
            <a:ext cx="6858000" cy="1194650"/>
          </a:xfrm>
        </p:spPr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0684" y="326825"/>
            <a:ext cx="6858000" cy="618523"/>
          </a:xfrm>
        </p:spPr>
        <p:txBody>
          <a:bodyPr/>
          <a:lstStyle/>
          <a:p>
            <a:r>
              <a:rPr lang="en-US" dirty="0" smtClean="0"/>
              <a:t>Marketing Mix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089" y="5244413"/>
            <a:ext cx="8822295" cy="145260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Eras Bold ITC" panose="020B0907030504020204" pitchFamily="34" charset="0"/>
              </a:rPr>
              <a:t>S. </a:t>
            </a:r>
            <a:r>
              <a:rPr lang="en-US" sz="3600" dirty="0" err="1">
                <a:latin typeface="Eras Bold ITC" panose="020B0907030504020204" pitchFamily="34" charset="0"/>
              </a:rPr>
              <a:t>Uditha</a:t>
            </a:r>
            <a:r>
              <a:rPr lang="en-US" sz="3600" dirty="0">
                <a:latin typeface="Eras Bold ITC" panose="020B0907030504020204" pitchFamily="34" charset="0"/>
              </a:rPr>
              <a:t> Bandara</a:t>
            </a:r>
          </a:p>
          <a:p>
            <a:r>
              <a:rPr lang="en-US" sz="2000" i="1" dirty="0">
                <a:latin typeface="Eras Demi ITC" panose="020B0805030504020804" pitchFamily="34" charset="0"/>
              </a:rPr>
              <a:t>MBA (PIM, </a:t>
            </a:r>
            <a:r>
              <a:rPr lang="en-US" sz="2000" i="1" dirty="0" err="1">
                <a:latin typeface="Eras Demi ITC" panose="020B0805030504020804" pitchFamily="34" charset="0"/>
              </a:rPr>
              <a:t>Sjp</a:t>
            </a:r>
            <a:r>
              <a:rPr lang="en-US" sz="2000" i="1" dirty="0">
                <a:latin typeface="Eras Demi ITC" panose="020B0805030504020804" pitchFamily="34" charset="0"/>
              </a:rPr>
              <a:t>), B. B. </a:t>
            </a:r>
            <a:r>
              <a:rPr lang="en-US" sz="2000" i="1" dirty="0" err="1">
                <a:latin typeface="Eras Demi ITC" panose="020B0805030504020804" pitchFamily="34" charset="0"/>
              </a:rPr>
              <a:t>Mgt</a:t>
            </a:r>
            <a:r>
              <a:rPr lang="en-US" sz="2000" i="1" dirty="0">
                <a:latin typeface="Eras Demi ITC" panose="020B0805030504020804" pitchFamily="34" charset="0"/>
              </a:rPr>
              <a:t> (</a:t>
            </a:r>
            <a:r>
              <a:rPr lang="en-US" sz="2000" i="1" dirty="0" err="1">
                <a:latin typeface="Eras Demi ITC" panose="020B0805030504020804" pitchFamily="34" charset="0"/>
              </a:rPr>
              <a:t>Mkt</a:t>
            </a:r>
            <a:r>
              <a:rPr lang="en-US" sz="2000" i="1" dirty="0">
                <a:latin typeface="Eras Demi ITC" panose="020B0805030504020804" pitchFamily="34" charset="0"/>
              </a:rPr>
              <a:t>) Special</a:t>
            </a:r>
          </a:p>
          <a:p>
            <a:r>
              <a:rPr lang="en-US" smtClean="0">
                <a:latin typeface="Eras Demi ITC" panose="020B0805030504020804" pitchFamily="34" charset="0"/>
              </a:rPr>
              <a:t>Senior Lecturer</a:t>
            </a:r>
            <a:endParaRPr lang="en-US" dirty="0">
              <a:latin typeface="Eras Demi ITC" panose="020B0805030504020804" pitchFamily="34" charset="0"/>
            </a:endParaRPr>
          </a:p>
          <a:p>
            <a:r>
              <a:rPr lang="en-US" dirty="0">
                <a:latin typeface="Eras Demi ITC" panose="020B0805030504020804" pitchFamily="34" charset="0"/>
              </a:rPr>
              <a:t>Department of Marketing Management</a:t>
            </a:r>
          </a:p>
          <a:p>
            <a:r>
              <a:rPr lang="en-US" dirty="0">
                <a:latin typeface="Eras Demi ITC" panose="020B0805030504020804" pitchFamily="34" charset="0"/>
              </a:rPr>
              <a:t>University of </a:t>
            </a:r>
            <a:r>
              <a:rPr lang="en-US" dirty="0" err="1">
                <a:latin typeface="Eras Demi ITC" panose="020B0805030504020804" pitchFamily="34" charset="0"/>
              </a:rPr>
              <a:t>Kelaniya</a:t>
            </a:r>
            <a:endParaRPr lang="en-US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6518" y="914400"/>
            <a:ext cx="4675031" cy="3335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Font typeface="Wingdings" panose="05000000000000000000" pitchFamily="2" charset="2"/>
              <a:buNone/>
            </a:pPr>
            <a:r>
              <a:rPr lang="en-US" sz="3200" i="1" dirty="0" smtClean="0"/>
              <a:t>The best way to hold 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en-US" sz="3200" i="1" dirty="0" smtClean="0"/>
              <a:t>customers is to 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en-US" sz="3200" i="1" dirty="0" smtClean="0"/>
              <a:t>constantly figure out 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en-US" sz="3200" i="1" dirty="0" smtClean="0"/>
              <a:t>how to give them 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en-US" sz="3200" i="1" dirty="0" smtClean="0"/>
              <a:t>more for less.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2395470" y="4391694"/>
            <a:ext cx="59886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</a:t>
            </a:r>
            <a:r>
              <a:rPr lang="en-US" sz="6600" i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ore for Less ?</a:t>
            </a:r>
            <a:endParaRPr lang="en-US" sz="6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932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62" y="210580"/>
            <a:ext cx="8450955" cy="716699"/>
          </a:xfrm>
        </p:spPr>
        <p:txBody>
          <a:bodyPr>
            <a:normAutofit/>
          </a:bodyPr>
          <a:lstStyle/>
          <a:p>
            <a:r>
              <a:rPr lang="en-US" b="1" dirty="0"/>
              <a:t>Levels of the </a:t>
            </a:r>
            <a:r>
              <a:rPr lang="en-US" b="1" dirty="0" smtClean="0"/>
              <a:t>product</a:t>
            </a:r>
            <a:endParaRPr lang="en-US" dirty="0"/>
          </a:p>
        </p:txBody>
      </p:sp>
      <p:pic>
        <p:nvPicPr>
          <p:cNvPr id="5" name="Picture 9" descr="C:\Documents and Settings\Administrator\My Documents\Kotler\ch14\pix\14-0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527" y="1068642"/>
            <a:ext cx="5756856" cy="56380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48873" y="3702977"/>
            <a:ext cx="6362163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CORE BENEFIT : The fundamental service customer is buying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621866" y="3011992"/>
            <a:ext cx="6016172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BASIC PRODUCT : To turn core benefit into basic product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3531" y="2481834"/>
            <a:ext cx="6672841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EXPECTED PRODUCT : Set of attributes &amp; condition buyer expects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199" y="1985576"/>
            <a:ext cx="6517503" cy="36933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AUGMENTED PRODUCT : Exceeds customer expectations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345" y="1445357"/>
            <a:ext cx="771121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POTENTIAL PRODUCT : Future augmentation &amp; transformation of product</a:t>
            </a:r>
          </a:p>
        </p:txBody>
      </p:sp>
    </p:spTree>
    <p:extLst>
      <p:ext uri="{BB962C8B-B14F-4D97-AF65-F5344CB8AC3E}">
        <p14:creationId xmlns:p14="http://schemas.microsoft.com/office/powerpoint/2010/main" val="389438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278743"/>
            <a:ext cx="7675350" cy="190137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/>
              <a:t>Select 2 products or services of your choice and explain the levels of those products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4455886"/>
            <a:ext cx="9143999" cy="1516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Present your findings to the class and get their ideas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1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638425"/>
            <a:ext cx="7675350" cy="15997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Durable / Non durable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Tangible / Intangible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Consumer / Industrial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3506" y="216695"/>
            <a:ext cx="7886700" cy="5904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Consumer goods</a:t>
            </a:r>
            <a:endParaRPr lang="en-US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492171" y="1690689"/>
            <a:ext cx="0" cy="342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483506" y="2071887"/>
            <a:ext cx="8031843" cy="830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1"/>
          <p:cNvSpPr>
            <a:spLocks noChangeShapeType="1"/>
          </p:cNvSpPr>
          <p:nvPr/>
        </p:nvSpPr>
        <p:spPr bwMode="auto">
          <a:xfrm>
            <a:off x="512534" y="2080192"/>
            <a:ext cx="0" cy="342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8524419" y="2080192"/>
            <a:ext cx="0" cy="342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6029779" y="2080192"/>
            <a:ext cx="0" cy="342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901043" y="2080192"/>
            <a:ext cx="0" cy="3429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10971" y="2645862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Shopping Goods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7799" y="2641842"/>
            <a:ext cx="1621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Convenience Goods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58442" y="2641842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Specialty Goods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172727" y="2641841"/>
            <a:ext cx="172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Unsought Goods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97378" y="963654"/>
            <a:ext cx="7772828" cy="70788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Products and services that are purchased by final consumers for their own consumption</a:t>
            </a:r>
            <a:endParaRPr 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1583" y="3281601"/>
            <a:ext cx="5882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Goods that the customer purchases frequently, immediately, and with a minimum comparison and buying effort</a:t>
            </a:r>
            <a:endParaRPr lang="en-US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8706" y="3558599"/>
            <a:ext cx="1621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Convenience Goods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594758" y="5135815"/>
            <a:ext cx="7245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Staple Goods</a:t>
            </a:r>
            <a:r>
              <a:rPr lang="en-US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Goods that consumer buy on regular basis – Soap, Bread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129821" y="5505147"/>
            <a:ext cx="7710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Impulse Goods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Purchase with little planning or search effort.  – Candy bars, Chocolate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9820" y="6050960"/>
            <a:ext cx="7710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Emergency Goods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Purchase for emergency purposes. – Umbrellas during a rainy season.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177799" y="3281601"/>
            <a:ext cx="200907" cy="535656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>
            <a:off x="988785" y="4400884"/>
            <a:ext cx="478971" cy="1377169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1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61927"/>
            <a:ext cx="7886700" cy="1042760"/>
          </a:xfrm>
        </p:spPr>
        <p:txBody>
          <a:bodyPr/>
          <a:lstStyle/>
          <a:p>
            <a:pPr marL="0" lvl="0" indent="0"/>
            <a:r>
              <a:rPr lang="en-US" b="1" dirty="0"/>
              <a:t>Shopping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200" y="2057855"/>
            <a:ext cx="8086286" cy="1483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Includes </a:t>
            </a:r>
            <a:r>
              <a:rPr lang="en-US" dirty="0"/>
              <a:t>mainly </a:t>
            </a:r>
            <a:r>
              <a:rPr lang="en-US" sz="3200" b="1" dirty="0"/>
              <a:t>durable</a:t>
            </a:r>
            <a:r>
              <a:rPr lang="en-US" dirty="0"/>
              <a:t> and semi </a:t>
            </a:r>
            <a:r>
              <a:rPr lang="en-US" sz="3200" b="1" dirty="0"/>
              <a:t>durable goods </a:t>
            </a:r>
            <a:r>
              <a:rPr lang="en-US" dirty="0"/>
              <a:t>where the customers </a:t>
            </a:r>
            <a:r>
              <a:rPr lang="en-US" sz="3200" b="1" dirty="0"/>
              <a:t>spend time </a:t>
            </a:r>
            <a:r>
              <a:rPr lang="en-US" dirty="0"/>
              <a:t>in </a:t>
            </a:r>
            <a:r>
              <a:rPr lang="en-US" sz="3200" b="1" dirty="0"/>
              <a:t>gathering information </a:t>
            </a:r>
            <a:r>
              <a:rPr lang="en-US" dirty="0"/>
              <a:t>and </a:t>
            </a:r>
            <a:r>
              <a:rPr lang="en-US" sz="3200" b="1" dirty="0"/>
              <a:t>comparing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40715" y="3941020"/>
            <a:ext cx="3275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Furniture, Computers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46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190955"/>
            <a:ext cx="7886700" cy="91213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Specialty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607910"/>
            <a:ext cx="8461828" cy="194809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Products </a:t>
            </a:r>
            <a:r>
              <a:rPr lang="en-US" dirty="0"/>
              <a:t>which are characterized by an </a:t>
            </a:r>
            <a:r>
              <a:rPr lang="en-US" sz="3200" b="1" dirty="0"/>
              <a:t>extensive search</a:t>
            </a:r>
            <a:r>
              <a:rPr lang="en-US" dirty="0"/>
              <a:t>, consumers are </a:t>
            </a:r>
            <a:r>
              <a:rPr lang="en-US" sz="3200" b="1" dirty="0"/>
              <a:t>reluctant to accept substitutes </a:t>
            </a:r>
            <a:r>
              <a:rPr lang="en-US" dirty="0"/>
              <a:t>for those products. Goods with unique characteristics and brand identification.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2370" y="4060823"/>
            <a:ext cx="2710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Branded Cars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7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Unsought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43314"/>
            <a:ext cx="7675350" cy="2046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Goods </a:t>
            </a:r>
            <a:r>
              <a:rPr lang="en-US" sz="2800" dirty="0"/>
              <a:t>that customers do not </a:t>
            </a:r>
            <a:r>
              <a:rPr lang="en-US" sz="3200" b="1" dirty="0"/>
              <a:t>actively seek </a:t>
            </a:r>
            <a:r>
              <a:rPr lang="en-US" sz="2800" dirty="0"/>
              <a:t>for. These are consumer goods that the consumer either doesn’t know about the product or, </a:t>
            </a:r>
            <a:r>
              <a:rPr lang="en-US" sz="3200" b="1" dirty="0"/>
              <a:t>doesn’t normally think of buying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660059" y="4623191"/>
            <a:ext cx="6257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Insurance Policies, Encyclopedias, Novels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79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8507"/>
              </p:ext>
            </p:extLst>
          </p:nvPr>
        </p:nvGraphicFramePr>
        <p:xfrm>
          <a:off x="101601" y="130630"/>
          <a:ext cx="8897255" cy="6603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451"/>
                <a:gridCol w="1779451"/>
                <a:gridCol w="1779451"/>
                <a:gridCol w="1779451"/>
                <a:gridCol w="1779451"/>
              </a:tblGrid>
              <a:tr h="244592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Type of Consumer Product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1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Market Considerations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Convenience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Shopping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Specialty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Unsought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956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Consumer buying behavior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244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Price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2229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Distribution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2229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Promotion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2229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Examples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29335"/>
              </p:ext>
            </p:extLst>
          </p:nvPr>
        </p:nvGraphicFramePr>
        <p:xfrm>
          <a:off x="101601" y="130630"/>
          <a:ext cx="8897255" cy="6603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451"/>
                <a:gridCol w="1779451"/>
                <a:gridCol w="1779451"/>
                <a:gridCol w="1779451"/>
                <a:gridCol w="1779451"/>
              </a:tblGrid>
              <a:tr h="244592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Type of Consumer Product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1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Market Considerations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Convenience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Shopping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Specialty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Unsought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956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Consumer buying behavior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Frequent purchase, little planning, little comparison or shopping effort, low customer involvement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Less frequent purchase, must planning and shopping effort, comparison of brands on price, quality, style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Strong brand preference and loyalty, special purchase effort, little comparison of brands, low price sensitivity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Little product awareness, knowledge (or if aware, little or even negative interest)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244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Low price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Higher price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High price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Varies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2229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Distribution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Widespread distribution, convenient locations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Selective distribution in fewer outlets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Exclusive distribution in only one or a few outlets per market area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Varies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2229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Promotion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Mass promotion by the producer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Advertising and personal selling by both producer and reseller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More carefully targeted promotion by both producer and resellers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Aggressive advertising and personal selling by producer and resellers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  <a:tr h="12229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Examples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Toothpaste, magazines, laundry detergent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Televisions, furniture, clothing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Luxury goods, such as Rolex watches or fine crystals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Life insurance, Red Cross blood donations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48" y="93449"/>
            <a:ext cx="7886700" cy="1111462"/>
          </a:xfrm>
        </p:spPr>
        <p:txBody>
          <a:bodyPr/>
          <a:lstStyle/>
          <a:p>
            <a:r>
              <a:rPr lang="en-US" b="1" dirty="0"/>
              <a:t>Marketing Mix</a:t>
            </a:r>
            <a:endParaRPr lang="en-US" dirty="0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933354" y="3147118"/>
            <a:ext cx="1793853" cy="157147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Target Market</a:t>
            </a:r>
            <a:endParaRPr kumimoji="0" lang="en-US" sz="3200" i="0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91673" y="1476588"/>
            <a:ext cx="2228045" cy="2554499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Product</a:t>
            </a:r>
            <a:endParaRPr lang="en-US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Variety</a:t>
            </a: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Brand Name</a:t>
            </a: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Quality</a:t>
            </a: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Design</a:t>
            </a: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Packaging</a:t>
            </a: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Warranty</a:t>
            </a: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Features</a:t>
            </a:r>
          </a:p>
          <a:p>
            <a:pPr marL="285750" marR="0" lvl="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440845" y="1476588"/>
            <a:ext cx="2291031" cy="2554499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Price</a:t>
            </a:r>
          </a:p>
          <a:p>
            <a:pPr marL="285750" indent="-285750" algn="l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List Price</a:t>
            </a:r>
          </a:p>
          <a:p>
            <a:pPr marL="285750" indent="-285750" algn="l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Discounts</a:t>
            </a:r>
          </a:p>
          <a:p>
            <a:pPr marL="285750" indent="-285750" algn="l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Price discrimination</a:t>
            </a:r>
          </a:p>
          <a:p>
            <a:pPr marL="285750" indent="-285750" algn="l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Payment Period</a:t>
            </a:r>
          </a:p>
          <a:p>
            <a:pPr marL="285750" indent="-285750" algn="l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Credit Terms</a:t>
            </a:r>
          </a:p>
          <a:p>
            <a:pPr marL="285750" indent="-285750" algn="l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Bundling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991673" y="4159878"/>
            <a:ext cx="2228045" cy="2384847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Promotion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Advertising</a:t>
            </a:r>
            <a:endParaRPr lang="en-US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Personal Selling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Sales Promotions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Public Relations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Direct Marketing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Promotional Strategy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440844" y="4159877"/>
            <a:ext cx="2291032" cy="2384848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Place</a:t>
            </a:r>
          </a:p>
          <a:p>
            <a:pPr marL="285750" marR="0" lvl="0" indent="-28575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Channels</a:t>
            </a:r>
          </a:p>
          <a:p>
            <a:pPr marL="285750" marR="0" lvl="0" indent="-28575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Market Coverage</a:t>
            </a:r>
          </a:p>
          <a:p>
            <a:pPr marL="285750" marR="0" lvl="0" indent="-28575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Inventory</a:t>
            </a:r>
          </a:p>
          <a:p>
            <a:pPr marL="285750" marR="0" lvl="0" indent="-28575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Locations</a:t>
            </a:r>
          </a:p>
          <a:p>
            <a:pPr marL="285750" marR="0" lvl="0" indent="-28575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Transportation</a:t>
            </a:r>
          </a:p>
          <a:p>
            <a:pPr marL="285750" marR="0" lvl="0" indent="-28575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Logistics</a:t>
            </a:r>
          </a:p>
          <a:p>
            <a:pPr marL="285750" marR="0" lvl="0" indent="-28575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Warehousing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474898" y="2513410"/>
            <a:ext cx="835750" cy="86384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5"/>
          </p:cNvCxnSpPr>
          <p:nvPr/>
        </p:nvCxnSpPr>
        <p:spPr>
          <a:xfrm>
            <a:off x="5464503" y="4488456"/>
            <a:ext cx="846145" cy="86384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558110" y="4599709"/>
            <a:ext cx="750488" cy="81007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349913" y="2603764"/>
            <a:ext cx="784205" cy="74181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99318" y="2880935"/>
            <a:ext cx="4861924" cy="224676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“Controllable factors in the marketing environment and managers can change them strategically in order to get higher benefits”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95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Industrial Goods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815" y="3360448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Material &amp; Parts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27501" y="4327016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Capital items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38899" y="372978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Suppliers &amp; 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Services</a:t>
            </a:r>
            <a:endParaRPr lang="en-US" sz="2800" dirty="0">
              <a:latin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293257" y="1799771"/>
            <a:ext cx="943429" cy="1378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36686" y="1799771"/>
            <a:ext cx="1335314" cy="2299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36686" y="1799771"/>
            <a:ext cx="3302213" cy="17453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6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900" b="1" spc="-225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 Black" panose="020B0A04020102020204" pitchFamily="34" charset="0"/>
              </a:rPr>
              <a:t>Branding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Brands associate with some meanings of characteristics.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Attributes</a:t>
            </a:r>
            <a:r>
              <a:rPr lang="en-US" dirty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Benefits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Values</a:t>
            </a:r>
            <a:r>
              <a:rPr lang="en-US" dirty="0">
                <a:solidFill>
                  <a:srgbClr val="FFFF00"/>
                </a:solidFill>
              </a:rPr>
              <a:t>			</a:t>
            </a:r>
            <a:r>
              <a:rPr lang="en-US" dirty="0" smtClean="0">
                <a:solidFill>
                  <a:srgbClr val="FFFF00"/>
                </a:solidFill>
              </a:rPr>
              <a:t>Culture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Personality</a:t>
            </a:r>
            <a:r>
              <a:rPr lang="en-US" dirty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User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Individual Product Decisions</a:t>
            </a:r>
            <a:endParaRPr lang="en-US" b="1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68993" y="2242345"/>
            <a:ext cx="1272722" cy="752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Product Attributes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43315" y="3265714"/>
            <a:ext cx="1422399" cy="45685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14499" y="4023262"/>
            <a:ext cx="1623559" cy="510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49373" y="4833765"/>
            <a:ext cx="1567995" cy="469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n-US" dirty="0" smtClean="0"/>
              <a:t>Labeling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91085" y="5581253"/>
            <a:ext cx="2133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n-US" dirty="0"/>
              <a:t>Product Support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85371" y="32657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741715" y="1690689"/>
            <a:ext cx="812799" cy="326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54514" y="1690689"/>
            <a:ext cx="0" cy="1304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54514" y="1690689"/>
            <a:ext cx="1465943" cy="219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54514" y="1690689"/>
            <a:ext cx="3715657" cy="3040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54514" y="1690689"/>
            <a:ext cx="5960836" cy="3737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Product and service attributes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058" y="2246539"/>
            <a:ext cx="5560800" cy="1657804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FFFF00"/>
                </a:solidFill>
              </a:rPr>
              <a:t>Product Quality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b="1" i="1" dirty="0">
                <a:solidFill>
                  <a:srgbClr val="FFFF00"/>
                </a:solidFill>
              </a:rPr>
              <a:t>Product Features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b="1" i="1" dirty="0">
                <a:solidFill>
                  <a:srgbClr val="FFFF00"/>
                </a:solidFill>
              </a:rPr>
              <a:t>Product Style and Design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850" y="640898"/>
            <a:ext cx="4349750" cy="1325563"/>
          </a:xfrm>
        </p:spPr>
        <p:txBody>
          <a:bodyPr>
            <a:normAutofit/>
          </a:bodyPr>
          <a:lstStyle/>
          <a:p>
            <a:r>
              <a:rPr lang="en-US" b="1" i="1" u="sng" dirty="0"/>
              <a:t>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536" y="2362653"/>
            <a:ext cx="5004721" cy="4351338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FFFF00"/>
                </a:solidFill>
              </a:rPr>
              <a:t>What is a brand ?</a:t>
            </a:r>
          </a:p>
        </p:txBody>
      </p:sp>
    </p:spTree>
    <p:extLst>
      <p:ext uri="{BB962C8B-B14F-4D97-AF65-F5344CB8AC3E}">
        <p14:creationId xmlns:p14="http://schemas.microsoft.com/office/powerpoint/2010/main" val="27996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Major Brand Strategy </a:t>
            </a:r>
            <a:r>
              <a:rPr lang="en-US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Decisions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2250" y="2305276"/>
            <a:ext cx="1882322" cy="120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Brand Decisions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Brand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 Brand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64307" y="4415967"/>
            <a:ext cx="3007349" cy="14693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n-US" dirty="0"/>
              <a:t>Brand Name </a:t>
            </a:r>
            <a:endParaRPr lang="en-US" dirty="0" smtClean="0"/>
          </a:p>
          <a:p>
            <a:r>
              <a:rPr lang="en-US" dirty="0" smtClean="0"/>
              <a:t>Individual </a:t>
            </a:r>
            <a:r>
              <a:rPr lang="en-US" dirty="0"/>
              <a:t>Names</a:t>
            </a:r>
          </a:p>
          <a:p>
            <a:r>
              <a:rPr lang="en-US" dirty="0"/>
              <a:t>Family Names</a:t>
            </a:r>
          </a:p>
          <a:p>
            <a:r>
              <a:rPr lang="en-US" dirty="0" smtClean="0"/>
              <a:t>Company &amp; </a:t>
            </a:r>
            <a:r>
              <a:rPr lang="en-US" dirty="0"/>
              <a:t>Individual Names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35151" y="4448400"/>
            <a:ext cx="3004683" cy="14693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n-US" dirty="0"/>
              <a:t>Brand Sponsorship</a:t>
            </a:r>
          </a:p>
          <a:p>
            <a:r>
              <a:rPr lang="en-US" dirty="0"/>
              <a:t>Manufacturer’s Brand</a:t>
            </a:r>
          </a:p>
          <a:p>
            <a:r>
              <a:rPr lang="en-US" dirty="0"/>
              <a:t>Private /Distributor Brands</a:t>
            </a:r>
          </a:p>
          <a:p>
            <a:r>
              <a:rPr lang="en-US" dirty="0"/>
              <a:t>Licensed Brands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09066" y="2305276"/>
            <a:ext cx="2889791" cy="17442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n-US" dirty="0"/>
              <a:t>Brand Strategy Decisions</a:t>
            </a:r>
          </a:p>
          <a:p>
            <a:r>
              <a:rPr lang="en-US" dirty="0"/>
              <a:t>Line Extension</a:t>
            </a:r>
          </a:p>
          <a:p>
            <a:r>
              <a:rPr lang="en-US" dirty="0"/>
              <a:t>Brand Extension</a:t>
            </a:r>
          </a:p>
          <a:p>
            <a:r>
              <a:rPr lang="en-US" dirty="0"/>
              <a:t>Multi-brands</a:t>
            </a:r>
          </a:p>
          <a:p>
            <a:r>
              <a:rPr lang="en-US" dirty="0"/>
              <a:t>New Brands</a:t>
            </a:r>
          </a:p>
          <a:p>
            <a:r>
              <a:rPr lang="en-US" dirty="0"/>
              <a:t>Co-Branding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28650" y="29101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427697" y="1582057"/>
            <a:ext cx="1404074" cy="723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902857" y="1636373"/>
            <a:ext cx="1036977" cy="2543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54896" y="1690689"/>
            <a:ext cx="518704" cy="2460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06931" y="1636373"/>
            <a:ext cx="1339583" cy="1102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6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5900" b="1" spc="-225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 Black" panose="020B0A04020102020204" pitchFamily="34" charset="0"/>
              </a:rPr>
              <a:t>Branding Strategies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7200" y="1886857"/>
            <a:ext cx="1843314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Brand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159829" y="1886857"/>
            <a:ext cx="1843314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No Brand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509485" y="3331028"/>
            <a:ext cx="2278743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Manufacturer’s Brand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942114" y="3331028"/>
            <a:ext cx="2278743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Private Brand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49941" y="5355771"/>
            <a:ext cx="1168401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Individual Brands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690913" y="5355771"/>
            <a:ext cx="1045030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Family Brands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808514" y="5370510"/>
            <a:ext cx="1603829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Combination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46629" y="4238171"/>
            <a:ext cx="1393371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235200" y="4238171"/>
            <a:ext cx="304800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40000" y="4238171"/>
            <a:ext cx="1088571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52948" y="5399088"/>
            <a:ext cx="1168401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Individual Brands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5793920" y="5399088"/>
            <a:ext cx="1045030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Family Brands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6911521" y="5413827"/>
            <a:ext cx="1603829" cy="79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Combination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249636" y="4281488"/>
            <a:ext cx="1393371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338207" y="4281488"/>
            <a:ext cx="304800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643007" y="4281488"/>
            <a:ext cx="1088571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735943" y="2801257"/>
            <a:ext cx="0" cy="3193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35943" y="2946400"/>
            <a:ext cx="360226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338207" y="2931886"/>
            <a:ext cx="0" cy="2902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9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629"/>
            <a:ext cx="7886700" cy="1335313"/>
          </a:xfrm>
        </p:spPr>
        <p:txBody>
          <a:bodyPr/>
          <a:lstStyle/>
          <a:p>
            <a:r>
              <a:rPr lang="en-US" b="1" i="1" dirty="0"/>
              <a:t>Brand Name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248229"/>
            <a:ext cx="8152493" cy="5384800"/>
          </a:xfrm>
        </p:spPr>
        <p:txBody>
          <a:bodyPr>
            <a:noAutofit/>
          </a:bodyPr>
          <a:lstStyle/>
          <a:p>
            <a:pPr lvl="0" algn="just"/>
            <a:r>
              <a:rPr lang="en-US" b="1" dirty="0">
                <a:solidFill>
                  <a:srgbClr val="FFFF00"/>
                </a:solidFill>
              </a:rPr>
              <a:t>Individual brand name</a:t>
            </a:r>
            <a:r>
              <a:rPr lang="en-US" dirty="0">
                <a:solidFill>
                  <a:srgbClr val="FFFF00"/>
                </a:solidFill>
              </a:rPr>
              <a:t>- </a:t>
            </a:r>
            <a:r>
              <a:rPr lang="en-US" dirty="0"/>
              <a:t>they develop individual brand names for each separate product</a:t>
            </a:r>
            <a:r>
              <a:rPr lang="en-US" dirty="0" smtClean="0"/>
              <a:t>.</a:t>
            </a:r>
            <a:endParaRPr lang="en-US" dirty="0"/>
          </a:p>
          <a:p>
            <a:pPr lvl="0" algn="just"/>
            <a:r>
              <a:rPr lang="en-US" b="1" dirty="0">
                <a:solidFill>
                  <a:srgbClr val="FFFF00"/>
                </a:solidFill>
              </a:rPr>
              <a:t>Blanket family brand name-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every products promoted under the same brand name.</a:t>
            </a:r>
          </a:p>
          <a:p>
            <a:pPr algn="just"/>
            <a:r>
              <a:rPr lang="en-US" dirty="0" err="1"/>
              <a:t>Eg</a:t>
            </a:r>
            <a:r>
              <a:rPr lang="en-US" dirty="0"/>
              <a:t>. – </a:t>
            </a:r>
            <a:r>
              <a:rPr lang="en-US" dirty="0" err="1"/>
              <a:t>Harischandra</a:t>
            </a:r>
            <a:r>
              <a:rPr lang="en-US" dirty="0"/>
              <a:t> </a:t>
            </a:r>
            <a:r>
              <a:rPr lang="en-US" dirty="0" smtClean="0"/>
              <a:t>Products</a:t>
            </a:r>
            <a:r>
              <a:rPr lang="en-US" dirty="0"/>
              <a:t>	</a:t>
            </a:r>
          </a:p>
          <a:p>
            <a:pPr lvl="0" algn="just"/>
            <a:r>
              <a:rPr lang="en-US" b="1" dirty="0">
                <a:solidFill>
                  <a:srgbClr val="FFFF00"/>
                </a:solidFill>
              </a:rPr>
              <a:t>Separate Family Brand name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/>
              <a:t>Put separate product categories under a family name, under these product categories they make several similar products. </a:t>
            </a:r>
          </a:p>
          <a:p>
            <a:pPr algn="just"/>
            <a:r>
              <a:rPr lang="en-US" dirty="0" err="1"/>
              <a:t>Eg</a:t>
            </a:r>
            <a:r>
              <a:rPr lang="en-US" dirty="0"/>
              <a:t>. – Separate brand name for household appliances, Separate brand name for electronic </a:t>
            </a:r>
            <a:r>
              <a:rPr lang="en-US" dirty="0" smtClean="0"/>
              <a:t>items</a:t>
            </a:r>
            <a:endParaRPr lang="en-US" dirty="0"/>
          </a:p>
          <a:p>
            <a:pPr lvl="0" algn="just"/>
            <a:r>
              <a:rPr lang="en-US" b="1" dirty="0">
                <a:solidFill>
                  <a:srgbClr val="FFFF00"/>
                </a:solidFill>
              </a:rPr>
              <a:t>Company trade names combine with the individual product name</a:t>
            </a:r>
            <a:endParaRPr lang="en-US" dirty="0">
              <a:solidFill>
                <a:srgbClr val="FFFF00"/>
              </a:solidFill>
            </a:endParaRPr>
          </a:p>
          <a:p>
            <a:pPr algn="just"/>
            <a:r>
              <a:rPr lang="en-US" dirty="0"/>
              <a:t>E g. - </a:t>
            </a:r>
            <a:r>
              <a:rPr lang="en-US" dirty="0" err="1" smtClean="0"/>
              <a:t>Maliban</a:t>
            </a:r>
            <a:r>
              <a:rPr lang="en-US" dirty="0" smtClean="0"/>
              <a:t> </a:t>
            </a:r>
            <a:r>
              <a:rPr lang="en-US" dirty="0"/>
              <a:t>Cream Cracker, </a:t>
            </a:r>
            <a:r>
              <a:rPr lang="en-US" dirty="0" err="1" smtClean="0"/>
              <a:t>Maliban</a:t>
            </a:r>
            <a:r>
              <a:rPr lang="en-US" dirty="0" smtClean="0"/>
              <a:t> </a:t>
            </a:r>
            <a:r>
              <a:rPr lang="en-US" dirty="0"/>
              <a:t>Chocolate Cream, </a:t>
            </a:r>
            <a:r>
              <a:rPr lang="en-US" dirty="0" err="1" smtClean="0"/>
              <a:t>Maliban</a:t>
            </a:r>
            <a:r>
              <a:rPr lang="en-US" dirty="0" smtClean="0"/>
              <a:t> double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Brand Strategy Decision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486" y="2130425"/>
            <a:ext cx="5546285" cy="3036661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</a:rPr>
              <a:t>Line Extension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Brand Extension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>
                <a:solidFill>
                  <a:srgbClr val="FFFF00"/>
                </a:solidFill>
              </a:rPr>
              <a:t>Multi Brand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New brand </a:t>
            </a:r>
            <a:endParaRPr lang="en-US" sz="3200" dirty="0">
              <a:solidFill>
                <a:srgbClr val="FFFF00"/>
              </a:solidFill>
            </a:endParaRPr>
          </a:p>
          <a:p>
            <a:pPr lvl="0"/>
            <a:r>
              <a:rPr lang="en-US" sz="3200" b="1" dirty="0">
                <a:solidFill>
                  <a:srgbClr val="FFFF00"/>
                </a:solidFill>
              </a:rPr>
              <a:t>Co-Branding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630"/>
            <a:ext cx="7886700" cy="914399"/>
          </a:xfrm>
        </p:spPr>
        <p:txBody>
          <a:bodyPr/>
          <a:lstStyle/>
          <a:p>
            <a:r>
              <a:rPr lang="en-US" b="1" i="1" u="sng" dirty="0"/>
              <a:t>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450" y="1161709"/>
            <a:ext cx="7675350" cy="1338489"/>
          </a:xfrm>
        </p:spPr>
        <p:txBody>
          <a:bodyPr/>
          <a:lstStyle/>
          <a:p>
            <a:pPr lvl="0"/>
            <a:r>
              <a:rPr lang="en-US" dirty="0"/>
              <a:t>Primary </a:t>
            </a:r>
            <a:r>
              <a:rPr lang="en-US" dirty="0" smtClean="0"/>
              <a:t>Package</a:t>
            </a:r>
            <a:endParaRPr lang="en-US" dirty="0"/>
          </a:p>
          <a:p>
            <a:pPr lvl="0"/>
            <a:r>
              <a:rPr lang="en-US" dirty="0"/>
              <a:t>Secondary </a:t>
            </a:r>
            <a:r>
              <a:rPr lang="en-US" dirty="0" smtClean="0"/>
              <a:t>package</a:t>
            </a:r>
            <a:endParaRPr lang="en-US" dirty="0"/>
          </a:p>
          <a:p>
            <a:pPr lvl="0"/>
            <a:r>
              <a:rPr lang="en-US" dirty="0"/>
              <a:t>Shipping </a:t>
            </a:r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1257" y="2616879"/>
            <a:ext cx="86795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Self service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Consumer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affluence (consumers are willing to pay additional money for the package for convenience, appearance, durability and prestige)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Innovative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opportunity - (Innovative packages provide large benefits to the consumer and the marketer also.)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Improving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company image and brand image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Attract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attention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Protection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Knowledge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Advertising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539999"/>
            <a:ext cx="7675350" cy="363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List down the products you know….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a</a:t>
            </a:r>
            <a:r>
              <a:rPr lang="en-US" sz="3600" dirty="0" smtClean="0">
                <a:solidFill>
                  <a:srgbClr val="FFFF00"/>
                </a:solidFill>
              </a:rPr>
              <a:t>nd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Categorize them into different categories according to their features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Labeling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3578163"/>
            <a:ext cx="59859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b="1" i="1" u="sng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rPr>
              <a:t>Product support services</a:t>
            </a:r>
          </a:p>
        </p:txBody>
      </p:sp>
    </p:spTree>
    <p:extLst>
      <p:ext uri="{BB962C8B-B14F-4D97-AF65-F5344CB8AC3E}">
        <p14:creationId xmlns:p14="http://schemas.microsoft.com/office/powerpoint/2010/main" val="35245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FFFF00"/>
                </a:solidFill>
              </a:rPr>
              <a:t>Product </a:t>
            </a:r>
            <a:r>
              <a:rPr lang="en-US" sz="4800" b="1" u="sng" dirty="0" smtClean="0">
                <a:solidFill>
                  <a:srgbClr val="FFFF00"/>
                </a:solidFill>
              </a:rPr>
              <a:t>Mix Decisions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Width of a product mix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b="1" dirty="0"/>
              <a:t>Length of product mix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b="1" dirty="0"/>
              <a:t>Depth of the product mix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b="1" dirty="0"/>
              <a:t>Consistency of product mix</a:t>
            </a:r>
            <a:r>
              <a:rPr lang="en-US" sz="3200" dirty="0"/>
              <a:t> 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94629" y="4528457"/>
            <a:ext cx="1103085" cy="1204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30109"/>
              </p:ext>
            </p:extLst>
          </p:nvPr>
        </p:nvGraphicFramePr>
        <p:xfrm>
          <a:off x="237328" y="284734"/>
          <a:ext cx="8616387" cy="621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386"/>
                <a:gridCol w="1785257"/>
                <a:gridCol w="1277258"/>
                <a:gridCol w="1915885"/>
                <a:gridCol w="1117601"/>
              </a:tblGrid>
              <a:tr h="5769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Personal and Beauty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House and Home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Health and Wellness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Baby and Family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Pet Nutrition and Care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619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Antiperspirants &amp; Deodorants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Old Spice, Secret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Air </a:t>
                      </a:r>
                      <a:r>
                        <a:rPr lang="en-US" sz="1600" dirty="0" smtClean="0">
                          <a:effectLst/>
                        </a:rPr>
                        <a:t>Fresheners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Health Care</a:t>
                      </a:r>
                      <a:br>
                        <a:rPr lang="en-US" sz="1600">
                          <a:effectLst/>
                        </a:rPr>
                      </a:b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Baby &amp; Child Care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Pampers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Pet </a:t>
                      </a:r>
                      <a:r>
                        <a:rPr lang="en-US" sz="1600" dirty="0" smtClean="0">
                          <a:effectLst/>
                        </a:rPr>
                        <a:t>Nutrition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352554">
                <a:tc>
                  <a:txBody>
                    <a:bodyPr/>
                    <a:lstStyle/>
                    <a:p>
                      <a:pPr marL="0" marR="0"/>
                      <a:r>
                        <a:rPr lang="en-US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Colognes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 Spice</a:t>
                      </a: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Dish Washing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600" i="1" dirty="0">
                          <a:effectLst/>
                        </a:rPr>
                        <a:t>Dawn, Ivory, Joy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Prescription Drugs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336528">
                <a:tc>
                  <a:txBody>
                    <a:bodyPr/>
                    <a:lstStyle/>
                    <a:p>
                      <a:pPr marL="0" marR="0"/>
                      <a:r>
                        <a:rPr lang="en-US" sz="1600" u="none" strike="noStrike">
                          <a:effectLst/>
                          <a:hlinkClick r:id="rId4"/>
                        </a:rPr>
                        <a:t>Cosmetics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  <a:hlinkClick r:id="rId5"/>
                        </a:rPr>
                        <a:t>CoverGirl</a:t>
                      </a:r>
                      <a:r>
                        <a:rPr lang="en-US" sz="1600">
                          <a:effectLst/>
                        </a:rPr>
                        <a:t>, Max Factor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Household Cleaners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544856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Feminine Care</a:t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Laundry &amp; Fabric Care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i="1" dirty="0">
                          <a:effectLst/>
                        </a:rPr>
                        <a:t>Ivory, Tide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670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Hair Care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Head &amp; Shoulders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Herbal Essences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Pantene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Paper Products</a:t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336528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Hair Color</a:t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Snacks 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Pringles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336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Prestige Fragrances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BOSS, HUGO, PUMA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336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Shaving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Gillette Fusion, Gillette M3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  <a:tr h="336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Skin Care</a:t>
                      </a:r>
                      <a:r>
                        <a:rPr lang="en-US" sz="1800">
                          <a:effectLst/>
                        </a:rPr>
                        <a:t/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Olay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79" marR="58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629" y="1053170"/>
            <a:ext cx="8079922" cy="276572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6600" b="1" dirty="0">
                <a:latin typeface="Arial Black" panose="020B0A04020102020204" pitchFamily="34" charset="0"/>
              </a:rPr>
              <a:t>Product Life </a:t>
            </a:r>
            <a:r>
              <a:rPr lang="en-US" sz="6600" b="1" dirty="0" smtClean="0">
                <a:latin typeface="Arial Black" panose="020B0A04020102020204" pitchFamily="34" charset="0"/>
              </a:rPr>
              <a:t>Cycle</a:t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r>
              <a:rPr lang="en-US" sz="6600" b="1" dirty="0" smtClean="0">
                <a:latin typeface="Arial Black" panose="020B0A04020102020204" pitchFamily="34" charset="0"/>
              </a:rPr>
              <a:t>PLC </a:t>
            </a:r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892955"/>
            <a:ext cx="6858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B.S.S.U. Bandara</a:t>
            </a:r>
          </a:p>
          <a:p>
            <a:pPr algn="r"/>
            <a:r>
              <a:rPr lang="en-US" dirty="0" smtClean="0"/>
              <a:t>Lecturer</a:t>
            </a:r>
          </a:p>
          <a:p>
            <a:pPr algn="r"/>
            <a:r>
              <a:rPr lang="en-US" dirty="0" smtClean="0"/>
              <a:t>Department of Marketing Management</a:t>
            </a:r>
          </a:p>
          <a:p>
            <a:pPr algn="r"/>
            <a:r>
              <a:rPr lang="en-US" dirty="0" smtClean="0"/>
              <a:t>University of </a:t>
            </a:r>
            <a:r>
              <a:rPr lang="en-US" dirty="0" err="1" smtClean="0"/>
              <a:t>Kelaniya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2" y="264459"/>
            <a:ext cx="8807823" cy="6445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8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987" y="439341"/>
            <a:ext cx="826994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52500" algn="l"/>
              </a:tabLst>
            </a:pPr>
            <a:r>
              <a:rPr lang="en-US" sz="36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Introduction Stage 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952500" algn="l"/>
              </a:tabLs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9525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period of slow sales growth as the product is new to the market. Within this period following characteristics can be identified.</a:t>
            </a:r>
          </a:p>
          <a:p>
            <a:pPr>
              <a:tabLst>
                <a:tab pos="9525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 sales volume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 or no profit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 competition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Potential buyers are innovators and early adopters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Consumer awareness is low.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Promotional expenses are high in this stage 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940" y="177928"/>
            <a:ext cx="872714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marR="0" indent="-13716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Growth Stage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" marR="0" indent="-13716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2000" b="1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0" algn="l"/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period of rapid market acceptance and substantial profit improvement. In this stage following characteristics can be identified,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Potential buyers are early adopters and early majority.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Sales volume and profit is growing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competitors are entering to the market.</a:t>
            </a:r>
          </a:p>
          <a:p>
            <a:pPr marL="137160" marR="0" indent="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37160" marR="0" indent="-13716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this stage marketer can use several strategies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Improve product quality and add some additional features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Enter in to new market segments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 new models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Increase distributing coverage and select new distribution channels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Shift from product awareness advertisements to product preference advertising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Introduce lower prices to obtain the next layer of price sensitive buyers.</a:t>
            </a:r>
            <a:endParaRPr lang="en-US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6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918" y="108606"/>
            <a:ext cx="883471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marR="0" indent="-13716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2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Maturity Stage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" marR="0" indent="-13716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tabLst>
                <a:tab pos="0" algn="l"/>
                <a:tab pos="45720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period of slow down in sales growth because of the product has already archived acceptance by most potential buyers.</a:t>
            </a:r>
          </a:p>
          <a:p>
            <a:pPr marL="137160" marR="0" indent="-13716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37160" marR="0" indent="-13716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Marketing strategies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Market modification 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Convert non users to users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nter in to new market segments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Win competitor’s customers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 Modification</a:t>
            </a: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Increase quality</a:t>
            </a: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Introduce new features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Marketing Mix modification 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2857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Price		- 	Find new channels and modifies existing outlets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2857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Advertising 	-	Use remind ads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2857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Sales promotion 	-	Provide free items, gift items, reduce price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2857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selling 	-	Increase quality of the sales people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2857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		-	Increase the service quality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362687"/>
            <a:ext cx="8565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Decline stage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b="1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period when sales and profits will slow down.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Strategies</a:t>
            </a:r>
          </a:p>
          <a:p>
            <a:pPr marL="137160" marR="0" indent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</a:tabLst>
            </a:pPr>
            <a:endParaRPr lang="en-US" sz="28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Increase investments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Maintain investments as fix rate until uncertainty is solved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Decrease investments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Harvesting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</a:tabLst>
            </a:pP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Diverting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9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09" y="493059"/>
            <a:ext cx="8161749" cy="1927412"/>
          </a:xfrm>
        </p:spPr>
        <p:txBody>
          <a:bodyPr/>
          <a:lstStyle/>
          <a:p>
            <a:r>
              <a:rPr lang="en-US" sz="2800" b="1" dirty="0"/>
              <a:t>New Product Development-NPD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/>
              <a:t>New product development is common practice of modern organizations. There are several steps involve with the process of new product development.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740385" y="2585428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 Generation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332202" y="295476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Screening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816227" y="3513275"/>
            <a:ext cx="3222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 Development &amp; Testing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314944" y="4606079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Marketing Strategy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001020" y="5514217"/>
            <a:ext cx="1858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Business Analysis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406226" y="606821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Product Development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009216" y="5349261"/>
            <a:ext cx="1639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Market Testing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91054" y="4306651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Commercialization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28047" y="2770094"/>
            <a:ext cx="804155" cy="18466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490520" y="3257781"/>
            <a:ext cx="804155" cy="18466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482018" y="4052081"/>
            <a:ext cx="147382" cy="55399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427694" y="4984444"/>
            <a:ext cx="201706" cy="52977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4" idx="3"/>
          </p:cNvCxnSpPr>
          <p:nvPr/>
        </p:nvCxnSpPr>
        <p:spPr>
          <a:xfrm flipH="1">
            <a:off x="4668384" y="5883549"/>
            <a:ext cx="727144" cy="36933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5" idx="2"/>
          </p:cNvCxnSpPr>
          <p:nvPr/>
        </p:nvCxnSpPr>
        <p:spPr>
          <a:xfrm flipH="1" flipV="1">
            <a:off x="1828800" y="5718593"/>
            <a:ext cx="577426" cy="45406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1197098" y="4783842"/>
            <a:ext cx="577426" cy="45406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5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42" y="223460"/>
            <a:ext cx="7886700" cy="871246"/>
          </a:xfrm>
        </p:spPr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16" y="1094706"/>
            <a:ext cx="8422553" cy="19318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dirty="0">
                <a:solidFill>
                  <a:srgbClr val="FFFF00"/>
                </a:solidFill>
              </a:rPr>
              <a:t>Anything that can be offered to a market for </a:t>
            </a:r>
            <a:r>
              <a:rPr lang="en-US" sz="3600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attention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sz="3600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acquisition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sz="3600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or </a:t>
            </a:r>
            <a:r>
              <a:rPr lang="en-US" sz="3600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consumption</a:t>
            </a:r>
            <a:r>
              <a:rPr lang="en-US" dirty="0">
                <a:solidFill>
                  <a:srgbClr val="FFFF00"/>
                </a:solidFill>
              </a:rPr>
              <a:t> that might satisfy a want or a need </a:t>
            </a:r>
            <a:r>
              <a:rPr lang="en-US" dirty="0"/>
              <a:t>(Kotler).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716" y="3026536"/>
            <a:ext cx="2363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Products includes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3488201"/>
            <a:ext cx="264016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8042" y="3765198"/>
            <a:ext cx="2848645" cy="107721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angible goods  ?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0403" y="3312020"/>
            <a:ext cx="2954655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Physical 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objects</a:t>
            </a:r>
          </a:p>
        </p:txBody>
      </p:sp>
      <p:sp>
        <p:nvSpPr>
          <p:cNvPr id="8" name="Rectangle 7"/>
          <p:cNvSpPr/>
          <p:nvPr/>
        </p:nvSpPr>
        <p:spPr>
          <a:xfrm>
            <a:off x="3014620" y="4182279"/>
            <a:ext cx="195311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Services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8941" y="4992933"/>
            <a:ext cx="1635617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Persons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14423" y="4458822"/>
            <a:ext cx="1371829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Places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16758" y="5795443"/>
            <a:ext cx="266932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Organizations</a:t>
            </a: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7198598" y="3472810"/>
            <a:ext cx="112082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Ideas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7597" y="5285321"/>
            <a:ext cx="3228672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Mixes of these entities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274901" y="4271951"/>
            <a:ext cx="1632351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Events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hlinkClick r:id="rId5" action="ppaction://program"/>
          </p:cNvPr>
          <p:cNvSpPr/>
          <p:nvPr/>
        </p:nvSpPr>
        <p:spPr>
          <a:xfrm>
            <a:off x="819524" y="5080992"/>
            <a:ext cx="2386378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Experiences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2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library.duke.edu/digitalcollections/media/jpg/oaaaarchives/med/BBB5078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" y="794432"/>
            <a:ext cx="9116750" cy="538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4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planetbubble.files.wordpress.com/2012/03/coke-event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325" y="2379417"/>
            <a:ext cx="7675350" cy="23342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Discuss with your group members about the application of each of the entities mentioned above and identify examples from the market (in Sri Lanka or Internationally)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8" y="365127"/>
            <a:ext cx="8154742" cy="871246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Services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339951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00"/>
                </a:solidFill>
              </a:rPr>
              <a:t>S</a:t>
            </a:r>
            <a:r>
              <a:rPr lang="en-US" sz="2800" dirty="0" smtClean="0">
                <a:solidFill>
                  <a:srgbClr val="FFFF00"/>
                </a:solidFill>
              </a:rPr>
              <a:t>ervice </a:t>
            </a:r>
            <a:r>
              <a:rPr lang="en-US" sz="2800" dirty="0">
                <a:solidFill>
                  <a:srgbClr val="FFFF00"/>
                </a:solidFill>
              </a:rPr>
              <a:t>is any</a:t>
            </a:r>
            <a:r>
              <a:rPr lang="en-US" sz="4000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act </a:t>
            </a:r>
            <a:r>
              <a:rPr lang="en-US" sz="2800" dirty="0">
                <a:solidFill>
                  <a:srgbClr val="FFFF00"/>
                </a:solidFill>
              </a:rPr>
              <a:t>or </a:t>
            </a:r>
            <a:r>
              <a:rPr lang="en-US" sz="4000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performance</a:t>
            </a:r>
            <a:r>
              <a:rPr lang="en-US" sz="2800" dirty="0">
                <a:solidFill>
                  <a:srgbClr val="FFFF00"/>
                </a:solidFill>
              </a:rPr>
              <a:t> that one party can offer another that is </a:t>
            </a:r>
            <a:r>
              <a:rPr lang="en-US" sz="4000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essentially intangible </a:t>
            </a:r>
            <a:r>
              <a:rPr lang="en-US" sz="2800" dirty="0">
                <a:solidFill>
                  <a:srgbClr val="FFFF00"/>
                </a:solidFill>
              </a:rPr>
              <a:t>and does not result in the ownership of anything. 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(</a:t>
            </a:r>
            <a:r>
              <a:rPr lang="en-US" sz="2800" i="1" dirty="0">
                <a:solidFill>
                  <a:schemeClr val="tx1"/>
                </a:solidFill>
              </a:rPr>
              <a:t>Kotler, 1991:254)</a:t>
            </a:r>
          </a:p>
        </p:txBody>
      </p:sp>
    </p:spTree>
    <p:extLst>
      <p:ext uri="{BB962C8B-B14F-4D97-AF65-F5344CB8AC3E}">
        <p14:creationId xmlns:p14="http://schemas.microsoft.com/office/powerpoint/2010/main" val="42505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378005"/>
            <a:ext cx="7716859" cy="806851"/>
          </a:xfrm>
        </p:spPr>
        <p:txBody>
          <a:bodyPr/>
          <a:lstStyle/>
          <a:p>
            <a:r>
              <a:rPr lang="en-US" b="1" dirty="0" smtClean="0"/>
              <a:t>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40" y="1606684"/>
            <a:ext cx="8090347" cy="3132741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solidFill>
                  <a:srgbClr val="FFFF00"/>
                </a:solidFill>
              </a:rPr>
              <a:t>Intangibility </a:t>
            </a:r>
            <a:r>
              <a:rPr lang="en-US" dirty="0"/>
              <a:t>- The inability to touch and feel the production of the service</a:t>
            </a:r>
            <a:r>
              <a:rPr lang="en-US" dirty="0" smtClean="0"/>
              <a:t>.</a:t>
            </a:r>
            <a:endParaRPr lang="en-US" dirty="0"/>
          </a:p>
          <a:p>
            <a:pPr lvl="0" algn="just"/>
            <a:r>
              <a:rPr lang="en-US" dirty="0" smtClean="0">
                <a:solidFill>
                  <a:srgbClr val="FFFF00"/>
                </a:solidFill>
              </a:rPr>
              <a:t>Inseparability</a:t>
            </a:r>
            <a:r>
              <a:rPr lang="en-US" dirty="0" smtClean="0"/>
              <a:t> </a:t>
            </a:r>
            <a:r>
              <a:rPr lang="en-US" dirty="0"/>
              <a:t>– Cannot separate the service </a:t>
            </a:r>
            <a:r>
              <a:rPr lang="en-US" dirty="0" smtClean="0"/>
              <a:t>provider.</a:t>
            </a:r>
            <a:endParaRPr lang="en-US" dirty="0"/>
          </a:p>
          <a:p>
            <a:pPr lvl="0" algn="just"/>
            <a:r>
              <a:rPr lang="en-US" dirty="0" smtClean="0">
                <a:solidFill>
                  <a:srgbClr val="FFFF00"/>
                </a:solidFill>
              </a:rPr>
              <a:t>Variability</a:t>
            </a:r>
            <a:r>
              <a:rPr lang="en-US" dirty="0" smtClean="0"/>
              <a:t> </a:t>
            </a:r>
            <a:r>
              <a:rPr lang="en-US" dirty="0"/>
              <a:t>– Every time a service is performed, it will vary depending on the service provider or other factors. </a:t>
            </a:r>
          </a:p>
          <a:p>
            <a:pPr lvl="0" algn="just"/>
            <a:r>
              <a:rPr lang="en-US" dirty="0" smtClean="0">
                <a:solidFill>
                  <a:srgbClr val="FFFF00"/>
                </a:solidFill>
              </a:rPr>
              <a:t>Perishability</a:t>
            </a:r>
            <a:r>
              <a:rPr lang="en-US" dirty="0" smtClean="0"/>
              <a:t> </a:t>
            </a:r>
            <a:r>
              <a:rPr lang="en-US" dirty="0"/>
              <a:t>– One cannot store services.					</a:t>
            </a:r>
          </a:p>
        </p:txBody>
      </p:sp>
      <p:sp>
        <p:nvSpPr>
          <p:cNvPr id="4" name="AutoShape 6"/>
          <p:cNvSpPr>
            <a:spLocks noChangeShapeType="1"/>
          </p:cNvSpPr>
          <p:nvPr/>
        </p:nvSpPr>
        <p:spPr bwMode="auto">
          <a:xfrm>
            <a:off x="1001333" y="4893412"/>
            <a:ext cx="6868626" cy="0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AutoShape 5"/>
          <p:cNvSpPr>
            <a:spLocks noChangeShapeType="1"/>
          </p:cNvSpPr>
          <p:nvPr/>
        </p:nvSpPr>
        <p:spPr bwMode="auto">
          <a:xfrm>
            <a:off x="1001333" y="4836262"/>
            <a:ext cx="0" cy="120441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AutoShape 3"/>
          <p:cNvSpPr>
            <a:spLocks noChangeShapeType="1"/>
          </p:cNvSpPr>
          <p:nvPr/>
        </p:nvSpPr>
        <p:spPr bwMode="auto">
          <a:xfrm>
            <a:off x="6113037" y="4847737"/>
            <a:ext cx="0" cy="120441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04426" y="5201064"/>
            <a:ext cx="1397009" cy="107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Pure Tangibles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-Toothpaste,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Salt, Sugar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2"/>
          <p:cNvSpPr>
            <a:spLocks noChangeShapeType="1"/>
          </p:cNvSpPr>
          <p:nvPr/>
        </p:nvSpPr>
        <p:spPr bwMode="auto">
          <a:xfrm>
            <a:off x="4489499" y="4830091"/>
            <a:ext cx="0" cy="120441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0" name="AutoShape 1"/>
          <p:cNvSpPr>
            <a:spLocks noChangeShapeType="1"/>
          </p:cNvSpPr>
          <p:nvPr/>
        </p:nvSpPr>
        <p:spPr bwMode="auto">
          <a:xfrm>
            <a:off x="7869959" y="4832348"/>
            <a:ext cx="0" cy="120441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085871" y="5212586"/>
            <a:ext cx="1502647" cy="1511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Tangible goods with an accompanying service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Automobile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72954" y="5259774"/>
            <a:ext cx="1502647" cy="141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Hybrid – Equal parts of goods and service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Restaurant 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660037" y="5261731"/>
            <a:ext cx="1502647" cy="107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major service with accompanying goods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Air line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447120" y="5212586"/>
            <a:ext cx="1502646" cy="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Pure Services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Baby sitting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Consulting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31065" y="45886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AutoShape 2"/>
          <p:cNvSpPr>
            <a:spLocks noChangeShapeType="1"/>
          </p:cNvSpPr>
          <p:nvPr/>
        </p:nvSpPr>
        <p:spPr bwMode="auto">
          <a:xfrm>
            <a:off x="2761581" y="4841929"/>
            <a:ext cx="0" cy="120441"/>
          </a:xfrm>
          <a:prstGeom prst="straightConnector1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1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6" grpId="0"/>
      <p:bldP spid="17" grpId="0" animBg="1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597</TotalTime>
  <Words>1157</Words>
  <Application>Microsoft Office PowerPoint</Application>
  <PresentationFormat>On-screen Show (4:3)</PresentationFormat>
  <Paragraphs>369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Adobe Gothic Std B</vt:lpstr>
      <vt:lpstr>Arial</vt:lpstr>
      <vt:lpstr>Arial Black</vt:lpstr>
      <vt:lpstr>Calibri</vt:lpstr>
      <vt:lpstr>Corbel</vt:lpstr>
      <vt:lpstr>Eras Bold ITC</vt:lpstr>
      <vt:lpstr>Eras Demi ITC</vt:lpstr>
      <vt:lpstr>Symbol</vt:lpstr>
      <vt:lpstr>Times New Roman</vt:lpstr>
      <vt:lpstr>Wingdings</vt:lpstr>
      <vt:lpstr>Depth</vt:lpstr>
      <vt:lpstr>Product</vt:lpstr>
      <vt:lpstr>Marketing Mix</vt:lpstr>
      <vt:lpstr>Activity</vt:lpstr>
      <vt:lpstr>Product</vt:lpstr>
      <vt:lpstr>PowerPoint Presentation</vt:lpstr>
      <vt:lpstr>PowerPoint Presentation</vt:lpstr>
      <vt:lpstr>Group Activity</vt:lpstr>
      <vt:lpstr>Services</vt:lpstr>
      <vt:lpstr>Service</vt:lpstr>
      <vt:lpstr>PowerPoint Presentation</vt:lpstr>
      <vt:lpstr>Levels of the product</vt:lpstr>
      <vt:lpstr>Group Activity</vt:lpstr>
      <vt:lpstr>Product classifications</vt:lpstr>
      <vt:lpstr>Consumer goods</vt:lpstr>
      <vt:lpstr>Shopping Goods</vt:lpstr>
      <vt:lpstr>Specialty Goods</vt:lpstr>
      <vt:lpstr>Unsought Goods</vt:lpstr>
      <vt:lpstr>PowerPoint Presentation</vt:lpstr>
      <vt:lpstr>PowerPoint Presentation</vt:lpstr>
      <vt:lpstr>Industrial Goods</vt:lpstr>
      <vt:lpstr>Branding Strategies</vt:lpstr>
      <vt:lpstr>Individual Product Decisions</vt:lpstr>
      <vt:lpstr>Product and service attributes </vt:lpstr>
      <vt:lpstr>Branding</vt:lpstr>
      <vt:lpstr>Major Brand Strategy Decisions</vt:lpstr>
      <vt:lpstr>Branding Strategies</vt:lpstr>
      <vt:lpstr>Brand Name Decision</vt:lpstr>
      <vt:lpstr>Brand Strategy Decision </vt:lpstr>
      <vt:lpstr>Packaging</vt:lpstr>
      <vt:lpstr>Labeling</vt:lpstr>
      <vt:lpstr>Product Mix Decisions </vt:lpstr>
      <vt:lpstr>PowerPoint Presentation</vt:lpstr>
      <vt:lpstr>Product Life Cycle PLC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Product Development-NPD    New product development is common practice of modern organizations. There are several steps involve with the process of new product development.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</dc:title>
  <dc:creator>Saumya Bandara</dc:creator>
  <cp:lastModifiedBy>Saumya Bandara</cp:lastModifiedBy>
  <cp:revision>53</cp:revision>
  <dcterms:created xsi:type="dcterms:W3CDTF">2014-08-17T12:16:28Z</dcterms:created>
  <dcterms:modified xsi:type="dcterms:W3CDTF">2018-12-01T15:38:31Z</dcterms:modified>
</cp:coreProperties>
</file>