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22"/>
  </p:notesMasterIdLst>
  <p:sldIdLst>
    <p:sldId id="273" r:id="rId2"/>
    <p:sldId id="256" r:id="rId3"/>
    <p:sldId id="257" r:id="rId4"/>
    <p:sldId id="272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4" r:id="rId15"/>
    <p:sldId id="266" r:id="rId16"/>
    <p:sldId id="267" r:id="rId17"/>
    <p:sldId id="268" r:id="rId18"/>
    <p:sldId id="269" r:id="rId19"/>
    <p:sldId id="27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772" autoAdjust="0"/>
  </p:normalViewPr>
  <p:slideViewPr>
    <p:cSldViewPr snapToGrid="0">
      <p:cViewPr varScale="1">
        <p:scale>
          <a:sx n="69" d="100"/>
          <a:sy n="69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0B028-FABE-4EAF-BF5F-E0871F8B6CA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535B-4BED-4E51-9FF7-AC58D3C1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8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Mass market product is </a:t>
            </a:r>
            <a:r>
              <a:rPr lang="en-US" b="1" dirty="0" smtClean="0">
                <a:effectLst/>
              </a:rPr>
              <a:t>Coca Cola,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McDonald's </a:t>
            </a:r>
            <a:r>
              <a:rPr lang="en-US" b="1" dirty="0" smtClean="0">
                <a:effectLst/>
              </a:rPr>
              <a:t>hamburgers.</a:t>
            </a:r>
            <a:r>
              <a:rPr lang="en-US" dirty="0" smtClean="0">
                <a:effectLst/>
              </a:rPr>
              <a:t> Mass market products have highly </a:t>
            </a:r>
            <a:r>
              <a:rPr lang="en-US" sz="1800" b="1" dirty="0" smtClean="0">
                <a:effectLst/>
              </a:rPr>
              <a:t>general utility </a:t>
            </a:r>
            <a:r>
              <a:rPr lang="en-US" dirty="0" smtClean="0">
                <a:effectLst/>
              </a:rPr>
              <a:t>and </a:t>
            </a:r>
            <a:r>
              <a:rPr lang="en-US" b="1" dirty="0" smtClean="0">
                <a:effectLst/>
              </a:rPr>
              <a:t>universal appeal.</a:t>
            </a:r>
          </a:p>
          <a:p>
            <a:r>
              <a:rPr lang="en-US" b="1" dirty="0" smtClean="0">
                <a:effectLst/>
              </a:rPr>
              <a:t>…Coca Cola Diet Coke…</a:t>
            </a:r>
          </a:p>
          <a:p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Benefits of Mass Market</a:t>
            </a:r>
          </a:p>
          <a:p>
            <a:r>
              <a:rPr lang="en-US" b="1" dirty="0" smtClean="0">
                <a:effectLst/>
              </a:rPr>
              <a:t>	</a:t>
            </a:r>
            <a:r>
              <a:rPr lang="en-US" b="0" dirty="0" smtClean="0">
                <a:effectLst/>
              </a:rPr>
              <a:t>Wide Audience</a:t>
            </a:r>
          </a:p>
          <a:p>
            <a:r>
              <a:rPr lang="en-US" b="0" dirty="0" smtClean="0">
                <a:effectLst/>
              </a:rPr>
              <a:t>	Low</a:t>
            </a:r>
            <a:r>
              <a:rPr lang="en-US" b="0" baseline="0" dirty="0" smtClean="0">
                <a:effectLst/>
              </a:rPr>
              <a:t> Risky</a:t>
            </a:r>
          </a:p>
          <a:p>
            <a:r>
              <a:rPr lang="en-US" b="0" baseline="0" dirty="0" smtClean="0">
                <a:effectLst/>
              </a:rPr>
              <a:t>‘	Cost of Marketing Activities is relatively low</a:t>
            </a:r>
          </a:p>
          <a:p>
            <a:r>
              <a:rPr lang="en-US" b="0" baseline="0" dirty="0" smtClean="0">
                <a:effectLst/>
              </a:rPr>
              <a:t>	Economies of Scale (Low production cost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535B-4BED-4E51-9FF7-AC58D3C167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 Style: Natural fiber products as ideal for a </a:t>
            </a:r>
            <a:r>
              <a:rPr lang="en-US" b="1" dirty="0" smtClean="0"/>
              <a:t>Natural, Healthy, Active life. </a:t>
            </a:r>
          </a:p>
          <a:p>
            <a:r>
              <a:rPr lang="en-US" dirty="0" smtClean="0"/>
              <a:t>Personality : </a:t>
            </a:r>
            <a:r>
              <a:rPr lang="en-US" b="1" dirty="0" smtClean="0"/>
              <a:t>Cosmetics, Cigarettes, Insurance </a:t>
            </a:r>
            <a:r>
              <a:rPr lang="en-US" dirty="0" smtClean="0"/>
              <a:t>and </a:t>
            </a:r>
            <a:r>
              <a:rPr lang="en-US" b="1" dirty="0" smtClean="0"/>
              <a:t>Alcoholic </a:t>
            </a:r>
            <a:r>
              <a:rPr lang="en-US" dirty="0" smtClean="0"/>
              <a:t>drinks.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535B-4BED-4E51-9FF7-AC58D3C167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5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38512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6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84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5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4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86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9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5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9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2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9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3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2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6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spirably.com/uploads/user/15397-birds-of-a-feather-flock-togeth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7" b="10161"/>
          <a:stretch/>
        </p:blipFill>
        <p:spPr bwMode="auto">
          <a:xfrm>
            <a:off x="182879" y="0"/>
            <a:ext cx="8695113" cy="68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9144000" cy="558800"/>
          </a:xfrm>
          <a:solidFill>
            <a:srgbClr val="FF9933"/>
          </a:solidFill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Selecting the Market Segment</a:t>
            </a:r>
            <a:br>
              <a:rPr lang="en-US" sz="3200" dirty="0">
                <a:latin typeface="Arial Black" panose="020B0A04020102020204" pitchFamily="34" charset="0"/>
              </a:rPr>
            </a:b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6" y="2262664"/>
            <a:ext cx="3437467" cy="355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Single – Segment Concentration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9066" y="5227082"/>
            <a:ext cx="3437467" cy="35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b="1" dirty="0"/>
              <a:t>Selective Specialization</a:t>
            </a:r>
            <a:endParaRPr lang="en-US" sz="1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93809"/>
              </p:ext>
            </p:extLst>
          </p:nvPr>
        </p:nvGraphicFramePr>
        <p:xfrm>
          <a:off x="5645151" y="1372632"/>
          <a:ext cx="2959101" cy="2070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367"/>
                <a:gridCol w="986367"/>
                <a:gridCol w="986367"/>
              </a:tblGrid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0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0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845050" y="946150"/>
            <a:ext cx="3564467" cy="2313464"/>
            <a:chOff x="2717800" y="1268968"/>
            <a:chExt cx="3564467" cy="2313464"/>
          </a:xfrm>
        </p:grpSpPr>
        <p:sp>
          <p:nvSpPr>
            <p:cNvPr id="12" name="TextBox 11"/>
            <p:cNvSpPr txBox="1"/>
            <p:nvPr/>
          </p:nvSpPr>
          <p:spPr>
            <a:xfrm>
              <a:off x="2755900" y="1878568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17800" y="2545318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5900" y="3213100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93066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8266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31933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M3</a:t>
              </a:r>
              <a:endParaRPr lang="en-US" dirty="0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82334"/>
              </p:ext>
            </p:extLst>
          </p:nvPr>
        </p:nvGraphicFramePr>
        <p:xfrm>
          <a:off x="5670551" y="4363482"/>
          <a:ext cx="2959101" cy="2070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367"/>
                <a:gridCol w="986367"/>
                <a:gridCol w="986367"/>
              </a:tblGrid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870450" y="3937000"/>
            <a:ext cx="3564467" cy="2313464"/>
            <a:chOff x="2717800" y="1268968"/>
            <a:chExt cx="3564467" cy="2313464"/>
          </a:xfrm>
        </p:grpSpPr>
        <p:sp>
          <p:nvSpPr>
            <p:cNvPr id="22" name="TextBox 21"/>
            <p:cNvSpPr txBox="1"/>
            <p:nvPr/>
          </p:nvSpPr>
          <p:spPr>
            <a:xfrm>
              <a:off x="2755900" y="1878568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17800" y="2545318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55900" y="3213100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3066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58266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31933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4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32983" y="1683782"/>
            <a:ext cx="3437467" cy="35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b="1" dirty="0"/>
              <a:t>Product Specialization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32982" y="5227082"/>
            <a:ext cx="3437467" cy="35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b="1" dirty="0" smtClean="0"/>
              <a:t>Market </a:t>
            </a:r>
            <a:r>
              <a:rPr lang="en-US" sz="1800" b="1" dirty="0"/>
              <a:t>Specialization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949476"/>
              </p:ext>
            </p:extLst>
          </p:nvPr>
        </p:nvGraphicFramePr>
        <p:xfrm>
          <a:off x="5670551" y="4363482"/>
          <a:ext cx="2959101" cy="2070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367"/>
                <a:gridCol w="986367"/>
                <a:gridCol w="986367"/>
              </a:tblGrid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870450" y="3937000"/>
            <a:ext cx="3564467" cy="2313464"/>
            <a:chOff x="2717800" y="1268968"/>
            <a:chExt cx="3564467" cy="2313464"/>
          </a:xfrm>
        </p:grpSpPr>
        <p:sp>
          <p:nvSpPr>
            <p:cNvPr id="9" name="TextBox 8"/>
            <p:cNvSpPr txBox="1"/>
            <p:nvPr/>
          </p:nvSpPr>
          <p:spPr>
            <a:xfrm>
              <a:off x="2755900" y="1878568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17800" y="2545318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5900" y="3213100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93066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58266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1933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M3</a:t>
              </a:r>
              <a:endParaRPr lang="en-US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4080"/>
              </p:ext>
            </p:extLst>
          </p:nvPr>
        </p:nvGraphicFramePr>
        <p:xfrm>
          <a:off x="5676901" y="820182"/>
          <a:ext cx="2959101" cy="2070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367"/>
                <a:gridCol w="986367"/>
                <a:gridCol w="986367"/>
              </a:tblGrid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876800" y="393700"/>
            <a:ext cx="3564467" cy="2313464"/>
            <a:chOff x="2717800" y="1268968"/>
            <a:chExt cx="3564467" cy="2313464"/>
          </a:xfrm>
        </p:grpSpPr>
        <p:sp>
          <p:nvSpPr>
            <p:cNvPr id="17" name="TextBox 16"/>
            <p:cNvSpPr txBox="1"/>
            <p:nvPr/>
          </p:nvSpPr>
          <p:spPr>
            <a:xfrm>
              <a:off x="2755900" y="1878568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7800" y="2545318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55900" y="3213100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93066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58266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1933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68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39333" y="1683782"/>
            <a:ext cx="3437467" cy="35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b="1" dirty="0"/>
              <a:t>Full Market Coverage</a:t>
            </a: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91597"/>
              </p:ext>
            </p:extLst>
          </p:nvPr>
        </p:nvGraphicFramePr>
        <p:xfrm>
          <a:off x="5676901" y="820182"/>
          <a:ext cx="2959101" cy="2070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367"/>
                <a:gridCol w="986367"/>
                <a:gridCol w="986367"/>
              </a:tblGrid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90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876800" y="393700"/>
            <a:ext cx="3564467" cy="2313464"/>
            <a:chOff x="2717800" y="1268968"/>
            <a:chExt cx="3564467" cy="2313464"/>
          </a:xfrm>
        </p:grpSpPr>
        <p:sp>
          <p:nvSpPr>
            <p:cNvPr id="7" name="TextBox 6"/>
            <p:cNvSpPr txBox="1"/>
            <p:nvPr/>
          </p:nvSpPr>
          <p:spPr>
            <a:xfrm>
              <a:off x="2755900" y="1878568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17800" y="2545318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55900" y="3213100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93066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58266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31933" y="1268968"/>
              <a:ext cx="5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06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4600" y="3142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Target Market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Strategies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7900" y="11512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Undifferentiated Target Market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Strategy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7900" y="3112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2.	Differentiated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Target Market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Strategy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592" y="5073134"/>
            <a:ext cx="412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3.	Concentrated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Target Market Strategy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1672" y="1988234"/>
            <a:ext cx="1790700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Company Marketing Mix (One mix)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37572" y="3754308"/>
            <a:ext cx="1790700" cy="1046034"/>
            <a:chOff x="6137572" y="5671066"/>
            <a:chExt cx="1790700" cy="1046034"/>
          </a:xfrm>
        </p:grpSpPr>
        <p:sp>
          <p:nvSpPr>
            <p:cNvPr id="16" name="Rectangle 15"/>
            <p:cNvSpPr/>
            <p:nvPr/>
          </p:nvSpPr>
          <p:spPr>
            <a:xfrm>
              <a:off x="6137572" y="5671066"/>
              <a:ext cx="1790700" cy="310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Segment 1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37572" y="6038508"/>
              <a:ext cx="1790700" cy="310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Segment 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37572" y="6406466"/>
              <a:ext cx="1790700" cy="310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Segment </a:t>
              </a:r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37572" y="1738267"/>
            <a:ext cx="1790700" cy="1046034"/>
            <a:chOff x="6137572" y="5671066"/>
            <a:chExt cx="1790700" cy="1046034"/>
          </a:xfrm>
        </p:grpSpPr>
        <p:sp>
          <p:nvSpPr>
            <p:cNvPr id="20" name="Rectangle 19"/>
            <p:cNvSpPr/>
            <p:nvPr/>
          </p:nvSpPr>
          <p:spPr>
            <a:xfrm>
              <a:off x="6137572" y="5671066"/>
              <a:ext cx="1790700" cy="310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Segment 1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37572" y="6038508"/>
              <a:ext cx="1790700" cy="310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Segment 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37572" y="6406466"/>
              <a:ext cx="1790700" cy="310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Segment </a:t>
              </a:r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11672" y="3751385"/>
            <a:ext cx="1790700" cy="1046034"/>
            <a:chOff x="6137572" y="5671066"/>
            <a:chExt cx="1790700" cy="1046034"/>
          </a:xfrm>
        </p:grpSpPr>
        <p:sp>
          <p:nvSpPr>
            <p:cNvPr id="25" name="Rectangle 24"/>
            <p:cNvSpPr/>
            <p:nvPr/>
          </p:nvSpPr>
          <p:spPr>
            <a:xfrm>
              <a:off x="6137572" y="5671066"/>
              <a:ext cx="1790700" cy="310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Marketing mix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37572" y="6038508"/>
              <a:ext cx="1790700" cy="310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Marketing mix </a:t>
              </a:r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37572" y="6406466"/>
              <a:ext cx="1790700" cy="310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Marketing mix </a:t>
              </a:r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111672" y="5961282"/>
            <a:ext cx="1790700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Company Marketing Mix (One mix)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37572" y="5932059"/>
            <a:ext cx="1790700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Segment One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8" idx="3"/>
            <a:endCxn id="20" idx="1"/>
          </p:cNvCxnSpPr>
          <p:nvPr/>
        </p:nvCxnSpPr>
        <p:spPr>
          <a:xfrm flipV="1">
            <a:off x="3902372" y="1893584"/>
            <a:ext cx="2235200" cy="367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3"/>
            <a:endCxn id="21" idx="1"/>
          </p:cNvCxnSpPr>
          <p:nvPr/>
        </p:nvCxnSpPr>
        <p:spPr>
          <a:xfrm flipV="1">
            <a:off x="3902372" y="2261026"/>
            <a:ext cx="2235200" cy="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3"/>
            <a:endCxn id="22" idx="1"/>
          </p:cNvCxnSpPr>
          <p:nvPr/>
        </p:nvCxnSpPr>
        <p:spPr>
          <a:xfrm>
            <a:off x="3902372" y="2261284"/>
            <a:ext cx="2235200" cy="367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3"/>
            <a:endCxn id="18" idx="1"/>
          </p:cNvCxnSpPr>
          <p:nvPr/>
        </p:nvCxnSpPr>
        <p:spPr>
          <a:xfrm>
            <a:off x="3902372" y="4642102"/>
            <a:ext cx="2235200" cy="2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17" idx="1"/>
          </p:cNvCxnSpPr>
          <p:nvPr/>
        </p:nvCxnSpPr>
        <p:spPr>
          <a:xfrm>
            <a:off x="3902372" y="4274144"/>
            <a:ext cx="2235200" cy="2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5" idx="3"/>
            <a:endCxn id="16" idx="1"/>
          </p:cNvCxnSpPr>
          <p:nvPr/>
        </p:nvCxnSpPr>
        <p:spPr>
          <a:xfrm>
            <a:off x="3902372" y="3906702"/>
            <a:ext cx="2235200" cy="2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8" idx="3"/>
            <a:endCxn id="29" idx="1"/>
          </p:cNvCxnSpPr>
          <p:nvPr/>
        </p:nvCxnSpPr>
        <p:spPr>
          <a:xfrm flipV="1">
            <a:off x="3902372" y="6205109"/>
            <a:ext cx="2235200" cy="29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129" y="3618856"/>
            <a:ext cx="7704667" cy="1981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Positioning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140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1"/>
            <a:ext cx="9144000" cy="1130299"/>
          </a:xfrm>
          <a:solidFill>
            <a:srgbClr val="FF9933"/>
          </a:solidFill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Differentiation and Positioning the Marketing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2527300"/>
            <a:ext cx="8047567" cy="1206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Positioning is concerned with the perception customers hold regarding a product or a </a:t>
            </a:r>
            <a:r>
              <a:rPr lang="en-US" sz="2000" b="1" dirty="0" smtClean="0"/>
              <a:t>company.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728132" y="4317999"/>
            <a:ext cx="8047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Differentiation</a:t>
            </a:r>
          </a:p>
          <a:p>
            <a:pPr algn="just"/>
            <a:r>
              <a:rPr lang="en-US" sz="2000" dirty="0" smtClean="0"/>
              <a:t>The act of designing a set of meaningful differences to distinguish the company’s offer from competitors’ offer.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73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5932" y="1612562"/>
            <a:ext cx="7869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Product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Differentiation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	Differentiating the physical product. </a:t>
            </a: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- Feature, Performance, Durability, Reliability, Reparability, Style,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Design</a:t>
            </a: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2.	Service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Differentiation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	Differentiating the accompanying services. </a:t>
            </a: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 – Delivery, Installation, Customer Training, Repair, Miscellaneous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Services</a:t>
            </a: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3.	Personal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Differentiation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	Differentiating the people. This can be achieved by hiring and training better 	people than competitors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do</a:t>
            </a: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4.	Image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Differentiation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	Company can create different image to the company and its brands and it can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	gain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	a valuable competitive advantage through this.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49808" y="704334"/>
            <a:ext cx="496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Basic Dimensions for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12154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5300" y="524639"/>
            <a:ext cx="5829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475615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Positioning starts with a product. A piece of merchandise, a service, a company, an institution, or even a person…. But positioning is not what you do to a product. Positioning is what you do to the mind of the prospect. That is, you position the product in the mind of the prospect.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								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Al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Ries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 &amp; Jack Trout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450" y="3994259"/>
            <a:ext cx="8001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Market Positioning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Positioning is an art that places the product in the minds of the customer to gain a unique mental picture for the products in relation to competing products.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700" y="284540"/>
            <a:ext cx="759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Positioning strategy mainly calls for two decisions.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How many differences to promote?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Which differences to promote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?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624737"/>
            <a:ext cx="7912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Answering these, one reputed way is to promote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one benefit to the target market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(Single Benefit Positioning).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company uses this, the benefit will act as the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Unique Selling Proposition (USP)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of the brand.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6300" y="3410635"/>
            <a:ext cx="791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Some companies are using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Double-Benefit Positioning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0700" y="4301341"/>
            <a:ext cx="8039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Positioning Strategies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Attribute Positioning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Promote one or more attributes of the product.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Benefit Positing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: Promoting a benefit/s directly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Use Positioning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:Promote type of usage that is ideal for the product.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User Positioning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:Promoting the product for certain type of customers.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Competitor positioning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:Positioning with comparison to competitors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Product Category Positioning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:positing as a different product class.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Quality/Price Positioning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18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0950" y="915987"/>
            <a:ext cx="2587625" cy="69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Identifying possible competitive advantages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50315" y="2328862"/>
            <a:ext cx="2657475" cy="69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Choosing the right competitive advantages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67425" y="3746500"/>
            <a:ext cx="2911475" cy="69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Communicating &amp; delivering the chosen positioning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03300" y="313474"/>
            <a:ext cx="314701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Steps towards Positioning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06500" y="86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ircular Arrow 10"/>
          <p:cNvSpPr/>
          <p:nvPr/>
        </p:nvSpPr>
        <p:spPr>
          <a:xfrm rot="2958515">
            <a:off x="3962400" y="1113693"/>
            <a:ext cx="965200" cy="1072294"/>
          </a:xfrm>
          <a:prstGeom prst="circular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2958515">
            <a:off x="7046363" y="2650394"/>
            <a:ext cx="965200" cy="1072294"/>
          </a:xfrm>
          <a:prstGeom prst="circular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4172" y="5255253"/>
            <a:ext cx="660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Activity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Select few brands of a product category and plot them in a positioning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37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701" y="254001"/>
            <a:ext cx="7785100" cy="3488266"/>
          </a:xfrm>
        </p:spPr>
        <p:txBody>
          <a:bodyPr/>
          <a:lstStyle/>
          <a:p>
            <a:r>
              <a:rPr lang="en-US" sz="4000" dirty="0">
                <a:latin typeface="Arial Black" panose="020B0A04020102020204" pitchFamily="34" charset="0"/>
              </a:rPr>
              <a:t>Segmentation</a:t>
            </a:r>
            <a:r>
              <a:rPr lang="en-US" dirty="0" smtClean="0"/>
              <a:t>, </a:t>
            </a:r>
            <a:r>
              <a:rPr lang="en-US" sz="4000" dirty="0">
                <a:latin typeface="Arial Black" panose="020B0A04020102020204" pitchFamily="34" charset="0"/>
              </a:rPr>
              <a:t>Targeting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sz="4000" dirty="0">
                <a:latin typeface="Arial Black" panose="020B0A04020102020204" pitchFamily="34" charset="0"/>
              </a:rPr>
              <a:t>Positioning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7" y="5156200"/>
            <a:ext cx="5762563" cy="1384301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B.S.S.U.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Bandara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Marketing Management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Kelaniya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Choose a product of your choice and develop a segmentation profile, select the appropriate target market out of those segments and develop a positioning map with a rational.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1"/>
            <a:ext cx="9144000" cy="596899"/>
          </a:xfrm>
          <a:solidFill>
            <a:srgbClr val="FF9933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Segmentation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241" y="1795228"/>
            <a:ext cx="7704667" cy="1952690"/>
          </a:xfrm>
        </p:spPr>
        <p:txBody>
          <a:bodyPr anchor="t"/>
          <a:lstStyle/>
          <a:p>
            <a:pPr lvl="2"/>
            <a:r>
              <a:rPr lang="en-US" dirty="0" smtClean="0"/>
              <a:t>Cluster </a:t>
            </a:r>
            <a:r>
              <a:rPr lang="en-US" dirty="0"/>
              <a:t>of individuals, organizations </a:t>
            </a:r>
            <a:endParaRPr lang="en-US" dirty="0" smtClean="0"/>
          </a:p>
          <a:p>
            <a:pPr lvl="2"/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specific needs and </a:t>
            </a:r>
            <a:r>
              <a:rPr lang="en-US" dirty="0" smtClean="0"/>
              <a:t>wants</a:t>
            </a:r>
          </a:p>
          <a:p>
            <a:pPr lvl="2"/>
            <a:r>
              <a:rPr lang="en-US" dirty="0" smtClean="0"/>
              <a:t>Necessary </a:t>
            </a:r>
            <a:r>
              <a:rPr lang="en-US" dirty="0"/>
              <a:t>financial resources and authority to purchase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72116" y="3924300"/>
            <a:ext cx="7073900" cy="1061492"/>
            <a:chOff x="863600" y="3365500"/>
            <a:chExt cx="7073900" cy="1061492"/>
          </a:xfrm>
          <a:solidFill>
            <a:srgbClr val="0070C0"/>
          </a:solidFill>
        </p:grpSpPr>
        <p:sp>
          <p:nvSpPr>
            <p:cNvPr id="5" name="Rectangle 4"/>
            <p:cNvSpPr/>
            <p:nvPr/>
          </p:nvSpPr>
          <p:spPr>
            <a:xfrm>
              <a:off x="863600" y="3832290"/>
              <a:ext cx="1625600" cy="5746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Mass Marketing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11900" y="3852382"/>
              <a:ext cx="1625600" cy="5746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Mass Customization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87750" y="3852382"/>
              <a:ext cx="1625600" cy="5746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Target</a:t>
              </a:r>
            </a:p>
            <a:p>
              <a:pPr algn="ctr"/>
              <a:r>
                <a:rPr lang="en-US" dirty="0" smtClean="0"/>
                <a:t>Marketing</a:t>
              </a:r>
              <a:endParaRPr lang="en-US" dirty="0"/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863600" y="3365500"/>
              <a:ext cx="7073900" cy="317500"/>
            </a:xfrm>
            <a:prstGeom prst="left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9226" y="3449545"/>
            <a:ext cx="3697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3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approaches to handle Markets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97">
            <a:off x="2307084" y="5101931"/>
            <a:ext cx="880640" cy="1700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1" y="5002713"/>
            <a:ext cx="1960604" cy="1762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45" y="4897085"/>
            <a:ext cx="2110071" cy="2110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424" y="5453985"/>
            <a:ext cx="1690576" cy="480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9" y="2650792"/>
            <a:ext cx="2971623" cy="40066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99" y="5869568"/>
            <a:ext cx="948618" cy="948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0241" y="1055817"/>
            <a:ext cx="1953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10418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50" y="193730"/>
            <a:ext cx="7704667" cy="945396"/>
          </a:xfrm>
        </p:spPr>
        <p:txBody>
          <a:bodyPr/>
          <a:lstStyle/>
          <a:p>
            <a:r>
              <a:rPr lang="en-US" b="1" dirty="0" smtClean="0"/>
              <a:t>Mass Customization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314" t="6754" r="16221"/>
          <a:stretch/>
        </p:blipFill>
        <p:spPr>
          <a:xfrm>
            <a:off x="225470" y="36871"/>
            <a:ext cx="8908025" cy="68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498600" y="977900"/>
            <a:ext cx="7061200" cy="43434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47900" y="6070600"/>
            <a:ext cx="241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Mass Market</a:t>
            </a:r>
            <a:endParaRPr lang="en-US" sz="2800" b="1" dirty="0"/>
          </a:p>
        </p:txBody>
      </p:sp>
      <p:sp>
        <p:nvSpPr>
          <p:cNvPr id="6" name="Line Callout 1 5"/>
          <p:cNvSpPr/>
          <p:nvPr/>
        </p:nvSpPr>
        <p:spPr>
          <a:xfrm>
            <a:off x="2654300" y="1981200"/>
            <a:ext cx="1409700" cy="812800"/>
          </a:xfrm>
          <a:prstGeom prst="borderCallout1">
            <a:avLst>
              <a:gd name="adj1" fmla="val 18750"/>
              <a:gd name="adj2" fmla="val -8333"/>
              <a:gd name="adj3" fmla="val -82813"/>
              <a:gd name="adj4" fmla="val -8968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Gents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5816600" y="1727200"/>
            <a:ext cx="1409700" cy="812800"/>
          </a:xfrm>
          <a:prstGeom prst="borderCallout1">
            <a:avLst>
              <a:gd name="adj1" fmla="val -9375"/>
              <a:gd name="adj2" fmla="val 54730"/>
              <a:gd name="adj3" fmla="val -132813"/>
              <a:gd name="adj4" fmla="val 13734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Ladies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3048000" y="3244850"/>
            <a:ext cx="1409700" cy="812800"/>
          </a:xfrm>
          <a:prstGeom prst="borderCallout1">
            <a:avLst>
              <a:gd name="adj1" fmla="val 50000"/>
              <a:gd name="adj2" fmla="val -5630"/>
              <a:gd name="adj3" fmla="val 128125"/>
              <a:gd name="adj4" fmla="val -13563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Kids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5924550" y="3117850"/>
            <a:ext cx="1409700" cy="812800"/>
          </a:xfrm>
          <a:prstGeom prst="borderCallout1">
            <a:avLst>
              <a:gd name="adj1" fmla="val 117188"/>
              <a:gd name="adj2" fmla="val 69144"/>
              <a:gd name="adj3" fmla="val 257812"/>
              <a:gd name="adj4" fmla="val 13103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Teenagers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65755"/>
            <a:ext cx="241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Segments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74750" y="525443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Target ?</a:t>
            </a:r>
          </a:p>
          <a:p>
            <a:r>
              <a:rPr lang="en-US" sz="2400" b="1" dirty="0" smtClean="0"/>
              <a:t>…………………………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22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605"/>
            <a:ext cx="9144000" cy="606489"/>
          </a:xfrm>
          <a:solidFill>
            <a:srgbClr val="FF9933"/>
          </a:solidFill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Process of Target Marketing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17562" y="1604529"/>
            <a:ext cx="7969298" cy="4313671"/>
            <a:chOff x="752462" y="1248929"/>
            <a:chExt cx="7969298" cy="4313671"/>
          </a:xfrm>
        </p:grpSpPr>
        <p:sp>
          <p:nvSpPr>
            <p:cNvPr id="5" name="Rectangle 4"/>
            <p:cNvSpPr/>
            <p:nvPr/>
          </p:nvSpPr>
          <p:spPr>
            <a:xfrm>
              <a:off x="752462" y="2879894"/>
              <a:ext cx="2320938" cy="15778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>
                  <a:solidFill>
                    <a:schemeClr val="tx1"/>
                  </a:solidFill>
                </a:rPr>
                <a:t>Segment the Market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>
                  <a:solidFill>
                    <a:schemeClr val="tx1"/>
                  </a:solidFill>
                </a:rPr>
                <a:t>Develop Segmentation Profile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92501" y="2879894"/>
              <a:ext cx="2216139" cy="15778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>
                  <a:solidFill>
                    <a:schemeClr val="tx1"/>
                  </a:solidFill>
                </a:rPr>
                <a:t>Evaluation of the Segment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solidFill>
                    <a:schemeClr val="tx1"/>
                  </a:solidFill>
                </a:rPr>
                <a:t>Select</a:t>
              </a:r>
              <a:r>
                <a:rPr lang="en-US" sz="1600" dirty="0" smtClean="0">
                  <a:solidFill>
                    <a:schemeClr val="tx1"/>
                  </a:solidFill>
                </a:rPr>
                <a:t> the Target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15041" y="2876888"/>
              <a:ext cx="2606719" cy="1580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>
                  <a:solidFill>
                    <a:schemeClr val="tx1"/>
                  </a:solidFill>
                </a:rPr>
                <a:t>Identify Possible Positioning Options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>
                  <a:solidFill>
                    <a:schemeClr val="tx1"/>
                  </a:solidFill>
                </a:rPr>
                <a:t>Select , Develop and Communicate the chosen positioning Strategy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2462" y="2295590"/>
              <a:ext cx="2320938" cy="384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</a:rPr>
                <a:t>Market Segmentation</a:t>
              </a:r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92500" y="2295590"/>
              <a:ext cx="2216139" cy="384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</a:rPr>
                <a:t>Market Targeting</a:t>
              </a:r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27738" y="2295590"/>
              <a:ext cx="2594021" cy="384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</a:rPr>
                <a:t>Market Positioning</a:t>
              </a:r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Curved Up Arrow 17"/>
            <p:cNvSpPr/>
            <p:nvPr/>
          </p:nvSpPr>
          <p:spPr>
            <a:xfrm>
              <a:off x="2082800" y="4699000"/>
              <a:ext cx="2209800" cy="863600"/>
            </a:xfrm>
            <a:prstGeom prst="curvedUpArrow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Up Arrow 18"/>
            <p:cNvSpPr/>
            <p:nvPr/>
          </p:nvSpPr>
          <p:spPr>
            <a:xfrm flipV="1">
              <a:off x="4806940" y="1248929"/>
              <a:ext cx="2209800" cy="946512"/>
            </a:xfrm>
            <a:prstGeom prst="curvedUpArrow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457700" y="63443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Source: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Philip Kotler, Marketing Management (1994) P.265</a:t>
            </a:r>
            <a:endParaRPr lang="en-US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7717367" y="2654300"/>
            <a:ext cx="0" cy="11297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478" y="2685632"/>
            <a:ext cx="0" cy="11297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0050" y="2685632"/>
            <a:ext cx="0" cy="11297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43501" y="2685632"/>
            <a:ext cx="0" cy="11297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851"/>
            <a:ext cx="9144000" cy="577333"/>
          </a:xfrm>
          <a:solidFill>
            <a:srgbClr val="FF9933"/>
          </a:solidFill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Market Segmentation</a:t>
            </a:r>
            <a:br>
              <a:rPr lang="en-US" sz="3200" dirty="0">
                <a:latin typeface="Arial Black" panose="020B0A04020102020204" pitchFamily="34" charset="0"/>
              </a:rPr>
            </a:b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889258"/>
            <a:ext cx="7704667" cy="5461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 Black" panose="020B0A04020102020204" pitchFamily="34" charset="0"/>
              </a:rPr>
              <a:t>What and Why </a:t>
            </a:r>
            <a:r>
              <a:rPr lang="en-US" sz="2000" b="1" dirty="0">
                <a:latin typeface="Arial Black" panose="020B0A04020102020204" pitchFamily="34" charset="0"/>
              </a:rPr>
              <a:t>Segmentation?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7796" y="164371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Bases of Segmentation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5200" y="2983664"/>
            <a:ext cx="1409700" cy="61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Geographic Segmentation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2938651" y="2983664"/>
            <a:ext cx="1409700" cy="61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Demographic Segmentation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4933628" y="2974090"/>
            <a:ext cx="1409700" cy="61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Psychographic Segmentation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7012517" y="2974090"/>
            <a:ext cx="1409700" cy="61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Behavioral Segmentation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965200" y="3999664"/>
            <a:ext cx="1409700" cy="978736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Region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City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Density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Climate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1351" y="3998828"/>
            <a:ext cx="1620649" cy="204637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Age</a:t>
            </a: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Gender</a:t>
            </a: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Family Size</a:t>
            </a: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Family Life Cycle</a:t>
            </a: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Income</a:t>
            </a: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Occupation</a:t>
            </a: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Education</a:t>
            </a: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Religion</a:t>
            </a: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Race</a:t>
            </a: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3628" y="3980516"/>
            <a:ext cx="1409700" cy="79468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Social Class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Life Style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Personality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99817" y="3980516"/>
            <a:ext cx="1409700" cy="170908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Occasions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Benefits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User Status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Usage Rate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Loyalty Status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Attitudes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Readiness</a:t>
            </a:r>
          </a:p>
          <a:p>
            <a:endParaRPr lang="en-US" sz="1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82114" y="2181372"/>
            <a:ext cx="2179771" cy="31969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Segmentation Variables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0050" y="2667000"/>
            <a:ext cx="60473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1677" y="2501900"/>
            <a:ext cx="322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9144000" cy="584199"/>
          </a:xfrm>
          <a:solidFill>
            <a:srgbClr val="FF9933"/>
          </a:solidFill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Effective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270000"/>
            <a:ext cx="7704667" cy="5021916"/>
          </a:xfrm>
        </p:spPr>
        <p:txBody>
          <a:bodyPr>
            <a:normAutofit/>
          </a:bodyPr>
          <a:lstStyle/>
          <a:p>
            <a:pPr algn="just"/>
            <a:r>
              <a:rPr lang="en-US" b="1" i="1" dirty="0"/>
              <a:t>Measurable</a:t>
            </a:r>
            <a:r>
              <a:rPr lang="en-US" dirty="0"/>
              <a:t> : </a:t>
            </a:r>
            <a:r>
              <a:rPr lang="en-US" sz="1800" dirty="0"/>
              <a:t>The size of the segment, the purchasing power of customers, </a:t>
            </a:r>
            <a:r>
              <a:rPr lang="en-US" sz="1800" dirty="0" err="1"/>
              <a:t>etc</a:t>
            </a:r>
            <a:r>
              <a:rPr lang="en-US" sz="1800" dirty="0"/>
              <a:t> should be able to be </a:t>
            </a:r>
            <a:r>
              <a:rPr lang="en-US" sz="1800" dirty="0" smtClean="0"/>
              <a:t>measured.</a:t>
            </a:r>
            <a:endParaRPr lang="en-US" sz="1800" dirty="0"/>
          </a:p>
          <a:p>
            <a:pPr algn="just"/>
            <a:r>
              <a:rPr lang="en-US" b="1" i="1" dirty="0"/>
              <a:t>Accessible</a:t>
            </a:r>
            <a:r>
              <a:rPr lang="en-US" dirty="0"/>
              <a:t>: </a:t>
            </a:r>
            <a:r>
              <a:rPr lang="en-US" sz="1800" dirty="0"/>
              <a:t>The segment should be effectively reached and served.</a:t>
            </a:r>
          </a:p>
          <a:p>
            <a:pPr algn="just"/>
            <a:r>
              <a:rPr lang="en-US" b="1" i="1" dirty="0" smtClean="0"/>
              <a:t>Substantial</a:t>
            </a:r>
            <a:r>
              <a:rPr lang="en-US" dirty="0"/>
              <a:t>: </a:t>
            </a:r>
            <a:r>
              <a:rPr lang="en-US" sz="1800" dirty="0"/>
              <a:t>The segment/segments should be sufficiently large so that the company can earn profits.</a:t>
            </a:r>
          </a:p>
          <a:p>
            <a:pPr algn="just"/>
            <a:r>
              <a:rPr lang="en-US" b="1" i="1" dirty="0" smtClean="0"/>
              <a:t>Differentiable</a:t>
            </a:r>
            <a:r>
              <a:rPr lang="en-US" dirty="0"/>
              <a:t>: </a:t>
            </a:r>
            <a:r>
              <a:rPr lang="en-US" sz="1800" dirty="0"/>
              <a:t>The segment should be distinctive in the buying behavior. (Each segment should response differently to different marketing mixes)</a:t>
            </a:r>
          </a:p>
          <a:p>
            <a:pPr algn="just"/>
            <a:r>
              <a:rPr lang="en-US" b="1" i="1" dirty="0"/>
              <a:t>Actionable:</a:t>
            </a:r>
            <a:r>
              <a:rPr lang="en-US" dirty="0"/>
              <a:t> </a:t>
            </a:r>
            <a:r>
              <a:rPr lang="en-US" sz="1800" dirty="0"/>
              <a:t>Effective marketing programs can be planned and implemented for serving the segments.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927100"/>
            <a:ext cx="7632700" cy="1701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act of selecting one or more segments to enter</a:t>
            </a:r>
            <a:r>
              <a:rPr lang="en-US" b="1" dirty="0" smtClean="0"/>
              <a:t>. </a:t>
            </a:r>
          </a:p>
          <a:p>
            <a:pPr marL="0" indent="0">
              <a:buNone/>
            </a:pPr>
            <a:r>
              <a:rPr lang="en-US" sz="1800" dirty="0" smtClean="0"/>
              <a:t>		Evaluating </a:t>
            </a:r>
            <a:r>
              <a:rPr lang="en-US" sz="1800" dirty="0"/>
              <a:t>the attractiveness of each </a:t>
            </a:r>
            <a:r>
              <a:rPr lang="en-US" sz="1800" dirty="0" smtClean="0"/>
              <a:t>segment</a:t>
            </a:r>
          </a:p>
          <a:p>
            <a:pPr marL="0" indent="0">
              <a:buNone/>
            </a:pPr>
            <a:r>
              <a:rPr lang="en-US" sz="1800" dirty="0" smtClean="0"/>
              <a:t>		Deciding </a:t>
            </a:r>
            <a:r>
              <a:rPr lang="en-US" sz="1800" dirty="0"/>
              <a:t>how many and what segments to enter.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7801"/>
            <a:ext cx="9144000" cy="596899"/>
          </a:xfrm>
          <a:solidFill>
            <a:srgbClr val="FF9933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Targeting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950" y="2628900"/>
            <a:ext cx="82042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1. Evaluating the segments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To identify the attractive segments to cater, the organizations must evaluate each segments using following criteria.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Segment size and growth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Structural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attractiveness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Should consider about the long-term profitability of the segment. Can use Michael Porter’s five forces model to measure this.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Company objectives and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resources (Competencies and capabilities)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Whether catering to some segments are meeting the long-run objectives of the company. Whether the company has required skills and resources to succeed in the segment.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448</TotalTime>
  <Words>812</Words>
  <Application>Microsoft Office PowerPoint</Application>
  <PresentationFormat>On-screen Show (4:3)</PresentationFormat>
  <Paragraphs>194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Corbel</vt:lpstr>
      <vt:lpstr>Iskoola Pota</vt:lpstr>
      <vt:lpstr>Symbol</vt:lpstr>
      <vt:lpstr>Times New Roman</vt:lpstr>
      <vt:lpstr>Wingdings</vt:lpstr>
      <vt:lpstr>Parallax</vt:lpstr>
      <vt:lpstr>PowerPoint Presentation</vt:lpstr>
      <vt:lpstr>Segmentation, Targeting &amp; Positioning</vt:lpstr>
      <vt:lpstr>Segmentation</vt:lpstr>
      <vt:lpstr>Mass Customization</vt:lpstr>
      <vt:lpstr>PowerPoint Presentation</vt:lpstr>
      <vt:lpstr>Process of Target Marketing</vt:lpstr>
      <vt:lpstr>Market Segmentation </vt:lpstr>
      <vt:lpstr>Effective Segmentation</vt:lpstr>
      <vt:lpstr>Targeting</vt:lpstr>
      <vt:lpstr>Selecting the Market Segment </vt:lpstr>
      <vt:lpstr>PowerPoint Presentation</vt:lpstr>
      <vt:lpstr>PowerPoint Presentation</vt:lpstr>
      <vt:lpstr>PowerPoint Presentation</vt:lpstr>
      <vt:lpstr>Positioning</vt:lpstr>
      <vt:lpstr>Differentiation and Positioning the Marketing Offer</vt:lpstr>
      <vt:lpstr>PowerPoint Presentation</vt:lpstr>
      <vt:lpstr>PowerPoint Presentation</vt:lpstr>
      <vt:lpstr>PowerPoint Presentation</vt:lpstr>
      <vt:lpstr>PowerPoint Presentation</vt:lpstr>
      <vt:lpstr>Assignment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Segmentation, Targeting and Positioning</dc:title>
  <dc:creator>Saumya Bandara</dc:creator>
  <cp:lastModifiedBy>Saumya Bandara</cp:lastModifiedBy>
  <cp:revision>37</cp:revision>
  <dcterms:created xsi:type="dcterms:W3CDTF">2013-10-28T06:09:41Z</dcterms:created>
  <dcterms:modified xsi:type="dcterms:W3CDTF">2017-06-23T07:27:19Z</dcterms:modified>
</cp:coreProperties>
</file>