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C4A58-4C91-4442-AC03-B42A66B526C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A377A-4537-453F-90DF-D0226110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4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F1C2A-0F0F-4713-8438-D271A7D0068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2A7FE-918B-490F-83C9-F395685F6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2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140F-32A9-488F-BBFE-699782D3ED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8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140F-32A9-488F-BBFE-699782D3ED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7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21987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metr415 Blk BT" panose="020B08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2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Geometr415 Blk BT" panose="020B0802020204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8615" y="6311899"/>
            <a:ext cx="5966769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Geometr415 Blk BT" panose="020B0802020204020303" pitchFamily="34" charset="0"/>
              </a:defRPr>
            </a:lvl1pPr>
          </a:lstStyle>
          <a:p>
            <a:r>
              <a:rPr lang="en-US" dirty="0" smtClean="0"/>
              <a:t>Department of Marketing Management – University of </a:t>
            </a:r>
            <a:r>
              <a:rPr lang="en-US" dirty="0" err="1" smtClean="0"/>
              <a:t>Kelaniya</a:t>
            </a:r>
            <a:r>
              <a:rPr lang="en-US" dirty="0" smtClean="0"/>
              <a:t> – Sri Lanka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9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tx1"/>
                </a:solidFill>
                <a:latin typeface="Geometr415 Blk BT" panose="020B08020202040203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3853" y="6299546"/>
            <a:ext cx="5966769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Geometr415 Blk BT" panose="020B0802020204020303" pitchFamily="34" charset="0"/>
              </a:defRPr>
            </a:lvl1pPr>
          </a:lstStyle>
          <a:p>
            <a:r>
              <a:rPr lang="en-US" dirty="0" smtClean="0"/>
              <a:t>Department of Marketing Management – University of </a:t>
            </a:r>
            <a:r>
              <a:rPr lang="en-US" dirty="0" err="1" smtClean="0"/>
              <a:t>Kelaniya</a:t>
            </a:r>
            <a:r>
              <a:rPr lang="en-US" dirty="0" smtClean="0"/>
              <a:t> – Sri Lanka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Geometr415 Blk BT" panose="020B0802020204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8615" y="6311899"/>
            <a:ext cx="5966769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Geometr415 Blk BT" panose="020B0802020204020303" pitchFamily="34" charset="0"/>
              </a:defRPr>
            </a:lvl1pPr>
          </a:lstStyle>
          <a:p>
            <a:r>
              <a:rPr lang="en-US" dirty="0" smtClean="0"/>
              <a:t>Department of Marketing Management – University of </a:t>
            </a:r>
            <a:r>
              <a:rPr lang="en-US" dirty="0" err="1" smtClean="0"/>
              <a:t>Kelaniya</a:t>
            </a:r>
            <a:r>
              <a:rPr lang="en-US" dirty="0" smtClean="0"/>
              <a:t> – Sri Lanka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7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000">
                <a:latin typeface="Geometr415 Blk BT" panose="020B0802020204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9806" y="6262388"/>
            <a:ext cx="5966769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Geometr415 Blk BT" panose="020B0802020204020303" pitchFamily="34" charset="0"/>
              </a:defRPr>
            </a:lvl1pPr>
          </a:lstStyle>
          <a:p>
            <a:r>
              <a:rPr lang="en-US" smtClean="0"/>
              <a:t>Department of Marketing Management – University of Kelaniya – Sri Lanka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6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Geometr415 Blk BT" panose="020B0802020204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8615" y="6262388"/>
            <a:ext cx="5966769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Geometr415 Blk BT" panose="020B0802020204020303" pitchFamily="34" charset="0"/>
              </a:defRPr>
            </a:lvl1pPr>
          </a:lstStyle>
          <a:p>
            <a:r>
              <a:rPr lang="en-US" smtClean="0"/>
              <a:t>            Department of Marketing Management – University of Kelaniya – Sri Lanka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4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8159" y="6311816"/>
            <a:ext cx="5966769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Geometr415 Blk BT" panose="020B0802020204020303" pitchFamily="34" charset="0"/>
              </a:defRPr>
            </a:lvl1pPr>
          </a:lstStyle>
          <a:p>
            <a:r>
              <a:rPr lang="en-US" smtClean="0"/>
              <a:t>Department of Marketing Management – University of Kelaniya – Sri Lanka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9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2229-4150-4448-9A94-E62BC857DD8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83D0-DE06-44B6-A622-4CBC9F0C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            Department of Marketing Management – University of Kelaniya – Sri Lanka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43D3-0D20-4076-8ED9-781C3E52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90" r:id="rId5"/>
    <p:sldLayoutId id="2147483666" r:id="rId6"/>
    <p:sldLayoutId id="2147483667" r:id="rId7"/>
    <p:sldLayoutId id="214748369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My Documents\Prentice-Hall\Schiffman\images\Schiffman_CH04_14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574" y="0"/>
            <a:ext cx="51898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9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" y="376517"/>
            <a:ext cx="8772525" cy="116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latin typeface="Arial Black" panose="020B0A04020102020204" pitchFamily="34" charset="0"/>
              </a:rPr>
              <a:t>	</a:t>
            </a:r>
            <a:r>
              <a:rPr lang="en-US" sz="2400" b="1" dirty="0" smtClean="0">
                <a:latin typeface="Arial Black" panose="020B0A04020102020204" pitchFamily="34" charset="0"/>
              </a:rPr>
              <a:t>4.2 Perception</a:t>
            </a:r>
            <a:endParaRPr lang="en-US" sz="2400" b="1" dirty="0">
              <a:latin typeface="Arial Black" panose="020B0A04020102020204" pitchFamily="34" charset="0"/>
            </a:endParaRPr>
          </a:p>
          <a:p>
            <a:pPr lvl="3"/>
            <a:r>
              <a:rPr lang="en-US" sz="2000" b="1" dirty="0" smtClean="0"/>
              <a:t>Select</a:t>
            </a:r>
            <a:r>
              <a:rPr lang="en-US" sz="2000" b="1" dirty="0"/>
              <a:t>, organize and interpret </a:t>
            </a:r>
            <a:r>
              <a:rPr lang="en-US" sz="2000" b="1" dirty="0" smtClean="0"/>
              <a:t>information </a:t>
            </a:r>
            <a:r>
              <a:rPr lang="en-US" sz="2000" b="1" dirty="0"/>
              <a:t>to create a meaningful picture </a:t>
            </a:r>
            <a:r>
              <a:rPr lang="en-US" sz="2000" b="1" dirty="0" smtClean="0"/>
              <a:t>about </a:t>
            </a:r>
            <a:r>
              <a:rPr lang="en-US" sz="2000" b="1" dirty="0"/>
              <a:t>the world.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28100" y="1546413"/>
            <a:ext cx="2285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atin typeface="Arial Black" panose="020B0A04020102020204" pitchFamily="34" charset="0"/>
              </a:rPr>
              <a:t>4.3 Learning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8408" y="2008078"/>
            <a:ext cx="7177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Learning is individual’s behavior arising from the experience.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928100" y="2631111"/>
            <a:ext cx="4297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atin typeface="Arial Black" panose="020B0A04020102020204" pitchFamily="34" charset="0"/>
              </a:rPr>
              <a:t>4.1 Beliefs and attitudes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5141" y="3115644"/>
            <a:ext cx="5176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Thought </a:t>
            </a:r>
            <a:r>
              <a:rPr lang="en-US" sz="2000" b="1" dirty="0"/>
              <a:t>that person hold about something.</a:t>
            </a:r>
          </a:p>
        </p:txBody>
      </p:sp>
    </p:spTree>
    <p:extLst>
      <p:ext uri="{BB962C8B-B14F-4D97-AF65-F5344CB8AC3E}">
        <p14:creationId xmlns:p14="http://schemas.microsoft.com/office/powerpoint/2010/main" val="41029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5101"/>
            <a:ext cx="7886700" cy="863599"/>
          </a:xfrm>
        </p:spPr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Group Activity - Find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80" y="1143000"/>
            <a:ext cx="7703346" cy="44211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Different cultures in Sri Lanka</a:t>
            </a:r>
          </a:p>
          <a:p>
            <a:pPr lvl="2"/>
            <a:r>
              <a:rPr lang="en-US" sz="2400" dirty="0" smtClean="0"/>
              <a:t>Religions</a:t>
            </a:r>
          </a:p>
          <a:p>
            <a:pPr lvl="2"/>
            <a:r>
              <a:rPr lang="en-US" sz="2400" dirty="0" smtClean="0"/>
              <a:t>Ethnic groups</a:t>
            </a:r>
          </a:p>
          <a:p>
            <a:pPr lvl="2"/>
            <a:r>
              <a:rPr lang="en-US" sz="2400" dirty="0" smtClean="0"/>
              <a:t>Regional Differences</a:t>
            </a:r>
          </a:p>
          <a:p>
            <a:r>
              <a:rPr lang="en-US" sz="3200" dirty="0" smtClean="0"/>
              <a:t>The products and services they love</a:t>
            </a:r>
          </a:p>
          <a:p>
            <a:r>
              <a:rPr lang="en-US" sz="3200" dirty="0" smtClean="0"/>
              <a:t>Different cultures in different countries and the products/services they love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7681" y="4628357"/>
            <a:ext cx="8646320" cy="1414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Arial Black" panose="020B0A04020102020204" pitchFamily="34" charset="0"/>
              </a:rPr>
              <a:t>10 </a:t>
            </a:r>
            <a:r>
              <a:rPr lang="en-US" sz="2000" b="1" dirty="0" smtClean="0">
                <a:latin typeface="Arial Black" panose="020B0A04020102020204" pitchFamily="34" charset="0"/>
              </a:rPr>
              <a:t>marks which will </a:t>
            </a:r>
            <a:r>
              <a:rPr lang="en-US" sz="2000" b="1" dirty="0" smtClean="0">
                <a:latin typeface="Arial Black" panose="020B0A04020102020204" pitchFamily="34" charset="0"/>
              </a:rPr>
              <a:t>be added </a:t>
            </a:r>
            <a:r>
              <a:rPr lang="en-US" sz="2000" b="1" dirty="0" smtClean="0">
                <a:latin typeface="Arial Black" panose="020B0A04020102020204" pitchFamily="34" charset="0"/>
              </a:rPr>
              <a:t>to </a:t>
            </a:r>
            <a:r>
              <a:rPr lang="en-US" sz="2000" b="1" dirty="0" smtClean="0">
                <a:latin typeface="Arial Black" panose="020B0A04020102020204" pitchFamily="34" charset="0"/>
              </a:rPr>
              <a:t>your </a:t>
            </a:r>
            <a:r>
              <a:rPr lang="en-US" sz="2000" b="1" dirty="0" smtClean="0">
                <a:latin typeface="Arial Black" panose="020B0A04020102020204" pitchFamily="34" charset="0"/>
              </a:rPr>
              <a:t>final marks of the subject. </a:t>
            </a:r>
            <a:endParaRPr lang="en-US" sz="2000" b="1" dirty="0" smtClean="0">
              <a:latin typeface="Arial Black" panose="020B0A04020102020204" pitchFamily="34" charset="0"/>
            </a:endParaRPr>
          </a:p>
          <a:p>
            <a:r>
              <a:rPr lang="en-US" sz="2000" b="1" dirty="0" smtClean="0">
                <a:latin typeface="Arial Black" panose="020B0A04020102020204" pitchFamily="34" charset="0"/>
              </a:rPr>
              <a:t>Date of Submission : 30</a:t>
            </a:r>
            <a:r>
              <a:rPr lang="en-US" sz="2000" b="1" baseline="30000" dirty="0" smtClean="0">
                <a:latin typeface="Arial Black" panose="020B0A04020102020204" pitchFamily="34" charset="0"/>
              </a:rPr>
              <a:t>th</a:t>
            </a:r>
            <a:r>
              <a:rPr lang="en-US" sz="2000" b="1" dirty="0" smtClean="0">
                <a:latin typeface="Arial Black" panose="020B0A04020102020204" pitchFamily="34" charset="0"/>
              </a:rPr>
              <a:t> June 2018</a:t>
            </a:r>
            <a:r>
              <a:rPr lang="en-US" sz="2000" b="1" dirty="0" smtClean="0">
                <a:latin typeface="Arial Black" panose="020B0A04020102020204" pitchFamily="34" charset="0"/>
              </a:rPr>
              <a:t> 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Makes Buying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Initiator </a:t>
            </a:r>
            <a:r>
              <a:rPr lang="en-US" dirty="0" smtClean="0"/>
              <a:t>– </a:t>
            </a:r>
            <a:r>
              <a:rPr lang="en-US" dirty="0" smtClean="0">
                <a:latin typeface="Footlight MT Light" panose="0204060206030A020304" pitchFamily="18" charset="0"/>
              </a:rPr>
              <a:t>Person </a:t>
            </a:r>
            <a:r>
              <a:rPr lang="en-US" dirty="0">
                <a:latin typeface="Footlight MT Light" panose="0204060206030A020304" pitchFamily="18" charset="0"/>
              </a:rPr>
              <a:t>who make the first decision to buy something.</a:t>
            </a:r>
          </a:p>
          <a:p>
            <a:pPr lvl="0"/>
            <a:r>
              <a:rPr lang="en-US" dirty="0"/>
              <a:t>Influencer- </a:t>
            </a:r>
            <a:r>
              <a:rPr lang="en-US" dirty="0">
                <a:latin typeface="Footlight MT Light" panose="0204060206030A020304" pitchFamily="18" charset="0"/>
              </a:rPr>
              <a:t>Person who influence or advise the </a:t>
            </a:r>
            <a:r>
              <a:rPr lang="en-US" dirty="0">
                <a:latin typeface="Footlight MT Light" panose="0204060206030A020304" pitchFamily="18" charset="0"/>
              </a:rPr>
              <a:t>initiator.</a:t>
            </a:r>
          </a:p>
          <a:p>
            <a:pPr lvl="0"/>
            <a:r>
              <a:rPr lang="en-US" dirty="0"/>
              <a:t>Decider </a:t>
            </a:r>
            <a:r>
              <a:rPr lang="en-US" dirty="0" smtClean="0"/>
              <a:t>– </a:t>
            </a:r>
            <a:r>
              <a:rPr lang="en-US" dirty="0" smtClean="0">
                <a:latin typeface="Footlight MT Light" panose="0204060206030A020304" pitchFamily="18" charset="0"/>
              </a:rPr>
              <a:t>Person </a:t>
            </a:r>
            <a:r>
              <a:rPr lang="en-US" dirty="0">
                <a:latin typeface="Footlight MT Light" panose="0204060206030A020304" pitchFamily="18" charset="0"/>
              </a:rPr>
              <a:t>who decide to buy.</a:t>
            </a:r>
          </a:p>
          <a:p>
            <a:r>
              <a:rPr lang="en-US" dirty="0"/>
              <a:t>Buyer – </a:t>
            </a:r>
            <a:r>
              <a:rPr lang="en-US" dirty="0">
                <a:latin typeface="Footlight MT Light" panose="0204060206030A020304" pitchFamily="18" charset="0"/>
              </a:rPr>
              <a:t>Person who purchase the product</a:t>
            </a:r>
          </a:p>
          <a:p>
            <a:pPr lvl="0"/>
            <a:r>
              <a:rPr lang="en-US" dirty="0"/>
              <a:t>User – </a:t>
            </a:r>
            <a:r>
              <a:rPr lang="en-US" dirty="0">
                <a:latin typeface="Footlight MT Light" panose="0204060206030A020304" pitchFamily="18" charset="0"/>
              </a:rPr>
              <a:t>Person who consume the product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Marketing Management – University of Kelaniya – Sri Lanka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Types of Buying </a:t>
            </a:r>
            <a:r>
              <a:rPr lang="en-US" b="1" cap="all" dirty="0" smtClean="0"/>
              <a:t>Behaviors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Marketing Management – University of Kelaniya – Sri Lanka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93313" y="1816100"/>
          <a:ext cx="5637686" cy="33210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18843"/>
                <a:gridCol w="2818843"/>
              </a:tblGrid>
              <a:tr h="158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Complex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Buying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Behavior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Computer, Vehicle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Variety Seeking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Buying </a:t>
                      </a:r>
                      <a:r>
                        <a:rPr lang="en-US" sz="2000" dirty="0" smtClean="0">
                          <a:effectLst/>
                        </a:rPr>
                        <a:t>Behavior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Chocolate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33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Dissonance Reducing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buying </a:t>
                      </a:r>
                      <a:r>
                        <a:rPr lang="en-US" sz="2000" dirty="0" smtClean="0">
                          <a:effectLst/>
                        </a:rPr>
                        <a:t>behavior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Carpeting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Habitual Buying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Behavior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Salt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23099" y="2865438"/>
            <a:ext cx="1854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Significance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Differences Among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Brands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4538" y="5539858"/>
            <a:ext cx="249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Consumer Involvement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4617" y="526256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High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7581" y="18161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High	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1117" y="513715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37581" y="476781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99" y="365127"/>
            <a:ext cx="8235951" cy="693730"/>
          </a:xfrm>
        </p:spPr>
        <p:txBody>
          <a:bodyPr>
            <a:normAutofit/>
          </a:bodyPr>
          <a:lstStyle/>
          <a:p>
            <a:r>
              <a:rPr lang="en-US" sz="2800" b="1" cap="all" dirty="0"/>
              <a:t>Stages of Buying Decision Process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Marketing Management – University of Kelaniya – Sri Lanka</a:t>
            </a:r>
            <a:endParaRPr lang="en-US" dirty="0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406398" y="1258095"/>
            <a:ext cx="8331202" cy="869950"/>
            <a:chOff x="900" y="10080"/>
            <a:chExt cx="10440" cy="900"/>
          </a:xfrm>
        </p:grpSpPr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9540" y="10080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Post Purchase behavior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060" y="10080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Information Search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220" y="10080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Evaluating </a:t>
              </a:r>
              <a:endPara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Alternatives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380" y="10080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Purchase Decision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900" y="10080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Need /Problem </a:t>
              </a:r>
              <a:endPara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Recognition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700" y="1062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860" y="1062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7020" y="1062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9180" y="1062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/>
            </a:p>
          </p:txBody>
        </p:sp>
      </p:grp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600199" y="32631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9399" y="2476518"/>
            <a:ext cx="858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cap="all" dirty="0">
                <a:latin typeface="Geometr415 Blk BT" panose="020B0802020204020303" pitchFamily="34" charset="0"/>
                <a:ea typeface="+mj-ea"/>
                <a:cs typeface="+mj-cs"/>
              </a:rPr>
              <a:t>Buying Decision Process of New products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397" y="3197727"/>
            <a:ext cx="8331202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2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74320" algn="l"/>
                <a:tab pos="2540" algn="l"/>
              </a:tabLst>
            </a:pPr>
            <a:r>
              <a:rPr lang="en-US" b="1" kern="1600" dirty="0">
                <a:latin typeface="Times New Roman" panose="02020603050405020304" pitchFamily="18" charset="0"/>
              </a:rPr>
              <a:t>Awareness -</a:t>
            </a:r>
            <a:r>
              <a:rPr lang="en-US" kern="1600" dirty="0">
                <a:latin typeface="Times New Roman" panose="02020603050405020304" pitchFamily="18" charset="0"/>
              </a:rPr>
              <a:t> Consumer become aware of the product</a:t>
            </a:r>
            <a:endParaRPr lang="en-US" sz="2400" b="1" kern="1600" dirty="0">
              <a:latin typeface="Arial" panose="020B060402020202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54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Interest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Seek information about the new product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54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Evaluation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Evaluate new product with the existing brand categories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54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Trial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Try out new product in small scale to evaluate</a:t>
            </a: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54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Adoption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Consumers decide to make full and regular use.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Marketing Management – University of Kelaniya – Sri Lanka</a:t>
            </a: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101597" y="459254"/>
            <a:ext cx="8756838" cy="2918946"/>
            <a:chOff x="2527" y="5106"/>
            <a:chExt cx="7200" cy="2469"/>
          </a:xfrm>
        </p:grpSpPr>
        <p:sp>
          <p:nvSpPr>
            <p:cNvPr id="7" name="AutoShape 8"/>
            <p:cNvSpPr>
              <a:spLocks noChangeAspect="1" noChangeArrowheads="1" noTextEdit="1"/>
            </p:cNvSpPr>
            <p:nvPr/>
          </p:nvSpPr>
          <p:spPr bwMode="auto">
            <a:xfrm>
              <a:off x="2527" y="5106"/>
              <a:ext cx="7200" cy="2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827" y="5261"/>
              <a:ext cx="6900" cy="2314"/>
            </a:xfrm>
            <a:custGeom>
              <a:avLst/>
              <a:gdLst>
                <a:gd name="T0" fmla="*/ 0 w 4500"/>
                <a:gd name="T1" fmla="*/ 3450 h 3450"/>
                <a:gd name="T2" fmla="*/ 1800 w 4500"/>
                <a:gd name="T3" fmla="*/ 30 h 3450"/>
                <a:gd name="T4" fmla="*/ 4500 w 4500"/>
                <a:gd name="T5" fmla="*/ 3270 h 3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00" h="3450">
                  <a:moveTo>
                    <a:pt x="0" y="3450"/>
                  </a:moveTo>
                  <a:cubicBezTo>
                    <a:pt x="525" y="1755"/>
                    <a:pt x="1050" y="60"/>
                    <a:pt x="1800" y="30"/>
                  </a:cubicBezTo>
                  <a:cubicBezTo>
                    <a:pt x="2550" y="0"/>
                    <a:pt x="4050" y="2730"/>
                    <a:pt x="4500" y="327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827" y="7501"/>
              <a:ext cx="6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3877" y="6186"/>
              <a:ext cx="1" cy="1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5377" y="5260"/>
              <a:ext cx="1" cy="2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7927" y="6341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"/>
            <p:cNvSpPr>
              <a:spLocks noChangeShapeType="1"/>
            </p:cNvSpPr>
            <p:nvPr/>
          </p:nvSpPr>
          <p:spPr bwMode="auto">
            <a:xfrm flipV="1">
              <a:off x="6727" y="5569"/>
              <a:ext cx="1" cy="20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2900" y="3327181"/>
            <a:ext cx="117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ea typeface="Times New Roman" panose="02020603050405020304" pitchFamily="18" charset="0"/>
              </a:rPr>
              <a:t>Innovators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678" y="3327181"/>
            <a:ext cx="161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ea typeface="Times New Roman" panose="02020603050405020304" pitchFamily="18" charset="0"/>
              </a:rPr>
              <a:t>Early</a:t>
            </a: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dirty="0">
                <a:ea typeface="Times New Roman" panose="02020603050405020304" pitchFamily="18" charset="0"/>
              </a:rPr>
              <a:t>Adopters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23826" y="3327181"/>
            <a:ext cx="1556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ea typeface="Times New Roman" panose="02020603050405020304" pitchFamily="18" charset="0"/>
              </a:rPr>
              <a:t>Early</a:t>
            </a: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dirty="0">
                <a:ea typeface="Times New Roman" panose="02020603050405020304" pitchFamily="18" charset="0"/>
              </a:rPr>
              <a:t>Majority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34786" y="3327181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ea typeface="Times New Roman" panose="02020603050405020304" pitchFamily="18" charset="0"/>
              </a:rPr>
              <a:t>Late Majority 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28136" y="3327181"/>
            <a:ext cx="1008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ea typeface="Times New Roman" panose="02020603050405020304" pitchFamily="18" charset="0"/>
              </a:rPr>
              <a:t>Laggards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4194" y="2841845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ea typeface="Times New Roman" panose="02020603050405020304" pitchFamily="18" charset="0"/>
              </a:rPr>
              <a:t>2.5 %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5035" y="2841845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ea typeface="Times New Roman" panose="02020603050405020304" pitchFamily="18" charset="0"/>
              </a:rPr>
              <a:t>13.5 %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1259" y="2841845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ea typeface="Times New Roman" panose="02020603050405020304" pitchFamily="18" charset="0"/>
              </a:rPr>
              <a:t>34 %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21056" y="2841845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ea typeface="Times New Roman" panose="02020603050405020304" pitchFamily="18" charset="0"/>
              </a:rPr>
              <a:t>34 %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9313" y="2841845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ea typeface="Times New Roman" panose="02020603050405020304" pitchFamily="18" charset="0"/>
              </a:rPr>
              <a:t>16 %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rtualnews.associationofvirtualworlds.com/wp-content/uploads/2011/09/800-DW-Sho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41" y="3711388"/>
            <a:ext cx="4660171" cy="31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93" y="779928"/>
            <a:ext cx="8606119" cy="1049151"/>
          </a:xfrm>
        </p:spPr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Consumer ???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5124" name="Picture 4" descr="http://deloitteblog.co.za.www102.cpt1.host-h.net/wp-content/uploads/2011/10/consu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3" y="4329953"/>
            <a:ext cx="3526465" cy="25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7" y="257549"/>
            <a:ext cx="8673352" cy="710639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cap="all" dirty="0">
                <a:latin typeface="Arial Black" panose="020B0A04020102020204" pitchFamily="34" charset="0"/>
              </a:rPr>
              <a:t>Buyer behavior in Consumer </a:t>
            </a:r>
            <a:r>
              <a:rPr lang="en-US" sz="2800" b="1" cap="all" dirty="0" smtClean="0">
                <a:latin typeface="Arial Black" panose="020B0A04020102020204" pitchFamily="34" charset="0"/>
              </a:rPr>
              <a:t>market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38834" y="1896036"/>
            <a:ext cx="1043852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http://media.cagle.com/6/2010/09/27/83710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34" y="1107888"/>
            <a:ext cx="5567082" cy="5198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20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65434"/>
              </p:ext>
            </p:extLst>
          </p:nvPr>
        </p:nvGraphicFramePr>
        <p:xfrm>
          <a:off x="-384873" y="1157194"/>
          <a:ext cx="9528873" cy="513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Slide" r:id="rId3" imgW="4571844" imgH="3429048" progId="PowerPoint.Slide.8">
                  <p:embed/>
                </p:oleObj>
              </mc:Choice>
              <mc:Fallback>
                <p:oleObj name="Slide" r:id="rId3" imgW="4571844" imgH="3429048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4873" y="1157194"/>
                        <a:ext cx="9528873" cy="5136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07" y="257549"/>
            <a:ext cx="8673352" cy="710639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cap="all" dirty="0" smtClean="0">
                <a:latin typeface="Arial Black" panose="020B0A04020102020204" pitchFamily="34" charset="0"/>
              </a:rPr>
              <a:t>Stimulus Respond Model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707" y="257549"/>
            <a:ext cx="8673352" cy="1073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70000"/>
              </a:lnSpc>
            </a:pPr>
            <a:r>
              <a:rPr lang="en-US" sz="2800" b="1" cap="all" dirty="0">
                <a:latin typeface="Arial Black" panose="020B0A04020102020204" pitchFamily="34" charset="0"/>
              </a:rPr>
              <a:t>The Major Factors Effect on Consumer Behavior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00655"/>
              </p:ext>
            </p:extLst>
          </p:nvPr>
        </p:nvGraphicFramePr>
        <p:xfrm>
          <a:off x="201707" y="1102659"/>
          <a:ext cx="8780928" cy="500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Slide" r:id="rId3" imgW="4571844" imgH="3429048" progId="PowerPoint.Slide.8">
                  <p:embed/>
                </p:oleObj>
              </mc:Choice>
              <mc:Fallback>
                <p:oleObj name="Slide" r:id="rId3" imgW="4571844" imgH="3429048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07" y="1102659"/>
                        <a:ext cx="8780928" cy="5002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1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7" y="333002"/>
            <a:ext cx="7886700" cy="2396752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sz="3600" b="1" dirty="0" smtClean="0"/>
              <a:t> Cultural Factors</a:t>
            </a:r>
          </a:p>
          <a:p>
            <a:pPr marL="514350" indent="-514350">
              <a:buAutoNum type="arabicParenBoth"/>
            </a:pPr>
            <a:endParaRPr lang="en-US" b="1" dirty="0" smtClean="0"/>
          </a:p>
          <a:p>
            <a:pPr marL="0" indent="0">
              <a:buNone/>
            </a:pPr>
            <a:r>
              <a:rPr lang="en-US" sz="2200" b="1" dirty="0" smtClean="0"/>
              <a:t>	</a:t>
            </a:r>
            <a:r>
              <a:rPr lang="en-US" sz="2200" b="1" dirty="0" smtClean="0">
                <a:latin typeface="Arial Black" panose="020B0A04020102020204" pitchFamily="34" charset="0"/>
              </a:rPr>
              <a:t>1.1 </a:t>
            </a:r>
            <a:r>
              <a:rPr lang="en-US" sz="2200" b="1" dirty="0">
                <a:latin typeface="Arial Black" panose="020B0A04020102020204" pitchFamily="34" charset="0"/>
              </a:rPr>
              <a:t>Culture</a:t>
            </a:r>
          </a:p>
          <a:p>
            <a:pPr lvl="2"/>
            <a:r>
              <a:rPr lang="en-US" b="1" dirty="0" smtClean="0"/>
              <a:t>Way of doing things</a:t>
            </a:r>
          </a:p>
          <a:p>
            <a:pPr lvl="4"/>
            <a:r>
              <a:rPr lang="en-US" b="1" dirty="0" smtClean="0"/>
              <a:t>Clothing and Food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3497" y="2729751"/>
            <a:ext cx="7886700" cy="136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latin typeface="Arial Black" panose="020B0A04020102020204" pitchFamily="34" charset="0"/>
              </a:rPr>
              <a:t>	1.2 </a:t>
            </a:r>
            <a:r>
              <a:rPr lang="en-US" sz="2200" b="1" dirty="0">
                <a:latin typeface="Arial Black" panose="020B0A04020102020204" pitchFamily="34" charset="0"/>
              </a:rPr>
              <a:t>Sub </a:t>
            </a:r>
            <a:r>
              <a:rPr lang="en-US" sz="2200" b="1" dirty="0" smtClean="0">
                <a:latin typeface="Arial Black" panose="020B0A04020102020204" pitchFamily="34" charset="0"/>
              </a:rPr>
              <a:t>culture </a:t>
            </a:r>
          </a:p>
          <a:p>
            <a:pPr lvl="2"/>
            <a:r>
              <a:rPr lang="en-US" b="1" dirty="0" smtClean="0"/>
              <a:t>Way of doing things</a:t>
            </a:r>
          </a:p>
          <a:p>
            <a:pPr lvl="4"/>
            <a:r>
              <a:rPr lang="en-US" b="1" dirty="0"/>
              <a:t>University subculture, Religion subculture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3497" y="4037291"/>
            <a:ext cx="7886700" cy="136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latin typeface="Arial Black" panose="020B0A04020102020204" pitchFamily="34" charset="0"/>
              </a:rPr>
              <a:t>	1.2 </a:t>
            </a:r>
            <a:r>
              <a:rPr lang="en-US" sz="2200" b="1" dirty="0">
                <a:latin typeface="Arial Black" panose="020B0A04020102020204" pitchFamily="34" charset="0"/>
              </a:rPr>
              <a:t>Social class</a:t>
            </a:r>
          </a:p>
          <a:p>
            <a:pPr lvl="2"/>
            <a:r>
              <a:rPr lang="en-US" b="1" dirty="0"/>
              <a:t>R</a:t>
            </a:r>
            <a:r>
              <a:rPr lang="en-US" b="1" dirty="0" smtClean="0"/>
              <a:t>elatively </a:t>
            </a:r>
            <a:r>
              <a:rPr lang="en-US" b="1" dirty="0"/>
              <a:t>homogeneous and enduring in the </a:t>
            </a:r>
            <a:r>
              <a:rPr lang="en-US" b="1" dirty="0" smtClean="0"/>
              <a:t>society</a:t>
            </a:r>
          </a:p>
          <a:p>
            <a:pPr lvl="4"/>
            <a:r>
              <a:rPr lang="en-US" b="1" dirty="0"/>
              <a:t>Upper class, Middle class, Lower class</a:t>
            </a:r>
          </a:p>
        </p:txBody>
      </p:sp>
    </p:spTree>
    <p:extLst>
      <p:ext uri="{BB962C8B-B14F-4D97-AF65-F5344CB8AC3E}">
        <p14:creationId xmlns:p14="http://schemas.microsoft.com/office/powerpoint/2010/main" val="37361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132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ea typeface="+mn-ea"/>
                <a:cs typeface="+mn-cs"/>
              </a:rPr>
              <a:t>(2) Social 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Factors</a:t>
            </a:r>
            <a:endParaRPr lang="en-US" sz="5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3497" y="1546410"/>
            <a:ext cx="7886700" cy="1922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latin typeface="Arial Black" panose="020B0A04020102020204" pitchFamily="34" charset="0"/>
              </a:rPr>
              <a:t>	</a:t>
            </a:r>
            <a:r>
              <a:rPr lang="en-US" sz="2400" b="1" dirty="0">
                <a:latin typeface="Arial Black" panose="020B0A04020102020204" pitchFamily="34" charset="0"/>
              </a:rPr>
              <a:t>2.1 Reference Groups</a:t>
            </a: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200" b="1" dirty="0" smtClean="0">
              <a:latin typeface="Arial Black" panose="020B0A04020102020204" pitchFamily="34" charset="0"/>
            </a:endParaRPr>
          </a:p>
          <a:p>
            <a:pPr lvl="2"/>
            <a:r>
              <a:rPr lang="en-US" b="1" dirty="0"/>
              <a:t>Membership </a:t>
            </a:r>
            <a:r>
              <a:rPr lang="en-US" b="1" dirty="0" smtClean="0"/>
              <a:t>Groups – Family , Friends, relatives</a:t>
            </a:r>
          </a:p>
          <a:p>
            <a:pPr lvl="2"/>
            <a:r>
              <a:rPr lang="en-US" b="1" dirty="0" smtClean="0"/>
              <a:t>Secondary Groups - </a:t>
            </a:r>
            <a:r>
              <a:rPr lang="en-US" b="1" dirty="0"/>
              <a:t>R</a:t>
            </a:r>
            <a:r>
              <a:rPr lang="en-US" b="1" dirty="0" smtClean="0"/>
              <a:t>eligion </a:t>
            </a:r>
            <a:r>
              <a:rPr lang="en-US" b="1" dirty="0"/>
              <a:t>groups, professionals, trade unions</a:t>
            </a:r>
          </a:p>
          <a:p>
            <a:pPr lvl="2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528047" y="34693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Aspiration groups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Disassociate groups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1761" y="4373887"/>
            <a:ext cx="1908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atin typeface="Arial Black" panose="020B0A04020102020204" pitchFamily="34" charset="0"/>
              </a:rPr>
              <a:t>2.2 Family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1761" y="5093767"/>
            <a:ext cx="364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atin typeface="Arial Black" panose="020B0A04020102020204" pitchFamily="34" charset="0"/>
              </a:rPr>
              <a:t>2.3 Roles and Status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8047" y="5628981"/>
            <a:ext cx="5459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Family, Business organizations, Clubs, Unions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03" y="112681"/>
            <a:ext cx="7886700" cy="1325563"/>
          </a:xfrm>
        </p:spPr>
        <p:txBody>
          <a:bodyPr/>
          <a:lstStyle/>
          <a:p>
            <a:r>
              <a:rPr lang="en-US" sz="3600" b="1" dirty="0" smtClean="0"/>
              <a:t>3</a:t>
            </a:r>
            <a:r>
              <a:rPr lang="en-US" sz="3600" b="1" dirty="0"/>
              <a:t>) Personal Factors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6603" y="799855"/>
            <a:ext cx="7886700" cy="3872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latin typeface="Arial Black" panose="020B0A04020102020204" pitchFamily="34" charset="0"/>
              </a:rPr>
              <a:t>	</a:t>
            </a:r>
            <a:r>
              <a:rPr lang="en-US" sz="2000" b="1" dirty="0" smtClean="0">
                <a:latin typeface="Arial Black" panose="020B0A04020102020204" pitchFamily="34" charset="0"/>
              </a:rPr>
              <a:t>3.1 </a:t>
            </a:r>
            <a:r>
              <a:rPr lang="en-US" sz="2000" b="1" dirty="0">
                <a:latin typeface="Arial Black" panose="020B0A04020102020204" pitchFamily="34" charset="0"/>
              </a:rPr>
              <a:t>Age &amp; Stages of Life cycle</a:t>
            </a:r>
          </a:p>
          <a:p>
            <a:pPr lvl="3"/>
            <a:r>
              <a:rPr lang="en-US" b="1" dirty="0" smtClean="0"/>
              <a:t>Bachelor </a:t>
            </a:r>
            <a:r>
              <a:rPr lang="en-US" b="1" dirty="0"/>
              <a:t>Stage-</a:t>
            </a:r>
            <a:r>
              <a:rPr lang="en-US" dirty="0"/>
              <a:t>Unmarried person</a:t>
            </a:r>
          </a:p>
          <a:p>
            <a:pPr lvl="3"/>
            <a:r>
              <a:rPr lang="en-US" b="1" dirty="0"/>
              <a:t>Newly married stage-</a:t>
            </a:r>
            <a:r>
              <a:rPr lang="en-US" dirty="0"/>
              <a:t>Young couple without children</a:t>
            </a:r>
          </a:p>
          <a:p>
            <a:pPr lvl="3"/>
            <a:r>
              <a:rPr lang="en-US" b="1" dirty="0"/>
              <a:t>Full nest one-</a:t>
            </a:r>
            <a:r>
              <a:rPr lang="en-US" dirty="0"/>
              <a:t>Youngest child below 6 years old</a:t>
            </a:r>
          </a:p>
          <a:p>
            <a:pPr lvl="3"/>
            <a:r>
              <a:rPr lang="en-US" b="1" dirty="0"/>
              <a:t>Full nest two-</a:t>
            </a:r>
            <a:r>
              <a:rPr lang="en-US" dirty="0"/>
              <a:t>youngest child 6 years or over</a:t>
            </a:r>
          </a:p>
          <a:p>
            <a:pPr lvl="3"/>
            <a:r>
              <a:rPr lang="en-US" b="1" dirty="0"/>
              <a:t>Full nest Three –</a:t>
            </a:r>
            <a:r>
              <a:rPr lang="en-US" dirty="0"/>
              <a:t>Old couple with depended children</a:t>
            </a:r>
          </a:p>
          <a:p>
            <a:pPr lvl="3"/>
            <a:r>
              <a:rPr lang="en-US" b="1" dirty="0"/>
              <a:t>Empty nest one-</a:t>
            </a:r>
            <a:r>
              <a:rPr lang="en-US" dirty="0"/>
              <a:t>Older couple, No children living with them</a:t>
            </a:r>
          </a:p>
          <a:p>
            <a:pPr lvl="3"/>
            <a:r>
              <a:rPr lang="en-US" b="1" dirty="0"/>
              <a:t>Empty nest </a:t>
            </a:r>
            <a:r>
              <a:rPr lang="en-US" b="1" dirty="0" smtClean="0"/>
              <a:t>two- </a:t>
            </a:r>
            <a:r>
              <a:rPr lang="en-US" dirty="0" smtClean="0"/>
              <a:t>Older </a:t>
            </a:r>
            <a:r>
              <a:rPr lang="en-US" dirty="0"/>
              <a:t>children, not living with parents, Head of the household </a:t>
            </a:r>
            <a:r>
              <a:rPr lang="en-US" dirty="0" smtClean="0"/>
              <a:t>retired</a:t>
            </a:r>
            <a:r>
              <a:rPr lang="en-US" dirty="0"/>
              <a:t>.</a:t>
            </a:r>
          </a:p>
          <a:p>
            <a:pPr lvl="3"/>
            <a:r>
              <a:rPr lang="en-US" b="1" dirty="0"/>
              <a:t>Solitary survivor </a:t>
            </a:r>
            <a:r>
              <a:rPr lang="en-US" dirty="0" smtClean="0"/>
              <a:t>– (</a:t>
            </a:r>
            <a:r>
              <a:rPr lang="en-US" dirty="0"/>
              <a:t>In labor force)-One person in the household, still included to </a:t>
            </a:r>
            <a:r>
              <a:rPr lang="en-US" dirty="0" smtClean="0"/>
              <a:t>the </a:t>
            </a:r>
            <a:r>
              <a:rPr lang="en-US" dirty="0"/>
              <a:t>labor  force</a:t>
            </a:r>
          </a:p>
          <a:p>
            <a:pPr lvl="3"/>
            <a:r>
              <a:rPr lang="en-US" b="1" dirty="0"/>
              <a:t>Solitary Survivor (retired) </a:t>
            </a:r>
          </a:p>
          <a:p>
            <a:pPr lvl="2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35452" y="4492816"/>
            <a:ext cx="6548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3.2 Occupation and Economic circumstances</a:t>
            </a:r>
            <a:endParaRPr lang="en-US" sz="20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5452" y="4918682"/>
            <a:ext cx="1990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3.3 Life style</a:t>
            </a:r>
            <a:endParaRPr lang="en-US" sz="20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5452" y="5359783"/>
            <a:ext cx="4750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3.4 Personality and Self concept</a:t>
            </a:r>
            <a:endParaRPr lang="en-US" sz="20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5011" y="5759893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54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Actual self concept.- How he or she view her/him self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54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Ideal self concept – How he would like to see him self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54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Other selves concept – How he thinks about others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fig0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4236"/>
            <a:ext cx="4468906" cy="310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438"/>
            <a:ext cx="7886700" cy="831662"/>
          </a:xfrm>
        </p:spPr>
        <p:txBody>
          <a:bodyPr>
            <a:normAutofit/>
          </a:bodyPr>
          <a:lstStyle/>
          <a:p>
            <a:r>
              <a:rPr lang="en-US" sz="3600" b="1" dirty="0"/>
              <a:t>(4) Psychological Factors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7382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rial Black" panose="020B0A04020102020204" pitchFamily="34" charset="0"/>
              </a:rPr>
              <a:t>	4.1 </a:t>
            </a:r>
            <a:r>
              <a:rPr lang="en-US" sz="2000" b="1" dirty="0">
                <a:latin typeface="Arial Black" panose="020B0A04020102020204" pitchFamily="34" charset="0"/>
              </a:rPr>
              <a:t>Motivation</a:t>
            </a:r>
          </a:p>
          <a:p>
            <a:endParaRPr lang="en-US" dirty="0"/>
          </a:p>
        </p:txBody>
      </p:sp>
      <p:pic>
        <p:nvPicPr>
          <p:cNvPr id="4098" name="Picture 2" descr="http://www.whatishumanresource.com/_/rsrc/1312457834066/herzberg-two-factor-theory/maslow%20hertzb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203919"/>
            <a:ext cx="5143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3091</TotalTime>
  <Words>329</Words>
  <Application>Microsoft Office PowerPoint</Application>
  <PresentationFormat>On-screen Show (4:3)</PresentationFormat>
  <Paragraphs>123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Footlight MT Light</vt:lpstr>
      <vt:lpstr>Geometr415 Blk BT</vt:lpstr>
      <vt:lpstr>Symbol</vt:lpstr>
      <vt:lpstr>Times New Roman</vt:lpstr>
      <vt:lpstr>Office Theme</vt:lpstr>
      <vt:lpstr>Slide</vt:lpstr>
      <vt:lpstr>PowerPoint Presentation</vt:lpstr>
      <vt:lpstr>Consumer ???</vt:lpstr>
      <vt:lpstr>Buyer behavior in Consumer market</vt:lpstr>
      <vt:lpstr>Stimulus Respond Model</vt:lpstr>
      <vt:lpstr>PowerPoint Presentation</vt:lpstr>
      <vt:lpstr>PowerPoint Presentation</vt:lpstr>
      <vt:lpstr>(2) Social Factors</vt:lpstr>
      <vt:lpstr>3) Personal Factors </vt:lpstr>
      <vt:lpstr>(4) Psychological Factors  </vt:lpstr>
      <vt:lpstr>PowerPoint Presentation</vt:lpstr>
      <vt:lpstr>PowerPoint Presentation</vt:lpstr>
      <vt:lpstr>Group Activity - Find</vt:lpstr>
      <vt:lpstr>Who Makes Buying Decisions</vt:lpstr>
      <vt:lpstr>Types of Buying Behaviors</vt:lpstr>
      <vt:lpstr>Stages of Buying Decision Process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Saumya Bandara</dc:creator>
  <cp:lastModifiedBy>Saumya Bandara</cp:lastModifiedBy>
  <cp:revision>32</cp:revision>
  <cp:lastPrinted>2016-08-30T12:01:00Z</cp:lastPrinted>
  <dcterms:created xsi:type="dcterms:W3CDTF">2016-08-25T13:54:06Z</dcterms:created>
  <dcterms:modified xsi:type="dcterms:W3CDTF">2018-06-16T05:49:35Z</dcterms:modified>
</cp:coreProperties>
</file>