
<file path=[Content_Types].xml><?xml version="1.0" encoding="utf-8"?>
<Types xmlns="http://schemas.openxmlformats.org/package/2006/content-types">
  <Override PartName="/ppt/slides/slide29.xml" ContentType="application/vnd.openxmlformats-officedocument.presentationml.slide+xml"/>
  <Override PartName="/ppt/theme/themeOverride12.xml" ContentType="application/vnd.openxmlformats-officedocument.themeOverride+xml"/>
  <Override PartName="/ppt/theme/themeOverride30.xml" ContentType="application/vnd.openxmlformats-officedocument.themeOverr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Override5.xml" ContentType="application/vnd.openxmlformats-officedocument.themeOverride+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theme/themeOverride1.xml" ContentType="application/vnd.openxmlformats-officedocument.themeOverr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20.xml" ContentType="application/vnd.openxmlformats-officedocument.presentationml.slideLayout+xml"/>
  <Override PartName="/ppt/theme/themeOverride39.xml" ContentType="application/vnd.openxmlformats-officedocument.themeOverride+xml"/>
  <Override PartName="/ppt/theme/themeOverride17.xml" ContentType="application/vnd.openxmlformats-officedocument.themeOverride+xml"/>
  <Override PartName="/ppt/theme/themeOverride28.xml" ContentType="application/vnd.openxmlformats-officedocument.themeOverride+xml"/>
  <Override PartName="/ppt/theme/themeOverride37.xml" ContentType="application/vnd.openxmlformats-officedocument.themeOverride+xml"/>
  <Override PartName="/ppt/theme/themeOverride15.xml" ContentType="application/vnd.openxmlformats-officedocument.themeOverride+xml"/>
  <Override PartName="/ppt/theme/themeOverride24.xml" ContentType="application/vnd.openxmlformats-officedocument.themeOverride+xml"/>
  <Override PartName="/ppt/theme/themeOverride26.xml" ContentType="application/vnd.openxmlformats-officedocument.themeOverride+xml"/>
  <Override PartName="/ppt/theme/themeOverride35.xml" ContentType="application/vnd.openxmlformats-officedocument.themeOverride+xml"/>
  <Override PartName="/ppt/theme/themeOverride44.xml" ContentType="application/vnd.openxmlformats-officedocument.themeOverr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theme/themeOverride13.xml" ContentType="application/vnd.openxmlformats-officedocument.themeOverride+xml"/>
  <Override PartName="/ppt/theme/themeOverride22.xml" ContentType="application/vnd.openxmlformats-officedocument.themeOverride+xml"/>
  <Override PartName="/ppt/theme/themeOverride33.xml" ContentType="application/vnd.openxmlformats-officedocument.themeOverride+xml"/>
  <Override PartName="/ppt/theme/themeOverride42.xml" ContentType="application/vnd.openxmlformats-officedocument.themeOverr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theme/themeOverride8.xml" ContentType="application/vnd.openxmlformats-officedocument.themeOverride+xml"/>
  <Override PartName="/ppt/theme/themeOverride11.xml" ContentType="application/vnd.openxmlformats-officedocument.themeOverride+xml"/>
  <Override PartName="/ppt/theme/themeOverride20.xml" ContentType="application/vnd.openxmlformats-officedocument.themeOverride+xml"/>
  <Override PartName="/ppt/theme/themeOverride31.xml" ContentType="application/vnd.openxmlformats-officedocument.themeOverride+xml"/>
  <Override PartName="/ppt/theme/themeOverride40.xml" ContentType="application/vnd.openxmlformats-officedocument.themeOverr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Override6.xml" ContentType="application/vnd.openxmlformats-officedocument.themeOverr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Default Extension="jpeg" ContentType="image/jpeg"/>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theme/themeOverride4.xml" ContentType="application/vnd.openxmlformats-officedocument.themeOverr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theme/themeOverride2.xml" ContentType="application/vnd.openxmlformats-officedocument.themeOverr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theme/themeOverride29.xml" ContentType="application/vnd.openxmlformats-officedocument.themeOverride+xml"/>
  <Override PartName="/ppt/theme/themeOverride38.xml" ContentType="application/vnd.openxmlformats-officedocument.themeOverride+xml"/>
  <Override PartName="/ppt/slideLayouts/slideLayout10.xml" ContentType="application/vnd.openxmlformats-officedocument.presentationml.slideLayout+xml"/>
  <Override PartName="/ppt/theme/themeOverride18.xml" ContentType="application/vnd.openxmlformats-officedocument.themeOverride+xml"/>
  <Override PartName="/ppt/theme/themeOverride27.xml" ContentType="application/vnd.openxmlformats-officedocument.themeOverride+xml"/>
  <Override PartName="/ppt/theme/themeOverride36.xml" ContentType="application/vnd.openxmlformats-officedocument.themeOverride+xml"/>
  <Override PartName="/ppt/theme/themeOverride45.xml" ContentType="application/vnd.openxmlformats-officedocument.themeOverride+xml"/>
  <Override PartName="/ppt/theme/themeOverride16.xml" ContentType="application/vnd.openxmlformats-officedocument.themeOverride+xml"/>
  <Override PartName="/ppt/theme/themeOverride25.xml" ContentType="application/vnd.openxmlformats-officedocument.themeOverride+xml"/>
  <Override PartName="/ppt/theme/themeOverride34.xml" ContentType="application/vnd.openxmlformats-officedocument.themeOverride+xml"/>
  <Override PartName="/ppt/theme/themeOverride43.xml" ContentType="application/vnd.openxmlformats-officedocument.themeOverride+xml"/>
  <Override PartName="/ppt/slides/slide8.xml" ContentType="application/vnd.openxmlformats-officedocument.presentationml.slide+xml"/>
  <Override PartName="/ppt/theme/themeOverride9.xml" ContentType="application/vnd.openxmlformats-officedocument.themeOverride+xml"/>
  <Override PartName="/ppt/theme/themeOverride14.xml" ContentType="application/vnd.openxmlformats-officedocument.themeOverride+xml"/>
  <Override PartName="/ppt/theme/themeOverride23.xml" ContentType="application/vnd.openxmlformats-officedocument.themeOverride+xml"/>
  <Override PartName="/ppt/theme/themeOverride32.xml" ContentType="application/vnd.openxmlformats-officedocument.themeOverride+xml"/>
  <Override PartName="/ppt/theme/themeOverride41.xml" ContentType="application/vnd.openxmlformats-officedocument.themeOverr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theme/themeOverride7.xml" ContentType="application/vnd.openxmlformats-officedocument.themeOverride+xml"/>
  <Override PartName="/ppt/theme/themeOverride21.xml" ContentType="application/vnd.openxmlformats-officedocument.themeOverride+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theme/themeOverride10.xml" ContentType="application/vnd.openxmlformats-officedocument.themeOverr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Layouts/slideLayout15.xml" ContentType="application/vnd.openxmlformats-officedocument.presentationml.slideLayout+xml"/>
  <Override PartName="/ppt/theme/themeOverride3.xml" ContentType="application/vnd.openxmlformats-officedocument.themeOverride+xml"/>
  <Default Extension="wmf" ContentType="image/x-wmf"/>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theme/themeOverride19.xml" ContentType="application/vnd.openxmlformats-officedocument.themeOverr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1" r:id="rId1"/>
  </p:sldMasterIdLst>
  <p:notesMasterIdLst>
    <p:notesMasterId r:id="rId47"/>
  </p:notesMasterIdLst>
  <p:sldIdLst>
    <p:sldId id="309" r:id="rId2"/>
    <p:sldId id="305" r:id="rId3"/>
    <p:sldId id="306" r:id="rId4"/>
    <p:sldId id="307" r:id="rId5"/>
    <p:sldId id="308" r:id="rId6"/>
    <p:sldId id="257" r:id="rId7"/>
    <p:sldId id="258"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 id="285" r:id="rId32"/>
    <p:sldId id="286" r:id="rId33"/>
    <p:sldId id="287" r:id="rId34"/>
    <p:sldId id="288" r:id="rId35"/>
    <p:sldId id="289" r:id="rId36"/>
    <p:sldId id="290" r:id="rId37"/>
    <p:sldId id="291" r:id="rId38"/>
    <p:sldId id="292" r:id="rId39"/>
    <p:sldId id="293" r:id="rId40"/>
    <p:sldId id="294" r:id="rId41"/>
    <p:sldId id="295" r:id="rId42"/>
    <p:sldId id="296" r:id="rId43"/>
    <p:sldId id="297" r:id="rId44"/>
    <p:sldId id="298" r:id="rId45"/>
    <p:sldId id="299" r:id="rId4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p:scale>
          <a:sx n="77" d="100"/>
          <a:sy n="77" d="100"/>
        </p:scale>
        <p:origin x="-462" y="60"/>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notesMaster" Target="notesMasters/notesMaster1.xml"/><Relationship Id="rId50"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EB76729-4CC6-4A6A-8AA9-69B2366A611A}" type="datetimeFigureOut">
              <a:rPr lang="en-US" smtClean="0"/>
              <a:pPr/>
              <a:t>12/30/2017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B1CCB33-AC95-42A2-B670-C2818B853DC4}" type="slidenum">
              <a:rPr lang="en-US" smtClean="0"/>
              <a:pPr/>
              <a:t>‹#›</a:t>
            </a:fld>
            <a:endParaRPr lang="en-US"/>
          </a:p>
        </p:txBody>
      </p:sp>
    </p:spTree>
    <p:extLst>
      <p:ext uri="{BB962C8B-B14F-4D97-AF65-F5344CB8AC3E}">
        <p14:creationId xmlns:p14="http://schemas.microsoft.com/office/powerpoint/2010/main" xmlns="" val="21400438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Rot="1" noChangeAspect="1" noChangeArrowheads="1" noTextEdit="1"/>
          </p:cNvSpPr>
          <p:nvPr>
            <p:ph type="sldImg"/>
          </p:nvPr>
        </p:nvSpPr>
        <p:spPr bwMode="auto">
          <a:xfrm>
            <a:off x="592138" y="800100"/>
            <a:ext cx="5675312" cy="3194050"/>
          </a:xfrm>
          <a:noFill/>
          <a:ln cap="flat">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5123" name="Rectangle 3"/>
          <p:cNvSpPr>
            <a:spLocks noGrp="1" noChangeArrowheads="1"/>
          </p:cNvSpPr>
          <p:nvPr>
            <p:ph type="body" idx="1"/>
          </p:nvPr>
        </p:nvSpPr>
        <p:spPr bwMode="auto">
          <a:xfrm>
            <a:off x="915988" y="4359275"/>
            <a:ext cx="5026025" cy="4130675"/>
          </a:xfrm>
          <a:solidFill>
            <a:srgbClr val="FFFFFF"/>
          </a:solidFill>
          <a:ln w="12700" cap="flat">
            <a:solidFill>
              <a:srgbClr val="000000"/>
            </a:solidFill>
            <a:miter lim="800000"/>
            <a:headEnd/>
            <a:tailEnd/>
          </a:ln>
        </p:spPr>
        <p:txBody>
          <a:bodyPr wrap="square" lIns="92075" tIns="46038" rIns="92075" bIns="46038" numCol="1" anchor="t" anchorCtr="0" compatLnSpc="1">
            <a:prstTxWarp prst="textNoShape">
              <a:avLst/>
            </a:prstTxWarp>
          </a:bodyPr>
          <a:lstStyle/>
          <a:p>
            <a:pPr eaLnBrk="1" hangingPunct="1">
              <a:spcBef>
                <a:spcPct val="0"/>
              </a:spcBef>
            </a:pPr>
            <a:endParaRPr lang="en-US" altLang="en-US"/>
          </a:p>
        </p:txBody>
      </p:sp>
    </p:spTree>
    <p:extLst>
      <p:ext uri="{BB962C8B-B14F-4D97-AF65-F5344CB8AC3E}">
        <p14:creationId xmlns:p14="http://schemas.microsoft.com/office/powerpoint/2010/main" xmlns="" val="319077138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6"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cstate="print">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a:t>Click to edit Master title style</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43A2C199-6A10-412C-92CD-6EDB9C2A44CE}" type="datetime1">
              <a:rPr lang="en-GB" smtClean="0">
                <a:solidFill>
                  <a:prstClr val="white">
                    <a:tint val="75000"/>
                  </a:prstClr>
                </a:solidFill>
              </a:rPr>
              <a:pPr/>
              <a:t>30/12/2017</a:t>
            </a:fld>
            <a:endParaRPr lang="en-GB">
              <a:solidFill>
                <a:prstClr val="white">
                  <a:tint val="75000"/>
                </a:prstClr>
              </a:solidFill>
            </a:endParaRPr>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r>
              <a:rPr lang="en-GB" smtClean="0">
                <a:solidFill>
                  <a:prstClr val="white">
                    <a:tint val="75000"/>
                  </a:prstClr>
                </a:solidFill>
              </a:rPr>
              <a:t>Dr.Sumudu Perera</a:t>
            </a:r>
            <a:endParaRPr lang="en-GB">
              <a:solidFill>
                <a:prstClr val="white">
                  <a:tint val="75000"/>
                </a:prstClr>
              </a:solidFill>
            </a:endParaRPr>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E18371FB-5D2B-430C-ADB4-9BE9180A17CB}" type="slidenum">
              <a:rPr lang="en-GB" smtClean="0">
                <a:solidFill>
                  <a:prstClr val="white">
                    <a:tint val="75000"/>
                  </a:prstClr>
                </a:solidFill>
              </a:rPr>
              <a:pPr/>
              <a:t>‹#›</a:t>
            </a:fld>
            <a:endParaRPr lang="en-GB">
              <a:solidFill>
                <a:prstClr val="white">
                  <a:tint val="75000"/>
                </a:prstClr>
              </a:solidFill>
            </a:endParaRPr>
          </a:p>
        </p:txBody>
      </p:sp>
    </p:spTree>
    <p:extLst>
      <p:ext uri="{BB962C8B-B14F-4D97-AF65-F5344CB8AC3E}">
        <p14:creationId xmlns:p14="http://schemas.microsoft.com/office/powerpoint/2010/main" xmlns="" val="39273545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8"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cstate="print">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68A783B1-B932-43F9-95B9-99149290E0CF}" type="datetime1">
              <a:rPr lang="en-GB" smtClean="0">
                <a:solidFill>
                  <a:prstClr val="white">
                    <a:tint val="75000"/>
                  </a:prstClr>
                </a:solidFill>
              </a:rPr>
              <a:pPr/>
              <a:t>30/12/2017</a:t>
            </a:fld>
            <a:endParaRPr lang="en-GB">
              <a:solidFill>
                <a:prstClr val="white">
                  <a:tint val="75000"/>
                </a:prstClr>
              </a:solidFill>
            </a:endParaRPr>
          </a:p>
        </p:txBody>
      </p:sp>
      <p:sp>
        <p:nvSpPr>
          <p:cNvPr id="6" name="Footer Placeholder 5"/>
          <p:cNvSpPr>
            <a:spLocks noGrp="1"/>
          </p:cNvSpPr>
          <p:nvPr>
            <p:ph type="ftr" sz="quarter" idx="11"/>
          </p:nvPr>
        </p:nvSpPr>
        <p:spPr/>
        <p:txBody>
          <a:bodyPr/>
          <a:lstStyle/>
          <a:p>
            <a:r>
              <a:rPr lang="en-GB" smtClean="0">
                <a:solidFill>
                  <a:prstClr val="white">
                    <a:tint val="75000"/>
                  </a:prstClr>
                </a:solidFill>
              </a:rPr>
              <a:t>Dr.Sumudu Perera</a:t>
            </a:r>
            <a:endParaRPr lang="en-GB">
              <a:solidFill>
                <a:prstClr val="white">
                  <a:tint val="75000"/>
                </a:prstClr>
              </a:solidFill>
            </a:endParaRP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E18371FB-5D2B-430C-ADB4-9BE9180A17CB}" type="slidenum">
              <a:rPr lang="en-GB" smtClean="0">
                <a:solidFill>
                  <a:prstClr val="white">
                    <a:tint val="75000"/>
                  </a:prstClr>
                </a:solidFill>
              </a:rPr>
              <a:pPr/>
              <a:t>‹#›</a:t>
            </a:fld>
            <a:endParaRPr lang="en-GB">
              <a:solidFill>
                <a:prstClr val="white">
                  <a:tint val="75000"/>
                </a:prstClr>
              </a:solidFill>
            </a:endParaRPr>
          </a:p>
        </p:txBody>
      </p:sp>
    </p:spTree>
    <p:extLst>
      <p:ext uri="{BB962C8B-B14F-4D97-AF65-F5344CB8AC3E}">
        <p14:creationId xmlns:p14="http://schemas.microsoft.com/office/powerpoint/2010/main" xmlns="" val="36770480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3"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cstate="print">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en-US"/>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8D2198F9-01E0-4639-87E0-B9F50648400F}" type="datetime1">
              <a:rPr lang="en-GB" smtClean="0">
                <a:solidFill>
                  <a:prstClr val="white">
                    <a:tint val="75000"/>
                  </a:prstClr>
                </a:solidFill>
              </a:rPr>
              <a:pPr/>
              <a:t>30/12/2017</a:t>
            </a:fld>
            <a:endParaRPr lang="en-GB">
              <a:solidFill>
                <a:prstClr val="white">
                  <a:tint val="75000"/>
                </a:prstClr>
              </a:solidFill>
            </a:endParaRPr>
          </a:p>
        </p:txBody>
      </p:sp>
      <p:sp>
        <p:nvSpPr>
          <p:cNvPr id="5" name="Footer Placeholder 4"/>
          <p:cNvSpPr>
            <a:spLocks noGrp="1"/>
          </p:cNvSpPr>
          <p:nvPr>
            <p:ph type="ftr" sz="quarter" idx="11"/>
          </p:nvPr>
        </p:nvSpPr>
        <p:spPr/>
        <p:txBody>
          <a:bodyPr/>
          <a:lstStyle/>
          <a:p>
            <a:r>
              <a:rPr lang="en-GB" smtClean="0">
                <a:solidFill>
                  <a:prstClr val="white">
                    <a:tint val="75000"/>
                  </a:prstClr>
                </a:solidFill>
              </a:rPr>
              <a:t>Dr.Sumudu Perera</a:t>
            </a:r>
            <a:endParaRPr lang="en-GB">
              <a:solidFill>
                <a:prstClr val="white">
                  <a:tint val="75000"/>
                </a:prstClr>
              </a:solidFill>
            </a:endParaRPr>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E18371FB-5D2B-430C-ADB4-9BE9180A17CB}" type="slidenum">
              <a:rPr lang="en-GB" smtClean="0">
                <a:solidFill>
                  <a:prstClr val="white">
                    <a:tint val="75000"/>
                  </a:prstClr>
                </a:solidFill>
              </a:rPr>
              <a:pPr/>
              <a:t>‹#›</a:t>
            </a:fld>
            <a:endParaRPr lang="en-GB">
              <a:solidFill>
                <a:prstClr val="white">
                  <a:tint val="75000"/>
                </a:prstClr>
              </a:solidFill>
            </a:endParaRPr>
          </a:p>
        </p:txBody>
      </p:sp>
    </p:spTree>
    <p:extLst>
      <p:ext uri="{BB962C8B-B14F-4D97-AF65-F5344CB8AC3E}">
        <p14:creationId xmlns:p14="http://schemas.microsoft.com/office/powerpoint/2010/main" xmlns="" val="74210414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cstate="print">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defTabSz="457200"/>
            <a:r>
              <a:rPr lang="en-US" sz="9600" dirty="0">
                <a:solidFill>
                  <a:srgbClr val="B31166">
                    <a:lumMod val="60000"/>
                    <a:lumOff val="40000"/>
                  </a:srgb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defTabSz="457200"/>
            <a:r>
              <a:rPr lang="en-US" sz="9600" dirty="0">
                <a:solidFill>
                  <a:srgbClr val="B31166">
                    <a:lumMod val="60000"/>
                    <a:lumOff val="40000"/>
                  </a:srgb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en-US"/>
              <a:t>Click to edit Master title style</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28EA9E3A-2C22-4905-99C7-41786519CD04}" type="datetime1">
              <a:rPr lang="en-GB" smtClean="0">
                <a:solidFill>
                  <a:prstClr val="white">
                    <a:tint val="75000"/>
                  </a:prstClr>
                </a:solidFill>
              </a:rPr>
              <a:pPr/>
              <a:t>30/12/2017</a:t>
            </a:fld>
            <a:endParaRPr lang="en-GB">
              <a:solidFill>
                <a:prstClr val="white">
                  <a:tint val="75000"/>
                </a:prstClr>
              </a:solidFill>
            </a:endParaRPr>
          </a:p>
        </p:txBody>
      </p:sp>
      <p:sp>
        <p:nvSpPr>
          <p:cNvPr id="5" name="Footer Placeholder 4"/>
          <p:cNvSpPr>
            <a:spLocks noGrp="1"/>
          </p:cNvSpPr>
          <p:nvPr>
            <p:ph type="ftr" sz="quarter" idx="11"/>
          </p:nvPr>
        </p:nvSpPr>
        <p:spPr/>
        <p:txBody>
          <a:bodyPr/>
          <a:lstStyle/>
          <a:p>
            <a:r>
              <a:rPr lang="en-GB" smtClean="0">
                <a:solidFill>
                  <a:prstClr val="white">
                    <a:tint val="75000"/>
                  </a:prstClr>
                </a:solidFill>
              </a:rPr>
              <a:t>Dr.Sumudu Perera</a:t>
            </a:r>
            <a:endParaRPr lang="en-GB">
              <a:solidFill>
                <a:prstClr val="white">
                  <a:tint val="75000"/>
                </a:prstClr>
              </a:solidFill>
            </a:endParaRPr>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E18371FB-5D2B-430C-ADB4-9BE9180A17CB}" type="slidenum">
              <a:rPr lang="en-GB" smtClean="0">
                <a:solidFill>
                  <a:prstClr val="white">
                    <a:tint val="75000"/>
                  </a:prstClr>
                </a:solidFill>
              </a:rPr>
              <a:pPr/>
              <a:t>‹#›</a:t>
            </a:fld>
            <a:endParaRPr lang="en-GB">
              <a:solidFill>
                <a:prstClr val="white">
                  <a:tint val="75000"/>
                </a:prstClr>
              </a:solidFill>
            </a:endParaRPr>
          </a:p>
        </p:txBody>
      </p:sp>
    </p:spTree>
    <p:extLst>
      <p:ext uri="{BB962C8B-B14F-4D97-AF65-F5344CB8AC3E}">
        <p14:creationId xmlns:p14="http://schemas.microsoft.com/office/powerpoint/2010/main" xmlns="" val="320044430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7"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cstate="print">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34317D6-9820-4604-88E9-0BF192C5D0A6}" type="datetime1">
              <a:rPr lang="en-GB" smtClean="0">
                <a:solidFill>
                  <a:prstClr val="white">
                    <a:tint val="75000"/>
                  </a:prstClr>
                </a:solidFill>
              </a:rPr>
              <a:pPr/>
              <a:t>30/12/2017</a:t>
            </a:fld>
            <a:endParaRPr lang="en-GB">
              <a:solidFill>
                <a:prstClr val="white">
                  <a:tint val="75000"/>
                </a:prstClr>
              </a:solidFill>
            </a:endParaRPr>
          </a:p>
        </p:txBody>
      </p:sp>
      <p:sp>
        <p:nvSpPr>
          <p:cNvPr id="5" name="Footer Placeholder 4"/>
          <p:cNvSpPr>
            <a:spLocks noGrp="1"/>
          </p:cNvSpPr>
          <p:nvPr>
            <p:ph type="ftr" sz="quarter" idx="11"/>
          </p:nvPr>
        </p:nvSpPr>
        <p:spPr/>
        <p:txBody>
          <a:bodyPr/>
          <a:lstStyle/>
          <a:p>
            <a:r>
              <a:rPr lang="en-GB" smtClean="0">
                <a:solidFill>
                  <a:prstClr val="white">
                    <a:tint val="75000"/>
                  </a:prstClr>
                </a:solidFill>
              </a:rPr>
              <a:t>Dr.Sumudu Perera</a:t>
            </a:r>
            <a:endParaRPr lang="en-GB">
              <a:solidFill>
                <a:prstClr val="white">
                  <a:tint val="75000"/>
                </a:prstClr>
              </a:solidFill>
            </a:endParaRPr>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E18371FB-5D2B-430C-ADB4-9BE9180A17CB}" type="slidenum">
              <a:rPr lang="en-GB" smtClean="0">
                <a:solidFill>
                  <a:prstClr val="white">
                    <a:tint val="75000"/>
                  </a:prstClr>
                </a:solidFill>
              </a:rPr>
              <a:pPr/>
              <a:t>‹#›</a:t>
            </a:fld>
            <a:endParaRPr lang="en-GB">
              <a:solidFill>
                <a:prstClr val="white">
                  <a:tint val="75000"/>
                </a:prstClr>
              </a:solidFill>
            </a:endParaRPr>
          </a:p>
        </p:txBody>
      </p:sp>
    </p:spTree>
    <p:extLst>
      <p:ext uri="{BB962C8B-B14F-4D97-AF65-F5344CB8AC3E}">
        <p14:creationId xmlns:p14="http://schemas.microsoft.com/office/powerpoint/2010/main" xmlns="" val="157895933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B83DE50F-FF1A-4956-9F74-0604A40175BE}" type="datetime1">
              <a:rPr lang="en-GB" smtClean="0">
                <a:solidFill>
                  <a:prstClr val="white">
                    <a:tint val="75000"/>
                  </a:prstClr>
                </a:solidFill>
              </a:rPr>
              <a:pPr/>
              <a:t>30/12/2017</a:t>
            </a:fld>
            <a:endParaRPr lang="en-GB">
              <a:solidFill>
                <a:prstClr val="white">
                  <a:tint val="75000"/>
                </a:prstClr>
              </a:solidFill>
            </a:endParaRPr>
          </a:p>
        </p:txBody>
      </p:sp>
      <p:sp>
        <p:nvSpPr>
          <p:cNvPr id="8" name="Footer Placeholder 7"/>
          <p:cNvSpPr>
            <a:spLocks noGrp="1"/>
          </p:cNvSpPr>
          <p:nvPr>
            <p:ph type="ftr" sz="quarter" idx="11"/>
          </p:nvPr>
        </p:nvSpPr>
        <p:spPr/>
        <p:txBody>
          <a:bodyPr/>
          <a:lstStyle/>
          <a:p>
            <a:r>
              <a:rPr lang="en-GB" smtClean="0">
                <a:solidFill>
                  <a:prstClr val="white">
                    <a:tint val="75000"/>
                  </a:prstClr>
                </a:solidFill>
              </a:rPr>
              <a:t>Dr.Sumudu Perera</a:t>
            </a:r>
            <a:endParaRPr lang="en-GB">
              <a:solidFill>
                <a:prstClr val="white">
                  <a:tint val="75000"/>
                </a:prstClr>
              </a:solidFill>
            </a:endParaRPr>
          </a:p>
        </p:txBody>
      </p:sp>
      <p:sp>
        <p:nvSpPr>
          <p:cNvPr id="9" name="Slide Number Placeholder 8"/>
          <p:cNvSpPr>
            <a:spLocks noGrp="1"/>
          </p:cNvSpPr>
          <p:nvPr>
            <p:ph type="sldNum" sz="quarter" idx="12"/>
          </p:nvPr>
        </p:nvSpPr>
        <p:spPr/>
        <p:txBody>
          <a:bodyPr/>
          <a:lstStyle/>
          <a:p>
            <a:fld id="{E18371FB-5D2B-430C-ADB4-9BE9180A17CB}" type="slidenum">
              <a:rPr lang="en-GB" smtClean="0">
                <a:solidFill>
                  <a:prstClr val="white">
                    <a:tint val="75000"/>
                  </a:prstClr>
                </a:solidFill>
              </a:rPr>
              <a:pPr/>
              <a:t>‹#›</a:t>
            </a:fld>
            <a:endParaRPr lang="en-GB">
              <a:solidFill>
                <a:prstClr val="white">
                  <a:tint val="75000"/>
                </a:prstClr>
              </a:solidFill>
            </a:endParaRPr>
          </a:p>
        </p:txBody>
      </p:sp>
    </p:spTree>
    <p:extLst>
      <p:ext uri="{BB962C8B-B14F-4D97-AF65-F5344CB8AC3E}">
        <p14:creationId xmlns:p14="http://schemas.microsoft.com/office/powerpoint/2010/main" xmlns="" val="87819187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278AD348-4209-432B-A43E-7413E531540F}" type="datetime1">
              <a:rPr lang="en-GB" smtClean="0">
                <a:solidFill>
                  <a:prstClr val="white">
                    <a:tint val="75000"/>
                  </a:prstClr>
                </a:solidFill>
              </a:rPr>
              <a:pPr/>
              <a:t>30/12/2017</a:t>
            </a:fld>
            <a:endParaRPr lang="en-GB">
              <a:solidFill>
                <a:prstClr val="white">
                  <a:tint val="75000"/>
                </a:prstClr>
              </a:solidFill>
            </a:endParaRPr>
          </a:p>
        </p:txBody>
      </p:sp>
      <p:sp>
        <p:nvSpPr>
          <p:cNvPr id="8" name="Footer Placeholder 7"/>
          <p:cNvSpPr>
            <a:spLocks noGrp="1"/>
          </p:cNvSpPr>
          <p:nvPr>
            <p:ph type="ftr" sz="quarter" idx="11"/>
          </p:nvPr>
        </p:nvSpPr>
        <p:spPr>
          <a:xfrm>
            <a:off x="561111" y="6391838"/>
            <a:ext cx="3644282" cy="304801"/>
          </a:xfrm>
        </p:spPr>
        <p:txBody>
          <a:bodyPr/>
          <a:lstStyle/>
          <a:p>
            <a:r>
              <a:rPr lang="en-GB" smtClean="0">
                <a:solidFill>
                  <a:prstClr val="white">
                    <a:tint val="75000"/>
                  </a:prstClr>
                </a:solidFill>
              </a:rPr>
              <a:t>Dr.Sumudu Perera</a:t>
            </a:r>
            <a:endParaRPr lang="en-GB">
              <a:solidFill>
                <a:prstClr val="white">
                  <a:tint val="75000"/>
                </a:prstClr>
              </a:solidFill>
            </a:endParaRPr>
          </a:p>
        </p:txBody>
      </p:sp>
      <p:sp>
        <p:nvSpPr>
          <p:cNvPr id="9" name="Slide Number Placeholder 8"/>
          <p:cNvSpPr>
            <a:spLocks noGrp="1"/>
          </p:cNvSpPr>
          <p:nvPr>
            <p:ph type="sldNum" sz="quarter" idx="12"/>
          </p:nvPr>
        </p:nvSpPr>
        <p:spPr/>
        <p:txBody>
          <a:bodyPr/>
          <a:lstStyle/>
          <a:p>
            <a:fld id="{E18371FB-5D2B-430C-ADB4-9BE9180A17CB}" type="slidenum">
              <a:rPr lang="en-GB" smtClean="0">
                <a:solidFill>
                  <a:prstClr val="white">
                    <a:tint val="75000"/>
                  </a:prstClr>
                </a:solidFill>
              </a:rPr>
              <a:pPr/>
              <a:t>‹#›</a:t>
            </a:fld>
            <a:endParaRPr lang="en-GB">
              <a:solidFill>
                <a:prstClr val="white">
                  <a:tint val="75000"/>
                </a:prstClr>
              </a:solidFill>
            </a:endParaRPr>
          </a:p>
        </p:txBody>
      </p:sp>
    </p:spTree>
    <p:extLst>
      <p:ext uri="{BB962C8B-B14F-4D97-AF65-F5344CB8AC3E}">
        <p14:creationId xmlns:p14="http://schemas.microsoft.com/office/powerpoint/2010/main" xmlns="" val="70169322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65688466-B8B9-4262-BB4C-8FF3D4D3E8CE}" type="datetime1">
              <a:rPr lang="en-GB" smtClean="0">
                <a:solidFill>
                  <a:prstClr val="white">
                    <a:tint val="75000"/>
                  </a:prstClr>
                </a:solidFill>
              </a:rPr>
              <a:pPr/>
              <a:t>30/12/2017</a:t>
            </a:fld>
            <a:endParaRPr lang="en-GB">
              <a:solidFill>
                <a:prstClr val="white">
                  <a:tint val="75000"/>
                </a:prstClr>
              </a:solidFill>
            </a:endParaRPr>
          </a:p>
        </p:txBody>
      </p:sp>
      <p:sp>
        <p:nvSpPr>
          <p:cNvPr id="5" name="Footer Placeholder 4"/>
          <p:cNvSpPr>
            <a:spLocks noGrp="1"/>
          </p:cNvSpPr>
          <p:nvPr>
            <p:ph type="ftr" sz="quarter" idx="11"/>
          </p:nvPr>
        </p:nvSpPr>
        <p:spPr/>
        <p:txBody>
          <a:bodyPr/>
          <a:lstStyle/>
          <a:p>
            <a:r>
              <a:rPr lang="en-GB" smtClean="0">
                <a:solidFill>
                  <a:prstClr val="white">
                    <a:tint val="75000"/>
                  </a:prstClr>
                </a:solidFill>
              </a:rPr>
              <a:t>Dr.Sumudu Perera</a:t>
            </a:r>
            <a:endParaRPr lang="en-GB">
              <a:solidFill>
                <a:prstClr val="white">
                  <a:tint val="75000"/>
                </a:prstClr>
              </a:solidFill>
            </a:endParaRPr>
          </a:p>
        </p:txBody>
      </p:sp>
      <p:sp>
        <p:nvSpPr>
          <p:cNvPr id="6" name="Slide Number Placeholder 5"/>
          <p:cNvSpPr>
            <a:spLocks noGrp="1"/>
          </p:cNvSpPr>
          <p:nvPr>
            <p:ph type="sldNum" sz="quarter" idx="12"/>
          </p:nvPr>
        </p:nvSpPr>
        <p:spPr/>
        <p:txBody>
          <a:bodyPr/>
          <a:lstStyle/>
          <a:p>
            <a:fld id="{E18371FB-5D2B-430C-ADB4-9BE9180A17CB}" type="slidenum">
              <a:rPr lang="en-GB" smtClean="0">
                <a:solidFill>
                  <a:prstClr val="white">
                    <a:tint val="75000"/>
                  </a:prstClr>
                </a:solidFill>
              </a:rPr>
              <a:pPr/>
              <a:t>‹#›</a:t>
            </a:fld>
            <a:endParaRPr lang="en-GB">
              <a:solidFill>
                <a:prstClr val="white">
                  <a:tint val="75000"/>
                </a:prstClr>
              </a:solidFill>
            </a:endParaRPr>
          </a:p>
        </p:txBody>
      </p:sp>
    </p:spTree>
    <p:extLst>
      <p:ext uri="{BB962C8B-B14F-4D97-AF65-F5344CB8AC3E}">
        <p14:creationId xmlns:p14="http://schemas.microsoft.com/office/powerpoint/2010/main" xmlns="" val="415080148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8"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cstate="print">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770B5D42-0D8D-48A4-90A4-25C176FF18CF}" type="datetime1">
              <a:rPr lang="en-GB" smtClean="0">
                <a:solidFill>
                  <a:prstClr val="white">
                    <a:tint val="75000"/>
                  </a:prstClr>
                </a:solidFill>
              </a:rPr>
              <a:pPr/>
              <a:t>30/12/2017</a:t>
            </a:fld>
            <a:endParaRPr lang="en-GB">
              <a:solidFill>
                <a:prstClr val="white">
                  <a:tint val="75000"/>
                </a:prstClr>
              </a:solidFill>
            </a:endParaRPr>
          </a:p>
        </p:txBody>
      </p:sp>
      <p:sp>
        <p:nvSpPr>
          <p:cNvPr id="5" name="Footer Placeholder 4"/>
          <p:cNvSpPr>
            <a:spLocks noGrp="1"/>
          </p:cNvSpPr>
          <p:nvPr>
            <p:ph type="ftr" sz="quarter" idx="11"/>
          </p:nvPr>
        </p:nvSpPr>
        <p:spPr/>
        <p:txBody>
          <a:bodyPr/>
          <a:lstStyle/>
          <a:p>
            <a:r>
              <a:rPr lang="en-GB" smtClean="0">
                <a:solidFill>
                  <a:prstClr val="white">
                    <a:tint val="75000"/>
                  </a:prstClr>
                </a:solidFill>
              </a:rPr>
              <a:t>Dr.Sumudu Perera</a:t>
            </a:r>
            <a:endParaRPr lang="en-GB">
              <a:solidFill>
                <a:prstClr val="white">
                  <a:tint val="75000"/>
                </a:prstClr>
              </a:solidFill>
            </a:endParaRPr>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E18371FB-5D2B-430C-ADB4-9BE9180A17CB}" type="slidenum">
              <a:rPr lang="en-GB" smtClean="0">
                <a:solidFill>
                  <a:prstClr val="white">
                    <a:tint val="75000"/>
                  </a:prstClr>
                </a:solidFill>
              </a:rPr>
              <a:pPr/>
              <a:t>‹#›</a:t>
            </a:fld>
            <a:endParaRPr lang="en-GB">
              <a:solidFill>
                <a:prstClr val="white">
                  <a:tint val="75000"/>
                </a:prstClr>
              </a:solidFill>
            </a:endParaRPr>
          </a:p>
        </p:txBody>
      </p:sp>
    </p:spTree>
    <p:extLst>
      <p:ext uri="{BB962C8B-B14F-4D97-AF65-F5344CB8AC3E}">
        <p14:creationId xmlns:p14="http://schemas.microsoft.com/office/powerpoint/2010/main" xmlns="" val="341889629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02167" y="228600"/>
            <a:ext cx="11387667" cy="1143000"/>
          </a:xfrm>
        </p:spPr>
        <p:txBody>
          <a:bodyPr/>
          <a:lstStyle/>
          <a:p>
            <a:r>
              <a:rPr lang="en-US"/>
              <a:t>Click to edit Master title style</a:t>
            </a:r>
            <a:endParaRPr lang="tr-TR"/>
          </a:p>
        </p:txBody>
      </p:sp>
      <p:sp>
        <p:nvSpPr>
          <p:cNvPr id="3" name="Table Placeholder 2"/>
          <p:cNvSpPr>
            <a:spLocks noGrp="1"/>
          </p:cNvSpPr>
          <p:nvPr>
            <p:ph type="tbl" idx="1"/>
          </p:nvPr>
        </p:nvSpPr>
        <p:spPr>
          <a:xfrm>
            <a:off x="402167" y="1600200"/>
            <a:ext cx="11387667" cy="4498975"/>
          </a:xfrm>
        </p:spPr>
        <p:txBody>
          <a:bodyPr/>
          <a:lstStyle/>
          <a:p>
            <a:pPr lvl="0"/>
            <a:endParaRPr lang="tr-TR" noProof="0"/>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TW">
              <a:solidFill>
                <a:prstClr val="white">
                  <a:tint val="75000"/>
                </a:prstClr>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TW">
              <a:solidFill>
                <a:prstClr val="white">
                  <a:tint val="75000"/>
                </a:prstClr>
              </a:solidFill>
            </a:endParaRPr>
          </a:p>
        </p:txBody>
      </p:sp>
      <p:sp>
        <p:nvSpPr>
          <p:cNvPr id="6" name="Rectangle 6"/>
          <p:cNvSpPr>
            <a:spLocks noGrp="1" noChangeArrowheads="1"/>
          </p:cNvSpPr>
          <p:nvPr>
            <p:ph type="sldNum" sz="quarter" idx="12"/>
          </p:nvPr>
        </p:nvSpPr>
        <p:spPr>
          <a:ln/>
        </p:spPr>
        <p:txBody>
          <a:bodyPr/>
          <a:lstStyle>
            <a:lvl1pPr>
              <a:defRPr/>
            </a:lvl1pPr>
          </a:lstStyle>
          <a:p>
            <a:fld id="{F91DD9AB-C047-4B23-8ACA-9AACFFCE9AF6}" type="slidenum">
              <a:rPr lang="zh-TW" altLang="en-US" smtClean="0">
                <a:solidFill>
                  <a:prstClr val="white">
                    <a:tint val="75000"/>
                  </a:prstClr>
                </a:solidFill>
              </a:rPr>
              <a:pPr/>
              <a:t>‹#›</a:t>
            </a:fld>
            <a:endParaRPr lang="en-US" altLang="zh-TW">
              <a:solidFill>
                <a:prstClr val="white">
                  <a:tint val="75000"/>
                </a:prstClr>
              </a:solidFill>
            </a:endParaRPr>
          </a:p>
        </p:txBody>
      </p:sp>
    </p:spTree>
    <p:extLst>
      <p:ext uri="{BB962C8B-B14F-4D97-AF65-F5344CB8AC3E}">
        <p14:creationId xmlns:p14="http://schemas.microsoft.com/office/powerpoint/2010/main" xmlns="" val="77094359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xAndChart">
  <p:cSld name="Title, Text and Chart">
    <p:spTree>
      <p:nvGrpSpPr>
        <p:cNvPr id="1" name=""/>
        <p:cNvGrpSpPr/>
        <p:nvPr/>
      </p:nvGrpSpPr>
      <p:grpSpPr>
        <a:xfrm>
          <a:off x="0" y="0"/>
          <a:ext cx="0" cy="0"/>
          <a:chOff x="0" y="0"/>
          <a:chExt cx="0" cy="0"/>
        </a:xfrm>
      </p:grpSpPr>
      <p:sp>
        <p:nvSpPr>
          <p:cNvPr id="2" name="Title 1"/>
          <p:cNvSpPr>
            <a:spLocks noGrp="1"/>
          </p:cNvSpPr>
          <p:nvPr>
            <p:ph type="title"/>
          </p:nvPr>
        </p:nvSpPr>
        <p:spPr>
          <a:xfrm>
            <a:off x="1826684" y="301625"/>
            <a:ext cx="9751483" cy="1143000"/>
          </a:xfrm>
        </p:spPr>
        <p:txBody>
          <a:bodyPr/>
          <a:lstStyle/>
          <a:p>
            <a:r>
              <a:rPr lang="en-US"/>
              <a:t>Click to edit Master title style</a:t>
            </a:r>
          </a:p>
        </p:txBody>
      </p:sp>
      <p:sp>
        <p:nvSpPr>
          <p:cNvPr id="3" name="Text Placeholder 2"/>
          <p:cNvSpPr>
            <a:spLocks noGrp="1"/>
          </p:cNvSpPr>
          <p:nvPr>
            <p:ph type="body" sz="half" idx="1"/>
          </p:nvPr>
        </p:nvSpPr>
        <p:spPr>
          <a:xfrm>
            <a:off x="1826684" y="1827213"/>
            <a:ext cx="4773083"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hart Placeholder 3"/>
          <p:cNvSpPr>
            <a:spLocks noGrp="1"/>
          </p:cNvSpPr>
          <p:nvPr>
            <p:ph type="chart" sz="half" idx="2"/>
          </p:nvPr>
        </p:nvSpPr>
        <p:spPr>
          <a:xfrm>
            <a:off x="6802967" y="1827213"/>
            <a:ext cx="4775200" cy="4114800"/>
          </a:xfrm>
        </p:spPr>
        <p:txBody>
          <a:bodyPr/>
          <a:lstStyle/>
          <a:p>
            <a:endParaRPr lang="en-US"/>
          </a:p>
        </p:txBody>
      </p:sp>
      <p:sp>
        <p:nvSpPr>
          <p:cNvPr id="5" name="Date Placeholder 4"/>
          <p:cNvSpPr>
            <a:spLocks noGrp="1"/>
          </p:cNvSpPr>
          <p:nvPr>
            <p:ph type="dt" sz="half" idx="10"/>
          </p:nvPr>
        </p:nvSpPr>
        <p:spPr>
          <a:xfrm>
            <a:off x="609600" y="6248400"/>
            <a:ext cx="2844800" cy="457200"/>
          </a:xfrm>
        </p:spPr>
        <p:txBody>
          <a:bodyPr/>
          <a:lstStyle>
            <a:lvl1pPr>
              <a:defRPr/>
            </a:lvl1pPr>
          </a:lstStyle>
          <a:p>
            <a:endParaRPr lang="en-US" altLang="en-US">
              <a:solidFill>
                <a:prstClr val="white">
                  <a:tint val="75000"/>
                </a:prstClr>
              </a:solidFill>
            </a:endParaRPr>
          </a:p>
        </p:txBody>
      </p:sp>
      <p:sp>
        <p:nvSpPr>
          <p:cNvPr id="6" name="Footer Placeholder 5"/>
          <p:cNvSpPr>
            <a:spLocks noGrp="1"/>
          </p:cNvSpPr>
          <p:nvPr>
            <p:ph type="ftr" sz="quarter" idx="11"/>
          </p:nvPr>
        </p:nvSpPr>
        <p:spPr>
          <a:xfrm>
            <a:off x="4165600" y="6248400"/>
            <a:ext cx="3860800" cy="457200"/>
          </a:xfrm>
        </p:spPr>
        <p:txBody>
          <a:bodyPr/>
          <a:lstStyle>
            <a:lvl1pPr>
              <a:defRPr/>
            </a:lvl1pPr>
          </a:lstStyle>
          <a:p>
            <a:endParaRPr lang="en-US" altLang="en-US">
              <a:solidFill>
                <a:prstClr val="white">
                  <a:tint val="75000"/>
                </a:prstClr>
              </a:solidFill>
            </a:endParaRPr>
          </a:p>
        </p:txBody>
      </p:sp>
      <p:sp>
        <p:nvSpPr>
          <p:cNvPr id="7" name="Slide Number Placeholder 6"/>
          <p:cNvSpPr>
            <a:spLocks noGrp="1"/>
          </p:cNvSpPr>
          <p:nvPr>
            <p:ph type="sldNum" sz="quarter" idx="12"/>
          </p:nvPr>
        </p:nvSpPr>
        <p:spPr>
          <a:xfrm>
            <a:off x="8737600" y="6019800"/>
            <a:ext cx="2844800" cy="457200"/>
          </a:xfrm>
        </p:spPr>
        <p:txBody>
          <a:bodyPr/>
          <a:lstStyle>
            <a:lvl1pPr>
              <a:defRPr/>
            </a:lvl1pPr>
          </a:lstStyle>
          <a:p>
            <a:fld id="{198191A0-BE85-4B30-81D4-6089C89471ED}" type="slidenum">
              <a:rPr lang="en-US" altLang="en-US" smtClean="0">
                <a:solidFill>
                  <a:prstClr val="white">
                    <a:tint val="75000"/>
                  </a:prstClr>
                </a:solidFill>
              </a:rPr>
              <a:pPr/>
              <a:t>‹#›</a:t>
            </a:fld>
            <a:endParaRPr lang="en-US" altLang="en-US">
              <a:solidFill>
                <a:prstClr val="white">
                  <a:tint val="75000"/>
                </a:prstClr>
              </a:solidFill>
            </a:endParaRPr>
          </a:p>
        </p:txBody>
      </p:sp>
    </p:spTree>
    <p:extLst>
      <p:ext uri="{BB962C8B-B14F-4D97-AF65-F5344CB8AC3E}">
        <p14:creationId xmlns:p14="http://schemas.microsoft.com/office/powerpoint/2010/main" xmlns="" val="28440271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3EF86B1-53A2-4A32-BDC3-EAA4E7C60549}" type="datetime1">
              <a:rPr lang="en-GB" smtClean="0">
                <a:solidFill>
                  <a:prstClr val="white">
                    <a:tint val="75000"/>
                  </a:prstClr>
                </a:solidFill>
              </a:rPr>
              <a:pPr/>
              <a:t>30/12/2017</a:t>
            </a:fld>
            <a:endParaRPr lang="en-GB">
              <a:solidFill>
                <a:prstClr val="white">
                  <a:tint val="75000"/>
                </a:prstClr>
              </a:solidFill>
            </a:endParaRPr>
          </a:p>
        </p:txBody>
      </p:sp>
      <p:sp>
        <p:nvSpPr>
          <p:cNvPr id="5" name="Footer Placeholder 4"/>
          <p:cNvSpPr>
            <a:spLocks noGrp="1"/>
          </p:cNvSpPr>
          <p:nvPr>
            <p:ph type="ftr" sz="quarter" idx="11"/>
          </p:nvPr>
        </p:nvSpPr>
        <p:spPr/>
        <p:txBody>
          <a:bodyPr/>
          <a:lstStyle/>
          <a:p>
            <a:r>
              <a:rPr lang="en-GB" smtClean="0">
                <a:solidFill>
                  <a:prstClr val="white">
                    <a:tint val="75000"/>
                  </a:prstClr>
                </a:solidFill>
              </a:rPr>
              <a:t>Dr.Sumudu Perera</a:t>
            </a:r>
            <a:endParaRPr lang="en-GB">
              <a:solidFill>
                <a:prstClr val="white">
                  <a:tint val="75000"/>
                </a:prstClr>
              </a:solidFill>
            </a:endParaRPr>
          </a:p>
        </p:txBody>
      </p:sp>
      <p:sp>
        <p:nvSpPr>
          <p:cNvPr id="6" name="Slide Number Placeholder 5"/>
          <p:cNvSpPr>
            <a:spLocks noGrp="1"/>
          </p:cNvSpPr>
          <p:nvPr>
            <p:ph type="sldNum" sz="quarter" idx="12"/>
          </p:nvPr>
        </p:nvSpPr>
        <p:spPr/>
        <p:txBody>
          <a:bodyPr/>
          <a:lstStyle/>
          <a:p>
            <a:fld id="{E18371FB-5D2B-430C-ADB4-9BE9180A17CB}" type="slidenum">
              <a:rPr lang="en-GB" smtClean="0">
                <a:solidFill>
                  <a:prstClr val="white">
                    <a:tint val="75000"/>
                  </a:prstClr>
                </a:solidFill>
              </a:rPr>
              <a:pPr/>
              <a:t>‹#›</a:t>
            </a:fld>
            <a:endParaRPr lang="en-GB">
              <a:solidFill>
                <a:prstClr val="white">
                  <a:tint val="75000"/>
                </a:prstClr>
              </a:solidFill>
            </a:endParaRPr>
          </a:p>
        </p:txBody>
      </p:sp>
    </p:spTree>
    <p:extLst>
      <p:ext uri="{BB962C8B-B14F-4D97-AF65-F5344CB8AC3E}">
        <p14:creationId xmlns:p14="http://schemas.microsoft.com/office/powerpoint/2010/main" xmlns="" val="329034543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826684" y="301625"/>
            <a:ext cx="9751483" cy="1143000"/>
          </a:xfrm>
        </p:spPr>
        <p:txBody>
          <a:bodyPr/>
          <a:lstStyle/>
          <a:p>
            <a:r>
              <a:rPr lang="en-US"/>
              <a:t>Click to edit Master title style</a:t>
            </a:r>
          </a:p>
        </p:txBody>
      </p:sp>
      <p:sp>
        <p:nvSpPr>
          <p:cNvPr id="3" name="Text Placeholder 2"/>
          <p:cNvSpPr>
            <a:spLocks noGrp="1"/>
          </p:cNvSpPr>
          <p:nvPr>
            <p:ph type="body" sz="half" idx="1"/>
          </p:nvPr>
        </p:nvSpPr>
        <p:spPr>
          <a:xfrm>
            <a:off x="1826684" y="1827213"/>
            <a:ext cx="4773083"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802967" y="1827213"/>
            <a:ext cx="47752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609600" y="6248400"/>
            <a:ext cx="2844800" cy="457200"/>
          </a:xfrm>
        </p:spPr>
        <p:txBody>
          <a:bodyPr/>
          <a:lstStyle>
            <a:lvl1pPr>
              <a:defRPr/>
            </a:lvl1pPr>
          </a:lstStyle>
          <a:p>
            <a:endParaRPr lang="en-US" altLang="en-US">
              <a:solidFill>
                <a:prstClr val="white">
                  <a:tint val="75000"/>
                </a:prstClr>
              </a:solidFill>
            </a:endParaRPr>
          </a:p>
        </p:txBody>
      </p:sp>
      <p:sp>
        <p:nvSpPr>
          <p:cNvPr id="6" name="Footer Placeholder 5"/>
          <p:cNvSpPr>
            <a:spLocks noGrp="1"/>
          </p:cNvSpPr>
          <p:nvPr>
            <p:ph type="ftr" sz="quarter" idx="11"/>
          </p:nvPr>
        </p:nvSpPr>
        <p:spPr>
          <a:xfrm>
            <a:off x="4165600" y="6248400"/>
            <a:ext cx="3860800" cy="457200"/>
          </a:xfrm>
        </p:spPr>
        <p:txBody>
          <a:bodyPr/>
          <a:lstStyle>
            <a:lvl1pPr>
              <a:defRPr/>
            </a:lvl1pPr>
          </a:lstStyle>
          <a:p>
            <a:endParaRPr lang="en-US" altLang="en-US">
              <a:solidFill>
                <a:prstClr val="white">
                  <a:tint val="75000"/>
                </a:prstClr>
              </a:solidFill>
            </a:endParaRPr>
          </a:p>
        </p:txBody>
      </p:sp>
      <p:sp>
        <p:nvSpPr>
          <p:cNvPr id="7" name="Slide Number Placeholder 6"/>
          <p:cNvSpPr>
            <a:spLocks noGrp="1"/>
          </p:cNvSpPr>
          <p:nvPr>
            <p:ph type="sldNum" sz="quarter" idx="12"/>
          </p:nvPr>
        </p:nvSpPr>
        <p:spPr>
          <a:xfrm>
            <a:off x="8737600" y="6019800"/>
            <a:ext cx="2844800" cy="457200"/>
          </a:xfrm>
        </p:spPr>
        <p:txBody>
          <a:bodyPr/>
          <a:lstStyle>
            <a:lvl1pPr>
              <a:defRPr/>
            </a:lvl1pPr>
          </a:lstStyle>
          <a:p>
            <a:fld id="{9614C058-EC41-41CC-98C8-F89303235018}" type="slidenum">
              <a:rPr lang="en-US" altLang="en-US" smtClean="0">
                <a:solidFill>
                  <a:prstClr val="white">
                    <a:tint val="75000"/>
                  </a:prstClr>
                </a:solidFill>
              </a:rPr>
              <a:pPr/>
              <a:t>‹#›</a:t>
            </a:fld>
            <a:endParaRPr lang="en-US" altLang="en-US">
              <a:solidFill>
                <a:prstClr val="white">
                  <a:tint val="75000"/>
                </a:prstClr>
              </a:solidFill>
            </a:endParaRPr>
          </a:p>
        </p:txBody>
      </p:sp>
    </p:spTree>
    <p:extLst>
      <p:ext uri="{BB962C8B-B14F-4D97-AF65-F5344CB8AC3E}">
        <p14:creationId xmlns:p14="http://schemas.microsoft.com/office/powerpoint/2010/main" xmlns="" val="4977846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7"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cstate="print">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50338CC-EC47-4698-8144-6851330CEA15}" type="datetime1">
              <a:rPr lang="en-GB" smtClean="0">
                <a:solidFill>
                  <a:prstClr val="white">
                    <a:tint val="75000"/>
                  </a:prstClr>
                </a:solidFill>
              </a:rPr>
              <a:pPr/>
              <a:t>30/12/2017</a:t>
            </a:fld>
            <a:endParaRPr lang="en-GB">
              <a:solidFill>
                <a:prstClr val="white">
                  <a:tint val="75000"/>
                </a:prstClr>
              </a:solidFill>
            </a:endParaRPr>
          </a:p>
        </p:txBody>
      </p:sp>
      <p:sp>
        <p:nvSpPr>
          <p:cNvPr id="5" name="Footer Placeholder 4"/>
          <p:cNvSpPr>
            <a:spLocks noGrp="1"/>
          </p:cNvSpPr>
          <p:nvPr>
            <p:ph type="ftr" sz="quarter" idx="11"/>
          </p:nvPr>
        </p:nvSpPr>
        <p:spPr/>
        <p:txBody>
          <a:bodyPr/>
          <a:lstStyle/>
          <a:p>
            <a:r>
              <a:rPr lang="en-GB" smtClean="0">
                <a:solidFill>
                  <a:prstClr val="white">
                    <a:tint val="75000"/>
                  </a:prstClr>
                </a:solidFill>
              </a:rPr>
              <a:t>Dr.Sumudu Perera</a:t>
            </a:r>
            <a:endParaRPr lang="en-GB">
              <a:solidFill>
                <a:prstClr val="white">
                  <a:tint val="75000"/>
                </a:prstClr>
              </a:solidFill>
            </a:endParaRP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E18371FB-5D2B-430C-ADB4-9BE9180A17CB}" type="slidenum">
              <a:rPr lang="en-GB" smtClean="0">
                <a:solidFill>
                  <a:prstClr val="white">
                    <a:tint val="75000"/>
                  </a:prstClr>
                </a:solidFill>
              </a:rPr>
              <a:pPr/>
              <a:t>‹#›</a:t>
            </a:fld>
            <a:endParaRPr lang="en-GB">
              <a:solidFill>
                <a:prstClr val="white">
                  <a:tint val="75000"/>
                </a:prstClr>
              </a:solidFill>
            </a:endParaRPr>
          </a:p>
        </p:txBody>
      </p:sp>
    </p:spTree>
    <p:extLst>
      <p:ext uri="{BB962C8B-B14F-4D97-AF65-F5344CB8AC3E}">
        <p14:creationId xmlns:p14="http://schemas.microsoft.com/office/powerpoint/2010/main" xmlns="" val="20633606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050D71B-9A29-4B7E-8FAD-953EE1BA106C}" type="datetime1">
              <a:rPr lang="en-GB" smtClean="0">
                <a:solidFill>
                  <a:prstClr val="white">
                    <a:tint val="75000"/>
                  </a:prstClr>
                </a:solidFill>
              </a:rPr>
              <a:pPr/>
              <a:t>30/12/2017</a:t>
            </a:fld>
            <a:endParaRPr lang="en-GB">
              <a:solidFill>
                <a:prstClr val="white">
                  <a:tint val="75000"/>
                </a:prstClr>
              </a:solidFill>
            </a:endParaRPr>
          </a:p>
        </p:txBody>
      </p:sp>
      <p:sp>
        <p:nvSpPr>
          <p:cNvPr id="6" name="Footer Placeholder 5"/>
          <p:cNvSpPr>
            <a:spLocks noGrp="1"/>
          </p:cNvSpPr>
          <p:nvPr>
            <p:ph type="ftr" sz="quarter" idx="11"/>
          </p:nvPr>
        </p:nvSpPr>
        <p:spPr/>
        <p:txBody>
          <a:bodyPr/>
          <a:lstStyle/>
          <a:p>
            <a:r>
              <a:rPr lang="en-GB" smtClean="0">
                <a:solidFill>
                  <a:prstClr val="white">
                    <a:tint val="75000"/>
                  </a:prstClr>
                </a:solidFill>
              </a:rPr>
              <a:t>Dr.Sumudu Perera</a:t>
            </a:r>
            <a:endParaRPr lang="en-GB">
              <a:solidFill>
                <a:prstClr val="white">
                  <a:tint val="75000"/>
                </a:prstClr>
              </a:solidFill>
            </a:endParaRPr>
          </a:p>
        </p:txBody>
      </p:sp>
      <p:sp>
        <p:nvSpPr>
          <p:cNvPr id="7" name="Slide Number Placeholder 6"/>
          <p:cNvSpPr>
            <a:spLocks noGrp="1"/>
          </p:cNvSpPr>
          <p:nvPr>
            <p:ph type="sldNum" sz="quarter" idx="12"/>
          </p:nvPr>
        </p:nvSpPr>
        <p:spPr/>
        <p:txBody>
          <a:bodyPr/>
          <a:lstStyle/>
          <a:p>
            <a:fld id="{E18371FB-5D2B-430C-ADB4-9BE9180A17CB}" type="slidenum">
              <a:rPr lang="en-GB" smtClean="0">
                <a:solidFill>
                  <a:prstClr val="white">
                    <a:tint val="75000"/>
                  </a:prstClr>
                </a:solidFill>
              </a:rPr>
              <a:pPr/>
              <a:t>‹#›</a:t>
            </a:fld>
            <a:endParaRPr lang="en-GB">
              <a:solidFill>
                <a:prstClr val="white">
                  <a:tint val="75000"/>
                </a:prstClr>
              </a:solidFill>
            </a:endParaRPr>
          </a:p>
        </p:txBody>
      </p:sp>
    </p:spTree>
    <p:extLst>
      <p:ext uri="{BB962C8B-B14F-4D97-AF65-F5344CB8AC3E}">
        <p14:creationId xmlns:p14="http://schemas.microsoft.com/office/powerpoint/2010/main" xmlns="" val="4193321638"/>
      </p:ext>
    </p:extLst>
  </p:cSld>
  <p:clrMapOvr>
    <a:masterClrMapping/>
  </p:clrMapOvr>
  <p:extLst mod="1">
    <p:ext uri="{DCECCB84-F9BA-43D5-87BE-67443E8EF086}">
      <p15:sldGuideLst xmlns=""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6ED65E7-3AAC-457A-A960-238630192BB3}" type="datetime1">
              <a:rPr lang="en-GB" smtClean="0">
                <a:solidFill>
                  <a:prstClr val="white">
                    <a:tint val="75000"/>
                  </a:prstClr>
                </a:solidFill>
              </a:rPr>
              <a:pPr/>
              <a:t>30/12/2017</a:t>
            </a:fld>
            <a:endParaRPr lang="en-GB">
              <a:solidFill>
                <a:prstClr val="white">
                  <a:tint val="75000"/>
                </a:prstClr>
              </a:solidFill>
            </a:endParaRPr>
          </a:p>
        </p:txBody>
      </p:sp>
      <p:sp>
        <p:nvSpPr>
          <p:cNvPr id="8" name="Footer Placeholder 7"/>
          <p:cNvSpPr>
            <a:spLocks noGrp="1"/>
          </p:cNvSpPr>
          <p:nvPr>
            <p:ph type="ftr" sz="quarter" idx="11"/>
          </p:nvPr>
        </p:nvSpPr>
        <p:spPr/>
        <p:txBody>
          <a:bodyPr/>
          <a:lstStyle/>
          <a:p>
            <a:r>
              <a:rPr lang="en-GB" smtClean="0">
                <a:solidFill>
                  <a:prstClr val="white">
                    <a:tint val="75000"/>
                  </a:prstClr>
                </a:solidFill>
              </a:rPr>
              <a:t>Dr.Sumudu Perera</a:t>
            </a:r>
            <a:endParaRPr lang="en-GB">
              <a:solidFill>
                <a:prstClr val="white">
                  <a:tint val="75000"/>
                </a:prstClr>
              </a:solidFill>
            </a:endParaRPr>
          </a:p>
        </p:txBody>
      </p:sp>
      <p:sp>
        <p:nvSpPr>
          <p:cNvPr id="9" name="Slide Number Placeholder 8"/>
          <p:cNvSpPr>
            <a:spLocks noGrp="1"/>
          </p:cNvSpPr>
          <p:nvPr>
            <p:ph type="sldNum" sz="quarter" idx="12"/>
          </p:nvPr>
        </p:nvSpPr>
        <p:spPr/>
        <p:txBody>
          <a:bodyPr/>
          <a:lstStyle/>
          <a:p>
            <a:fld id="{E18371FB-5D2B-430C-ADB4-9BE9180A17CB}" type="slidenum">
              <a:rPr lang="en-GB" smtClean="0">
                <a:solidFill>
                  <a:prstClr val="white">
                    <a:tint val="75000"/>
                  </a:prstClr>
                </a:solidFill>
              </a:rPr>
              <a:pPr/>
              <a:t>‹#›</a:t>
            </a:fld>
            <a:endParaRPr lang="en-GB">
              <a:solidFill>
                <a:prstClr val="white">
                  <a:tint val="75000"/>
                </a:prstClr>
              </a:solidFill>
            </a:endParaRPr>
          </a:p>
        </p:txBody>
      </p:sp>
    </p:spTree>
    <p:extLst>
      <p:ext uri="{BB962C8B-B14F-4D97-AF65-F5344CB8AC3E}">
        <p14:creationId xmlns:p14="http://schemas.microsoft.com/office/powerpoint/2010/main" xmlns="" val="323497013"/>
      </p:ext>
    </p:extLst>
  </p:cSld>
  <p:clrMapOvr>
    <a:masterClrMapping/>
  </p:clrMapOvr>
  <p:extLst mod="1">
    <p:ext uri="{DCECCB84-F9BA-43D5-87BE-67443E8EF086}">
      <p15:sldGuideLst xmlns=""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5B0A95E-6749-4041-A96E-676241D7591C}" type="datetime1">
              <a:rPr lang="en-GB" smtClean="0">
                <a:solidFill>
                  <a:prstClr val="white">
                    <a:tint val="75000"/>
                  </a:prstClr>
                </a:solidFill>
              </a:rPr>
              <a:pPr/>
              <a:t>30/12/2017</a:t>
            </a:fld>
            <a:endParaRPr lang="en-GB">
              <a:solidFill>
                <a:prstClr val="white">
                  <a:tint val="75000"/>
                </a:prstClr>
              </a:solidFill>
            </a:endParaRPr>
          </a:p>
        </p:txBody>
      </p:sp>
      <p:sp>
        <p:nvSpPr>
          <p:cNvPr id="4" name="Footer Placeholder 3"/>
          <p:cNvSpPr>
            <a:spLocks noGrp="1"/>
          </p:cNvSpPr>
          <p:nvPr>
            <p:ph type="ftr" sz="quarter" idx="11"/>
          </p:nvPr>
        </p:nvSpPr>
        <p:spPr/>
        <p:txBody>
          <a:bodyPr/>
          <a:lstStyle/>
          <a:p>
            <a:r>
              <a:rPr lang="en-GB" smtClean="0">
                <a:solidFill>
                  <a:prstClr val="white">
                    <a:tint val="75000"/>
                  </a:prstClr>
                </a:solidFill>
              </a:rPr>
              <a:t>Dr.Sumudu Perera</a:t>
            </a:r>
            <a:endParaRPr lang="en-GB">
              <a:solidFill>
                <a:prstClr val="white">
                  <a:tint val="75000"/>
                </a:prstClr>
              </a:solidFill>
            </a:endParaRPr>
          </a:p>
        </p:txBody>
      </p:sp>
      <p:sp>
        <p:nvSpPr>
          <p:cNvPr id="5" name="Slide Number Placeholder 4"/>
          <p:cNvSpPr>
            <a:spLocks noGrp="1"/>
          </p:cNvSpPr>
          <p:nvPr>
            <p:ph type="sldNum" sz="quarter" idx="12"/>
          </p:nvPr>
        </p:nvSpPr>
        <p:spPr/>
        <p:txBody>
          <a:bodyPr/>
          <a:lstStyle/>
          <a:p>
            <a:fld id="{E18371FB-5D2B-430C-ADB4-9BE9180A17CB}" type="slidenum">
              <a:rPr lang="en-GB" smtClean="0">
                <a:solidFill>
                  <a:prstClr val="white">
                    <a:tint val="75000"/>
                  </a:prstClr>
                </a:solidFill>
              </a:rPr>
              <a:pPr/>
              <a:t>‹#›</a:t>
            </a:fld>
            <a:endParaRPr lang="en-GB">
              <a:solidFill>
                <a:prstClr val="white">
                  <a:tint val="75000"/>
                </a:prstClr>
              </a:solidFill>
            </a:endParaRPr>
          </a:p>
        </p:txBody>
      </p:sp>
    </p:spTree>
    <p:extLst>
      <p:ext uri="{BB962C8B-B14F-4D97-AF65-F5344CB8AC3E}">
        <p14:creationId xmlns:p14="http://schemas.microsoft.com/office/powerpoint/2010/main" xmlns="" val="33367273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1FF5899-7BF8-4808-BDC0-3F9330E79A2E}" type="datetime1">
              <a:rPr lang="en-GB" smtClean="0">
                <a:solidFill>
                  <a:prstClr val="white">
                    <a:tint val="75000"/>
                  </a:prstClr>
                </a:solidFill>
              </a:rPr>
              <a:pPr/>
              <a:t>30/12/2017</a:t>
            </a:fld>
            <a:endParaRPr lang="en-GB">
              <a:solidFill>
                <a:prstClr val="white">
                  <a:tint val="75000"/>
                </a:prstClr>
              </a:solidFill>
            </a:endParaRPr>
          </a:p>
        </p:txBody>
      </p:sp>
      <p:sp>
        <p:nvSpPr>
          <p:cNvPr id="3" name="Footer Placeholder 2"/>
          <p:cNvSpPr>
            <a:spLocks noGrp="1"/>
          </p:cNvSpPr>
          <p:nvPr>
            <p:ph type="ftr" sz="quarter" idx="11"/>
          </p:nvPr>
        </p:nvSpPr>
        <p:spPr/>
        <p:txBody>
          <a:bodyPr/>
          <a:lstStyle/>
          <a:p>
            <a:r>
              <a:rPr lang="en-GB" smtClean="0">
                <a:solidFill>
                  <a:prstClr val="white">
                    <a:tint val="75000"/>
                  </a:prstClr>
                </a:solidFill>
              </a:rPr>
              <a:t>Dr.Sumudu Perera</a:t>
            </a:r>
            <a:endParaRPr lang="en-GB">
              <a:solidFill>
                <a:prstClr val="white">
                  <a:tint val="75000"/>
                </a:prstClr>
              </a:solidFill>
            </a:endParaRPr>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E18371FB-5D2B-430C-ADB4-9BE9180A17CB}" type="slidenum">
              <a:rPr lang="en-GB" smtClean="0">
                <a:solidFill>
                  <a:prstClr val="white">
                    <a:tint val="75000"/>
                  </a:prstClr>
                </a:solidFill>
              </a:rPr>
              <a:pPr/>
              <a:t>‹#›</a:t>
            </a:fld>
            <a:endParaRPr lang="en-GB">
              <a:solidFill>
                <a:prstClr val="white">
                  <a:tint val="75000"/>
                </a:prstClr>
              </a:solidFill>
            </a:endParaRPr>
          </a:p>
        </p:txBody>
      </p:sp>
    </p:spTree>
    <p:extLst>
      <p:ext uri="{BB962C8B-B14F-4D97-AF65-F5344CB8AC3E}">
        <p14:creationId xmlns:p14="http://schemas.microsoft.com/office/powerpoint/2010/main" xmlns="" val="27073043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8"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cstate="print">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4237A2C4-87F2-4071-9FFA-64761BCAF652}" type="datetime1">
              <a:rPr lang="en-GB" smtClean="0">
                <a:solidFill>
                  <a:prstClr val="white">
                    <a:tint val="75000"/>
                  </a:prstClr>
                </a:solidFill>
              </a:rPr>
              <a:pPr/>
              <a:t>30/12/2017</a:t>
            </a:fld>
            <a:endParaRPr lang="en-GB">
              <a:solidFill>
                <a:prstClr val="white">
                  <a:tint val="75000"/>
                </a:prstClr>
              </a:solidFill>
            </a:endParaRPr>
          </a:p>
        </p:txBody>
      </p:sp>
      <p:sp>
        <p:nvSpPr>
          <p:cNvPr id="6" name="Footer Placeholder 5"/>
          <p:cNvSpPr>
            <a:spLocks noGrp="1"/>
          </p:cNvSpPr>
          <p:nvPr>
            <p:ph type="ftr" sz="quarter" idx="11"/>
          </p:nvPr>
        </p:nvSpPr>
        <p:spPr/>
        <p:txBody>
          <a:bodyPr/>
          <a:lstStyle/>
          <a:p>
            <a:r>
              <a:rPr lang="en-GB" smtClean="0">
                <a:solidFill>
                  <a:prstClr val="white">
                    <a:tint val="75000"/>
                  </a:prstClr>
                </a:solidFill>
              </a:rPr>
              <a:t>Dr.Sumudu Perera</a:t>
            </a:r>
            <a:endParaRPr lang="en-GB">
              <a:solidFill>
                <a:prstClr val="white">
                  <a:tint val="75000"/>
                </a:prstClr>
              </a:solidFill>
            </a:endParaRP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E18371FB-5D2B-430C-ADB4-9BE9180A17CB}" type="slidenum">
              <a:rPr lang="en-GB" smtClean="0">
                <a:solidFill>
                  <a:prstClr val="white">
                    <a:tint val="75000"/>
                  </a:prstClr>
                </a:solidFill>
              </a:rPr>
              <a:pPr/>
              <a:t>‹#›</a:t>
            </a:fld>
            <a:endParaRPr lang="en-GB">
              <a:solidFill>
                <a:prstClr val="white">
                  <a:tint val="75000"/>
                </a:prstClr>
              </a:solidFill>
            </a:endParaRPr>
          </a:p>
        </p:txBody>
      </p:sp>
    </p:spTree>
    <p:extLst>
      <p:ext uri="{BB962C8B-B14F-4D97-AF65-F5344CB8AC3E}">
        <p14:creationId xmlns:p14="http://schemas.microsoft.com/office/powerpoint/2010/main" xmlns="" val="4244013701"/>
      </p:ext>
    </p:extLst>
  </p:cSld>
  <p:clrMapOvr>
    <a:masterClrMapping/>
  </p:clrMapOvr>
  <p:extLst mod="1">
    <p:ext uri="{DCECCB84-F9BA-43D5-87BE-67443E8EF086}">
      <p15:sldGuideLst xmlns=""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8"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cstate="print">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en-US"/>
              <a:t>Click icon to add picture</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A213D2D-BAA9-4438-8A50-1C401F255A22}" type="datetime1">
              <a:rPr lang="en-GB" smtClean="0">
                <a:solidFill>
                  <a:prstClr val="white">
                    <a:tint val="75000"/>
                  </a:prstClr>
                </a:solidFill>
              </a:rPr>
              <a:pPr/>
              <a:t>30/12/2017</a:t>
            </a:fld>
            <a:endParaRPr lang="en-GB">
              <a:solidFill>
                <a:prstClr val="white">
                  <a:tint val="75000"/>
                </a:prstClr>
              </a:solidFill>
            </a:endParaRPr>
          </a:p>
        </p:txBody>
      </p:sp>
      <p:sp>
        <p:nvSpPr>
          <p:cNvPr id="6" name="Footer Placeholder 5"/>
          <p:cNvSpPr>
            <a:spLocks noGrp="1"/>
          </p:cNvSpPr>
          <p:nvPr>
            <p:ph type="ftr" sz="quarter" idx="11"/>
          </p:nvPr>
        </p:nvSpPr>
        <p:spPr/>
        <p:txBody>
          <a:bodyPr/>
          <a:lstStyle/>
          <a:p>
            <a:r>
              <a:rPr lang="en-GB" smtClean="0">
                <a:solidFill>
                  <a:prstClr val="white">
                    <a:tint val="75000"/>
                  </a:prstClr>
                </a:solidFill>
              </a:rPr>
              <a:t>Dr.Sumudu Perera</a:t>
            </a:r>
            <a:endParaRPr lang="en-GB">
              <a:solidFill>
                <a:prstClr val="white">
                  <a:tint val="75000"/>
                </a:prstClr>
              </a:solidFill>
            </a:endParaRP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E18371FB-5D2B-430C-ADB4-9BE9180A17CB}" type="slidenum">
              <a:rPr lang="en-GB" smtClean="0">
                <a:solidFill>
                  <a:prstClr val="white">
                    <a:tint val="75000"/>
                  </a:prstClr>
                </a:solidFill>
              </a:rPr>
              <a:pPr/>
              <a:t>‹#›</a:t>
            </a:fld>
            <a:endParaRPr lang="en-GB">
              <a:solidFill>
                <a:prstClr val="white">
                  <a:tint val="75000"/>
                </a:prstClr>
              </a:solidFill>
            </a:endParaRPr>
          </a:p>
        </p:txBody>
      </p:sp>
    </p:spTree>
    <p:extLst>
      <p:ext uri="{BB962C8B-B14F-4D97-AF65-F5344CB8AC3E}">
        <p14:creationId xmlns:p14="http://schemas.microsoft.com/office/powerpoint/2010/main" xmlns="" val="25366518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22" cstate="print">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D4B64872-CA99-40FF-9A12-56CD14412184}" type="datetime1">
              <a:rPr lang="en-GB" smtClean="0">
                <a:solidFill>
                  <a:prstClr val="white">
                    <a:tint val="75000"/>
                  </a:prstClr>
                </a:solidFill>
              </a:rPr>
              <a:pPr/>
              <a:t>30/12/2017</a:t>
            </a:fld>
            <a:endParaRPr lang="en-GB">
              <a:solidFill>
                <a:prstClr val="white">
                  <a:tint val="75000"/>
                </a:prstClr>
              </a:solidFill>
            </a:endParaRPr>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r>
              <a:rPr lang="en-GB" smtClean="0">
                <a:solidFill>
                  <a:prstClr val="white">
                    <a:tint val="75000"/>
                  </a:prstClr>
                </a:solidFill>
              </a:rPr>
              <a:t>Dr.Sumudu Perera</a:t>
            </a:r>
            <a:endParaRPr lang="en-GB">
              <a:solidFill>
                <a:prstClr val="white">
                  <a:tint val="75000"/>
                </a:prstClr>
              </a:solidFill>
            </a:endParaRPr>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E18371FB-5D2B-430C-ADB4-9BE9180A17CB}" type="slidenum">
              <a:rPr lang="en-GB" smtClean="0">
                <a:solidFill>
                  <a:prstClr val="white">
                    <a:tint val="75000"/>
                  </a:prstClr>
                </a:solidFill>
              </a:rPr>
              <a:pPr/>
              <a:t>‹#›</a:t>
            </a:fld>
            <a:endParaRPr lang="en-GB">
              <a:solidFill>
                <a:prstClr val="white">
                  <a:tint val="75000"/>
                </a:prstClr>
              </a:solidFill>
            </a:endParaRPr>
          </a:p>
        </p:txBody>
      </p:sp>
    </p:spTree>
    <p:extLst>
      <p:ext uri="{BB962C8B-B14F-4D97-AF65-F5344CB8AC3E}">
        <p14:creationId xmlns:p14="http://schemas.microsoft.com/office/powerpoint/2010/main" xmlns="" val="923792367"/>
      </p:ext>
    </p:extLst>
  </p:cSld>
  <p:clrMap bg1="lt1" tx1="dk1" bg2="lt2" tx2="dk2" accent1="accent1" accent2="accent2" accent3="accent3" accent4="accent4" accent5="accent5" accent6="accent6" hlink="hlink" folHlink="folHlink"/>
  <p:sldLayoutIdLst>
    <p:sldLayoutId id="2147483682" r:id="rId1"/>
    <p:sldLayoutId id="2147483683" r:id="rId2"/>
    <p:sldLayoutId id="2147483684" r:id="rId3"/>
    <p:sldLayoutId id="2147483685" r:id="rId4"/>
    <p:sldLayoutId id="2147483686" r:id="rId5"/>
    <p:sldLayoutId id="2147483687" r:id="rId6"/>
    <p:sldLayoutId id="2147483688" r:id="rId7"/>
    <p:sldLayoutId id="2147483689" r:id="rId8"/>
    <p:sldLayoutId id="2147483690" r:id="rId9"/>
    <p:sldLayoutId id="2147483691" r:id="rId10"/>
    <p:sldLayoutId id="2147483692" r:id="rId11"/>
    <p:sldLayoutId id="2147483693" r:id="rId12"/>
    <p:sldLayoutId id="2147483694" r:id="rId13"/>
    <p:sldLayoutId id="2147483695" r:id="rId14"/>
    <p:sldLayoutId id="2147483696" r:id="rId15"/>
    <p:sldLayoutId id="2147483697" r:id="rId16"/>
    <p:sldLayoutId id="2147483698" r:id="rId17"/>
    <p:sldLayoutId id="2147483699" r:id="rId18"/>
    <p:sldLayoutId id="2147483700" r:id="rId19"/>
    <p:sldLayoutId id="2147483701" r:id="rId20"/>
  </p:sldLayoutIdLst>
  <p:hf hdr="0"/>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mod="1">
    <p:ext uri="{27BBF7A9-308A-43DC-89C8-2F10F3537804}">
      <p15:sldGuideLst xmlns=""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hemeOverride" Target="../theme/themeOverride1.xml"/></Relationships>
</file>

<file path=ppt/slides/_rels/slide10.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slideLayout" Target="../slideLayouts/slideLayout6.xml"/><Relationship Id="rId1" Type="http://schemas.openxmlformats.org/officeDocument/2006/relationships/themeOverride" Target="../theme/themeOverride10.xml"/></Relationships>
</file>

<file path=ppt/slides/_rels/slide11.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slideLayout" Target="../slideLayouts/slideLayout6.xml"/><Relationship Id="rId1" Type="http://schemas.openxmlformats.org/officeDocument/2006/relationships/themeOverride" Target="../theme/themeOverride11.xml"/></Relationships>
</file>

<file path=ppt/slides/_rels/slide12.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slideLayout" Target="../slideLayouts/slideLayout6.xml"/><Relationship Id="rId1" Type="http://schemas.openxmlformats.org/officeDocument/2006/relationships/themeOverride" Target="../theme/themeOverride12.xml"/></Relationships>
</file>

<file path=ppt/slides/_rels/slide13.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slideLayout" Target="../slideLayouts/slideLayout6.xml"/><Relationship Id="rId1" Type="http://schemas.openxmlformats.org/officeDocument/2006/relationships/themeOverride" Target="../theme/themeOverride13.xml"/></Relationships>
</file>

<file path=ppt/slides/_rels/slide14.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slideLayout" Target="../slideLayouts/slideLayout6.xml"/><Relationship Id="rId1" Type="http://schemas.openxmlformats.org/officeDocument/2006/relationships/themeOverride" Target="../theme/themeOverride14.xml"/></Relationships>
</file>

<file path=ppt/slides/_rels/slide15.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slideLayout" Target="../slideLayouts/slideLayout6.xml"/><Relationship Id="rId1" Type="http://schemas.openxmlformats.org/officeDocument/2006/relationships/themeOverride" Target="../theme/themeOverride15.xml"/></Relationships>
</file>

<file path=ppt/slides/_rels/slide16.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slideLayout" Target="../slideLayouts/slideLayout6.xml"/><Relationship Id="rId1" Type="http://schemas.openxmlformats.org/officeDocument/2006/relationships/themeOverride" Target="../theme/themeOverride16.xml"/></Relationships>
</file>

<file path=ppt/slides/_rels/slide17.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slideLayout" Target="../slideLayouts/slideLayout6.xml"/><Relationship Id="rId1" Type="http://schemas.openxmlformats.org/officeDocument/2006/relationships/themeOverride" Target="../theme/themeOverride17.xml"/></Relationships>
</file>

<file path=ppt/slides/_rels/slide18.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slideLayout" Target="../slideLayouts/slideLayout6.xml"/><Relationship Id="rId1" Type="http://schemas.openxmlformats.org/officeDocument/2006/relationships/themeOverride" Target="../theme/themeOverride18.xml"/></Relationships>
</file>

<file path=ppt/slides/_rels/slide19.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slideLayout" Target="../slideLayouts/slideLayout6.xml"/><Relationship Id="rId1" Type="http://schemas.openxmlformats.org/officeDocument/2006/relationships/themeOverride" Target="../theme/themeOverride19.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2.xml"/></Relationships>
</file>

<file path=ppt/slides/_rels/slide20.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slideLayout" Target="../slideLayouts/slideLayout6.xml"/><Relationship Id="rId1" Type="http://schemas.openxmlformats.org/officeDocument/2006/relationships/themeOverride" Target="../theme/themeOverride20.xml"/></Relationships>
</file>

<file path=ppt/slides/_rels/slide21.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slideLayout" Target="../slideLayouts/slideLayout6.xml"/><Relationship Id="rId1" Type="http://schemas.openxmlformats.org/officeDocument/2006/relationships/themeOverride" Target="../theme/themeOverride21.xml"/></Relationships>
</file>

<file path=ppt/slides/_rels/slide22.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slideLayout" Target="../slideLayouts/slideLayout6.xml"/><Relationship Id="rId1" Type="http://schemas.openxmlformats.org/officeDocument/2006/relationships/themeOverride" Target="../theme/themeOverride22.xml"/></Relationships>
</file>

<file path=ppt/slides/_rels/slide23.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slideLayout" Target="../slideLayouts/slideLayout6.xml"/><Relationship Id="rId1" Type="http://schemas.openxmlformats.org/officeDocument/2006/relationships/themeOverride" Target="../theme/themeOverride23.xml"/></Relationships>
</file>

<file path=ppt/slides/_rels/slide24.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slideLayout" Target="../slideLayouts/slideLayout6.xml"/><Relationship Id="rId1" Type="http://schemas.openxmlformats.org/officeDocument/2006/relationships/themeOverride" Target="../theme/themeOverride24.xml"/></Relationships>
</file>

<file path=ppt/slides/_rels/slide25.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slideLayout" Target="../slideLayouts/slideLayout6.xml"/><Relationship Id="rId1" Type="http://schemas.openxmlformats.org/officeDocument/2006/relationships/themeOverride" Target="../theme/themeOverride25.xml"/></Relationships>
</file>

<file path=ppt/slides/_rels/slide26.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slideLayout" Target="../slideLayouts/slideLayout6.xml"/><Relationship Id="rId1" Type="http://schemas.openxmlformats.org/officeDocument/2006/relationships/themeOverride" Target="../theme/themeOverride26.xml"/></Relationships>
</file>

<file path=ppt/slides/_rels/slide27.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slideLayout" Target="../slideLayouts/slideLayout6.xml"/><Relationship Id="rId1" Type="http://schemas.openxmlformats.org/officeDocument/2006/relationships/themeOverride" Target="../theme/themeOverride27.xml"/></Relationships>
</file>

<file path=ppt/slides/_rels/slide28.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slideLayout" Target="../slideLayouts/slideLayout6.xml"/><Relationship Id="rId1" Type="http://schemas.openxmlformats.org/officeDocument/2006/relationships/themeOverride" Target="../theme/themeOverride28.xml"/></Relationships>
</file>

<file path=ppt/slides/_rels/slide29.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slideLayout" Target="../slideLayouts/slideLayout6.xml"/><Relationship Id="rId1" Type="http://schemas.openxmlformats.org/officeDocument/2006/relationships/themeOverride" Target="../theme/themeOverride29.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themeOverride" Target="../theme/themeOverride3.xml"/></Relationships>
</file>

<file path=ppt/slides/_rels/slide30.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slideLayout" Target="../slideLayouts/slideLayout6.xml"/><Relationship Id="rId1" Type="http://schemas.openxmlformats.org/officeDocument/2006/relationships/themeOverride" Target="../theme/themeOverride30.xml"/></Relationships>
</file>

<file path=ppt/slides/_rels/slide31.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slideLayout" Target="../slideLayouts/slideLayout6.xml"/><Relationship Id="rId1" Type="http://schemas.openxmlformats.org/officeDocument/2006/relationships/themeOverride" Target="../theme/themeOverride31.xml"/></Relationships>
</file>

<file path=ppt/slides/_rels/slide32.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slideLayout" Target="../slideLayouts/slideLayout6.xml"/><Relationship Id="rId1" Type="http://schemas.openxmlformats.org/officeDocument/2006/relationships/themeOverride" Target="../theme/themeOverride32.xml"/></Relationships>
</file>

<file path=ppt/slides/_rels/slide33.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slideLayout" Target="../slideLayouts/slideLayout6.xml"/><Relationship Id="rId1" Type="http://schemas.openxmlformats.org/officeDocument/2006/relationships/themeOverride" Target="../theme/themeOverride33.xml"/></Relationships>
</file>

<file path=ppt/slides/_rels/slide34.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hemeOverride" Target="../theme/themeOverride34.xml"/></Relationships>
</file>

<file path=ppt/slides/_rels/slide35.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slideLayout" Target="../slideLayouts/slideLayout6.xml"/><Relationship Id="rId1" Type="http://schemas.openxmlformats.org/officeDocument/2006/relationships/themeOverride" Target="../theme/themeOverride35.xml"/></Relationships>
</file>

<file path=ppt/slides/_rels/slide36.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slideLayout" Target="../slideLayouts/slideLayout6.xml"/><Relationship Id="rId1" Type="http://schemas.openxmlformats.org/officeDocument/2006/relationships/themeOverride" Target="../theme/themeOverride36.xml"/></Relationships>
</file>

<file path=ppt/slides/_rels/slide37.x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slideLayout" Target="../slideLayouts/slideLayout6.xml"/><Relationship Id="rId1" Type="http://schemas.openxmlformats.org/officeDocument/2006/relationships/themeOverride" Target="../theme/themeOverride37.xml"/></Relationships>
</file>

<file path=ppt/slides/_rels/slide38.x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slideLayout" Target="../slideLayouts/slideLayout6.xml"/><Relationship Id="rId1" Type="http://schemas.openxmlformats.org/officeDocument/2006/relationships/themeOverride" Target="../theme/themeOverride38.xml"/></Relationships>
</file>

<file path=ppt/slides/_rels/slide39.x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slideLayout" Target="../slideLayouts/slideLayout6.xml"/><Relationship Id="rId1" Type="http://schemas.openxmlformats.org/officeDocument/2006/relationships/themeOverride" Target="../theme/themeOverride39.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themeOverride" Target="../theme/themeOverride4.xml"/></Relationships>
</file>

<file path=ppt/slides/_rels/slide40.x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slideLayout" Target="../slideLayouts/slideLayout6.xml"/><Relationship Id="rId1" Type="http://schemas.openxmlformats.org/officeDocument/2006/relationships/themeOverride" Target="../theme/themeOverride40.xml"/></Relationships>
</file>

<file path=ppt/slides/_rels/slide41.x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slideLayout" Target="../slideLayouts/slideLayout6.xml"/><Relationship Id="rId1" Type="http://schemas.openxmlformats.org/officeDocument/2006/relationships/themeOverride" Target="../theme/themeOverride41.xml"/></Relationships>
</file>

<file path=ppt/slides/_rels/slide42.x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slideLayout" Target="../slideLayouts/slideLayout6.xml"/><Relationship Id="rId1" Type="http://schemas.openxmlformats.org/officeDocument/2006/relationships/themeOverride" Target="../theme/themeOverride42.xml"/></Relationships>
</file>

<file path=ppt/slides/_rels/slide4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43.xml"/></Relationships>
</file>

<file path=ppt/slides/_rels/slide4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44.xml"/></Relationships>
</file>

<file path=ppt/slides/_rels/slide4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45.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Layout" Target="../slideLayouts/slideLayout2.xml"/><Relationship Id="rId1" Type="http://schemas.openxmlformats.org/officeDocument/2006/relationships/themeOverride" Target="../theme/themeOverride5.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hemeOverride" Target="../theme/themeOverride6.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7.xml"/><Relationship Id="rId1" Type="http://schemas.openxmlformats.org/officeDocument/2006/relationships/themeOverride" Target="../theme/themeOverride7.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8.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9.xml"/></Relationships>
</file>

<file path=ppt/slides/slide1.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074" name="Title 6"/>
          <p:cNvSpPr>
            <a:spLocks noGrp="1"/>
          </p:cNvSpPr>
          <p:nvPr>
            <p:ph type="ctrTitle"/>
          </p:nvPr>
        </p:nvSpPr>
        <p:spPr>
          <a:xfrm>
            <a:off x="1668117" y="1121404"/>
            <a:ext cx="9067800" cy="612371"/>
          </a:xfrm>
        </p:spPr>
        <p:txBody>
          <a:bodyPr/>
          <a:lstStyle/>
          <a:p>
            <a:r>
              <a:rPr lang="en-US" altLang="en-US" sz="3600" b="1" dirty="0">
                <a:latin typeface="Arial" panose="020B0604020202020204" pitchFamily="34" charset="0"/>
                <a:cs typeface="Arial" panose="020B0604020202020204" pitchFamily="34" charset="0"/>
              </a:rPr>
              <a:t>BEC 30325: MANAGERIAL ECONOMICS </a:t>
            </a:r>
          </a:p>
        </p:txBody>
      </p:sp>
      <p:sp>
        <p:nvSpPr>
          <p:cNvPr id="6147" name="Rectangle 1027"/>
          <p:cNvSpPr>
            <a:spLocks noGrp="1" noChangeArrowheads="1"/>
          </p:cNvSpPr>
          <p:nvPr>
            <p:ph type="subTitle" idx="1"/>
          </p:nvPr>
        </p:nvSpPr>
        <p:spPr>
          <a:xfrm>
            <a:off x="1720592" y="2918313"/>
            <a:ext cx="9067800" cy="965518"/>
          </a:xfrm>
        </p:spPr>
        <p:txBody>
          <a:bodyPr rtlCol="0">
            <a:noAutofit/>
          </a:bodyPr>
          <a:lstStyle/>
          <a:p>
            <a:pPr marL="36513">
              <a:spcBef>
                <a:spcPct val="0"/>
              </a:spcBef>
              <a:defRPr/>
            </a:pPr>
            <a:r>
              <a:rPr lang="en-US" sz="4400" b="1" dirty="0"/>
              <a:t>	Market Structures Part </a:t>
            </a:r>
            <a:r>
              <a:rPr lang="en-US" sz="4400" b="1" dirty="0" smtClean="0"/>
              <a:t>III</a:t>
            </a:r>
            <a:endParaRPr lang="en-US" sz="4400" b="1" dirty="0"/>
          </a:p>
        </p:txBody>
      </p:sp>
      <p:sp>
        <p:nvSpPr>
          <p:cNvPr id="3077" name="Rectangle 3"/>
          <p:cNvSpPr>
            <a:spLocks noChangeArrowheads="1"/>
          </p:cNvSpPr>
          <p:nvPr/>
        </p:nvSpPr>
        <p:spPr bwMode="auto">
          <a:xfrm>
            <a:off x="4339195" y="1813637"/>
            <a:ext cx="3293609" cy="46166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ctr" defTabSz="914400" eaLnBrk="1" fontAlgn="auto" latinLnBrk="0" hangingPunct="1">
              <a:lnSpc>
                <a:spcPct val="100000"/>
              </a:lnSpc>
              <a:spcBef>
                <a:spcPct val="0"/>
              </a:spcBef>
              <a:spcAft>
                <a:spcPts val="0"/>
              </a:spcAft>
              <a:buClrTx/>
              <a:buSzTx/>
              <a:buFontTx/>
              <a:buNone/>
              <a:tabLst/>
              <a:defRPr/>
            </a:pPr>
            <a:r>
              <a:rPr kumimoji="0" lang="en-US" altLang="en-US" sz="2400" b="0" i="0" u="none" strike="noStrike" kern="0" cap="none" spc="0" normalizeH="0" baseline="0" noProof="0" dirty="0">
                <a:ln>
                  <a:noFill/>
                </a:ln>
                <a:solidFill>
                  <a:prstClr val="white"/>
                </a:solidFill>
                <a:effectLst/>
                <a:uLnTx/>
                <a:uFillTx/>
                <a:latin typeface="Arial" panose="020B0604020202020204" pitchFamily="34" charset="0"/>
              </a:rPr>
              <a:t>Session </a:t>
            </a:r>
            <a:r>
              <a:rPr kumimoji="0" lang="en-US" altLang="en-US" sz="2400" b="0" i="0" u="none" strike="noStrike" kern="0" cap="none" spc="0" normalizeH="0" baseline="0" noProof="0" dirty="0" smtClean="0">
                <a:ln>
                  <a:noFill/>
                </a:ln>
                <a:solidFill>
                  <a:prstClr val="white"/>
                </a:solidFill>
                <a:effectLst/>
                <a:uLnTx/>
                <a:uFillTx/>
                <a:latin typeface="Arial" panose="020B0604020202020204" pitchFamily="34" charset="0"/>
              </a:rPr>
              <a:t>11</a:t>
            </a:r>
            <a:endParaRPr kumimoji="0" lang="en-US" altLang="en-US" sz="2400" b="0" i="0" u="none" strike="noStrike" kern="0" cap="none" spc="0" normalizeH="0" baseline="0" noProof="0" dirty="0">
              <a:ln>
                <a:noFill/>
              </a:ln>
              <a:solidFill>
                <a:prstClr val="white"/>
              </a:solidFill>
              <a:effectLst/>
              <a:uLnTx/>
              <a:uFillTx/>
              <a:latin typeface="Arial" panose="020B0604020202020204" pitchFamily="34" charset="0"/>
            </a:endParaRPr>
          </a:p>
        </p:txBody>
      </p:sp>
      <p:sp>
        <p:nvSpPr>
          <p:cNvPr id="3078" name="TextBox 4"/>
          <p:cNvSpPr txBox="1">
            <a:spLocks noChangeArrowheads="1"/>
          </p:cNvSpPr>
          <p:nvPr/>
        </p:nvSpPr>
        <p:spPr bwMode="auto">
          <a:xfrm>
            <a:off x="2041604" y="5517074"/>
            <a:ext cx="7990114" cy="40011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ctr" defTabSz="914400" eaLnBrk="1" fontAlgn="auto" latinLnBrk="0" hangingPunct="1">
              <a:lnSpc>
                <a:spcPct val="100000"/>
              </a:lnSpc>
              <a:spcBef>
                <a:spcPct val="0"/>
              </a:spcBef>
              <a:spcAft>
                <a:spcPts val="0"/>
              </a:spcAft>
              <a:buClrTx/>
              <a:buSzTx/>
              <a:buFontTx/>
              <a:buNone/>
              <a:tabLst/>
              <a:defRPr/>
            </a:pPr>
            <a:r>
              <a:rPr kumimoji="0" lang="en-US" altLang="en-US" sz="2000" b="0" i="0" u="none" strike="noStrike" kern="0" cap="none" spc="0" normalizeH="0" baseline="0" noProof="0" dirty="0">
                <a:ln>
                  <a:noFill/>
                </a:ln>
                <a:solidFill>
                  <a:prstClr val="white"/>
                </a:solidFill>
                <a:effectLst/>
                <a:uLnTx/>
                <a:uFillTx/>
                <a:latin typeface="Arial" panose="020B0604020202020204" pitchFamily="34" charset="0"/>
              </a:rPr>
              <a:t>Dr. </a:t>
            </a:r>
            <a:r>
              <a:rPr kumimoji="0" lang="en-US" altLang="en-US" sz="2000" b="0" i="0" u="none" strike="noStrike" kern="0" cap="none" spc="0" normalizeH="0" baseline="0" noProof="0" dirty="0" err="1">
                <a:ln>
                  <a:noFill/>
                </a:ln>
                <a:solidFill>
                  <a:prstClr val="white"/>
                </a:solidFill>
                <a:effectLst/>
                <a:uLnTx/>
                <a:uFillTx/>
                <a:latin typeface="Arial" panose="020B0604020202020204" pitchFamily="34" charset="0"/>
              </a:rPr>
              <a:t>Sumudu</a:t>
            </a:r>
            <a:r>
              <a:rPr kumimoji="0" lang="en-US" altLang="en-US" sz="2000" b="0" i="0" u="none" strike="noStrike" kern="0" cap="none" spc="0" normalizeH="0" baseline="0" noProof="0" dirty="0">
                <a:ln>
                  <a:noFill/>
                </a:ln>
                <a:solidFill>
                  <a:prstClr val="white"/>
                </a:solidFill>
                <a:effectLst/>
                <a:uLnTx/>
                <a:uFillTx/>
                <a:latin typeface="Arial" panose="020B0604020202020204" pitchFamily="34" charset="0"/>
              </a:rPr>
              <a:t> </a:t>
            </a:r>
            <a:r>
              <a:rPr kumimoji="0" lang="en-US" altLang="en-US" sz="2000" b="0" i="0" u="none" strike="noStrike" kern="0" cap="none" spc="0" normalizeH="0" baseline="0" noProof="0" dirty="0" err="1">
                <a:ln>
                  <a:noFill/>
                </a:ln>
                <a:solidFill>
                  <a:prstClr val="white"/>
                </a:solidFill>
                <a:effectLst/>
                <a:uLnTx/>
                <a:uFillTx/>
                <a:latin typeface="Arial" panose="020B0604020202020204" pitchFamily="34" charset="0"/>
              </a:rPr>
              <a:t>Perera</a:t>
            </a:r>
            <a:endParaRPr kumimoji="0" lang="en-US" altLang="en-US" sz="2000" b="0" i="0" u="none" strike="noStrike" kern="0" cap="none" spc="0" normalizeH="0" baseline="0" noProof="0" dirty="0">
              <a:ln>
                <a:noFill/>
              </a:ln>
              <a:solidFill>
                <a:prstClr val="white"/>
              </a:solidFill>
              <a:effectLst/>
              <a:uLnTx/>
              <a:uFillTx/>
              <a:latin typeface="Arial" panose="020B0604020202020204" pitchFamily="34" charset="0"/>
            </a:endParaRPr>
          </a:p>
        </p:txBody>
      </p:sp>
    </p:spTree>
    <p:extLst>
      <p:ext uri="{BB962C8B-B14F-4D97-AF65-F5344CB8AC3E}">
        <p14:creationId xmlns:p14="http://schemas.microsoft.com/office/powerpoint/2010/main" xmlns="" val="2749451482"/>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2171164" y="1086118"/>
            <a:ext cx="7772400" cy="762000"/>
          </a:xfrm>
        </p:spPr>
        <p:txBody>
          <a:bodyPr/>
          <a:lstStyle/>
          <a:p>
            <a:r>
              <a:rPr lang="en-US" altLang="en-US" dirty="0"/>
              <a:t>Advertising Example 1</a:t>
            </a:r>
          </a:p>
        </p:txBody>
      </p:sp>
      <p:pic>
        <p:nvPicPr>
          <p:cNvPr id="30725" name="Picture 5"/>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383816" y="3013656"/>
            <a:ext cx="9980784" cy="184275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3269384881"/>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2226469" y="905814"/>
            <a:ext cx="7772400" cy="762000"/>
          </a:xfrm>
        </p:spPr>
        <p:txBody>
          <a:bodyPr/>
          <a:lstStyle/>
          <a:p>
            <a:r>
              <a:rPr lang="en-US" altLang="en-US" dirty="0"/>
              <a:t>Advertising Example 1</a:t>
            </a:r>
          </a:p>
        </p:txBody>
      </p:sp>
      <p:pic>
        <p:nvPicPr>
          <p:cNvPr id="32771" name="Picture 3"/>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981200" y="3884614"/>
            <a:ext cx="8262938" cy="152558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32772" name="Text Box 4"/>
          <p:cNvSpPr txBox="1">
            <a:spLocks noChangeArrowheads="1"/>
          </p:cNvSpPr>
          <p:nvPr/>
        </p:nvSpPr>
        <p:spPr bwMode="auto">
          <a:xfrm>
            <a:off x="1115096" y="2523026"/>
            <a:ext cx="8153400" cy="83099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r>
              <a:rPr lang="en-US" altLang="en-US" sz="2400" dirty="0"/>
              <a:t>What is the optimal strategy for Firm A if Firm B chooses to advertise?</a:t>
            </a:r>
            <a:endParaRPr lang="en-US" altLang="en-US" dirty="0"/>
          </a:p>
        </p:txBody>
      </p:sp>
      <p:sp>
        <p:nvSpPr>
          <p:cNvPr id="32774" name="Oval 6"/>
          <p:cNvSpPr>
            <a:spLocks noChangeArrowheads="1"/>
          </p:cNvSpPr>
          <p:nvPr/>
        </p:nvSpPr>
        <p:spPr bwMode="auto">
          <a:xfrm>
            <a:off x="5867400" y="4114800"/>
            <a:ext cx="1981200" cy="1524000"/>
          </a:xfrm>
          <a:prstGeom prst="ellipse">
            <a:avLst/>
          </a:prstGeom>
          <a:noFill/>
          <a:ln w="25400">
            <a:solidFill>
              <a:srgbClr val="FF0000"/>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xmlns="" val="2035716582"/>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2209800" y="609600"/>
            <a:ext cx="7772400" cy="762000"/>
          </a:xfrm>
        </p:spPr>
        <p:txBody>
          <a:bodyPr/>
          <a:lstStyle/>
          <a:p>
            <a:r>
              <a:rPr lang="en-US" altLang="en-US"/>
              <a:t>Advertising Example 1</a:t>
            </a:r>
          </a:p>
        </p:txBody>
      </p:sp>
      <p:pic>
        <p:nvPicPr>
          <p:cNvPr id="33795" name="Picture 3"/>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981200" y="3884614"/>
            <a:ext cx="8262938" cy="152558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33796" name="Text Box 4"/>
          <p:cNvSpPr txBox="1">
            <a:spLocks noChangeArrowheads="1"/>
          </p:cNvSpPr>
          <p:nvPr/>
        </p:nvSpPr>
        <p:spPr bwMode="auto">
          <a:xfrm>
            <a:off x="850006" y="2112134"/>
            <a:ext cx="9513194" cy="127727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a:spAutoFit/>
          </a:bodyPr>
          <a:lstStyle/>
          <a:p>
            <a:pPr>
              <a:spcBef>
                <a:spcPct val="50000"/>
              </a:spcBef>
            </a:pPr>
            <a:r>
              <a:rPr lang="en-US" altLang="en-US" sz="2200" dirty="0"/>
              <a:t>What is the optimal strategy for Firm A if Firm B chooses to advertise?</a:t>
            </a:r>
          </a:p>
          <a:p>
            <a:pPr>
              <a:spcBef>
                <a:spcPct val="50000"/>
              </a:spcBef>
            </a:pPr>
            <a:r>
              <a:rPr lang="en-US" altLang="en-US" sz="2200" dirty="0"/>
              <a:t>If Firm A chooses to advertise, the payoff is 4. Otherwise, the payoff is 2. The optimal strategy is to advertise.</a:t>
            </a:r>
          </a:p>
        </p:txBody>
      </p:sp>
      <p:sp>
        <p:nvSpPr>
          <p:cNvPr id="33797" name="Oval 5"/>
          <p:cNvSpPr>
            <a:spLocks noChangeArrowheads="1"/>
          </p:cNvSpPr>
          <p:nvPr/>
        </p:nvSpPr>
        <p:spPr bwMode="auto">
          <a:xfrm>
            <a:off x="5867400" y="4114800"/>
            <a:ext cx="1981200" cy="1524000"/>
          </a:xfrm>
          <a:prstGeom prst="ellipse">
            <a:avLst/>
          </a:prstGeom>
          <a:noFill/>
          <a:ln w="25400">
            <a:solidFill>
              <a:srgbClr val="FF0000"/>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33798" name="Oval 6"/>
          <p:cNvSpPr>
            <a:spLocks noChangeArrowheads="1"/>
          </p:cNvSpPr>
          <p:nvPr/>
        </p:nvSpPr>
        <p:spPr bwMode="auto">
          <a:xfrm>
            <a:off x="6477000" y="4572000"/>
            <a:ext cx="838200" cy="609600"/>
          </a:xfrm>
          <a:prstGeom prst="ellipse">
            <a:avLst/>
          </a:prstGeom>
          <a:noFill/>
          <a:ln w="25400">
            <a:solidFill>
              <a:srgbClr val="0000FF"/>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xmlns="" val="3164459968"/>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2209800" y="609600"/>
            <a:ext cx="7772400" cy="762000"/>
          </a:xfrm>
        </p:spPr>
        <p:txBody>
          <a:bodyPr/>
          <a:lstStyle/>
          <a:p>
            <a:r>
              <a:rPr lang="en-US" altLang="en-US"/>
              <a:t>Advertising Example 1</a:t>
            </a:r>
          </a:p>
        </p:txBody>
      </p:sp>
      <p:pic>
        <p:nvPicPr>
          <p:cNvPr id="34819" name="Picture 3"/>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981200" y="3884614"/>
            <a:ext cx="8262938" cy="152558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34820" name="Text Box 4"/>
          <p:cNvSpPr txBox="1">
            <a:spLocks noChangeArrowheads="1"/>
          </p:cNvSpPr>
          <p:nvPr/>
        </p:nvSpPr>
        <p:spPr bwMode="auto">
          <a:xfrm>
            <a:off x="1140853" y="2561126"/>
            <a:ext cx="8153400" cy="83099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r>
              <a:rPr lang="en-US" altLang="en-US" sz="2400" dirty="0"/>
              <a:t>What is the optimal strategy for Firm A if Firm B chooses not to advertise?</a:t>
            </a:r>
            <a:endParaRPr lang="en-US" altLang="en-US" dirty="0"/>
          </a:p>
        </p:txBody>
      </p:sp>
      <p:sp>
        <p:nvSpPr>
          <p:cNvPr id="34821" name="Oval 5"/>
          <p:cNvSpPr>
            <a:spLocks noChangeArrowheads="1"/>
          </p:cNvSpPr>
          <p:nvPr/>
        </p:nvSpPr>
        <p:spPr bwMode="auto">
          <a:xfrm>
            <a:off x="7696200" y="4038600"/>
            <a:ext cx="2819400" cy="1524000"/>
          </a:xfrm>
          <a:prstGeom prst="ellipse">
            <a:avLst/>
          </a:prstGeom>
          <a:noFill/>
          <a:ln w="25400">
            <a:solidFill>
              <a:srgbClr val="FF0000"/>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xmlns="" val="1113620655"/>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1752600" y="838200"/>
            <a:ext cx="7772400" cy="762000"/>
          </a:xfrm>
        </p:spPr>
        <p:txBody>
          <a:bodyPr/>
          <a:lstStyle/>
          <a:p>
            <a:r>
              <a:rPr lang="en-US" altLang="en-US"/>
              <a:t>Advertising Example 1</a:t>
            </a:r>
          </a:p>
        </p:txBody>
      </p:sp>
      <p:pic>
        <p:nvPicPr>
          <p:cNvPr id="37891" name="Picture 3"/>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981200" y="3884614"/>
            <a:ext cx="8262938" cy="152558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37892" name="Text Box 4"/>
          <p:cNvSpPr txBox="1">
            <a:spLocks noChangeArrowheads="1"/>
          </p:cNvSpPr>
          <p:nvPr/>
        </p:nvSpPr>
        <p:spPr bwMode="auto">
          <a:xfrm>
            <a:off x="875763" y="2133600"/>
            <a:ext cx="9487437" cy="175432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a:spAutoFit/>
          </a:bodyPr>
          <a:lstStyle/>
          <a:p>
            <a:pPr>
              <a:spcBef>
                <a:spcPct val="50000"/>
              </a:spcBef>
            </a:pPr>
            <a:r>
              <a:rPr lang="en-US" altLang="en-US" sz="2400" dirty="0"/>
              <a:t>What is the optimal strategy for Firm A if Firm B chooses not to advertise?</a:t>
            </a:r>
          </a:p>
          <a:p>
            <a:pPr>
              <a:spcBef>
                <a:spcPct val="50000"/>
              </a:spcBef>
            </a:pPr>
            <a:r>
              <a:rPr lang="en-US" altLang="en-US" sz="2400" dirty="0"/>
              <a:t>If Firm A chooses to advertise, the payoff is 5. Otherwise, the payoff is 3. Again, the optimal strategy is to advertise.</a:t>
            </a:r>
          </a:p>
        </p:txBody>
      </p:sp>
      <p:sp>
        <p:nvSpPr>
          <p:cNvPr id="37893" name="Oval 5"/>
          <p:cNvSpPr>
            <a:spLocks noChangeArrowheads="1"/>
          </p:cNvSpPr>
          <p:nvPr/>
        </p:nvSpPr>
        <p:spPr bwMode="auto">
          <a:xfrm>
            <a:off x="7696200" y="4038600"/>
            <a:ext cx="2819400" cy="1524000"/>
          </a:xfrm>
          <a:prstGeom prst="ellipse">
            <a:avLst/>
          </a:prstGeom>
          <a:noFill/>
          <a:ln w="25400">
            <a:solidFill>
              <a:srgbClr val="FF0000"/>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37894" name="Oval 6"/>
          <p:cNvSpPr>
            <a:spLocks noChangeArrowheads="1"/>
          </p:cNvSpPr>
          <p:nvPr/>
        </p:nvSpPr>
        <p:spPr bwMode="auto">
          <a:xfrm>
            <a:off x="8686800" y="4572000"/>
            <a:ext cx="838200" cy="609600"/>
          </a:xfrm>
          <a:prstGeom prst="ellipse">
            <a:avLst/>
          </a:prstGeom>
          <a:noFill/>
          <a:ln w="25400">
            <a:solidFill>
              <a:srgbClr val="0000FF"/>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xmlns="" val="1081195122"/>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xfrm>
            <a:off x="2261316" y="867177"/>
            <a:ext cx="7772400" cy="762000"/>
          </a:xfrm>
        </p:spPr>
        <p:txBody>
          <a:bodyPr/>
          <a:lstStyle/>
          <a:p>
            <a:r>
              <a:rPr lang="en-US" altLang="en-US" dirty="0"/>
              <a:t>Advertising Example 1</a:t>
            </a:r>
          </a:p>
        </p:txBody>
      </p:sp>
      <p:pic>
        <p:nvPicPr>
          <p:cNvPr id="38915" name="Picture 3"/>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981200" y="3884614"/>
            <a:ext cx="8262938" cy="152558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38916" name="Text Box 4"/>
          <p:cNvSpPr txBox="1">
            <a:spLocks noChangeArrowheads="1"/>
          </p:cNvSpPr>
          <p:nvPr/>
        </p:nvSpPr>
        <p:spPr bwMode="auto">
          <a:xfrm>
            <a:off x="1171977" y="2215166"/>
            <a:ext cx="9191223" cy="120032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a:spAutoFit/>
          </a:bodyPr>
          <a:lstStyle/>
          <a:p>
            <a:pPr>
              <a:spcBef>
                <a:spcPct val="50000"/>
              </a:spcBef>
            </a:pPr>
            <a:r>
              <a:rPr lang="en-US" altLang="en-US" sz="2400" dirty="0"/>
              <a:t>Regardless of what Firm B decides to do, the optimal strategy for Firm A is to advertise. The </a:t>
            </a:r>
            <a:r>
              <a:rPr lang="en-US" altLang="en-US" sz="2400" u="sng" dirty="0"/>
              <a:t>dominant strategy</a:t>
            </a:r>
            <a:r>
              <a:rPr lang="en-US" altLang="en-US" sz="2400" dirty="0"/>
              <a:t> for Firm A is to advertise.</a:t>
            </a:r>
          </a:p>
        </p:txBody>
      </p:sp>
      <p:sp>
        <p:nvSpPr>
          <p:cNvPr id="38918" name="Oval 6"/>
          <p:cNvSpPr>
            <a:spLocks noChangeArrowheads="1"/>
          </p:cNvSpPr>
          <p:nvPr/>
        </p:nvSpPr>
        <p:spPr bwMode="auto">
          <a:xfrm>
            <a:off x="8686800" y="4572000"/>
            <a:ext cx="838200" cy="609600"/>
          </a:xfrm>
          <a:prstGeom prst="ellipse">
            <a:avLst/>
          </a:prstGeom>
          <a:noFill/>
          <a:ln w="25400">
            <a:solidFill>
              <a:srgbClr val="0000FF"/>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38919" name="Oval 7"/>
          <p:cNvSpPr>
            <a:spLocks noChangeArrowheads="1"/>
          </p:cNvSpPr>
          <p:nvPr/>
        </p:nvSpPr>
        <p:spPr bwMode="auto">
          <a:xfrm>
            <a:off x="6477000" y="4572000"/>
            <a:ext cx="838200" cy="609600"/>
          </a:xfrm>
          <a:prstGeom prst="ellipse">
            <a:avLst/>
          </a:prstGeom>
          <a:noFill/>
          <a:ln w="25400">
            <a:solidFill>
              <a:srgbClr val="0000FF"/>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xmlns="" val="382190308"/>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2103549" y="1047481"/>
            <a:ext cx="7772400" cy="762000"/>
          </a:xfrm>
        </p:spPr>
        <p:txBody>
          <a:bodyPr/>
          <a:lstStyle/>
          <a:p>
            <a:r>
              <a:rPr lang="en-US" altLang="en-US" dirty="0"/>
              <a:t>Advertising Example 1</a:t>
            </a:r>
          </a:p>
        </p:txBody>
      </p:sp>
      <p:pic>
        <p:nvPicPr>
          <p:cNvPr id="39939" name="Picture 3"/>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981200" y="3884614"/>
            <a:ext cx="8262938" cy="152558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39940" name="Text Box 4"/>
          <p:cNvSpPr txBox="1">
            <a:spLocks noChangeArrowheads="1"/>
          </p:cNvSpPr>
          <p:nvPr/>
        </p:nvSpPr>
        <p:spPr bwMode="auto">
          <a:xfrm>
            <a:off x="1844899" y="2825016"/>
            <a:ext cx="8289701" cy="83099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a:spAutoFit/>
          </a:bodyPr>
          <a:lstStyle/>
          <a:p>
            <a:pPr>
              <a:spcBef>
                <a:spcPct val="50000"/>
              </a:spcBef>
            </a:pPr>
            <a:r>
              <a:rPr lang="en-US" altLang="en-US" sz="2400" dirty="0"/>
              <a:t>What is the optimal strategy for Firm B if Firm A chooses to advertise?</a:t>
            </a:r>
            <a:endParaRPr lang="en-US" altLang="en-US" dirty="0"/>
          </a:p>
        </p:txBody>
      </p:sp>
      <p:sp>
        <p:nvSpPr>
          <p:cNvPr id="39941" name="Oval 5"/>
          <p:cNvSpPr>
            <a:spLocks noChangeArrowheads="1"/>
          </p:cNvSpPr>
          <p:nvPr/>
        </p:nvSpPr>
        <p:spPr bwMode="auto">
          <a:xfrm>
            <a:off x="5867400" y="4572000"/>
            <a:ext cx="4267200" cy="609600"/>
          </a:xfrm>
          <a:prstGeom prst="ellipse">
            <a:avLst/>
          </a:prstGeom>
          <a:noFill/>
          <a:ln w="25400">
            <a:solidFill>
              <a:srgbClr val="FF0000"/>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xmlns="" val="974291705"/>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xfrm>
            <a:off x="1981200" y="953797"/>
            <a:ext cx="7772400" cy="762000"/>
          </a:xfrm>
        </p:spPr>
        <p:txBody>
          <a:bodyPr/>
          <a:lstStyle/>
          <a:p>
            <a:r>
              <a:rPr lang="en-US" altLang="en-US" dirty="0"/>
              <a:t>Advertising Example 1</a:t>
            </a:r>
          </a:p>
        </p:txBody>
      </p:sp>
      <p:pic>
        <p:nvPicPr>
          <p:cNvPr id="40963" name="Picture 3"/>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981200" y="3884614"/>
            <a:ext cx="8262938" cy="152558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40964" name="Text Box 4"/>
          <p:cNvSpPr txBox="1">
            <a:spLocks noChangeArrowheads="1"/>
          </p:cNvSpPr>
          <p:nvPr/>
        </p:nvSpPr>
        <p:spPr bwMode="auto">
          <a:xfrm>
            <a:off x="1378039" y="2058986"/>
            <a:ext cx="8985161" cy="21698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a:spAutoFit/>
          </a:bodyPr>
          <a:lstStyle/>
          <a:p>
            <a:pPr>
              <a:spcBef>
                <a:spcPct val="50000"/>
              </a:spcBef>
            </a:pPr>
            <a:r>
              <a:rPr lang="en-US" altLang="en-US" sz="2400" dirty="0"/>
              <a:t>What is the optimal strategy for Firm B if Firm A chooses to advertise?</a:t>
            </a:r>
          </a:p>
          <a:p>
            <a:pPr>
              <a:spcBef>
                <a:spcPct val="50000"/>
              </a:spcBef>
            </a:pPr>
            <a:r>
              <a:rPr lang="en-US" altLang="en-US" sz="2400" dirty="0"/>
              <a:t>If Firm B chooses to advertise, the payoff is 3. Otherwise, the payoff is 1. The optimal strategy is to advertise.</a:t>
            </a:r>
            <a:endParaRPr lang="en-US" altLang="en-US" dirty="0"/>
          </a:p>
          <a:p>
            <a:pPr>
              <a:spcBef>
                <a:spcPct val="50000"/>
              </a:spcBef>
            </a:pPr>
            <a:endParaRPr lang="en-US" altLang="en-US" dirty="0"/>
          </a:p>
        </p:txBody>
      </p:sp>
      <p:sp>
        <p:nvSpPr>
          <p:cNvPr id="40965" name="Oval 5"/>
          <p:cNvSpPr>
            <a:spLocks noChangeArrowheads="1"/>
          </p:cNvSpPr>
          <p:nvPr/>
        </p:nvSpPr>
        <p:spPr bwMode="auto">
          <a:xfrm>
            <a:off x="5867400" y="4572000"/>
            <a:ext cx="4267200" cy="609600"/>
          </a:xfrm>
          <a:prstGeom prst="ellipse">
            <a:avLst/>
          </a:prstGeom>
          <a:noFill/>
          <a:ln w="25400">
            <a:solidFill>
              <a:srgbClr val="FF0000"/>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40966" name="Oval 6"/>
          <p:cNvSpPr>
            <a:spLocks noChangeArrowheads="1"/>
          </p:cNvSpPr>
          <p:nvPr/>
        </p:nvSpPr>
        <p:spPr bwMode="auto">
          <a:xfrm>
            <a:off x="6477000" y="4572000"/>
            <a:ext cx="838200" cy="609600"/>
          </a:xfrm>
          <a:prstGeom prst="ellipse">
            <a:avLst/>
          </a:prstGeom>
          <a:noFill/>
          <a:ln w="25400">
            <a:solidFill>
              <a:srgbClr val="0000FF"/>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xmlns="" val="3688098975"/>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xfrm>
            <a:off x="1981200" y="1109328"/>
            <a:ext cx="7772400" cy="762000"/>
          </a:xfrm>
        </p:spPr>
        <p:txBody>
          <a:bodyPr/>
          <a:lstStyle/>
          <a:p>
            <a:r>
              <a:rPr lang="en-US" altLang="en-US" dirty="0"/>
              <a:t>Advertising Example 1</a:t>
            </a:r>
          </a:p>
        </p:txBody>
      </p:sp>
      <p:pic>
        <p:nvPicPr>
          <p:cNvPr id="41987" name="Picture 3"/>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981200" y="3884614"/>
            <a:ext cx="8262938" cy="152558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41988" name="Text Box 4"/>
          <p:cNvSpPr txBox="1">
            <a:spLocks noChangeArrowheads="1"/>
          </p:cNvSpPr>
          <p:nvPr/>
        </p:nvSpPr>
        <p:spPr bwMode="auto">
          <a:xfrm>
            <a:off x="1828800" y="2519424"/>
            <a:ext cx="8153400" cy="83099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r>
              <a:rPr lang="en-US" altLang="en-US" sz="2400" dirty="0"/>
              <a:t>What is the optimal strategy for Firm B if Firm A chooses not to advertise?</a:t>
            </a:r>
            <a:endParaRPr lang="en-US" altLang="en-US" dirty="0"/>
          </a:p>
        </p:txBody>
      </p:sp>
      <p:sp>
        <p:nvSpPr>
          <p:cNvPr id="41989" name="Oval 5"/>
          <p:cNvSpPr>
            <a:spLocks noChangeArrowheads="1"/>
          </p:cNvSpPr>
          <p:nvPr/>
        </p:nvSpPr>
        <p:spPr bwMode="auto">
          <a:xfrm>
            <a:off x="5867400" y="4953000"/>
            <a:ext cx="4267200" cy="609600"/>
          </a:xfrm>
          <a:prstGeom prst="ellipse">
            <a:avLst/>
          </a:prstGeom>
          <a:noFill/>
          <a:ln w="25400">
            <a:solidFill>
              <a:srgbClr val="FF0000"/>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xmlns="" val="108424742"/>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2226469" y="833789"/>
            <a:ext cx="7772400" cy="762000"/>
          </a:xfrm>
        </p:spPr>
        <p:txBody>
          <a:bodyPr/>
          <a:lstStyle/>
          <a:p>
            <a:r>
              <a:rPr lang="en-US" altLang="en-US" dirty="0"/>
              <a:t>Advertising Example 1</a:t>
            </a:r>
          </a:p>
        </p:txBody>
      </p:sp>
      <p:pic>
        <p:nvPicPr>
          <p:cNvPr id="43011" name="Picture 3"/>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981200" y="3884614"/>
            <a:ext cx="8262938" cy="152558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43012" name="Text Box 4"/>
          <p:cNvSpPr txBox="1">
            <a:spLocks noChangeArrowheads="1"/>
          </p:cNvSpPr>
          <p:nvPr/>
        </p:nvSpPr>
        <p:spPr bwMode="auto">
          <a:xfrm>
            <a:off x="553792" y="2027955"/>
            <a:ext cx="10174309" cy="175432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a:spAutoFit/>
          </a:bodyPr>
          <a:lstStyle/>
          <a:p>
            <a:pPr>
              <a:spcBef>
                <a:spcPct val="50000"/>
              </a:spcBef>
            </a:pPr>
            <a:r>
              <a:rPr lang="en-US" altLang="en-US" sz="2400"/>
              <a:t>What is the optimal strategy for Firm B if Firm A chooses not to advertise?</a:t>
            </a:r>
          </a:p>
          <a:p>
            <a:pPr>
              <a:spcBef>
                <a:spcPct val="50000"/>
              </a:spcBef>
            </a:pPr>
            <a:r>
              <a:rPr lang="en-US" altLang="en-US" sz="2400"/>
              <a:t>If Firm B chooses to advertise, the payoff is 5. Otherwise, the payoff is 2. Again, the optimal strategy is to advertise.</a:t>
            </a:r>
          </a:p>
        </p:txBody>
      </p:sp>
      <p:sp>
        <p:nvSpPr>
          <p:cNvPr id="43013" name="Oval 5"/>
          <p:cNvSpPr>
            <a:spLocks noChangeArrowheads="1"/>
          </p:cNvSpPr>
          <p:nvPr/>
        </p:nvSpPr>
        <p:spPr bwMode="auto">
          <a:xfrm>
            <a:off x="5867400" y="4953000"/>
            <a:ext cx="4267200" cy="609600"/>
          </a:xfrm>
          <a:prstGeom prst="ellipse">
            <a:avLst/>
          </a:prstGeom>
          <a:noFill/>
          <a:ln w="25400">
            <a:solidFill>
              <a:srgbClr val="FF0000"/>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43014" name="Oval 6"/>
          <p:cNvSpPr>
            <a:spLocks noChangeArrowheads="1"/>
          </p:cNvSpPr>
          <p:nvPr/>
        </p:nvSpPr>
        <p:spPr bwMode="auto">
          <a:xfrm>
            <a:off x="6477000" y="4953000"/>
            <a:ext cx="838200" cy="609600"/>
          </a:xfrm>
          <a:prstGeom prst="ellipse">
            <a:avLst/>
          </a:prstGeom>
          <a:noFill/>
          <a:ln w="25400">
            <a:solidFill>
              <a:srgbClr val="0000FF"/>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xmlns="" val="877662914"/>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1900707" y="738389"/>
            <a:ext cx="7772400" cy="838200"/>
          </a:xfrm>
        </p:spPr>
        <p:txBody>
          <a:bodyPr/>
          <a:lstStyle/>
          <a:p>
            <a:r>
              <a:rPr lang="en-US" altLang="en-US" dirty="0"/>
              <a:t>Monopolistic Competition</a:t>
            </a:r>
          </a:p>
        </p:txBody>
      </p:sp>
      <p:sp>
        <p:nvSpPr>
          <p:cNvPr id="36867" name="Rectangle 3"/>
          <p:cNvSpPr>
            <a:spLocks noGrp="1" noChangeArrowheads="1"/>
          </p:cNvSpPr>
          <p:nvPr>
            <p:ph idx="1"/>
          </p:nvPr>
        </p:nvSpPr>
        <p:spPr>
          <a:xfrm>
            <a:off x="1584101" y="2514600"/>
            <a:ext cx="7239000" cy="4343400"/>
          </a:xfrm>
        </p:spPr>
        <p:txBody>
          <a:bodyPr/>
          <a:lstStyle/>
          <a:p>
            <a:r>
              <a:rPr lang="en-US" altLang="en-US" dirty="0"/>
              <a:t>Many sellers of differentiated (similar but not identical) products</a:t>
            </a:r>
          </a:p>
          <a:p>
            <a:r>
              <a:rPr lang="en-US" altLang="en-US" dirty="0"/>
              <a:t>Limited monopoly power</a:t>
            </a:r>
          </a:p>
          <a:p>
            <a:r>
              <a:rPr lang="en-US" altLang="en-US" dirty="0"/>
              <a:t>Downward-sloping demand curve</a:t>
            </a:r>
          </a:p>
          <a:p>
            <a:r>
              <a:rPr lang="en-US" altLang="en-US" dirty="0"/>
              <a:t>Increase in market share by competitors causes decrease in demand for the firm’s product</a:t>
            </a:r>
          </a:p>
          <a:p>
            <a:endParaRPr lang="en-US" altLang="en-US" dirty="0"/>
          </a:p>
        </p:txBody>
      </p:sp>
    </p:spTree>
    <p:extLst>
      <p:ext uri="{BB962C8B-B14F-4D97-AF65-F5344CB8AC3E}">
        <p14:creationId xmlns:p14="http://schemas.microsoft.com/office/powerpoint/2010/main" xmlns="" val="782222462"/>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2093890" y="867177"/>
            <a:ext cx="7772400" cy="762000"/>
          </a:xfrm>
        </p:spPr>
        <p:txBody>
          <a:bodyPr/>
          <a:lstStyle/>
          <a:p>
            <a:r>
              <a:rPr lang="en-US" altLang="en-US" dirty="0"/>
              <a:t>Advertising Example 1</a:t>
            </a:r>
          </a:p>
        </p:txBody>
      </p:sp>
      <p:pic>
        <p:nvPicPr>
          <p:cNvPr id="44035" name="Picture 3"/>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981200" y="3884614"/>
            <a:ext cx="8262938" cy="152558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44036" name="Text Box 4"/>
          <p:cNvSpPr txBox="1">
            <a:spLocks noChangeArrowheads="1"/>
          </p:cNvSpPr>
          <p:nvPr/>
        </p:nvSpPr>
        <p:spPr bwMode="auto">
          <a:xfrm>
            <a:off x="888642" y="2408349"/>
            <a:ext cx="9474558" cy="120032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a:spAutoFit/>
          </a:bodyPr>
          <a:lstStyle/>
          <a:p>
            <a:pPr>
              <a:spcBef>
                <a:spcPct val="50000"/>
              </a:spcBef>
            </a:pPr>
            <a:r>
              <a:rPr lang="en-US" altLang="en-US" sz="2400"/>
              <a:t>Regardless of what Firm A decides to do, the optimal strategy for Firm B is to advertise. The </a:t>
            </a:r>
            <a:r>
              <a:rPr lang="en-US" altLang="en-US" sz="2400" u="sng"/>
              <a:t>dominant strategy</a:t>
            </a:r>
            <a:r>
              <a:rPr lang="en-US" altLang="en-US" sz="2400"/>
              <a:t> for Firm B is to advertise.</a:t>
            </a:r>
          </a:p>
        </p:txBody>
      </p:sp>
      <p:sp>
        <p:nvSpPr>
          <p:cNvPr id="44037" name="Oval 5"/>
          <p:cNvSpPr>
            <a:spLocks noChangeArrowheads="1"/>
          </p:cNvSpPr>
          <p:nvPr/>
        </p:nvSpPr>
        <p:spPr bwMode="auto">
          <a:xfrm>
            <a:off x="6477000" y="4572000"/>
            <a:ext cx="838200" cy="609600"/>
          </a:xfrm>
          <a:prstGeom prst="ellipse">
            <a:avLst/>
          </a:prstGeom>
          <a:noFill/>
          <a:ln w="25400">
            <a:solidFill>
              <a:srgbClr val="0000FF"/>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44038" name="Oval 6"/>
          <p:cNvSpPr>
            <a:spLocks noChangeArrowheads="1"/>
          </p:cNvSpPr>
          <p:nvPr/>
        </p:nvSpPr>
        <p:spPr bwMode="auto">
          <a:xfrm>
            <a:off x="6477000" y="4953000"/>
            <a:ext cx="838200" cy="609600"/>
          </a:xfrm>
          <a:prstGeom prst="ellipse">
            <a:avLst/>
          </a:prstGeom>
          <a:noFill/>
          <a:ln w="25400">
            <a:solidFill>
              <a:srgbClr val="0000FF"/>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xmlns="" val="2967768804"/>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1981200" y="983088"/>
            <a:ext cx="7772400" cy="762000"/>
          </a:xfrm>
        </p:spPr>
        <p:txBody>
          <a:bodyPr/>
          <a:lstStyle/>
          <a:p>
            <a:r>
              <a:rPr lang="en-US" altLang="en-US" dirty="0"/>
              <a:t>Advertising Example 1</a:t>
            </a:r>
          </a:p>
        </p:txBody>
      </p:sp>
      <p:pic>
        <p:nvPicPr>
          <p:cNvPr id="45059" name="Picture 3"/>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981200" y="3884614"/>
            <a:ext cx="8262938" cy="152558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45060" name="Text Box 4"/>
          <p:cNvSpPr txBox="1">
            <a:spLocks noChangeArrowheads="1"/>
          </p:cNvSpPr>
          <p:nvPr/>
        </p:nvSpPr>
        <p:spPr bwMode="auto">
          <a:xfrm>
            <a:off x="1337793" y="2427814"/>
            <a:ext cx="9059214" cy="120032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a:spAutoFit/>
          </a:bodyPr>
          <a:lstStyle/>
          <a:p>
            <a:pPr>
              <a:spcBef>
                <a:spcPct val="50000"/>
              </a:spcBef>
            </a:pPr>
            <a:r>
              <a:rPr lang="en-US" altLang="en-US" sz="2400" dirty="0"/>
              <a:t>The dominant strategy for Firm A is to advertise and the dominant strategy for Firm B is to advertise. The </a:t>
            </a:r>
            <a:r>
              <a:rPr lang="en-US" altLang="en-US" sz="2400" u="sng" dirty="0"/>
              <a:t>Nash equilibrium</a:t>
            </a:r>
            <a:r>
              <a:rPr lang="en-US" altLang="en-US" sz="2400" dirty="0"/>
              <a:t> is for both firms to advertise.</a:t>
            </a:r>
          </a:p>
        </p:txBody>
      </p:sp>
      <p:sp>
        <p:nvSpPr>
          <p:cNvPr id="45061" name="Oval 5"/>
          <p:cNvSpPr>
            <a:spLocks noChangeArrowheads="1"/>
          </p:cNvSpPr>
          <p:nvPr/>
        </p:nvSpPr>
        <p:spPr bwMode="auto">
          <a:xfrm>
            <a:off x="6477000" y="4572000"/>
            <a:ext cx="838200" cy="609600"/>
          </a:xfrm>
          <a:prstGeom prst="ellipse">
            <a:avLst/>
          </a:prstGeom>
          <a:noFill/>
          <a:ln w="25400">
            <a:solidFill>
              <a:srgbClr val="FF0000"/>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xmlns="" val="242538723"/>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46085" name="Picture 5"/>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981200" y="3886200"/>
            <a:ext cx="8262938" cy="15255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46082" name="Rectangle 2"/>
          <p:cNvSpPr>
            <a:spLocks noGrp="1" noChangeArrowheads="1"/>
          </p:cNvSpPr>
          <p:nvPr>
            <p:ph type="title"/>
          </p:nvPr>
        </p:nvSpPr>
        <p:spPr>
          <a:xfrm>
            <a:off x="1981200" y="918693"/>
            <a:ext cx="7772400" cy="762000"/>
          </a:xfrm>
        </p:spPr>
        <p:txBody>
          <a:bodyPr/>
          <a:lstStyle/>
          <a:p>
            <a:r>
              <a:rPr lang="en-US" altLang="en-US" dirty="0"/>
              <a:t>Advertising Example 2</a:t>
            </a:r>
          </a:p>
        </p:txBody>
      </p:sp>
    </p:spTree>
    <p:extLst>
      <p:ext uri="{BB962C8B-B14F-4D97-AF65-F5344CB8AC3E}">
        <p14:creationId xmlns:p14="http://schemas.microsoft.com/office/powerpoint/2010/main" xmlns="" val="3587877415"/>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2209800" y="905814"/>
            <a:ext cx="7772400" cy="762000"/>
          </a:xfrm>
        </p:spPr>
        <p:txBody>
          <a:bodyPr/>
          <a:lstStyle/>
          <a:p>
            <a:r>
              <a:rPr lang="en-US" altLang="en-US"/>
              <a:t>Advertising Example 2</a:t>
            </a:r>
          </a:p>
        </p:txBody>
      </p:sp>
      <p:sp>
        <p:nvSpPr>
          <p:cNvPr id="47108" name="Text Box 4"/>
          <p:cNvSpPr txBox="1">
            <a:spLocks noChangeArrowheads="1"/>
          </p:cNvSpPr>
          <p:nvPr/>
        </p:nvSpPr>
        <p:spPr bwMode="auto">
          <a:xfrm>
            <a:off x="1828800" y="2754005"/>
            <a:ext cx="8153400" cy="83099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r>
              <a:rPr lang="en-US" altLang="en-US" sz="2400" dirty="0"/>
              <a:t>What is the optimal strategy for Firm A if Firm B chooses to advertise?</a:t>
            </a:r>
            <a:endParaRPr lang="en-US" altLang="en-US" dirty="0"/>
          </a:p>
        </p:txBody>
      </p:sp>
      <p:sp>
        <p:nvSpPr>
          <p:cNvPr id="47109" name="Oval 5"/>
          <p:cNvSpPr>
            <a:spLocks noChangeArrowheads="1"/>
          </p:cNvSpPr>
          <p:nvPr/>
        </p:nvSpPr>
        <p:spPr bwMode="auto">
          <a:xfrm>
            <a:off x="5867400" y="4114800"/>
            <a:ext cx="1981200" cy="1524000"/>
          </a:xfrm>
          <a:prstGeom prst="ellipse">
            <a:avLst/>
          </a:prstGeom>
          <a:noFill/>
          <a:ln w="25400">
            <a:solidFill>
              <a:srgbClr val="FF0000"/>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pic>
        <p:nvPicPr>
          <p:cNvPr id="47110" name="Picture 6"/>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981200" y="3886200"/>
            <a:ext cx="8262938" cy="15255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2584597622"/>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a:xfrm>
            <a:off x="2226469" y="817424"/>
            <a:ext cx="7772400" cy="762000"/>
          </a:xfrm>
        </p:spPr>
        <p:txBody>
          <a:bodyPr/>
          <a:lstStyle/>
          <a:p>
            <a:r>
              <a:rPr lang="en-US" altLang="en-US" dirty="0"/>
              <a:t>Advertising Example 2</a:t>
            </a:r>
          </a:p>
        </p:txBody>
      </p:sp>
      <p:sp>
        <p:nvSpPr>
          <p:cNvPr id="48132" name="Text Box 4"/>
          <p:cNvSpPr txBox="1">
            <a:spLocks noChangeArrowheads="1"/>
          </p:cNvSpPr>
          <p:nvPr/>
        </p:nvSpPr>
        <p:spPr bwMode="auto">
          <a:xfrm>
            <a:off x="1179490" y="2017574"/>
            <a:ext cx="9375819" cy="175432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a:spAutoFit/>
          </a:bodyPr>
          <a:lstStyle/>
          <a:p>
            <a:pPr>
              <a:spcBef>
                <a:spcPct val="50000"/>
              </a:spcBef>
            </a:pPr>
            <a:r>
              <a:rPr lang="en-US" altLang="en-US" sz="2400" dirty="0"/>
              <a:t>What is the optimal strategy for Firm A if Firm B chooses to advertise?</a:t>
            </a:r>
          </a:p>
          <a:p>
            <a:pPr>
              <a:spcBef>
                <a:spcPct val="50000"/>
              </a:spcBef>
            </a:pPr>
            <a:r>
              <a:rPr lang="en-US" altLang="en-US" sz="2400" dirty="0"/>
              <a:t>If Firm A chooses to advertise, the payoff is 4. Otherwise, the payoff is 2. The optimal strategy is to advertise.</a:t>
            </a:r>
            <a:endParaRPr lang="en-US" altLang="en-US" dirty="0"/>
          </a:p>
        </p:txBody>
      </p:sp>
      <p:sp>
        <p:nvSpPr>
          <p:cNvPr id="48133" name="Oval 5"/>
          <p:cNvSpPr>
            <a:spLocks noChangeArrowheads="1"/>
          </p:cNvSpPr>
          <p:nvPr/>
        </p:nvSpPr>
        <p:spPr bwMode="auto">
          <a:xfrm>
            <a:off x="5867400" y="4114800"/>
            <a:ext cx="1981200" cy="1524000"/>
          </a:xfrm>
          <a:prstGeom prst="ellipse">
            <a:avLst/>
          </a:prstGeom>
          <a:noFill/>
          <a:ln w="25400">
            <a:solidFill>
              <a:srgbClr val="FF0000"/>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48134" name="Oval 6"/>
          <p:cNvSpPr>
            <a:spLocks noChangeArrowheads="1"/>
          </p:cNvSpPr>
          <p:nvPr/>
        </p:nvSpPr>
        <p:spPr bwMode="auto">
          <a:xfrm>
            <a:off x="6477000" y="4572000"/>
            <a:ext cx="838200" cy="609600"/>
          </a:xfrm>
          <a:prstGeom prst="ellipse">
            <a:avLst/>
          </a:prstGeom>
          <a:noFill/>
          <a:ln w="25400">
            <a:solidFill>
              <a:srgbClr val="0000FF"/>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pic>
        <p:nvPicPr>
          <p:cNvPr id="48135" name="Picture 7"/>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981200" y="3886200"/>
            <a:ext cx="8262938" cy="15255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1022957608"/>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a:xfrm>
            <a:off x="2226469" y="990599"/>
            <a:ext cx="7772400" cy="762000"/>
          </a:xfrm>
        </p:spPr>
        <p:txBody>
          <a:bodyPr/>
          <a:lstStyle/>
          <a:p>
            <a:r>
              <a:rPr lang="en-US" altLang="en-US" dirty="0"/>
              <a:t>Advertising Example 2</a:t>
            </a:r>
          </a:p>
        </p:txBody>
      </p:sp>
      <p:sp>
        <p:nvSpPr>
          <p:cNvPr id="49156" name="Text Box 4"/>
          <p:cNvSpPr txBox="1">
            <a:spLocks noChangeArrowheads="1"/>
          </p:cNvSpPr>
          <p:nvPr/>
        </p:nvSpPr>
        <p:spPr bwMode="auto">
          <a:xfrm>
            <a:off x="1668888" y="2213401"/>
            <a:ext cx="8153400" cy="83099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r>
              <a:rPr lang="en-US" altLang="en-US" sz="2400" dirty="0"/>
              <a:t>What is the optimal strategy for Firm A if Firm B chooses not to advertise?</a:t>
            </a:r>
            <a:endParaRPr lang="en-US" altLang="en-US" dirty="0"/>
          </a:p>
        </p:txBody>
      </p:sp>
      <p:sp>
        <p:nvSpPr>
          <p:cNvPr id="49157" name="Oval 5"/>
          <p:cNvSpPr>
            <a:spLocks noChangeArrowheads="1"/>
          </p:cNvSpPr>
          <p:nvPr/>
        </p:nvSpPr>
        <p:spPr bwMode="auto">
          <a:xfrm>
            <a:off x="7696200" y="4038600"/>
            <a:ext cx="2819400" cy="1524000"/>
          </a:xfrm>
          <a:prstGeom prst="ellipse">
            <a:avLst/>
          </a:prstGeom>
          <a:noFill/>
          <a:ln w="25400">
            <a:solidFill>
              <a:srgbClr val="FF0000"/>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dirty="0"/>
          </a:p>
        </p:txBody>
      </p:sp>
      <p:pic>
        <p:nvPicPr>
          <p:cNvPr id="49158" name="Picture 6"/>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981200" y="3886200"/>
            <a:ext cx="8262938" cy="15255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3594220206"/>
      </p:ext>
    </p:extLst>
  </p:cSld>
  <p:clrMapOvr>
    <a:overrideClrMapping bg1="lt1" tx1="dk1" bg2="lt2" tx2="dk2" accent1="accent1" accent2="accent2" accent3="accent3" accent4="accent4" accent5="accent5" accent6="accent6" hlink="hlink" folHlink="folHlink"/>
  </p:clrMapOvr>
</p:sld>
</file>

<file path=ppt/slides/slide26.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a:xfrm>
            <a:off x="1981200" y="880056"/>
            <a:ext cx="7772400" cy="762000"/>
          </a:xfrm>
        </p:spPr>
        <p:txBody>
          <a:bodyPr/>
          <a:lstStyle/>
          <a:p>
            <a:r>
              <a:rPr lang="en-US" altLang="en-US" dirty="0"/>
              <a:t>Advertising Example 2</a:t>
            </a:r>
          </a:p>
        </p:txBody>
      </p:sp>
      <p:sp>
        <p:nvSpPr>
          <p:cNvPr id="50180" name="Text Box 4"/>
          <p:cNvSpPr txBox="1">
            <a:spLocks noChangeArrowheads="1"/>
          </p:cNvSpPr>
          <p:nvPr/>
        </p:nvSpPr>
        <p:spPr bwMode="auto">
          <a:xfrm>
            <a:off x="746975" y="2073498"/>
            <a:ext cx="9616225" cy="175432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a:spAutoFit/>
          </a:bodyPr>
          <a:lstStyle/>
          <a:p>
            <a:pPr>
              <a:spcBef>
                <a:spcPct val="50000"/>
              </a:spcBef>
            </a:pPr>
            <a:r>
              <a:rPr lang="en-US" altLang="en-US" sz="2400" dirty="0"/>
              <a:t>What is the optimal strategy for Firm A if Firm B chooses not to advertise?</a:t>
            </a:r>
          </a:p>
          <a:p>
            <a:pPr>
              <a:spcBef>
                <a:spcPct val="50000"/>
              </a:spcBef>
            </a:pPr>
            <a:r>
              <a:rPr lang="en-US" altLang="en-US" sz="2400" dirty="0"/>
              <a:t>If Firm A chooses to advertise, the payoff is 5. Otherwise, the payoff is 6. In this case, the optimal strategy is </a:t>
            </a:r>
            <a:r>
              <a:rPr lang="en-US" altLang="en-US" sz="2400" u="sng" dirty="0"/>
              <a:t>not</a:t>
            </a:r>
            <a:r>
              <a:rPr lang="en-US" altLang="en-US" sz="2400" dirty="0"/>
              <a:t> to advertise.</a:t>
            </a:r>
          </a:p>
        </p:txBody>
      </p:sp>
      <p:sp>
        <p:nvSpPr>
          <p:cNvPr id="50181" name="Oval 5"/>
          <p:cNvSpPr>
            <a:spLocks noChangeArrowheads="1"/>
          </p:cNvSpPr>
          <p:nvPr/>
        </p:nvSpPr>
        <p:spPr bwMode="auto">
          <a:xfrm>
            <a:off x="7696200" y="4038600"/>
            <a:ext cx="2819400" cy="1524000"/>
          </a:xfrm>
          <a:prstGeom prst="ellipse">
            <a:avLst/>
          </a:prstGeom>
          <a:noFill/>
          <a:ln w="25400">
            <a:solidFill>
              <a:srgbClr val="FF0000"/>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dirty="0"/>
          </a:p>
        </p:txBody>
      </p:sp>
      <p:sp>
        <p:nvSpPr>
          <p:cNvPr id="50182" name="Oval 6"/>
          <p:cNvSpPr>
            <a:spLocks noChangeArrowheads="1"/>
          </p:cNvSpPr>
          <p:nvPr/>
        </p:nvSpPr>
        <p:spPr bwMode="auto">
          <a:xfrm>
            <a:off x="8686800" y="4572000"/>
            <a:ext cx="838200" cy="609600"/>
          </a:xfrm>
          <a:prstGeom prst="ellipse">
            <a:avLst/>
          </a:prstGeom>
          <a:noFill/>
          <a:ln w="25400">
            <a:solidFill>
              <a:srgbClr val="0000FF"/>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dirty="0"/>
          </a:p>
        </p:txBody>
      </p:sp>
      <p:pic>
        <p:nvPicPr>
          <p:cNvPr id="50183" name="Picture 7"/>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981200" y="3886200"/>
            <a:ext cx="8262938" cy="15255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642431536"/>
      </p:ext>
    </p:extLst>
  </p:cSld>
  <p:clrMapOvr>
    <a:overrideClrMapping bg1="lt1" tx1="dk1" bg2="lt2" tx2="dk2" accent1="accent1" accent2="accent2" accent3="accent3" accent4="accent4" accent5="accent5" accent6="accent6" hlink="hlink" folHlink="folHlink"/>
  </p:clrMapOvr>
</p:sld>
</file>

<file path=ppt/slides/slide27.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51207" name="Picture 7"/>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981200" y="3886200"/>
            <a:ext cx="8262938" cy="15255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51202" name="Rectangle 2"/>
          <p:cNvSpPr>
            <a:spLocks noGrp="1" noChangeArrowheads="1"/>
          </p:cNvSpPr>
          <p:nvPr>
            <p:ph type="title"/>
          </p:nvPr>
        </p:nvSpPr>
        <p:spPr>
          <a:xfrm>
            <a:off x="1981200" y="752207"/>
            <a:ext cx="7772400" cy="762000"/>
          </a:xfrm>
        </p:spPr>
        <p:txBody>
          <a:bodyPr/>
          <a:lstStyle/>
          <a:p>
            <a:r>
              <a:rPr lang="en-US" altLang="en-US" dirty="0"/>
              <a:t>Advertising Example 2</a:t>
            </a:r>
          </a:p>
        </p:txBody>
      </p:sp>
      <p:sp>
        <p:nvSpPr>
          <p:cNvPr id="51204" name="Text Box 4"/>
          <p:cNvSpPr txBox="1">
            <a:spLocks noChangeArrowheads="1"/>
          </p:cNvSpPr>
          <p:nvPr/>
        </p:nvSpPr>
        <p:spPr bwMode="auto">
          <a:xfrm>
            <a:off x="1231006" y="2428607"/>
            <a:ext cx="8153400" cy="120032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r>
              <a:rPr lang="en-US" altLang="en-US" sz="2400" dirty="0"/>
              <a:t>The optimal strategy for Firm A depends on which strategy is chosen by Firms B. Firm A does not have a dominant strategy.</a:t>
            </a:r>
          </a:p>
        </p:txBody>
      </p:sp>
      <p:sp>
        <p:nvSpPr>
          <p:cNvPr id="51205" name="Oval 5"/>
          <p:cNvSpPr>
            <a:spLocks noChangeArrowheads="1"/>
          </p:cNvSpPr>
          <p:nvPr/>
        </p:nvSpPr>
        <p:spPr bwMode="auto">
          <a:xfrm>
            <a:off x="8686800" y="4953000"/>
            <a:ext cx="838200" cy="609600"/>
          </a:xfrm>
          <a:prstGeom prst="ellipse">
            <a:avLst/>
          </a:prstGeom>
          <a:noFill/>
          <a:ln w="25400">
            <a:solidFill>
              <a:srgbClr val="0000FF"/>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dirty="0"/>
          </a:p>
        </p:txBody>
      </p:sp>
      <p:sp>
        <p:nvSpPr>
          <p:cNvPr id="51206" name="Oval 6"/>
          <p:cNvSpPr>
            <a:spLocks noChangeArrowheads="1"/>
          </p:cNvSpPr>
          <p:nvPr/>
        </p:nvSpPr>
        <p:spPr bwMode="auto">
          <a:xfrm>
            <a:off x="6477000" y="4572000"/>
            <a:ext cx="838200" cy="609600"/>
          </a:xfrm>
          <a:prstGeom prst="ellipse">
            <a:avLst/>
          </a:prstGeom>
          <a:noFill/>
          <a:ln w="25400">
            <a:solidFill>
              <a:srgbClr val="0000FF"/>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dirty="0"/>
          </a:p>
        </p:txBody>
      </p:sp>
    </p:spTree>
    <p:extLst>
      <p:ext uri="{BB962C8B-B14F-4D97-AF65-F5344CB8AC3E}">
        <p14:creationId xmlns:p14="http://schemas.microsoft.com/office/powerpoint/2010/main" xmlns="" val="336641467"/>
      </p:ext>
    </p:extLst>
  </p:cSld>
  <p:clrMapOvr>
    <a:overrideClrMapping bg1="lt1" tx1="dk1" bg2="lt2" tx2="dk2" accent1="accent1" accent2="accent2" accent3="accent3" accent4="accent4" accent5="accent5" accent6="accent6" hlink="hlink" folHlink="folHlink"/>
  </p:clrMapOvr>
</p:sld>
</file>

<file path=ppt/slides/slide28.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a:xfrm>
            <a:off x="2362200" y="880057"/>
            <a:ext cx="7772400" cy="762000"/>
          </a:xfrm>
        </p:spPr>
        <p:txBody>
          <a:bodyPr/>
          <a:lstStyle/>
          <a:p>
            <a:r>
              <a:rPr lang="en-US" altLang="en-US" dirty="0"/>
              <a:t>Advertising Example 2</a:t>
            </a:r>
          </a:p>
        </p:txBody>
      </p:sp>
      <p:sp>
        <p:nvSpPr>
          <p:cNvPr id="52228" name="Text Box 4"/>
          <p:cNvSpPr txBox="1">
            <a:spLocks noChangeArrowheads="1"/>
          </p:cNvSpPr>
          <p:nvPr/>
        </p:nvSpPr>
        <p:spPr bwMode="auto">
          <a:xfrm>
            <a:off x="1308279" y="2530804"/>
            <a:ext cx="8153400" cy="83099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r>
              <a:rPr lang="en-US" altLang="en-US" sz="2400" dirty="0"/>
              <a:t>What is the optimal strategy for Firm B if Firm A chooses to advertise?</a:t>
            </a:r>
            <a:endParaRPr lang="en-US" altLang="en-US" dirty="0"/>
          </a:p>
        </p:txBody>
      </p:sp>
      <p:sp>
        <p:nvSpPr>
          <p:cNvPr id="52229" name="Oval 5"/>
          <p:cNvSpPr>
            <a:spLocks noChangeArrowheads="1"/>
          </p:cNvSpPr>
          <p:nvPr/>
        </p:nvSpPr>
        <p:spPr bwMode="auto">
          <a:xfrm>
            <a:off x="5867400" y="4572000"/>
            <a:ext cx="4267200" cy="609600"/>
          </a:xfrm>
          <a:prstGeom prst="ellipse">
            <a:avLst/>
          </a:prstGeom>
          <a:noFill/>
          <a:ln w="25400">
            <a:solidFill>
              <a:srgbClr val="FF0000"/>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dirty="0"/>
          </a:p>
        </p:txBody>
      </p:sp>
      <p:pic>
        <p:nvPicPr>
          <p:cNvPr id="52230" name="Picture 6"/>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981200" y="3886200"/>
            <a:ext cx="8262938" cy="15255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4274029260"/>
      </p:ext>
    </p:extLst>
  </p:cSld>
  <p:clrMapOvr>
    <a:overrideClrMapping bg1="lt1" tx1="dk1" bg2="lt2" tx2="dk2" accent1="accent1" accent2="accent2" accent3="accent3" accent4="accent4" accent5="accent5" accent6="accent6" hlink="hlink" folHlink="folHlink"/>
  </p:clrMapOvr>
</p:sld>
</file>

<file path=ppt/slides/slide29.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a:xfrm>
            <a:off x="2145405" y="872837"/>
            <a:ext cx="7772400" cy="762000"/>
          </a:xfrm>
        </p:spPr>
        <p:txBody>
          <a:bodyPr/>
          <a:lstStyle/>
          <a:p>
            <a:r>
              <a:rPr lang="en-US" altLang="en-US" dirty="0"/>
              <a:t>Advertising Example 2</a:t>
            </a:r>
          </a:p>
        </p:txBody>
      </p:sp>
      <p:sp>
        <p:nvSpPr>
          <p:cNvPr id="53252" name="Text Box 4"/>
          <p:cNvSpPr txBox="1">
            <a:spLocks noChangeArrowheads="1"/>
          </p:cNvSpPr>
          <p:nvPr/>
        </p:nvSpPr>
        <p:spPr bwMode="auto">
          <a:xfrm>
            <a:off x="1043189" y="2057400"/>
            <a:ext cx="9320011" cy="21698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a:spAutoFit/>
          </a:bodyPr>
          <a:lstStyle/>
          <a:p>
            <a:pPr>
              <a:spcBef>
                <a:spcPct val="50000"/>
              </a:spcBef>
            </a:pPr>
            <a:r>
              <a:rPr lang="en-US" altLang="en-US" sz="2400" dirty="0"/>
              <a:t>What is the optimal strategy for Firm B if Firm A chooses to advertise?</a:t>
            </a:r>
          </a:p>
          <a:p>
            <a:pPr>
              <a:spcBef>
                <a:spcPct val="50000"/>
              </a:spcBef>
            </a:pPr>
            <a:r>
              <a:rPr lang="en-US" altLang="en-US" sz="2400" dirty="0"/>
              <a:t>If Firm B chooses to advertise, the payoff is 3. Otherwise, the payoff is 1. The optimal strategy is to advertise.</a:t>
            </a:r>
            <a:endParaRPr lang="en-US" altLang="en-US" dirty="0"/>
          </a:p>
          <a:p>
            <a:pPr>
              <a:spcBef>
                <a:spcPct val="50000"/>
              </a:spcBef>
            </a:pPr>
            <a:endParaRPr lang="en-US" altLang="en-US" dirty="0"/>
          </a:p>
        </p:txBody>
      </p:sp>
      <p:sp>
        <p:nvSpPr>
          <p:cNvPr id="53253" name="Oval 5"/>
          <p:cNvSpPr>
            <a:spLocks noChangeArrowheads="1"/>
          </p:cNvSpPr>
          <p:nvPr/>
        </p:nvSpPr>
        <p:spPr bwMode="auto">
          <a:xfrm>
            <a:off x="5867400" y="4572000"/>
            <a:ext cx="4267200" cy="609600"/>
          </a:xfrm>
          <a:prstGeom prst="ellipse">
            <a:avLst/>
          </a:prstGeom>
          <a:noFill/>
          <a:ln w="25400">
            <a:solidFill>
              <a:srgbClr val="FF0000"/>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dirty="0"/>
          </a:p>
        </p:txBody>
      </p:sp>
      <p:sp>
        <p:nvSpPr>
          <p:cNvPr id="53254" name="Oval 6"/>
          <p:cNvSpPr>
            <a:spLocks noChangeArrowheads="1"/>
          </p:cNvSpPr>
          <p:nvPr/>
        </p:nvSpPr>
        <p:spPr bwMode="auto">
          <a:xfrm>
            <a:off x="6477000" y="4572000"/>
            <a:ext cx="838200" cy="609600"/>
          </a:xfrm>
          <a:prstGeom prst="ellipse">
            <a:avLst/>
          </a:prstGeom>
          <a:noFill/>
          <a:ln w="25400">
            <a:solidFill>
              <a:srgbClr val="0000FF"/>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dirty="0"/>
          </a:p>
        </p:txBody>
      </p:sp>
      <p:pic>
        <p:nvPicPr>
          <p:cNvPr id="53255" name="Picture 7"/>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981200" y="3886200"/>
            <a:ext cx="8262938" cy="15255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3215271801"/>
      </p:ext>
    </p:extLst>
  </p:cSld>
  <p:clrMapOvr>
    <a:overrideClrMapping bg1="lt1" tx1="dk1" bg2="lt2" tx2="dk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2209800" y="609600"/>
            <a:ext cx="7772400" cy="1371600"/>
          </a:xfrm>
        </p:spPr>
        <p:txBody>
          <a:bodyPr/>
          <a:lstStyle/>
          <a:p>
            <a:r>
              <a:rPr lang="en-US" altLang="en-US"/>
              <a:t>Monopolistic Competition</a:t>
            </a:r>
            <a:br>
              <a:rPr lang="en-US" altLang="en-US"/>
            </a:br>
            <a:r>
              <a:rPr lang="en-US" altLang="en-US"/>
              <a:t>Short-Run Equilibrium</a:t>
            </a:r>
          </a:p>
        </p:txBody>
      </p:sp>
      <p:pic>
        <p:nvPicPr>
          <p:cNvPr id="37894" name="Picture 6" descr="Fig0909"/>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2209800" y="2247789"/>
            <a:ext cx="7006106" cy="4138168"/>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62282155"/>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a:xfrm>
            <a:off x="2226469" y="957330"/>
            <a:ext cx="7772400" cy="762000"/>
          </a:xfrm>
        </p:spPr>
        <p:txBody>
          <a:bodyPr/>
          <a:lstStyle/>
          <a:p>
            <a:r>
              <a:rPr lang="en-US" altLang="en-US" dirty="0"/>
              <a:t>Advertising Example 2</a:t>
            </a:r>
          </a:p>
        </p:txBody>
      </p:sp>
      <p:sp>
        <p:nvSpPr>
          <p:cNvPr id="54276" name="Text Box 4"/>
          <p:cNvSpPr txBox="1">
            <a:spLocks noChangeArrowheads="1"/>
          </p:cNvSpPr>
          <p:nvPr/>
        </p:nvSpPr>
        <p:spPr bwMode="auto">
          <a:xfrm>
            <a:off x="1449946" y="2521803"/>
            <a:ext cx="8153400" cy="83099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r>
              <a:rPr lang="en-US" altLang="en-US" sz="2400" dirty="0"/>
              <a:t>What is the optimal strategy for Firm B if Firm A chooses not to advertise?</a:t>
            </a:r>
            <a:endParaRPr lang="en-US" altLang="en-US" dirty="0"/>
          </a:p>
        </p:txBody>
      </p:sp>
      <p:sp>
        <p:nvSpPr>
          <p:cNvPr id="54277" name="Oval 5"/>
          <p:cNvSpPr>
            <a:spLocks noChangeArrowheads="1"/>
          </p:cNvSpPr>
          <p:nvPr/>
        </p:nvSpPr>
        <p:spPr bwMode="auto">
          <a:xfrm>
            <a:off x="5867400" y="4953000"/>
            <a:ext cx="4267200" cy="609600"/>
          </a:xfrm>
          <a:prstGeom prst="ellipse">
            <a:avLst/>
          </a:prstGeom>
          <a:noFill/>
          <a:ln w="25400">
            <a:solidFill>
              <a:srgbClr val="FF0000"/>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dirty="0"/>
          </a:p>
        </p:txBody>
      </p:sp>
      <p:pic>
        <p:nvPicPr>
          <p:cNvPr id="54278" name="Picture 6"/>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981200" y="3886200"/>
            <a:ext cx="8262938" cy="15255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849761493"/>
      </p:ext>
    </p:extLst>
  </p:cSld>
  <p:clrMapOvr>
    <a:overrideClrMapping bg1="lt1" tx1="dk1" bg2="lt2" tx2="dk2" accent1="accent1" accent2="accent2" accent3="accent3" accent4="accent4" accent5="accent5" accent6="accent6" hlink="hlink" folHlink="folHlink"/>
  </p:clrMapOvr>
</p:sld>
</file>

<file path=ppt/slides/slide31.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a:xfrm>
            <a:off x="1981200" y="774221"/>
            <a:ext cx="7772400" cy="762000"/>
          </a:xfrm>
        </p:spPr>
        <p:txBody>
          <a:bodyPr/>
          <a:lstStyle/>
          <a:p>
            <a:r>
              <a:rPr lang="en-US" altLang="en-US" dirty="0"/>
              <a:t>Advertising Example 2</a:t>
            </a:r>
          </a:p>
        </p:txBody>
      </p:sp>
      <p:sp>
        <p:nvSpPr>
          <p:cNvPr id="55300" name="Text Box 4"/>
          <p:cNvSpPr txBox="1">
            <a:spLocks noChangeArrowheads="1"/>
          </p:cNvSpPr>
          <p:nvPr/>
        </p:nvSpPr>
        <p:spPr bwMode="auto">
          <a:xfrm>
            <a:off x="1339403" y="2060620"/>
            <a:ext cx="9023797" cy="175432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a:spAutoFit/>
          </a:bodyPr>
          <a:lstStyle/>
          <a:p>
            <a:pPr>
              <a:spcBef>
                <a:spcPct val="50000"/>
              </a:spcBef>
            </a:pPr>
            <a:r>
              <a:rPr lang="en-US" altLang="en-US" sz="2400" dirty="0"/>
              <a:t>What is the optimal strategy for Firm B if Firm A chooses not to advertise?</a:t>
            </a:r>
          </a:p>
          <a:p>
            <a:pPr>
              <a:spcBef>
                <a:spcPct val="50000"/>
              </a:spcBef>
            </a:pPr>
            <a:r>
              <a:rPr lang="en-US" altLang="en-US" sz="2400" dirty="0"/>
              <a:t>If Firm B chooses to advertise, the payoff is 5. Otherwise, the payoff is 2. Again, the optimal strategy is to advertise.</a:t>
            </a:r>
          </a:p>
        </p:txBody>
      </p:sp>
      <p:sp>
        <p:nvSpPr>
          <p:cNvPr id="55301" name="Oval 5"/>
          <p:cNvSpPr>
            <a:spLocks noChangeArrowheads="1"/>
          </p:cNvSpPr>
          <p:nvPr/>
        </p:nvSpPr>
        <p:spPr bwMode="auto">
          <a:xfrm>
            <a:off x="5867400" y="4953000"/>
            <a:ext cx="4267200" cy="609600"/>
          </a:xfrm>
          <a:prstGeom prst="ellipse">
            <a:avLst/>
          </a:prstGeom>
          <a:noFill/>
          <a:ln w="25400">
            <a:solidFill>
              <a:srgbClr val="FF0000"/>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dirty="0"/>
          </a:p>
        </p:txBody>
      </p:sp>
      <p:sp>
        <p:nvSpPr>
          <p:cNvPr id="55302" name="Oval 6"/>
          <p:cNvSpPr>
            <a:spLocks noChangeArrowheads="1"/>
          </p:cNvSpPr>
          <p:nvPr/>
        </p:nvSpPr>
        <p:spPr bwMode="auto">
          <a:xfrm>
            <a:off x="6477000" y="4953000"/>
            <a:ext cx="838200" cy="609600"/>
          </a:xfrm>
          <a:prstGeom prst="ellipse">
            <a:avLst/>
          </a:prstGeom>
          <a:noFill/>
          <a:ln w="25400">
            <a:solidFill>
              <a:srgbClr val="0000FF"/>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dirty="0"/>
          </a:p>
        </p:txBody>
      </p:sp>
      <p:pic>
        <p:nvPicPr>
          <p:cNvPr id="55303" name="Picture 7"/>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981200" y="3886200"/>
            <a:ext cx="8262938" cy="15255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353606425"/>
      </p:ext>
    </p:extLst>
  </p:cSld>
  <p:clrMapOvr>
    <a:overrideClrMapping bg1="lt1" tx1="dk1" bg2="lt2" tx2="dk2" accent1="accent1" accent2="accent2" accent3="accent3" accent4="accent4" accent5="accent5" accent6="accent6" hlink="hlink" folHlink="folHlink"/>
  </p:clrMapOvr>
</p:sld>
</file>

<file path=ppt/slides/slide32.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a:xfrm>
            <a:off x="1887828" y="944450"/>
            <a:ext cx="7772400" cy="762000"/>
          </a:xfrm>
        </p:spPr>
        <p:txBody>
          <a:bodyPr/>
          <a:lstStyle/>
          <a:p>
            <a:r>
              <a:rPr lang="en-US" altLang="en-US" dirty="0"/>
              <a:t>Advertising Example 2</a:t>
            </a:r>
          </a:p>
        </p:txBody>
      </p:sp>
      <p:sp>
        <p:nvSpPr>
          <p:cNvPr id="56324" name="Text Box 4"/>
          <p:cNvSpPr txBox="1">
            <a:spLocks noChangeArrowheads="1"/>
          </p:cNvSpPr>
          <p:nvPr/>
        </p:nvSpPr>
        <p:spPr bwMode="auto">
          <a:xfrm>
            <a:off x="1313645" y="2279561"/>
            <a:ext cx="9049555" cy="120032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a:spAutoFit/>
          </a:bodyPr>
          <a:lstStyle/>
          <a:p>
            <a:pPr>
              <a:spcBef>
                <a:spcPct val="50000"/>
              </a:spcBef>
            </a:pPr>
            <a:r>
              <a:rPr lang="en-US" altLang="en-US" sz="2400" dirty="0"/>
              <a:t>Regardless of what Firm A decides to do, the optimal strategy for Firm B is to advertise. The </a:t>
            </a:r>
            <a:r>
              <a:rPr lang="en-US" altLang="en-US" sz="2400" u="sng" dirty="0"/>
              <a:t>dominant strategy</a:t>
            </a:r>
            <a:r>
              <a:rPr lang="en-US" altLang="en-US" sz="2400" dirty="0"/>
              <a:t> for Firm B is to advertise.</a:t>
            </a:r>
          </a:p>
        </p:txBody>
      </p:sp>
      <p:sp>
        <p:nvSpPr>
          <p:cNvPr id="56325" name="Oval 5"/>
          <p:cNvSpPr>
            <a:spLocks noChangeArrowheads="1"/>
          </p:cNvSpPr>
          <p:nvPr/>
        </p:nvSpPr>
        <p:spPr bwMode="auto">
          <a:xfrm>
            <a:off x="6477000" y="4572000"/>
            <a:ext cx="838200" cy="609600"/>
          </a:xfrm>
          <a:prstGeom prst="ellipse">
            <a:avLst/>
          </a:prstGeom>
          <a:noFill/>
          <a:ln w="25400">
            <a:solidFill>
              <a:srgbClr val="0000FF"/>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dirty="0"/>
          </a:p>
        </p:txBody>
      </p:sp>
      <p:sp>
        <p:nvSpPr>
          <p:cNvPr id="56326" name="Oval 6"/>
          <p:cNvSpPr>
            <a:spLocks noChangeArrowheads="1"/>
          </p:cNvSpPr>
          <p:nvPr/>
        </p:nvSpPr>
        <p:spPr bwMode="auto">
          <a:xfrm>
            <a:off x="6477000" y="4953000"/>
            <a:ext cx="838200" cy="609600"/>
          </a:xfrm>
          <a:prstGeom prst="ellipse">
            <a:avLst/>
          </a:prstGeom>
          <a:noFill/>
          <a:ln w="25400">
            <a:solidFill>
              <a:srgbClr val="0000FF"/>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dirty="0"/>
          </a:p>
        </p:txBody>
      </p:sp>
      <p:pic>
        <p:nvPicPr>
          <p:cNvPr id="56327" name="Picture 7"/>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981200" y="3886200"/>
            <a:ext cx="8262938" cy="15255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3928880559"/>
      </p:ext>
    </p:extLst>
  </p:cSld>
  <p:clrMapOvr>
    <a:overrideClrMapping bg1="lt1" tx1="dk1" bg2="lt2" tx2="dk2" accent1="accent1" accent2="accent2" accent3="accent3" accent4="accent4" accent5="accent5" accent6="accent6" hlink="hlink" folHlink="folHlink"/>
  </p:clrMapOvr>
</p:sld>
</file>

<file path=ppt/slides/slide33.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a:xfrm>
            <a:off x="2226469" y="828261"/>
            <a:ext cx="7772400" cy="762000"/>
          </a:xfrm>
        </p:spPr>
        <p:txBody>
          <a:bodyPr/>
          <a:lstStyle/>
          <a:p>
            <a:r>
              <a:rPr lang="en-US" altLang="en-US" dirty="0"/>
              <a:t>Advertising Example 2</a:t>
            </a:r>
          </a:p>
        </p:txBody>
      </p:sp>
      <p:pic>
        <p:nvPicPr>
          <p:cNvPr id="57347" name="Picture 3"/>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981200" y="3884614"/>
            <a:ext cx="8262938" cy="152558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57348" name="Text Box 4"/>
          <p:cNvSpPr txBox="1">
            <a:spLocks noChangeArrowheads="1"/>
          </p:cNvSpPr>
          <p:nvPr/>
        </p:nvSpPr>
        <p:spPr bwMode="auto">
          <a:xfrm>
            <a:off x="1527219" y="2314954"/>
            <a:ext cx="8582695" cy="156966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a:spAutoFit/>
          </a:bodyPr>
          <a:lstStyle/>
          <a:p>
            <a:pPr>
              <a:spcBef>
                <a:spcPct val="50000"/>
              </a:spcBef>
            </a:pPr>
            <a:r>
              <a:rPr lang="en-US" altLang="en-US" sz="2400" dirty="0"/>
              <a:t>The dominant strategy for Firm B is to advertise. If Firm B chooses to advertise, then the optimal strategy for Firm A is to advertise. The </a:t>
            </a:r>
            <a:r>
              <a:rPr lang="en-US" altLang="en-US" sz="2400" u="sng" dirty="0"/>
              <a:t>Nash equilibrium</a:t>
            </a:r>
            <a:r>
              <a:rPr lang="en-US" altLang="en-US" sz="2400" dirty="0"/>
              <a:t> is for both firms to advertise.</a:t>
            </a:r>
          </a:p>
        </p:txBody>
      </p:sp>
      <p:sp>
        <p:nvSpPr>
          <p:cNvPr id="57349" name="Oval 5"/>
          <p:cNvSpPr>
            <a:spLocks noChangeArrowheads="1"/>
          </p:cNvSpPr>
          <p:nvPr/>
        </p:nvSpPr>
        <p:spPr bwMode="auto">
          <a:xfrm>
            <a:off x="6477000" y="4572000"/>
            <a:ext cx="838200" cy="609600"/>
          </a:xfrm>
          <a:prstGeom prst="ellipse">
            <a:avLst/>
          </a:prstGeom>
          <a:noFill/>
          <a:ln w="25400">
            <a:solidFill>
              <a:srgbClr val="FF0000"/>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dirty="0"/>
          </a:p>
        </p:txBody>
      </p:sp>
    </p:spTree>
    <p:extLst>
      <p:ext uri="{BB962C8B-B14F-4D97-AF65-F5344CB8AC3E}">
        <p14:creationId xmlns:p14="http://schemas.microsoft.com/office/powerpoint/2010/main" xmlns="" val="1429912637"/>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a:xfrm>
            <a:off x="2055253" y="781538"/>
            <a:ext cx="7772400" cy="914400"/>
          </a:xfrm>
        </p:spPr>
        <p:txBody>
          <a:bodyPr/>
          <a:lstStyle/>
          <a:p>
            <a:r>
              <a:rPr lang="en-US" altLang="en-US" dirty="0"/>
              <a:t>Prisoners’ Dilemma</a:t>
            </a:r>
          </a:p>
        </p:txBody>
      </p:sp>
      <p:sp>
        <p:nvSpPr>
          <p:cNvPr id="58371" name="Text Box 3"/>
          <p:cNvSpPr txBox="1">
            <a:spLocks noChangeArrowheads="1"/>
          </p:cNvSpPr>
          <p:nvPr/>
        </p:nvSpPr>
        <p:spPr bwMode="auto">
          <a:xfrm>
            <a:off x="1056068" y="2253802"/>
            <a:ext cx="8926132" cy="360098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a:spAutoFit/>
          </a:bodyPr>
          <a:lstStyle/>
          <a:p>
            <a:pPr>
              <a:spcBef>
                <a:spcPct val="50000"/>
              </a:spcBef>
            </a:pPr>
            <a:r>
              <a:rPr lang="en-US" altLang="en-US" sz="2400" dirty="0"/>
              <a:t>Two suspects are arrested for armed robbery. They are immediately separated. If convicted, they will get a term of 10 years in prison. However, the evidence is not sufficient to convict them of more than the crime of possessing stolen goods, which carries a sentence of only 1 year.</a:t>
            </a:r>
          </a:p>
          <a:p>
            <a:pPr>
              <a:spcBef>
                <a:spcPct val="50000"/>
              </a:spcBef>
            </a:pPr>
            <a:r>
              <a:rPr lang="en-US" altLang="en-US" sz="2400" dirty="0"/>
              <a:t>The suspects are told the following: If you confess and your accomplice does not, you will go free. If you do not confess and your accomplice does, you will get 10 years in prison. If you both confess, you will both get 5 years in prison.</a:t>
            </a:r>
          </a:p>
        </p:txBody>
      </p:sp>
    </p:spTree>
    <p:extLst>
      <p:ext uri="{BB962C8B-B14F-4D97-AF65-F5344CB8AC3E}">
        <p14:creationId xmlns:p14="http://schemas.microsoft.com/office/powerpoint/2010/main" xmlns="" val="225660964"/>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a:xfrm>
            <a:off x="2209800" y="609600"/>
            <a:ext cx="7772400" cy="914400"/>
          </a:xfrm>
        </p:spPr>
        <p:txBody>
          <a:bodyPr/>
          <a:lstStyle/>
          <a:p>
            <a:r>
              <a:rPr lang="en-US" altLang="en-US" dirty="0"/>
              <a:t>Prisoners’ Dilemma</a:t>
            </a:r>
          </a:p>
        </p:txBody>
      </p:sp>
      <p:pic>
        <p:nvPicPr>
          <p:cNvPr id="59396" name="Picture 4"/>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825626" y="3810000"/>
            <a:ext cx="8537575" cy="1524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59397" name="Text Box 5"/>
          <p:cNvSpPr txBox="1">
            <a:spLocks noChangeArrowheads="1"/>
          </p:cNvSpPr>
          <p:nvPr/>
        </p:nvSpPr>
        <p:spPr bwMode="auto">
          <a:xfrm>
            <a:off x="2954628" y="2438400"/>
            <a:ext cx="5638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ctr">
              <a:spcBef>
                <a:spcPct val="50000"/>
              </a:spcBef>
            </a:pPr>
            <a:r>
              <a:rPr lang="en-US" altLang="en-US" sz="2400" dirty="0"/>
              <a:t>Payoff Matrix (negative values)</a:t>
            </a:r>
          </a:p>
        </p:txBody>
      </p:sp>
    </p:spTree>
    <p:extLst>
      <p:ext uri="{BB962C8B-B14F-4D97-AF65-F5344CB8AC3E}">
        <p14:creationId xmlns:p14="http://schemas.microsoft.com/office/powerpoint/2010/main" xmlns="" val="2444682982"/>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a:xfrm>
            <a:off x="2209800" y="609600"/>
            <a:ext cx="7772400" cy="914400"/>
          </a:xfrm>
        </p:spPr>
        <p:txBody>
          <a:bodyPr/>
          <a:lstStyle/>
          <a:p>
            <a:r>
              <a:rPr lang="en-US" altLang="en-US" dirty="0"/>
              <a:t>Prisoners’ Dilemma</a:t>
            </a:r>
          </a:p>
        </p:txBody>
      </p:sp>
      <p:pic>
        <p:nvPicPr>
          <p:cNvPr id="60419" name="Picture 3"/>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825626" y="3810000"/>
            <a:ext cx="8537575" cy="1524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60420" name="Text Box 4"/>
          <p:cNvSpPr txBox="1">
            <a:spLocks noChangeArrowheads="1"/>
          </p:cNvSpPr>
          <p:nvPr/>
        </p:nvSpPr>
        <p:spPr bwMode="auto">
          <a:xfrm>
            <a:off x="3276600" y="1905001"/>
            <a:ext cx="5638800" cy="138499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ctr">
              <a:spcBef>
                <a:spcPct val="50000"/>
              </a:spcBef>
            </a:pPr>
            <a:r>
              <a:rPr lang="en-US" altLang="en-US" sz="2400" dirty="0"/>
              <a:t>Dominant Strategy</a:t>
            </a:r>
            <a:br>
              <a:rPr lang="en-US" altLang="en-US" sz="2400" dirty="0"/>
            </a:br>
            <a:r>
              <a:rPr lang="en-US" altLang="en-US" sz="2400" dirty="0"/>
              <a:t>Both Individuals Confess</a:t>
            </a:r>
          </a:p>
          <a:p>
            <a:pPr algn="ctr">
              <a:spcBef>
                <a:spcPct val="50000"/>
              </a:spcBef>
            </a:pPr>
            <a:r>
              <a:rPr lang="en-US" altLang="en-US" sz="2400" dirty="0"/>
              <a:t>(Nash Equilibrium)</a:t>
            </a:r>
          </a:p>
        </p:txBody>
      </p:sp>
      <p:sp>
        <p:nvSpPr>
          <p:cNvPr id="60421" name="Oval 5"/>
          <p:cNvSpPr>
            <a:spLocks noChangeArrowheads="1"/>
          </p:cNvSpPr>
          <p:nvPr/>
        </p:nvSpPr>
        <p:spPr bwMode="auto">
          <a:xfrm>
            <a:off x="6553200" y="4495800"/>
            <a:ext cx="914400" cy="609600"/>
          </a:xfrm>
          <a:prstGeom prst="ellipse">
            <a:avLst/>
          </a:prstGeom>
          <a:noFill/>
          <a:ln w="25400">
            <a:solidFill>
              <a:srgbClr val="0000FF"/>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dirty="0"/>
          </a:p>
        </p:txBody>
      </p:sp>
    </p:spTree>
    <p:extLst>
      <p:ext uri="{BB962C8B-B14F-4D97-AF65-F5344CB8AC3E}">
        <p14:creationId xmlns:p14="http://schemas.microsoft.com/office/powerpoint/2010/main" xmlns="" val="4195307008"/>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61445" name="Picture 5"/>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828801" y="3810000"/>
            <a:ext cx="8537575" cy="1524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61442" name="Rectangle 2"/>
          <p:cNvSpPr>
            <a:spLocks noGrp="1" noChangeArrowheads="1"/>
          </p:cNvSpPr>
          <p:nvPr>
            <p:ph type="title"/>
          </p:nvPr>
        </p:nvSpPr>
        <p:spPr>
          <a:xfrm>
            <a:off x="2209800" y="609600"/>
            <a:ext cx="7772400" cy="914400"/>
          </a:xfrm>
        </p:spPr>
        <p:txBody>
          <a:bodyPr/>
          <a:lstStyle/>
          <a:p>
            <a:r>
              <a:rPr lang="en-US" altLang="en-US" dirty="0"/>
              <a:t>Prisoners’ Dilemma</a:t>
            </a:r>
          </a:p>
        </p:txBody>
      </p:sp>
      <p:sp>
        <p:nvSpPr>
          <p:cNvPr id="61444" name="Text Box 4"/>
          <p:cNvSpPr txBox="1">
            <a:spLocks noChangeArrowheads="1"/>
          </p:cNvSpPr>
          <p:nvPr/>
        </p:nvSpPr>
        <p:spPr bwMode="auto">
          <a:xfrm>
            <a:off x="2980386" y="2438400"/>
            <a:ext cx="5638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ctr">
              <a:spcBef>
                <a:spcPct val="50000"/>
              </a:spcBef>
            </a:pPr>
            <a:r>
              <a:rPr lang="en-US" altLang="en-US" sz="2400" dirty="0"/>
              <a:t>Application: Price Competition</a:t>
            </a:r>
          </a:p>
        </p:txBody>
      </p:sp>
    </p:spTree>
    <p:extLst>
      <p:ext uri="{BB962C8B-B14F-4D97-AF65-F5344CB8AC3E}">
        <p14:creationId xmlns:p14="http://schemas.microsoft.com/office/powerpoint/2010/main" xmlns="" val="3857485790"/>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62466" name="Picture 2"/>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828801" y="3810000"/>
            <a:ext cx="8537575" cy="1524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62467" name="Rectangle 3"/>
          <p:cNvSpPr>
            <a:spLocks noGrp="1" noChangeArrowheads="1"/>
          </p:cNvSpPr>
          <p:nvPr>
            <p:ph type="title"/>
          </p:nvPr>
        </p:nvSpPr>
        <p:spPr>
          <a:xfrm>
            <a:off x="2209800" y="609600"/>
            <a:ext cx="7772400" cy="914400"/>
          </a:xfrm>
        </p:spPr>
        <p:txBody>
          <a:bodyPr/>
          <a:lstStyle/>
          <a:p>
            <a:r>
              <a:rPr lang="en-US" altLang="en-US" dirty="0"/>
              <a:t>Prisoners’ Dilemma</a:t>
            </a:r>
          </a:p>
        </p:txBody>
      </p:sp>
      <p:sp>
        <p:nvSpPr>
          <p:cNvPr id="62468" name="Text Box 4"/>
          <p:cNvSpPr txBox="1">
            <a:spLocks noChangeArrowheads="1"/>
          </p:cNvSpPr>
          <p:nvPr/>
        </p:nvSpPr>
        <p:spPr bwMode="auto">
          <a:xfrm>
            <a:off x="3276600" y="2066835"/>
            <a:ext cx="5638800" cy="120032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ctr">
              <a:spcBef>
                <a:spcPct val="50000"/>
              </a:spcBef>
            </a:pPr>
            <a:r>
              <a:rPr lang="en-US" altLang="en-US" sz="2400" dirty="0"/>
              <a:t>Application: Price Competition</a:t>
            </a:r>
            <a:br>
              <a:rPr lang="en-US" altLang="en-US" sz="2400" dirty="0"/>
            </a:br>
            <a:r>
              <a:rPr lang="en-US" altLang="en-US" sz="2400" dirty="0"/>
              <a:t/>
            </a:r>
            <a:br>
              <a:rPr lang="en-US" altLang="en-US" sz="2400" dirty="0"/>
            </a:br>
            <a:r>
              <a:rPr lang="en-US" altLang="en-US" sz="2400" dirty="0"/>
              <a:t>Dominant Strategy: Low Price</a:t>
            </a:r>
          </a:p>
        </p:txBody>
      </p:sp>
      <p:sp>
        <p:nvSpPr>
          <p:cNvPr id="62469" name="Oval 5"/>
          <p:cNvSpPr>
            <a:spLocks noChangeArrowheads="1"/>
          </p:cNvSpPr>
          <p:nvPr/>
        </p:nvSpPr>
        <p:spPr bwMode="auto">
          <a:xfrm>
            <a:off x="6553200" y="4495800"/>
            <a:ext cx="914400" cy="609600"/>
          </a:xfrm>
          <a:prstGeom prst="ellipse">
            <a:avLst/>
          </a:prstGeom>
          <a:noFill/>
          <a:ln w="25400">
            <a:solidFill>
              <a:srgbClr val="0000FF"/>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dirty="0"/>
          </a:p>
        </p:txBody>
      </p:sp>
    </p:spTree>
    <p:extLst>
      <p:ext uri="{BB962C8B-B14F-4D97-AF65-F5344CB8AC3E}">
        <p14:creationId xmlns:p14="http://schemas.microsoft.com/office/powerpoint/2010/main" xmlns="" val="63394267"/>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64517" name="Picture 5"/>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828801" y="3810000"/>
            <a:ext cx="8537575" cy="1524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64515" name="Rectangle 3"/>
          <p:cNvSpPr>
            <a:spLocks noGrp="1" noChangeArrowheads="1"/>
          </p:cNvSpPr>
          <p:nvPr>
            <p:ph type="title"/>
          </p:nvPr>
        </p:nvSpPr>
        <p:spPr>
          <a:xfrm>
            <a:off x="2209800" y="609600"/>
            <a:ext cx="7772400" cy="914400"/>
          </a:xfrm>
        </p:spPr>
        <p:txBody>
          <a:bodyPr/>
          <a:lstStyle/>
          <a:p>
            <a:r>
              <a:rPr lang="en-US" altLang="en-US" dirty="0"/>
              <a:t>Prisoners’ Dilemma</a:t>
            </a:r>
          </a:p>
        </p:txBody>
      </p:sp>
      <p:sp>
        <p:nvSpPr>
          <p:cNvPr id="64516" name="Text Box 4"/>
          <p:cNvSpPr txBox="1">
            <a:spLocks noChangeArrowheads="1"/>
          </p:cNvSpPr>
          <p:nvPr/>
        </p:nvSpPr>
        <p:spPr bwMode="auto">
          <a:xfrm>
            <a:off x="2684172" y="2438400"/>
            <a:ext cx="5638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ctr">
              <a:spcBef>
                <a:spcPct val="50000"/>
              </a:spcBef>
            </a:pPr>
            <a:r>
              <a:rPr lang="en-US" altLang="en-US" sz="2400" dirty="0"/>
              <a:t>Application: </a:t>
            </a:r>
            <a:r>
              <a:rPr lang="en-US" altLang="en-US" sz="2400" dirty="0" err="1"/>
              <a:t>Nonprice</a:t>
            </a:r>
            <a:r>
              <a:rPr lang="en-US" altLang="en-US" sz="2400" dirty="0"/>
              <a:t> Competition</a:t>
            </a:r>
          </a:p>
        </p:txBody>
      </p:sp>
    </p:spTree>
    <p:extLst>
      <p:ext uri="{BB962C8B-B14F-4D97-AF65-F5344CB8AC3E}">
        <p14:creationId xmlns:p14="http://schemas.microsoft.com/office/powerpoint/2010/main" xmlns="" val="4186611210"/>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xfrm>
            <a:off x="2209800" y="609600"/>
            <a:ext cx="7772400" cy="1371600"/>
          </a:xfrm>
        </p:spPr>
        <p:txBody>
          <a:bodyPr/>
          <a:lstStyle/>
          <a:p>
            <a:r>
              <a:rPr lang="en-US" altLang="en-US"/>
              <a:t>Monopolistic Competition</a:t>
            </a:r>
            <a:br>
              <a:rPr lang="en-US" altLang="en-US"/>
            </a:br>
            <a:r>
              <a:rPr lang="en-US" altLang="en-US"/>
              <a:t>Long-Run Equilibrium</a:t>
            </a:r>
          </a:p>
        </p:txBody>
      </p:sp>
      <p:pic>
        <p:nvPicPr>
          <p:cNvPr id="38916" name="Picture 4" descr="Fig0910"/>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603420" y="2932228"/>
            <a:ext cx="8083638" cy="3600643"/>
          </a:xfrm>
          <a:prstGeom prst="rect">
            <a:avLst/>
          </a:prstGeom>
          <a:noFill/>
          <a:extLst>
            <a:ext uri="{909E8E84-426E-40DD-AFC4-6F175D3DCCD1}">
              <a14:hiddenFill xmlns:a14="http://schemas.microsoft.com/office/drawing/2010/main" xmlns="">
                <a:solidFill>
                  <a:srgbClr val="FFFFFF"/>
                </a:solidFill>
              </a14:hiddenFill>
            </a:ext>
          </a:extLst>
        </p:spPr>
      </p:pic>
      <p:sp>
        <p:nvSpPr>
          <p:cNvPr id="38917" name="Text Box 5"/>
          <p:cNvSpPr txBox="1">
            <a:spLocks noChangeArrowheads="1"/>
          </p:cNvSpPr>
          <p:nvPr/>
        </p:nvSpPr>
        <p:spPr bwMode="auto">
          <a:xfrm>
            <a:off x="3587839" y="2272048"/>
            <a:ext cx="4114800" cy="36933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ctr">
              <a:spcBef>
                <a:spcPct val="50000"/>
              </a:spcBef>
            </a:pPr>
            <a:r>
              <a:rPr lang="en-US" altLang="en-US" dirty="0"/>
              <a:t>Profit = 0</a:t>
            </a:r>
          </a:p>
        </p:txBody>
      </p:sp>
    </p:spTree>
    <p:extLst>
      <p:ext uri="{BB962C8B-B14F-4D97-AF65-F5344CB8AC3E}">
        <p14:creationId xmlns:p14="http://schemas.microsoft.com/office/powerpoint/2010/main" xmlns="" val="3042543616"/>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6563" name="Rectangle 1027"/>
          <p:cNvSpPr>
            <a:spLocks noGrp="1" noChangeArrowheads="1"/>
          </p:cNvSpPr>
          <p:nvPr>
            <p:ph type="title"/>
          </p:nvPr>
        </p:nvSpPr>
        <p:spPr>
          <a:xfrm>
            <a:off x="2209800" y="609600"/>
            <a:ext cx="7772400" cy="914400"/>
          </a:xfrm>
        </p:spPr>
        <p:txBody>
          <a:bodyPr/>
          <a:lstStyle/>
          <a:p>
            <a:r>
              <a:rPr lang="en-US" altLang="en-US"/>
              <a:t>Prisoners’ Dilemma</a:t>
            </a:r>
          </a:p>
        </p:txBody>
      </p:sp>
      <p:sp>
        <p:nvSpPr>
          <p:cNvPr id="66564" name="Text Box 1028"/>
          <p:cNvSpPr txBox="1">
            <a:spLocks noChangeArrowheads="1"/>
          </p:cNvSpPr>
          <p:nvPr/>
        </p:nvSpPr>
        <p:spPr bwMode="auto">
          <a:xfrm>
            <a:off x="3276600" y="1905001"/>
            <a:ext cx="5638800" cy="120032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ctr">
              <a:spcBef>
                <a:spcPct val="50000"/>
              </a:spcBef>
            </a:pPr>
            <a:r>
              <a:rPr lang="en-US" altLang="en-US" sz="2400"/>
              <a:t>Application: Nonprice Competition</a:t>
            </a:r>
            <a:br>
              <a:rPr lang="en-US" altLang="en-US" sz="2400"/>
            </a:br>
            <a:r>
              <a:rPr lang="en-US" altLang="en-US" sz="2400"/>
              <a:t/>
            </a:r>
            <a:br>
              <a:rPr lang="en-US" altLang="en-US" sz="2400"/>
            </a:br>
            <a:r>
              <a:rPr lang="en-US" altLang="en-US" sz="2400"/>
              <a:t>Dominant Strategy: Advertise</a:t>
            </a:r>
          </a:p>
        </p:txBody>
      </p:sp>
      <p:sp>
        <p:nvSpPr>
          <p:cNvPr id="66565" name="Oval 1029"/>
          <p:cNvSpPr>
            <a:spLocks noChangeArrowheads="1"/>
          </p:cNvSpPr>
          <p:nvPr/>
        </p:nvSpPr>
        <p:spPr bwMode="auto">
          <a:xfrm>
            <a:off x="6553200" y="4495800"/>
            <a:ext cx="914400" cy="609600"/>
          </a:xfrm>
          <a:prstGeom prst="ellipse">
            <a:avLst/>
          </a:prstGeom>
          <a:noFill/>
          <a:ln w="25400">
            <a:solidFill>
              <a:srgbClr val="0000FF"/>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pic>
        <p:nvPicPr>
          <p:cNvPr id="66566" name="Picture 1030"/>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828801" y="3810000"/>
            <a:ext cx="8537575" cy="1524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2461022234"/>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65541" name="Picture 5"/>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828801" y="3810000"/>
            <a:ext cx="8537575" cy="1524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65539" name="Rectangle 3"/>
          <p:cNvSpPr>
            <a:spLocks noGrp="1" noChangeArrowheads="1"/>
          </p:cNvSpPr>
          <p:nvPr>
            <p:ph type="title"/>
          </p:nvPr>
        </p:nvSpPr>
        <p:spPr>
          <a:xfrm>
            <a:off x="2209800" y="609600"/>
            <a:ext cx="7772400" cy="914400"/>
          </a:xfrm>
        </p:spPr>
        <p:txBody>
          <a:bodyPr/>
          <a:lstStyle/>
          <a:p>
            <a:r>
              <a:rPr lang="en-US" altLang="en-US"/>
              <a:t>Prisoners’ Dilemma</a:t>
            </a:r>
          </a:p>
        </p:txBody>
      </p:sp>
      <p:sp>
        <p:nvSpPr>
          <p:cNvPr id="65540" name="Text Box 4"/>
          <p:cNvSpPr txBox="1">
            <a:spLocks noChangeArrowheads="1"/>
          </p:cNvSpPr>
          <p:nvPr/>
        </p:nvSpPr>
        <p:spPr bwMode="auto">
          <a:xfrm>
            <a:off x="2967507" y="2278487"/>
            <a:ext cx="5638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ctr">
              <a:spcBef>
                <a:spcPct val="50000"/>
              </a:spcBef>
            </a:pPr>
            <a:r>
              <a:rPr lang="en-US" altLang="en-US" sz="2400" dirty="0"/>
              <a:t>Application: Cartel Cheating</a:t>
            </a:r>
          </a:p>
        </p:txBody>
      </p:sp>
    </p:spTree>
    <p:extLst>
      <p:ext uri="{BB962C8B-B14F-4D97-AF65-F5344CB8AC3E}">
        <p14:creationId xmlns:p14="http://schemas.microsoft.com/office/powerpoint/2010/main" xmlns="" val="2241740669"/>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67590" name="Picture 6"/>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828801" y="3810000"/>
            <a:ext cx="8537575" cy="1524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67587" name="Rectangle 3"/>
          <p:cNvSpPr>
            <a:spLocks noGrp="1" noChangeArrowheads="1"/>
          </p:cNvSpPr>
          <p:nvPr>
            <p:ph type="title"/>
          </p:nvPr>
        </p:nvSpPr>
        <p:spPr>
          <a:xfrm>
            <a:off x="2211388" y="777026"/>
            <a:ext cx="7772400" cy="914400"/>
          </a:xfrm>
        </p:spPr>
        <p:txBody>
          <a:bodyPr/>
          <a:lstStyle/>
          <a:p>
            <a:r>
              <a:rPr lang="en-US" altLang="en-US" dirty="0"/>
              <a:t>Prisoners’ Dilemma</a:t>
            </a:r>
          </a:p>
        </p:txBody>
      </p:sp>
      <p:sp>
        <p:nvSpPr>
          <p:cNvPr id="67588" name="Text Box 4"/>
          <p:cNvSpPr txBox="1">
            <a:spLocks noChangeArrowheads="1"/>
          </p:cNvSpPr>
          <p:nvPr/>
        </p:nvSpPr>
        <p:spPr bwMode="auto">
          <a:xfrm>
            <a:off x="3109175" y="2209800"/>
            <a:ext cx="5638800" cy="120032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ctr">
              <a:spcBef>
                <a:spcPct val="50000"/>
              </a:spcBef>
            </a:pPr>
            <a:r>
              <a:rPr lang="en-US" altLang="en-US" sz="2400" dirty="0"/>
              <a:t>Application: Cartel Cheating</a:t>
            </a:r>
            <a:br>
              <a:rPr lang="en-US" altLang="en-US" sz="2400" dirty="0"/>
            </a:br>
            <a:r>
              <a:rPr lang="en-US" altLang="en-US" sz="2400" dirty="0"/>
              <a:t/>
            </a:r>
            <a:br>
              <a:rPr lang="en-US" altLang="en-US" sz="2400" dirty="0"/>
            </a:br>
            <a:r>
              <a:rPr lang="en-US" altLang="en-US" sz="2400" dirty="0"/>
              <a:t>Dominant Strategy: Cheat</a:t>
            </a:r>
          </a:p>
        </p:txBody>
      </p:sp>
      <p:sp>
        <p:nvSpPr>
          <p:cNvPr id="67589" name="Oval 5"/>
          <p:cNvSpPr>
            <a:spLocks noChangeArrowheads="1"/>
          </p:cNvSpPr>
          <p:nvPr/>
        </p:nvSpPr>
        <p:spPr bwMode="auto">
          <a:xfrm>
            <a:off x="6553200" y="4495800"/>
            <a:ext cx="914400" cy="609600"/>
          </a:xfrm>
          <a:prstGeom prst="ellipse">
            <a:avLst/>
          </a:prstGeom>
          <a:noFill/>
          <a:ln w="25400">
            <a:solidFill>
              <a:srgbClr val="0000FF"/>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xmlns="" val="3455333784"/>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p:txBody>
          <a:bodyPr/>
          <a:lstStyle/>
          <a:p>
            <a:r>
              <a:rPr lang="en-US" altLang="en-US" dirty="0"/>
              <a:t>Extensions of Game Theory</a:t>
            </a:r>
          </a:p>
        </p:txBody>
      </p:sp>
      <p:sp>
        <p:nvSpPr>
          <p:cNvPr id="68611" name="Rectangle 3"/>
          <p:cNvSpPr>
            <a:spLocks noGrp="1" noChangeArrowheads="1"/>
          </p:cNvSpPr>
          <p:nvPr>
            <p:ph idx="1"/>
          </p:nvPr>
        </p:nvSpPr>
        <p:spPr>
          <a:xfrm>
            <a:off x="1647423" y="2316050"/>
            <a:ext cx="6629400" cy="4343400"/>
          </a:xfrm>
        </p:spPr>
        <p:txBody>
          <a:bodyPr/>
          <a:lstStyle/>
          <a:p>
            <a:r>
              <a:rPr lang="en-US" altLang="en-US" dirty="0"/>
              <a:t>Repeated Games</a:t>
            </a:r>
          </a:p>
          <a:p>
            <a:pPr lvl="1"/>
            <a:r>
              <a:rPr lang="en-US" altLang="en-US" dirty="0"/>
              <a:t>Many consecutive moves and countermoves by each player</a:t>
            </a:r>
          </a:p>
          <a:p>
            <a:r>
              <a:rPr lang="en-US" altLang="en-US" dirty="0"/>
              <a:t>Tit-For-Tat Strategy</a:t>
            </a:r>
          </a:p>
          <a:p>
            <a:pPr lvl="1"/>
            <a:r>
              <a:rPr lang="en-US" altLang="en-US" dirty="0"/>
              <a:t>Do to your opponent what your opponent has just done to you</a:t>
            </a:r>
          </a:p>
        </p:txBody>
      </p:sp>
    </p:spTree>
    <p:extLst>
      <p:ext uri="{BB962C8B-B14F-4D97-AF65-F5344CB8AC3E}">
        <p14:creationId xmlns:p14="http://schemas.microsoft.com/office/powerpoint/2010/main" xmlns="" val="2498579909"/>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p:txBody>
          <a:bodyPr/>
          <a:lstStyle/>
          <a:p>
            <a:r>
              <a:rPr lang="en-US" altLang="en-US"/>
              <a:t>Extensions of Game Theory</a:t>
            </a:r>
          </a:p>
        </p:txBody>
      </p:sp>
      <p:sp>
        <p:nvSpPr>
          <p:cNvPr id="69635" name="Rectangle 3"/>
          <p:cNvSpPr>
            <a:spLocks noGrp="1" noChangeArrowheads="1"/>
          </p:cNvSpPr>
          <p:nvPr>
            <p:ph idx="1"/>
          </p:nvPr>
        </p:nvSpPr>
        <p:spPr>
          <a:xfrm>
            <a:off x="1879242" y="2238778"/>
            <a:ext cx="6629400" cy="4343400"/>
          </a:xfrm>
        </p:spPr>
        <p:txBody>
          <a:bodyPr/>
          <a:lstStyle/>
          <a:p>
            <a:r>
              <a:rPr lang="en-US" altLang="en-US" dirty="0"/>
              <a:t>Tit-For-Tat Strategy</a:t>
            </a:r>
          </a:p>
          <a:p>
            <a:pPr lvl="1"/>
            <a:r>
              <a:rPr lang="en-US" altLang="en-US" dirty="0"/>
              <a:t>Stable set of players</a:t>
            </a:r>
          </a:p>
          <a:p>
            <a:pPr lvl="1"/>
            <a:r>
              <a:rPr lang="en-US" altLang="en-US" dirty="0"/>
              <a:t>Small number of players</a:t>
            </a:r>
          </a:p>
          <a:p>
            <a:pPr lvl="1"/>
            <a:r>
              <a:rPr lang="en-US" altLang="en-US" dirty="0"/>
              <a:t>Easy detection of cheating</a:t>
            </a:r>
          </a:p>
          <a:p>
            <a:pPr lvl="1"/>
            <a:r>
              <a:rPr lang="en-US" altLang="en-US" dirty="0"/>
              <a:t>Stable demand and cost conditions</a:t>
            </a:r>
          </a:p>
          <a:p>
            <a:pPr lvl="1"/>
            <a:r>
              <a:rPr lang="en-US" altLang="en-US" dirty="0"/>
              <a:t>Game repeated a large and uncertain number of times</a:t>
            </a:r>
          </a:p>
        </p:txBody>
      </p:sp>
    </p:spTree>
    <p:extLst>
      <p:ext uri="{BB962C8B-B14F-4D97-AF65-F5344CB8AC3E}">
        <p14:creationId xmlns:p14="http://schemas.microsoft.com/office/powerpoint/2010/main" xmlns="" val="2332921085"/>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p:txBody>
          <a:bodyPr/>
          <a:lstStyle/>
          <a:p>
            <a:r>
              <a:rPr lang="en-US" altLang="en-US"/>
              <a:t>Extensions of Game Theory</a:t>
            </a:r>
          </a:p>
        </p:txBody>
      </p:sp>
      <p:sp>
        <p:nvSpPr>
          <p:cNvPr id="70659" name="Rectangle 3"/>
          <p:cNvSpPr>
            <a:spLocks noGrp="1" noChangeArrowheads="1"/>
          </p:cNvSpPr>
          <p:nvPr>
            <p:ph idx="1"/>
          </p:nvPr>
        </p:nvSpPr>
        <p:spPr>
          <a:xfrm>
            <a:off x="1196662" y="2316051"/>
            <a:ext cx="7676882" cy="3930203"/>
          </a:xfrm>
        </p:spPr>
        <p:txBody>
          <a:bodyPr>
            <a:normAutofit/>
          </a:bodyPr>
          <a:lstStyle/>
          <a:p>
            <a:r>
              <a:rPr lang="en-US" altLang="en-US" sz="2800" dirty="0"/>
              <a:t>Threat Strategies</a:t>
            </a:r>
          </a:p>
          <a:p>
            <a:pPr lvl="1"/>
            <a:r>
              <a:rPr lang="en-US" altLang="en-US" sz="2400" dirty="0"/>
              <a:t>Credibility</a:t>
            </a:r>
          </a:p>
          <a:p>
            <a:pPr lvl="1"/>
            <a:r>
              <a:rPr lang="en-US" altLang="en-US" sz="2400" dirty="0"/>
              <a:t>Reputation</a:t>
            </a:r>
          </a:p>
          <a:p>
            <a:pPr lvl="1"/>
            <a:r>
              <a:rPr lang="en-US" altLang="en-US" sz="2400" dirty="0"/>
              <a:t>Commitment</a:t>
            </a:r>
          </a:p>
          <a:p>
            <a:pPr lvl="1"/>
            <a:r>
              <a:rPr lang="en-US" altLang="en-US" sz="2400" dirty="0"/>
              <a:t>Example: Entry deterrence</a:t>
            </a:r>
          </a:p>
        </p:txBody>
      </p:sp>
    </p:spTree>
    <p:extLst>
      <p:ext uri="{BB962C8B-B14F-4D97-AF65-F5344CB8AC3E}">
        <p14:creationId xmlns:p14="http://schemas.microsoft.com/office/powerpoint/2010/main" xmlns="" val="3327254763"/>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2209800" y="609600"/>
            <a:ext cx="7772400" cy="1371600"/>
          </a:xfrm>
        </p:spPr>
        <p:txBody>
          <a:bodyPr/>
          <a:lstStyle/>
          <a:p>
            <a:r>
              <a:rPr lang="en-US" altLang="en-US"/>
              <a:t>Monopolistic Competition</a:t>
            </a:r>
            <a:br>
              <a:rPr lang="en-US" altLang="en-US"/>
            </a:br>
            <a:r>
              <a:rPr lang="en-US" altLang="en-US"/>
              <a:t>Long-Run Equilibrium</a:t>
            </a:r>
          </a:p>
        </p:txBody>
      </p:sp>
      <p:pic>
        <p:nvPicPr>
          <p:cNvPr id="39941" name="Picture 5" descr="Fig0911"/>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437601" y="2486122"/>
            <a:ext cx="6953799" cy="3485956"/>
          </a:xfrm>
          <a:prstGeom prst="rect">
            <a:avLst/>
          </a:prstGeom>
          <a:noFill/>
          <a:extLst>
            <a:ext uri="{909E8E84-426E-40DD-AFC4-6F175D3DCCD1}">
              <a14:hiddenFill xmlns:a14="http://schemas.microsoft.com/office/drawing/2010/main" xmlns="">
                <a:solidFill>
                  <a:srgbClr val="FFFFFF"/>
                </a:solidFill>
              </a14:hiddenFill>
            </a:ext>
          </a:extLst>
        </p:spPr>
      </p:pic>
      <p:sp>
        <p:nvSpPr>
          <p:cNvPr id="39940" name="Text Box 4"/>
          <p:cNvSpPr txBox="1">
            <a:spLocks noChangeArrowheads="1"/>
          </p:cNvSpPr>
          <p:nvPr/>
        </p:nvSpPr>
        <p:spPr bwMode="auto">
          <a:xfrm>
            <a:off x="8003145" y="3816925"/>
            <a:ext cx="3200400" cy="64633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r>
              <a:rPr lang="en-US" altLang="en-US" dirty="0"/>
              <a:t>Cost without selling expenses</a:t>
            </a:r>
          </a:p>
        </p:txBody>
      </p:sp>
      <p:sp>
        <p:nvSpPr>
          <p:cNvPr id="39942" name="Text Box 6"/>
          <p:cNvSpPr txBox="1">
            <a:spLocks noChangeArrowheads="1"/>
          </p:cNvSpPr>
          <p:nvPr/>
        </p:nvSpPr>
        <p:spPr bwMode="auto">
          <a:xfrm>
            <a:off x="8003145" y="2574856"/>
            <a:ext cx="3200400" cy="366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r>
              <a:rPr lang="en-US" altLang="en-US" dirty="0"/>
              <a:t>Cost with selling expenses</a:t>
            </a:r>
          </a:p>
        </p:txBody>
      </p:sp>
      <p:sp>
        <p:nvSpPr>
          <p:cNvPr id="39943" name="Line 7"/>
          <p:cNvSpPr>
            <a:spLocks noChangeShapeType="1"/>
          </p:cNvSpPr>
          <p:nvPr/>
        </p:nvSpPr>
        <p:spPr bwMode="auto">
          <a:xfrm flipH="1" flipV="1">
            <a:off x="6719550" y="3571001"/>
            <a:ext cx="1283594" cy="421449"/>
          </a:xfrm>
          <a:prstGeom prst="line">
            <a:avLst/>
          </a:prstGeom>
          <a:noFill/>
          <a:ln w="57150">
            <a:solidFill>
              <a:schemeClr val="bg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ln>
                <a:solidFill>
                  <a:schemeClr val="bg1"/>
                </a:solidFill>
              </a:ln>
            </a:endParaRPr>
          </a:p>
        </p:txBody>
      </p:sp>
      <p:sp>
        <p:nvSpPr>
          <p:cNvPr id="39944" name="Line 8"/>
          <p:cNvSpPr>
            <a:spLocks noChangeShapeType="1"/>
          </p:cNvSpPr>
          <p:nvPr/>
        </p:nvSpPr>
        <p:spPr bwMode="auto">
          <a:xfrm flipH="1">
            <a:off x="5911402" y="2800586"/>
            <a:ext cx="2091743" cy="128115"/>
          </a:xfrm>
          <a:prstGeom prst="line">
            <a:avLst/>
          </a:prstGeom>
          <a:noFill/>
          <a:ln w="57150">
            <a:solidFill>
              <a:schemeClr val="bg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ln>
                <a:solidFill>
                  <a:schemeClr val="bg1"/>
                </a:solidFill>
              </a:ln>
            </a:endParaRPr>
          </a:p>
        </p:txBody>
      </p:sp>
    </p:spTree>
    <p:extLst>
      <p:ext uri="{BB962C8B-B14F-4D97-AF65-F5344CB8AC3E}">
        <p14:creationId xmlns:p14="http://schemas.microsoft.com/office/powerpoint/2010/main" xmlns="" val="1426650393"/>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074" name="Title 6"/>
          <p:cNvSpPr>
            <a:spLocks noGrp="1"/>
          </p:cNvSpPr>
          <p:nvPr>
            <p:ph type="ctrTitle"/>
          </p:nvPr>
        </p:nvSpPr>
        <p:spPr>
          <a:xfrm>
            <a:off x="1668117" y="1121404"/>
            <a:ext cx="9067800" cy="612371"/>
          </a:xfrm>
        </p:spPr>
        <p:txBody>
          <a:bodyPr/>
          <a:lstStyle/>
          <a:p>
            <a:r>
              <a:rPr lang="en-US" altLang="en-US" sz="3600" b="1" dirty="0">
                <a:latin typeface="Arial" panose="020B0604020202020204" pitchFamily="34" charset="0"/>
                <a:cs typeface="Arial" panose="020B0604020202020204" pitchFamily="34" charset="0"/>
              </a:rPr>
              <a:t>BEC 30325: MANAGERIAL ECONOMICS </a:t>
            </a:r>
          </a:p>
        </p:txBody>
      </p:sp>
      <p:sp>
        <p:nvSpPr>
          <p:cNvPr id="6147" name="Rectangle 1027"/>
          <p:cNvSpPr>
            <a:spLocks noGrp="1" noChangeArrowheads="1"/>
          </p:cNvSpPr>
          <p:nvPr>
            <p:ph type="subTitle" idx="1"/>
          </p:nvPr>
        </p:nvSpPr>
        <p:spPr>
          <a:xfrm>
            <a:off x="1746507" y="2878104"/>
            <a:ext cx="9489687" cy="1100772"/>
          </a:xfrm>
        </p:spPr>
        <p:txBody>
          <a:bodyPr rtlCol="0">
            <a:noAutofit/>
          </a:bodyPr>
          <a:lstStyle/>
          <a:p>
            <a:r>
              <a:rPr lang="en-US" altLang="en-US" sz="3200" b="1" dirty="0"/>
              <a:t>Game Theory </a:t>
            </a:r>
            <a:r>
              <a:rPr lang="en-US" altLang="en-US" sz="3200" b="1" dirty="0" smtClean="0"/>
              <a:t>and Strategic </a:t>
            </a:r>
            <a:r>
              <a:rPr lang="en-US" altLang="en-US" sz="3200" b="1" dirty="0"/>
              <a:t>Behavior</a:t>
            </a:r>
          </a:p>
        </p:txBody>
      </p:sp>
      <p:sp>
        <p:nvSpPr>
          <p:cNvPr id="3077" name="Rectangle 3"/>
          <p:cNvSpPr>
            <a:spLocks noChangeArrowheads="1"/>
          </p:cNvSpPr>
          <p:nvPr/>
        </p:nvSpPr>
        <p:spPr bwMode="auto">
          <a:xfrm>
            <a:off x="4339195" y="1813637"/>
            <a:ext cx="3293609" cy="46166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ctr" defTabSz="914400" eaLnBrk="1" fontAlgn="auto" latinLnBrk="0" hangingPunct="1">
              <a:lnSpc>
                <a:spcPct val="100000"/>
              </a:lnSpc>
              <a:spcBef>
                <a:spcPct val="0"/>
              </a:spcBef>
              <a:spcAft>
                <a:spcPts val="0"/>
              </a:spcAft>
              <a:buClrTx/>
              <a:buSzTx/>
              <a:buFontTx/>
              <a:buNone/>
              <a:tabLst/>
              <a:defRPr/>
            </a:pPr>
            <a:r>
              <a:rPr kumimoji="0" lang="en-US" altLang="en-US" sz="2400" b="0" i="0" u="none" strike="noStrike" kern="0" cap="none" spc="0" normalizeH="0" baseline="0" noProof="0" dirty="0">
                <a:ln>
                  <a:noFill/>
                </a:ln>
                <a:solidFill>
                  <a:prstClr val="white"/>
                </a:solidFill>
                <a:effectLst/>
                <a:uLnTx/>
                <a:uFillTx/>
                <a:latin typeface="Arial" panose="020B0604020202020204" pitchFamily="34" charset="0"/>
              </a:rPr>
              <a:t>Session 11</a:t>
            </a:r>
          </a:p>
        </p:txBody>
      </p:sp>
      <p:sp>
        <p:nvSpPr>
          <p:cNvPr id="3078" name="TextBox 4"/>
          <p:cNvSpPr txBox="1">
            <a:spLocks noChangeArrowheads="1"/>
          </p:cNvSpPr>
          <p:nvPr/>
        </p:nvSpPr>
        <p:spPr bwMode="auto">
          <a:xfrm>
            <a:off x="2511161" y="4763312"/>
            <a:ext cx="7990114" cy="40011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ctr" defTabSz="914400" eaLnBrk="1" fontAlgn="auto" latinLnBrk="0" hangingPunct="1">
              <a:lnSpc>
                <a:spcPct val="100000"/>
              </a:lnSpc>
              <a:spcBef>
                <a:spcPct val="0"/>
              </a:spcBef>
              <a:spcAft>
                <a:spcPts val="0"/>
              </a:spcAft>
              <a:buClrTx/>
              <a:buSzTx/>
              <a:buFontTx/>
              <a:buNone/>
              <a:tabLst/>
              <a:defRPr/>
            </a:pPr>
            <a:r>
              <a:rPr kumimoji="0" lang="en-US" altLang="en-US" sz="2000" b="0" i="0" u="none" strike="noStrike" kern="0" cap="none" spc="0" normalizeH="0" baseline="0" noProof="0" dirty="0">
                <a:ln>
                  <a:noFill/>
                </a:ln>
                <a:solidFill>
                  <a:prstClr val="white"/>
                </a:solidFill>
                <a:effectLst/>
                <a:uLnTx/>
                <a:uFillTx/>
                <a:latin typeface="Arial" panose="020B0604020202020204" pitchFamily="34" charset="0"/>
              </a:rPr>
              <a:t>Dr. </a:t>
            </a:r>
            <a:r>
              <a:rPr kumimoji="0" lang="en-US" altLang="en-US" sz="2000" b="0" i="0" u="none" strike="noStrike" kern="0" cap="none" spc="0" normalizeH="0" baseline="0" noProof="0" dirty="0" err="1">
                <a:ln>
                  <a:noFill/>
                </a:ln>
                <a:solidFill>
                  <a:prstClr val="white"/>
                </a:solidFill>
                <a:effectLst/>
                <a:uLnTx/>
                <a:uFillTx/>
                <a:latin typeface="Arial" panose="020B0604020202020204" pitchFamily="34" charset="0"/>
              </a:rPr>
              <a:t>Sumudu</a:t>
            </a:r>
            <a:r>
              <a:rPr kumimoji="0" lang="en-US" altLang="en-US" sz="2000" b="0" i="0" u="none" strike="noStrike" kern="0" cap="none" spc="0" normalizeH="0" baseline="0" noProof="0" dirty="0">
                <a:ln>
                  <a:noFill/>
                </a:ln>
                <a:solidFill>
                  <a:prstClr val="white"/>
                </a:solidFill>
                <a:effectLst/>
                <a:uLnTx/>
                <a:uFillTx/>
                <a:latin typeface="Arial" panose="020B0604020202020204" pitchFamily="34" charset="0"/>
              </a:rPr>
              <a:t> </a:t>
            </a:r>
            <a:r>
              <a:rPr kumimoji="0" lang="en-US" altLang="en-US" sz="2000" b="0" i="0" u="none" strike="noStrike" kern="0" cap="none" spc="0" normalizeH="0" baseline="0" noProof="0" dirty="0" err="1">
                <a:ln>
                  <a:noFill/>
                </a:ln>
                <a:solidFill>
                  <a:prstClr val="white"/>
                </a:solidFill>
                <a:effectLst/>
                <a:uLnTx/>
                <a:uFillTx/>
                <a:latin typeface="Arial" panose="020B0604020202020204" pitchFamily="34" charset="0"/>
              </a:rPr>
              <a:t>Perera</a:t>
            </a:r>
            <a:endParaRPr kumimoji="0" lang="en-US" altLang="en-US" sz="2000" b="0" i="0" u="none" strike="noStrike" kern="0" cap="none" spc="0" normalizeH="0" baseline="0" noProof="0" dirty="0">
              <a:ln>
                <a:noFill/>
              </a:ln>
              <a:solidFill>
                <a:prstClr val="white"/>
              </a:solidFill>
              <a:effectLst/>
              <a:uLnTx/>
              <a:uFillTx/>
              <a:latin typeface="Arial" panose="020B0604020202020204" pitchFamily="34" charset="0"/>
            </a:endParaRPr>
          </a:p>
        </p:txBody>
      </p:sp>
    </p:spTree>
    <p:extLst>
      <p:ext uri="{BB962C8B-B14F-4D97-AF65-F5344CB8AC3E}">
        <p14:creationId xmlns:p14="http://schemas.microsoft.com/office/powerpoint/2010/main" xmlns="" val="1003638958"/>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098" name="Rectangle 5"/>
          <p:cNvSpPr>
            <a:spLocks noChangeArrowheads="1"/>
          </p:cNvSpPr>
          <p:nvPr/>
        </p:nvSpPr>
        <p:spPr bwMode="auto">
          <a:xfrm>
            <a:off x="2218097" y="1253134"/>
            <a:ext cx="7772400" cy="3109185"/>
          </a:xfrm>
          <a:prstGeom prst="rect">
            <a:avLst/>
          </a:prstGeom>
          <a:noFill/>
          <a:ln w="9525">
            <a:noFill/>
            <a:miter lim="800000"/>
            <a:headEnd/>
            <a:tailEnd/>
          </a:ln>
        </p:spPr>
        <p:txBody>
          <a:bodyPr lIns="92075" tIns="46038" rIns="92075" bIns="46038">
            <a:spAutoFit/>
          </a:bodyPr>
          <a:lstStyle/>
          <a:p>
            <a:pPr marL="457200" lvl="0" indent="-457200">
              <a:spcBef>
                <a:spcPct val="50000"/>
              </a:spcBef>
              <a:buFont typeface="Arial" pitchFamily="34" charset="0"/>
              <a:buChar char="•"/>
              <a:defRPr/>
            </a:pPr>
            <a:r>
              <a:rPr lang="en-US" sz="2800" i="1" kern="0" dirty="0" smtClean="0">
                <a:solidFill>
                  <a:srgbClr val="002060"/>
                </a:solidFill>
                <a:latin typeface="Arial" pitchFamily="34" charset="0"/>
              </a:rPr>
              <a:t>Strategic Behavior</a:t>
            </a:r>
          </a:p>
          <a:p>
            <a:pPr marL="457200" lvl="0" indent="-457200">
              <a:spcBef>
                <a:spcPct val="50000"/>
              </a:spcBef>
              <a:buFont typeface="Arial" pitchFamily="34" charset="0"/>
              <a:buChar char="•"/>
              <a:defRPr/>
            </a:pPr>
            <a:r>
              <a:rPr lang="en-US" sz="2800" i="1" kern="0" dirty="0" smtClean="0">
                <a:solidFill>
                  <a:srgbClr val="002060"/>
                </a:solidFill>
                <a:latin typeface="Arial" pitchFamily="34" charset="0"/>
              </a:rPr>
              <a:t>Prisoners</a:t>
            </a:r>
            <a:r>
              <a:rPr lang="en-US" sz="2800" i="1" kern="0" dirty="0">
                <a:solidFill>
                  <a:srgbClr val="002060"/>
                </a:solidFill>
                <a:latin typeface="Arial" pitchFamily="34" charset="0"/>
              </a:rPr>
              <a:t>’ </a:t>
            </a:r>
            <a:r>
              <a:rPr lang="en-US" sz="2800" i="1" kern="0" dirty="0" smtClean="0">
                <a:solidFill>
                  <a:srgbClr val="002060"/>
                </a:solidFill>
                <a:latin typeface="Arial" pitchFamily="34" charset="0"/>
              </a:rPr>
              <a:t>Dilemma</a:t>
            </a:r>
          </a:p>
          <a:p>
            <a:pPr marL="457200" lvl="0" indent="-457200">
              <a:spcBef>
                <a:spcPct val="50000"/>
              </a:spcBef>
              <a:buFont typeface="Arial" pitchFamily="34" charset="0"/>
              <a:buChar char="•"/>
              <a:defRPr/>
            </a:pPr>
            <a:r>
              <a:rPr lang="en-US" sz="2800" i="1" kern="0" dirty="0">
                <a:solidFill>
                  <a:srgbClr val="002060"/>
                </a:solidFill>
                <a:latin typeface="Arial" pitchFamily="34" charset="0"/>
              </a:rPr>
              <a:t>Extensions of Game Theory</a:t>
            </a:r>
            <a:endParaRPr kumimoji="0" lang="en-US" sz="2800" b="0" i="1" u="none" strike="noStrike" kern="0" cap="none" spc="0" normalizeH="0" baseline="0" noProof="0" dirty="0" smtClean="0">
              <a:ln>
                <a:noFill/>
              </a:ln>
              <a:solidFill>
                <a:srgbClr val="002060"/>
              </a:solidFill>
              <a:effectLst/>
              <a:uLnTx/>
              <a:uFillTx/>
              <a:latin typeface="Arial" pitchFamily="34" charset="0"/>
            </a:endParaRPr>
          </a:p>
          <a:p>
            <a:pPr marL="457200" marR="0" lvl="0" indent="-457200" defTabSz="914400" eaLnBrk="1" fontAlgn="auto" latinLnBrk="0" hangingPunct="1">
              <a:lnSpc>
                <a:spcPct val="100000"/>
              </a:lnSpc>
              <a:spcBef>
                <a:spcPct val="50000"/>
              </a:spcBef>
              <a:spcAft>
                <a:spcPts val="0"/>
              </a:spcAft>
              <a:buClrTx/>
              <a:buSzTx/>
              <a:buFont typeface="Arial" pitchFamily="34" charset="0"/>
              <a:buChar char="•"/>
              <a:tabLst/>
              <a:defRPr/>
            </a:pPr>
            <a:endParaRPr kumimoji="0" lang="en-US" sz="2800" b="0" i="1" u="none" strike="noStrike" kern="0" cap="none" spc="0" normalizeH="0" baseline="0" noProof="0" dirty="0">
              <a:ln>
                <a:noFill/>
              </a:ln>
              <a:solidFill>
                <a:srgbClr val="002060"/>
              </a:solidFill>
              <a:effectLst/>
              <a:uLnTx/>
              <a:uFillTx/>
              <a:latin typeface="Arial" pitchFamily="34" charset="0"/>
            </a:endParaRPr>
          </a:p>
          <a:p>
            <a:pPr marL="0" marR="0" lvl="1" indent="0" defTabSz="914400" eaLnBrk="1" fontAlgn="auto" latinLnBrk="0" hangingPunct="1">
              <a:lnSpc>
                <a:spcPct val="100000"/>
              </a:lnSpc>
              <a:spcBef>
                <a:spcPct val="50000"/>
              </a:spcBef>
              <a:spcAft>
                <a:spcPts val="0"/>
              </a:spcAft>
              <a:buClrTx/>
              <a:buSzTx/>
              <a:buFontTx/>
              <a:buNone/>
              <a:tabLst/>
              <a:defRPr/>
            </a:pPr>
            <a:endParaRPr kumimoji="0" lang="en-US" sz="2800" b="0" i="1" u="none" strike="noStrike" kern="0" cap="none" spc="0" normalizeH="0" baseline="0" noProof="0" dirty="0">
              <a:ln>
                <a:noFill/>
              </a:ln>
              <a:solidFill>
                <a:srgbClr val="002060"/>
              </a:solidFill>
              <a:effectLst/>
              <a:uLnTx/>
              <a:uFillTx/>
              <a:latin typeface="Arial" pitchFamily="34" charset="0"/>
            </a:endParaRPr>
          </a:p>
        </p:txBody>
      </p:sp>
      <p:sp>
        <p:nvSpPr>
          <p:cNvPr id="4099" name="TextBox 7"/>
          <p:cNvSpPr txBox="1">
            <a:spLocks noChangeArrowheads="1"/>
          </p:cNvSpPr>
          <p:nvPr/>
        </p:nvSpPr>
        <p:spPr bwMode="auto">
          <a:xfrm>
            <a:off x="1005840" y="482601"/>
            <a:ext cx="7086600" cy="584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defTabSz="914400" eaLnBrk="1" fontAlgn="auto" latinLnBrk="0" hangingPunct="1">
              <a:lnSpc>
                <a:spcPct val="100000"/>
              </a:lnSpc>
              <a:spcBef>
                <a:spcPct val="0"/>
              </a:spcBef>
              <a:spcAft>
                <a:spcPts val="0"/>
              </a:spcAft>
              <a:buClrTx/>
              <a:buSzTx/>
              <a:buFontTx/>
              <a:buNone/>
              <a:tabLst/>
              <a:defRPr/>
            </a:pPr>
            <a:r>
              <a:rPr kumimoji="0" lang="en-US" altLang="en-US" sz="3200" b="0" i="1" u="none" strike="noStrike" kern="0" cap="none" spc="0" normalizeH="0" baseline="0" noProof="0" dirty="0">
                <a:ln>
                  <a:noFill/>
                </a:ln>
                <a:solidFill>
                  <a:srgbClr val="FF0000"/>
                </a:solidFill>
                <a:effectLst/>
                <a:uLnTx/>
                <a:uFillTx/>
                <a:latin typeface="Arial" panose="020B0604020202020204" pitchFamily="34" charset="0"/>
              </a:rPr>
              <a:t>Session Outline </a:t>
            </a:r>
          </a:p>
        </p:txBody>
      </p:sp>
      <p:sp>
        <p:nvSpPr>
          <p:cNvPr id="3" name="Date Placeholder 2"/>
          <p:cNvSpPr>
            <a:spLocks noGrp="1"/>
          </p:cNvSpPr>
          <p:nvPr>
            <p:ph type="dt" sz="half" idx="10"/>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fld id="{B8749C59-B3A6-48DE-9DC7-43D9F8B75AE1}" type="datetime1">
              <a:rPr kumimoji="0" lang="en-GB" sz="1800" b="0" i="0" u="none" strike="noStrike" kern="0" cap="none" spc="0" normalizeH="0" baseline="0" noProof="0" smtClean="0">
                <a:ln>
                  <a:noFill/>
                </a:ln>
                <a:solidFill>
                  <a:prstClr val="white">
                    <a:tint val="75000"/>
                  </a:prstClr>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30/12/2017</a:t>
            </a:fld>
            <a:endParaRPr kumimoji="0" lang="en-GB" sz="1800" b="0" i="0" u="none" strike="noStrike" kern="0" cap="none" spc="0" normalizeH="0" baseline="0" noProof="0">
              <a:ln>
                <a:noFill/>
              </a:ln>
              <a:solidFill>
                <a:prstClr val="white">
                  <a:tint val="75000"/>
                </a:prstClr>
              </a:solidFill>
              <a:effectLst/>
              <a:uLnTx/>
              <a:uFillTx/>
            </a:endParaRPr>
          </a:p>
        </p:txBody>
      </p:sp>
      <p:sp>
        <p:nvSpPr>
          <p:cNvPr id="2" name="Footer Placeholder 1"/>
          <p:cNvSpPr>
            <a:spLocks noGrp="1"/>
          </p:cNvSpPr>
          <p:nvPr>
            <p:ph type="ftr" sz="quarter" idx="11"/>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1800" b="0" i="0" u="none" strike="noStrike" kern="0" cap="none" spc="0" normalizeH="0" baseline="0" noProof="0" dirty="0" err="1">
                <a:ln>
                  <a:noFill/>
                </a:ln>
                <a:solidFill>
                  <a:prstClr val="white">
                    <a:tint val="75000"/>
                  </a:prstClr>
                </a:solidFill>
                <a:effectLst/>
                <a:uLnTx/>
                <a:uFillTx/>
              </a:rPr>
              <a:t>Dr.Sumudu</a:t>
            </a:r>
            <a:r>
              <a:rPr kumimoji="0" lang="en-GB" sz="1800" b="0" i="0" u="none" strike="noStrike" kern="0" cap="none" spc="0" normalizeH="0" baseline="0" noProof="0" dirty="0">
                <a:ln>
                  <a:noFill/>
                </a:ln>
                <a:solidFill>
                  <a:prstClr val="white">
                    <a:tint val="75000"/>
                  </a:prstClr>
                </a:solidFill>
                <a:effectLst/>
                <a:uLnTx/>
                <a:uFillTx/>
              </a:rPr>
              <a:t> </a:t>
            </a:r>
            <a:r>
              <a:rPr kumimoji="0" lang="en-GB" sz="1800" b="0" i="0" u="none" strike="noStrike" kern="0" cap="none" spc="0" normalizeH="0" baseline="0" noProof="0" dirty="0" err="1">
                <a:ln>
                  <a:noFill/>
                </a:ln>
                <a:solidFill>
                  <a:prstClr val="white">
                    <a:tint val="75000"/>
                  </a:prstClr>
                </a:solidFill>
                <a:effectLst/>
                <a:uLnTx/>
                <a:uFillTx/>
              </a:rPr>
              <a:t>Perera</a:t>
            </a:r>
            <a:endParaRPr kumimoji="0" lang="en-GB" sz="1800" b="0" i="0" u="none" strike="noStrike" kern="0" cap="none" spc="0" normalizeH="0" baseline="0" noProof="0" dirty="0">
              <a:ln>
                <a:noFill/>
              </a:ln>
              <a:solidFill>
                <a:prstClr val="white">
                  <a:tint val="75000"/>
                </a:prstClr>
              </a:solidFill>
              <a:effectLst/>
              <a:uLnTx/>
              <a:uFillTx/>
            </a:endParaRPr>
          </a:p>
        </p:txBody>
      </p:sp>
      <p:sp>
        <p:nvSpPr>
          <p:cNvPr id="4" name="Slide Number Placeholder 3"/>
          <p:cNvSpPr>
            <a:spLocks noGrp="1"/>
          </p:cNvSpPr>
          <p:nvPr>
            <p:ph type="sldNum" sz="quarter" idx="12"/>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fld id="{E18371FB-5D2B-430C-ADB4-9BE9180A17CB}" type="slidenum">
              <a:rPr kumimoji="0" lang="en-GB" sz="1800" b="0" i="0" u="none" strike="noStrike" kern="0" cap="none" spc="0" normalizeH="0" baseline="0" noProof="0" smtClean="0">
                <a:ln>
                  <a:noFill/>
                </a:ln>
                <a:solidFill>
                  <a:prstClr val="white">
                    <a:tint val="75000"/>
                  </a:prstClr>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7</a:t>
            </a:fld>
            <a:endParaRPr kumimoji="0" lang="en-GB" sz="1800" b="0" i="0" u="none" strike="noStrike" kern="0" cap="none" spc="0" normalizeH="0" baseline="0" noProof="0">
              <a:ln>
                <a:noFill/>
              </a:ln>
              <a:solidFill>
                <a:prstClr val="white">
                  <a:tint val="75000"/>
                </a:prstClr>
              </a:solidFill>
              <a:effectLst/>
              <a:uLnTx/>
              <a:uFillTx/>
            </a:endParaRPr>
          </a:p>
        </p:txBody>
      </p:sp>
    </p:spTree>
    <p:extLst>
      <p:ext uri="{BB962C8B-B14F-4D97-AF65-F5344CB8AC3E}">
        <p14:creationId xmlns:p14="http://schemas.microsoft.com/office/powerpoint/2010/main" xmlns="" val="2591150346"/>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1087225" y="939538"/>
            <a:ext cx="7772400" cy="762000"/>
          </a:xfrm>
        </p:spPr>
        <p:txBody>
          <a:bodyPr/>
          <a:lstStyle/>
          <a:p>
            <a:r>
              <a:rPr lang="en-US" altLang="en-US" dirty="0" smtClean="0"/>
              <a:t>Strategic Behavior</a:t>
            </a:r>
            <a:endParaRPr lang="en-US" altLang="en-US" dirty="0"/>
          </a:p>
        </p:txBody>
      </p:sp>
      <p:sp>
        <p:nvSpPr>
          <p:cNvPr id="29699" name="Rectangle 3"/>
          <p:cNvSpPr>
            <a:spLocks noGrp="1" noChangeArrowheads="1"/>
          </p:cNvSpPr>
          <p:nvPr>
            <p:ph idx="1"/>
          </p:nvPr>
        </p:nvSpPr>
        <p:spPr>
          <a:xfrm>
            <a:off x="1087225" y="2430544"/>
            <a:ext cx="7924800" cy="4572000"/>
          </a:xfrm>
        </p:spPr>
        <p:txBody>
          <a:bodyPr/>
          <a:lstStyle/>
          <a:p>
            <a:r>
              <a:rPr lang="en-US" altLang="en-US" sz="2800" dirty="0"/>
              <a:t>Decisions that take into account the predicted reactions of rival firms</a:t>
            </a:r>
          </a:p>
          <a:p>
            <a:pPr lvl="1"/>
            <a:r>
              <a:rPr lang="en-US" altLang="en-US" sz="2400" dirty="0"/>
              <a:t>Interdependence of outcomes</a:t>
            </a:r>
          </a:p>
          <a:p>
            <a:r>
              <a:rPr lang="en-US" altLang="en-US" sz="2800" dirty="0"/>
              <a:t>Game Theory</a:t>
            </a:r>
          </a:p>
          <a:p>
            <a:pPr lvl="1"/>
            <a:r>
              <a:rPr lang="en-US" altLang="en-US" sz="2400" dirty="0"/>
              <a:t>Players</a:t>
            </a:r>
          </a:p>
          <a:p>
            <a:pPr lvl="1"/>
            <a:r>
              <a:rPr lang="en-US" altLang="en-US" sz="2400" dirty="0"/>
              <a:t>Strategies</a:t>
            </a:r>
          </a:p>
          <a:p>
            <a:pPr lvl="1"/>
            <a:r>
              <a:rPr lang="en-US" altLang="en-US" sz="2400" dirty="0"/>
              <a:t>Payoff matrix</a:t>
            </a:r>
          </a:p>
        </p:txBody>
      </p:sp>
    </p:spTree>
    <p:extLst>
      <p:ext uri="{BB962C8B-B14F-4D97-AF65-F5344CB8AC3E}">
        <p14:creationId xmlns:p14="http://schemas.microsoft.com/office/powerpoint/2010/main" xmlns="" val="1531913187"/>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4754" name="Rectangle 1026"/>
          <p:cNvSpPr>
            <a:spLocks noGrp="1" noChangeArrowheads="1"/>
          </p:cNvSpPr>
          <p:nvPr>
            <p:ph type="title"/>
          </p:nvPr>
        </p:nvSpPr>
        <p:spPr>
          <a:xfrm>
            <a:off x="1540497" y="845270"/>
            <a:ext cx="7772400" cy="762000"/>
          </a:xfrm>
        </p:spPr>
        <p:txBody>
          <a:bodyPr/>
          <a:lstStyle/>
          <a:p>
            <a:r>
              <a:rPr lang="en-US" altLang="en-US" dirty="0"/>
              <a:t>Strategic Behavior</a:t>
            </a:r>
          </a:p>
        </p:txBody>
      </p:sp>
      <p:sp>
        <p:nvSpPr>
          <p:cNvPr id="74755" name="Rectangle 1027"/>
          <p:cNvSpPr>
            <a:spLocks noGrp="1" noChangeArrowheads="1"/>
          </p:cNvSpPr>
          <p:nvPr>
            <p:ph idx="1"/>
          </p:nvPr>
        </p:nvSpPr>
        <p:spPr>
          <a:xfrm>
            <a:off x="1219200" y="2001795"/>
            <a:ext cx="7924800" cy="4856205"/>
          </a:xfrm>
        </p:spPr>
        <p:txBody>
          <a:bodyPr/>
          <a:lstStyle/>
          <a:p>
            <a:r>
              <a:rPr lang="en-US" altLang="en-US" dirty="0"/>
              <a:t>Types of Games</a:t>
            </a:r>
          </a:p>
          <a:p>
            <a:pPr lvl="1"/>
            <a:r>
              <a:rPr lang="en-US" altLang="en-US" dirty="0"/>
              <a:t>Zero-sum games</a:t>
            </a:r>
          </a:p>
          <a:p>
            <a:pPr lvl="1"/>
            <a:r>
              <a:rPr lang="en-US" altLang="en-US" dirty="0"/>
              <a:t>Nonzero-sum games</a:t>
            </a:r>
          </a:p>
          <a:p>
            <a:r>
              <a:rPr lang="en-US" altLang="en-US" dirty="0"/>
              <a:t>Nash Equilibrium</a:t>
            </a:r>
          </a:p>
          <a:p>
            <a:pPr lvl="1"/>
            <a:r>
              <a:rPr lang="en-US" altLang="en-US" dirty="0"/>
              <a:t>Each player chooses a strategy that is optimal given the strategy of the other player</a:t>
            </a:r>
          </a:p>
          <a:p>
            <a:pPr lvl="1"/>
            <a:r>
              <a:rPr lang="en-US" altLang="en-US" dirty="0"/>
              <a:t>A strategy is dominant if it is optimal regardless of what the other player does</a:t>
            </a:r>
          </a:p>
        </p:txBody>
      </p:sp>
    </p:spTree>
    <p:extLst>
      <p:ext uri="{BB962C8B-B14F-4D97-AF65-F5344CB8AC3E}">
        <p14:creationId xmlns:p14="http://schemas.microsoft.com/office/powerpoint/2010/main" xmlns="" val="2820326320"/>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 xmlns:thm15="http://schemas.microsoft.com/office/thememl/2012/main" name="Ion Boardroom" id="{FC33163D-4339-46B1-8EED-24C834239D99}" vid="{B8502691-933B-45FE-8764-BA278511EF2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themeOverride>
</file>

<file path=ppt/theme/themeOverride10.xml><?xml version="1.0" encoding="utf-8"?>
<a:themeOverride xmlns:a="http://schemas.openxmlformats.org/drawingml/2006/main">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themeOverride>
</file>

<file path=ppt/theme/themeOverride11.xml><?xml version="1.0" encoding="utf-8"?>
<a:themeOverride xmlns:a="http://schemas.openxmlformats.org/drawingml/2006/main">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themeOverride>
</file>

<file path=ppt/theme/themeOverride12.xml><?xml version="1.0" encoding="utf-8"?>
<a:themeOverride xmlns:a="http://schemas.openxmlformats.org/drawingml/2006/main">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themeOverride>
</file>

<file path=ppt/theme/themeOverride13.xml><?xml version="1.0" encoding="utf-8"?>
<a:themeOverride xmlns:a="http://schemas.openxmlformats.org/drawingml/2006/main">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themeOverride>
</file>

<file path=ppt/theme/themeOverride14.xml><?xml version="1.0" encoding="utf-8"?>
<a:themeOverride xmlns:a="http://schemas.openxmlformats.org/drawingml/2006/main">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themeOverride>
</file>

<file path=ppt/theme/themeOverride15.xml><?xml version="1.0" encoding="utf-8"?>
<a:themeOverride xmlns:a="http://schemas.openxmlformats.org/drawingml/2006/main">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themeOverride>
</file>

<file path=ppt/theme/themeOverride16.xml><?xml version="1.0" encoding="utf-8"?>
<a:themeOverride xmlns:a="http://schemas.openxmlformats.org/drawingml/2006/main">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themeOverride>
</file>

<file path=ppt/theme/themeOverride17.xml><?xml version="1.0" encoding="utf-8"?>
<a:themeOverride xmlns:a="http://schemas.openxmlformats.org/drawingml/2006/main">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themeOverride>
</file>

<file path=ppt/theme/themeOverride18.xml><?xml version="1.0" encoding="utf-8"?>
<a:themeOverride xmlns:a="http://schemas.openxmlformats.org/drawingml/2006/main">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themeOverride>
</file>

<file path=ppt/theme/themeOverride19.xml><?xml version="1.0" encoding="utf-8"?>
<a:themeOverride xmlns:a="http://schemas.openxmlformats.org/drawingml/2006/main">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themeOverride>
</file>

<file path=ppt/theme/themeOverride2.xml><?xml version="1.0" encoding="utf-8"?>
<a:themeOverride xmlns:a="http://schemas.openxmlformats.org/drawingml/2006/main">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themeOverride>
</file>

<file path=ppt/theme/themeOverride20.xml><?xml version="1.0" encoding="utf-8"?>
<a:themeOverride xmlns:a="http://schemas.openxmlformats.org/drawingml/2006/main">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themeOverride>
</file>

<file path=ppt/theme/themeOverride21.xml><?xml version="1.0" encoding="utf-8"?>
<a:themeOverride xmlns:a="http://schemas.openxmlformats.org/drawingml/2006/main">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themeOverride>
</file>

<file path=ppt/theme/themeOverride22.xml><?xml version="1.0" encoding="utf-8"?>
<a:themeOverride xmlns:a="http://schemas.openxmlformats.org/drawingml/2006/main">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themeOverride>
</file>

<file path=ppt/theme/themeOverride23.xml><?xml version="1.0" encoding="utf-8"?>
<a:themeOverride xmlns:a="http://schemas.openxmlformats.org/drawingml/2006/main">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themeOverride>
</file>

<file path=ppt/theme/themeOverride24.xml><?xml version="1.0" encoding="utf-8"?>
<a:themeOverride xmlns:a="http://schemas.openxmlformats.org/drawingml/2006/main">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themeOverride>
</file>

<file path=ppt/theme/themeOverride25.xml><?xml version="1.0" encoding="utf-8"?>
<a:themeOverride xmlns:a="http://schemas.openxmlformats.org/drawingml/2006/main">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themeOverride>
</file>

<file path=ppt/theme/themeOverride26.xml><?xml version="1.0" encoding="utf-8"?>
<a:themeOverride xmlns:a="http://schemas.openxmlformats.org/drawingml/2006/main">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themeOverride>
</file>

<file path=ppt/theme/themeOverride27.xml><?xml version="1.0" encoding="utf-8"?>
<a:themeOverride xmlns:a="http://schemas.openxmlformats.org/drawingml/2006/main">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themeOverride>
</file>

<file path=ppt/theme/themeOverride28.xml><?xml version="1.0" encoding="utf-8"?>
<a:themeOverride xmlns:a="http://schemas.openxmlformats.org/drawingml/2006/main">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themeOverride>
</file>

<file path=ppt/theme/themeOverride29.xml><?xml version="1.0" encoding="utf-8"?>
<a:themeOverride xmlns:a="http://schemas.openxmlformats.org/drawingml/2006/main">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themeOverride>
</file>

<file path=ppt/theme/themeOverride3.xml><?xml version="1.0" encoding="utf-8"?>
<a:themeOverride xmlns:a="http://schemas.openxmlformats.org/drawingml/2006/main">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themeOverride>
</file>

<file path=ppt/theme/themeOverride30.xml><?xml version="1.0" encoding="utf-8"?>
<a:themeOverride xmlns:a="http://schemas.openxmlformats.org/drawingml/2006/main">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themeOverride>
</file>

<file path=ppt/theme/themeOverride31.xml><?xml version="1.0" encoding="utf-8"?>
<a:themeOverride xmlns:a="http://schemas.openxmlformats.org/drawingml/2006/main">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themeOverride>
</file>

<file path=ppt/theme/themeOverride32.xml><?xml version="1.0" encoding="utf-8"?>
<a:themeOverride xmlns:a="http://schemas.openxmlformats.org/drawingml/2006/main">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themeOverride>
</file>

<file path=ppt/theme/themeOverride33.xml><?xml version="1.0" encoding="utf-8"?>
<a:themeOverride xmlns:a="http://schemas.openxmlformats.org/drawingml/2006/main">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themeOverride>
</file>

<file path=ppt/theme/themeOverride34.xml><?xml version="1.0" encoding="utf-8"?>
<a:themeOverride xmlns:a="http://schemas.openxmlformats.org/drawingml/2006/main">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themeOverride>
</file>

<file path=ppt/theme/themeOverride35.xml><?xml version="1.0" encoding="utf-8"?>
<a:themeOverride xmlns:a="http://schemas.openxmlformats.org/drawingml/2006/main">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themeOverride>
</file>

<file path=ppt/theme/themeOverride36.xml><?xml version="1.0" encoding="utf-8"?>
<a:themeOverride xmlns:a="http://schemas.openxmlformats.org/drawingml/2006/main">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themeOverride>
</file>

<file path=ppt/theme/themeOverride37.xml><?xml version="1.0" encoding="utf-8"?>
<a:themeOverride xmlns:a="http://schemas.openxmlformats.org/drawingml/2006/main">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themeOverride>
</file>

<file path=ppt/theme/themeOverride38.xml><?xml version="1.0" encoding="utf-8"?>
<a:themeOverride xmlns:a="http://schemas.openxmlformats.org/drawingml/2006/main">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themeOverride>
</file>

<file path=ppt/theme/themeOverride39.xml><?xml version="1.0" encoding="utf-8"?>
<a:themeOverride xmlns:a="http://schemas.openxmlformats.org/drawingml/2006/main">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themeOverride>
</file>

<file path=ppt/theme/themeOverride4.xml><?xml version="1.0" encoding="utf-8"?>
<a:themeOverride xmlns:a="http://schemas.openxmlformats.org/drawingml/2006/main">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themeOverride>
</file>

<file path=ppt/theme/themeOverride40.xml><?xml version="1.0" encoding="utf-8"?>
<a:themeOverride xmlns:a="http://schemas.openxmlformats.org/drawingml/2006/main">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themeOverride>
</file>

<file path=ppt/theme/themeOverride41.xml><?xml version="1.0" encoding="utf-8"?>
<a:themeOverride xmlns:a="http://schemas.openxmlformats.org/drawingml/2006/main">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themeOverride>
</file>

<file path=ppt/theme/themeOverride42.xml><?xml version="1.0" encoding="utf-8"?>
<a:themeOverride xmlns:a="http://schemas.openxmlformats.org/drawingml/2006/main">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themeOverride>
</file>

<file path=ppt/theme/themeOverride43.xml><?xml version="1.0" encoding="utf-8"?>
<a:themeOverride xmlns:a="http://schemas.openxmlformats.org/drawingml/2006/main">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themeOverride>
</file>

<file path=ppt/theme/themeOverride44.xml><?xml version="1.0" encoding="utf-8"?>
<a:themeOverride xmlns:a="http://schemas.openxmlformats.org/drawingml/2006/main">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themeOverride>
</file>

<file path=ppt/theme/themeOverride45.xml><?xml version="1.0" encoding="utf-8"?>
<a:themeOverride xmlns:a="http://schemas.openxmlformats.org/drawingml/2006/main">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themeOverride>
</file>

<file path=ppt/theme/themeOverride5.xml><?xml version="1.0" encoding="utf-8"?>
<a:themeOverride xmlns:a="http://schemas.openxmlformats.org/drawingml/2006/main">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themeOverride>
</file>

<file path=ppt/theme/themeOverride6.xml><?xml version="1.0" encoding="utf-8"?>
<a:themeOverride xmlns:a="http://schemas.openxmlformats.org/drawingml/2006/main">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themeOverride>
</file>

<file path=ppt/theme/themeOverride7.xml><?xml version="1.0" encoding="utf-8"?>
<a:themeOverride xmlns:a="http://schemas.openxmlformats.org/drawingml/2006/main">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themeOverride>
</file>

<file path=ppt/theme/themeOverride8.xml><?xml version="1.0" encoding="utf-8"?>
<a:themeOverride xmlns:a="http://schemas.openxmlformats.org/drawingml/2006/main">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themeOverride>
</file>

<file path=ppt/theme/themeOverride9.xml><?xml version="1.0" encoding="utf-8"?>
<a:themeOverride xmlns:a="http://schemas.openxmlformats.org/drawingml/2006/main">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themeOverride>
</file>

<file path=docProps/app.xml><?xml version="1.0" encoding="utf-8"?>
<Properties xmlns="http://schemas.openxmlformats.org/officeDocument/2006/extended-properties" xmlns:vt="http://schemas.openxmlformats.org/officeDocument/2006/docPropsVTypes">
  <Template/>
  <TotalTime>59</TotalTime>
  <Words>1115</Words>
  <Application>Microsoft Office PowerPoint</Application>
  <PresentationFormat>Custom</PresentationFormat>
  <Paragraphs>132</Paragraphs>
  <Slides>45</Slides>
  <Notes>1</Notes>
  <HiddenSlides>0</HiddenSlides>
  <MMClips>0</MMClips>
  <ScaleCrop>false</ScaleCrop>
  <HeadingPairs>
    <vt:vector size="4" baseType="variant">
      <vt:variant>
        <vt:lpstr>Theme</vt:lpstr>
      </vt:variant>
      <vt:variant>
        <vt:i4>1</vt:i4>
      </vt:variant>
      <vt:variant>
        <vt:lpstr>Slide Titles</vt:lpstr>
      </vt:variant>
      <vt:variant>
        <vt:i4>45</vt:i4>
      </vt:variant>
    </vt:vector>
  </HeadingPairs>
  <TitlesOfParts>
    <vt:vector size="46" baseType="lpstr">
      <vt:lpstr>Ion Boardroom</vt:lpstr>
      <vt:lpstr>BEC 30325: MANAGERIAL ECONOMICS </vt:lpstr>
      <vt:lpstr>Monopolistic Competition</vt:lpstr>
      <vt:lpstr>Monopolistic Competition Short-Run Equilibrium</vt:lpstr>
      <vt:lpstr>Monopolistic Competition Long-Run Equilibrium</vt:lpstr>
      <vt:lpstr>Monopolistic Competition Long-Run Equilibrium</vt:lpstr>
      <vt:lpstr>BEC 30325: MANAGERIAL ECONOMICS </vt:lpstr>
      <vt:lpstr>Slide 7</vt:lpstr>
      <vt:lpstr>Strategic Behavior</vt:lpstr>
      <vt:lpstr>Strategic Behavior</vt:lpstr>
      <vt:lpstr>Advertising Example 1</vt:lpstr>
      <vt:lpstr>Advertising Example 1</vt:lpstr>
      <vt:lpstr>Advertising Example 1</vt:lpstr>
      <vt:lpstr>Advertising Example 1</vt:lpstr>
      <vt:lpstr>Advertising Example 1</vt:lpstr>
      <vt:lpstr>Advertising Example 1</vt:lpstr>
      <vt:lpstr>Advertising Example 1</vt:lpstr>
      <vt:lpstr>Advertising Example 1</vt:lpstr>
      <vt:lpstr>Advertising Example 1</vt:lpstr>
      <vt:lpstr>Advertising Example 1</vt:lpstr>
      <vt:lpstr>Advertising Example 1</vt:lpstr>
      <vt:lpstr>Advertising Example 1</vt:lpstr>
      <vt:lpstr>Advertising Example 2</vt:lpstr>
      <vt:lpstr>Advertising Example 2</vt:lpstr>
      <vt:lpstr>Advertising Example 2</vt:lpstr>
      <vt:lpstr>Advertising Example 2</vt:lpstr>
      <vt:lpstr>Advertising Example 2</vt:lpstr>
      <vt:lpstr>Advertising Example 2</vt:lpstr>
      <vt:lpstr>Advertising Example 2</vt:lpstr>
      <vt:lpstr>Advertising Example 2</vt:lpstr>
      <vt:lpstr>Advertising Example 2</vt:lpstr>
      <vt:lpstr>Advertising Example 2</vt:lpstr>
      <vt:lpstr>Advertising Example 2</vt:lpstr>
      <vt:lpstr>Advertising Example 2</vt:lpstr>
      <vt:lpstr>Prisoners’ Dilemma</vt:lpstr>
      <vt:lpstr>Prisoners’ Dilemma</vt:lpstr>
      <vt:lpstr>Prisoners’ Dilemma</vt:lpstr>
      <vt:lpstr>Prisoners’ Dilemma</vt:lpstr>
      <vt:lpstr>Prisoners’ Dilemma</vt:lpstr>
      <vt:lpstr>Prisoners’ Dilemma</vt:lpstr>
      <vt:lpstr>Prisoners’ Dilemma</vt:lpstr>
      <vt:lpstr>Prisoners’ Dilemma</vt:lpstr>
      <vt:lpstr>Prisoners’ Dilemma</vt:lpstr>
      <vt:lpstr>Extensions of Game Theory</vt:lpstr>
      <vt:lpstr>Extensions of Game Theory</vt:lpstr>
      <vt:lpstr>Extensions of Game Theory</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BEC 30325: MANAGERIAL ECONOMICS</dc:title>
  <dc:creator>Thilini Navaratne</dc:creator>
  <cp:lastModifiedBy>ITRC</cp:lastModifiedBy>
  <cp:revision>14</cp:revision>
  <dcterms:created xsi:type="dcterms:W3CDTF">2016-11-14T18:58:14Z</dcterms:created>
  <dcterms:modified xsi:type="dcterms:W3CDTF">2017-12-30T11:13:54Z</dcterms:modified>
</cp:coreProperties>
</file>