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1D25E-44BB-493A-B2FB-4AA4A9E7FC11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B9EB6-E124-46D2-B6A3-72ED8D313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144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92138" y="800100"/>
            <a:ext cx="5675312" cy="319405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59275"/>
            <a:ext cx="5026025" cy="4130675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2861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54040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A1D37-8AA7-4123-9711-FC855B9BE60D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17/11/2017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371FB-5D2B-430C-ADB4-9BE9180A17CB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54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F1C69-EF09-41FD-AB3B-11E2FBFDD81C}" type="datetime1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17/11/2017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371FB-5D2B-430C-ADB4-9BE9180A17CB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1037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F1C69-EF09-41FD-AB3B-11E2FBFDD81C}" type="datetime1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17/11/2017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371FB-5D2B-430C-ADB4-9BE9180A17CB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72407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F1C69-EF09-41FD-AB3B-11E2FBFDD81C}" type="datetime1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17/11/2017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371FB-5D2B-430C-ADB4-9BE9180A17CB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20734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F1C69-EF09-41FD-AB3B-11E2FBFDD81C}" type="datetime1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17/11/2017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371FB-5D2B-430C-ADB4-9BE9180A17CB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73647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F1C69-EF09-41FD-AB3B-11E2FBFDD81C}" type="datetime1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17/11/2017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371FB-5D2B-430C-ADB4-9BE9180A17CB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13604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F1C69-EF09-41FD-AB3B-11E2FBFDD81C}" type="datetime1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17/11/2017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371FB-5D2B-430C-ADB4-9BE9180A17CB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0915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276D9-4447-47BE-BE07-FEA0D476AED4}" type="datetime1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17/11/2017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371FB-5D2B-430C-ADB4-9BE9180A17CB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401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FDE60-1419-4BBD-9328-F4AEF9244D6F}" type="datetime1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17/11/2017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371FB-5D2B-430C-ADB4-9BE9180A17CB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130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02167" y="1600200"/>
            <a:ext cx="11387667" cy="4498975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DD9AB-C047-4B23-8ACA-9AACFFCE9AF6}" type="slidenum"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721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0198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191A0-BE85-4B30-81D4-6089C89471ED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23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48574-85EC-48A8-BE09-64482F588B30}" type="datetime1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17/11/2017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371FB-5D2B-430C-ADB4-9BE9180A17CB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755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0198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4C058-EC41-41CC-98C8-F89303235018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13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34C1B-CEE7-4BB9-8AAD-389B9C5E837E}" type="datetime1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17/11/2017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371FB-5D2B-430C-ADB4-9BE9180A17CB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12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A66A4-A2F6-4AB6-B629-3FBE9C4E3B4E}" type="datetime1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17/11/2017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371FB-5D2B-430C-ADB4-9BE9180A17CB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38541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3FE9F-0CF4-4C58-B280-526F4C97575E}" type="datetime1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17/11/2017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371FB-5D2B-430C-ADB4-9BE9180A17CB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21032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23A63-C384-4576-A8C8-AA850AB33C93}" type="datetime1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17/11/2017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371FB-5D2B-430C-ADB4-9BE9180A17CB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51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9794D-91CE-4C8F-88C1-0E62D808CC6F}" type="datetime1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17/11/2017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371FB-5D2B-430C-ADB4-9BE9180A17CB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68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30355-7633-4FA3-B29F-C547F4F847D8}" type="datetime1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17/11/2017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371FB-5D2B-430C-ADB4-9BE9180A17CB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93034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0CBCC-83DC-429C-A4F2-AA86D2651FE2}" type="datetime1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17/11/2017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371FB-5D2B-430C-ADB4-9BE9180A17CB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6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F1C69-EF09-41FD-AB3B-11E2FBFDD81C}" type="datetime1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17/11/2017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371FB-5D2B-430C-ADB4-9BE9180A17CB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28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ctrTitle"/>
          </p:nvPr>
        </p:nvSpPr>
        <p:spPr>
          <a:xfrm>
            <a:off x="1681180" y="1132367"/>
            <a:ext cx="9067800" cy="612371"/>
          </a:xfrm>
        </p:spPr>
        <p:txBody>
          <a:bodyPr/>
          <a:lstStyle/>
          <a:p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BEC 30325: MANAGERIAL ECONOMICS </a:t>
            </a: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4339195" y="1813637"/>
            <a:ext cx="32936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33D6F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Session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3D6F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33D6F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1990942" y="4706164"/>
            <a:ext cx="7990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Dr.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Sumudu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Perera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gray">
          <a:xfrm>
            <a:off x="1790849" y="2840750"/>
            <a:ext cx="9067800" cy="965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>
              <a:spcBef>
                <a:spcPct val="0"/>
              </a:spcBef>
              <a:defRPr/>
            </a:pPr>
            <a:r>
              <a:rPr lang="en-US" sz="4400" b="1" dirty="0" smtClean="0"/>
              <a:t>	Market Structures Part I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xmlns="" val="33850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1815"/>
            <a:ext cx="7772400" cy="1447800"/>
          </a:xfrm>
        </p:spPr>
        <p:txBody>
          <a:bodyPr/>
          <a:lstStyle/>
          <a:p>
            <a:r>
              <a:rPr lang="en-US" altLang="en-US" dirty="0"/>
              <a:t>Perfect Competition:</a:t>
            </a:r>
            <a:br>
              <a:rPr lang="en-US" altLang="en-US" dirty="0"/>
            </a:br>
            <a:r>
              <a:rPr lang="en-US" altLang="en-US" dirty="0"/>
              <a:t>Price Determination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4589" y="2323305"/>
            <a:ext cx="23796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662" y="2339137"/>
            <a:ext cx="22860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957" y="2350294"/>
            <a:ext cx="1524000" cy="48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36821"/>
            <a:ext cx="3109913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957" y="3652011"/>
            <a:ext cx="168116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1"/>
            <a:ext cx="13017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0138" y="4978400"/>
            <a:ext cx="54276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1" y="5638800"/>
            <a:ext cx="53006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736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8381" y="586057"/>
            <a:ext cx="7772400" cy="1447800"/>
          </a:xfrm>
        </p:spPr>
        <p:txBody>
          <a:bodyPr/>
          <a:lstStyle/>
          <a:p>
            <a:r>
              <a:rPr lang="en-US" altLang="en-US" dirty="0"/>
              <a:t>Perfect Competition:</a:t>
            </a:r>
            <a:br>
              <a:rPr lang="en-US" altLang="en-US" dirty="0"/>
            </a:br>
            <a:r>
              <a:rPr lang="en-US" altLang="en-US" dirty="0"/>
              <a:t>Short-Run Equilibrium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6781" y="2636044"/>
            <a:ext cx="6934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Firm’s Demand Curve = Market Price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550981" y="2636044"/>
            <a:ext cx="441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= Marginal Revenue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49780" y="3817668"/>
            <a:ext cx="853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Firm’s Supply Curve = Marginal Cost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where Marginal Cost &gt; Average Variable Cost</a:t>
            </a:r>
          </a:p>
        </p:txBody>
      </p:sp>
    </p:spTree>
    <p:extLst>
      <p:ext uri="{BB962C8B-B14F-4D97-AF65-F5344CB8AC3E}">
        <p14:creationId xmlns:p14="http://schemas.microsoft.com/office/powerpoint/2010/main" xmlns="" val="302643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72941" y="647700"/>
            <a:ext cx="7772400" cy="1447800"/>
          </a:xfrm>
        </p:spPr>
        <p:txBody>
          <a:bodyPr/>
          <a:lstStyle/>
          <a:p>
            <a:r>
              <a:rPr lang="en-US" altLang="en-US" dirty="0"/>
              <a:t>Perfect Competition:</a:t>
            </a:r>
            <a:br>
              <a:rPr lang="en-US" altLang="en-US" dirty="0"/>
            </a:br>
            <a:r>
              <a:rPr lang="en-US" altLang="en-US" dirty="0"/>
              <a:t>Short-Run Equilibrium</a:t>
            </a:r>
          </a:p>
        </p:txBody>
      </p:sp>
      <p:pic>
        <p:nvPicPr>
          <p:cNvPr id="23563" name="Picture 11" descr="Fig09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799" y="0"/>
            <a:ext cx="6840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18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181" y="565666"/>
            <a:ext cx="7772400" cy="1447800"/>
          </a:xfrm>
        </p:spPr>
        <p:txBody>
          <a:bodyPr/>
          <a:lstStyle/>
          <a:p>
            <a:r>
              <a:rPr lang="en-US" altLang="en-US" dirty="0"/>
              <a:t>Perfect Competition:</a:t>
            </a:r>
            <a:br>
              <a:rPr lang="en-US" altLang="en-US" dirty="0"/>
            </a:br>
            <a:r>
              <a:rPr lang="en-US" altLang="en-US" dirty="0"/>
              <a:t>Long-Run Equilibrium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33400" y="2948781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Price = Marginal Cost = Average Total Cost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33400" y="2369343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Quantity is set by the firm so that short-run: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33400" y="3733800"/>
            <a:ext cx="853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At the same quantity, long-run: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33400" y="44196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</a:rPr>
              <a:t>Price = Marginal Cost = Average Cost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57200" y="54102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</a:rPr>
              <a:t>Economic Profit = 0</a:t>
            </a:r>
          </a:p>
        </p:txBody>
      </p:sp>
    </p:spTree>
    <p:extLst>
      <p:ext uri="{BB962C8B-B14F-4D97-AF65-F5344CB8AC3E}">
        <p14:creationId xmlns:p14="http://schemas.microsoft.com/office/powerpoint/2010/main" xmlns="" val="8638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8280" y="487680"/>
            <a:ext cx="7772400" cy="1447800"/>
          </a:xfrm>
        </p:spPr>
        <p:txBody>
          <a:bodyPr/>
          <a:lstStyle/>
          <a:p>
            <a:r>
              <a:rPr lang="en-US" altLang="en-US" dirty="0"/>
              <a:t>Perfect Competition:</a:t>
            </a:r>
            <a:br>
              <a:rPr lang="en-US" altLang="en-US" dirty="0"/>
            </a:br>
            <a:r>
              <a:rPr lang="en-US" altLang="en-US" dirty="0"/>
              <a:t>Long-Run Equilibrium</a:t>
            </a:r>
          </a:p>
        </p:txBody>
      </p:sp>
      <p:pic>
        <p:nvPicPr>
          <p:cNvPr id="26631" name="Picture 7" descr="Fig09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7121" y="2263140"/>
            <a:ext cx="926182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02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 Competition and Economic Efficiency in Long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err="1" smtClean="0"/>
              <a:t>Allocative</a:t>
            </a:r>
            <a:r>
              <a:rPr lang="en-US" u="sng" dirty="0" smtClean="0"/>
              <a:t> Efficiency</a:t>
            </a:r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sz="2800" b="1" dirty="0" smtClean="0"/>
              <a:t>P = MC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Productive Efficiency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sz="2800" b="1" dirty="0" smtClean="0"/>
              <a:t>P = MC, Where AC is minimized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4B666-2BB0-4B8F-918F-F51DEE1DDA2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23060" y="5074921"/>
            <a:ext cx="10260546" cy="861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Economic Efficiency = Allocative Efficiency + Productive Efficiency</a:t>
            </a:r>
          </a:p>
        </p:txBody>
      </p:sp>
    </p:spTree>
    <p:extLst>
      <p:ext uri="{BB962C8B-B14F-4D97-AF65-F5344CB8AC3E}">
        <p14:creationId xmlns:p14="http://schemas.microsoft.com/office/powerpoint/2010/main" xmlns="" val="296272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16067"/>
            <a:ext cx="8153400" cy="2041525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</a:rPr>
              <a:t>Monopoly and Monopoly power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195" name="Rectangle 7"/>
          <p:cNvSpPr>
            <a:spLocks noGrp="1" noChangeArrowheads="1"/>
          </p:cNvSpPr>
          <p:nvPr>
            <p:ph idx="1"/>
          </p:nvPr>
        </p:nvSpPr>
        <p:spPr>
          <a:xfrm>
            <a:off x="990600" y="2689860"/>
            <a:ext cx="7696200" cy="45720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dirty="0"/>
              <a:t>There is a single seller</a:t>
            </a:r>
          </a:p>
          <a:p>
            <a:pPr>
              <a:buClr>
                <a:schemeClr val="tx1"/>
              </a:buClr>
              <a:defRPr/>
            </a:pPr>
            <a:endParaRPr lang="en-US" dirty="0"/>
          </a:p>
          <a:p>
            <a:pPr>
              <a:buClr>
                <a:schemeClr val="tx1"/>
              </a:buClr>
              <a:defRPr/>
            </a:pPr>
            <a:r>
              <a:rPr lang="en-US" dirty="0"/>
              <a:t>There are no close substitutes for the commodity it produces</a:t>
            </a:r>
          </a:p>
          <a:p>
            <a:pPr>
              <a:buClr>
                <a:schemeClr val="tx1"/>
              </a:buClr>
              <a:defRPr/>
            </a:pPr>
            <a:r>
              <a:rPr lang="en-US" dirty="0"/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en-US" dirty="0"/>
              <a:t>There are barriers to entry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D16E5-CA29-4ACA-BC7C-FEB20B8D270C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32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3999" y="815658"/>
            <a:ext cx="8162925" cy="906462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The Main Causes that lead to Monopoly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80260"/>
            <a:ext cx="10332720" cy="4114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  <a:defRPr/>
            </a:pPr>
            <a:r>
              <a:rPr lang="en-US" dirty="0"/>
              <a:t>Ownership of strategic raw materials, or exclusive knowledge of production techniques</a:t>
            </a:r>
          </a:p>
          <a:p>
            <a:pPr>
              <a:lnSpc>
                <a:spcPct val="100000"/>
              </a:lnSpc>
              <a:buClr>
                <a:schemeClr val="tx1"/>
              </a:buClr>
              <a:defRPr/>
            </a:pPr>
            <a:r>
              <a:rPr lang="en-US" dirty="0"/>
              <a:t>Patent rights for a product or for a production process</a:t>
            </a:r>
          </a:p>
          <a:p>
            <a:pPr>
              <a:lnSpc>
                <a:spcPct val="100000"/>
              </a:lnSpc>
              <a:buClr>
                <a:schemeClr val="tx1"/>
              </a:buClr>
              <a:defRPr/>
            </a:pPr>
            <a:r>
              <a:rPr lang="en-US" dirty="0"/>
              <a:t>Government licensing or the imposition of foreign trade barriers to exclude foreign competitors</a:t>
            </a:r>
          </a:p>
          <a:p>
            <a:pPr>
              <a:lnSpc>
                <a:spcPct val="100000"/>
              </a:lnSpc>
              <a:buClr>
                <a:schemeClr val="tx1"/>
              </a:buClr>
              <a:defRPr/>
            </a:pPr>
            <a:r>
              <a:rPr lang="en-US" dirty="0"/>
              <a:t>The size of the market may be such as not to support more than one plant of optimal size. The market creates a 'natural' </a:t>
            </a:r>
            <a:r>
              <a:rPr lang="en-US" dirty="0" smtClean="0"/>
              <a:t>monopoly</a:t>
            </a:r>
            <a:endParaRPr lang="en-US" dirty="0"/>
          </a:p>
          <a:p>
            <a:pPr>
              <a:lnSpc>
                <a:spcPct val="100000"/>
              </a:lnSpc>
              <a:buClr>
                <a:schemeClr val="tx1"/>
              </a:buClr>
              <a:defRPr/>
            </a:pPr>
            <a:r>
              <a:rPr lang="en-US" dirty="0"/>
              <a:t>The existing firm adopts a </a:t>
            </a:r>
            <a:r>
              <a:rPr lang="en-US" dirty="0" err="1"/>
              <a:t>limit‑pricing</a:t>
            </a:r>
            <a:r>
              <a:rPr lang="en-US" dirty="0"/>
              <a:t> policy, this is the case of monopoly established by creating barriers to new competition.</a:t>
            </a:r>
          </a:p>
          <a:p>
            <a:pPr marL="609600" indent="-609600" algn="just">
              <a:buClr>
                <a:schemeClr val="tx1"/>
              </a:buClr>
              <a:buFont typeface="Wingdings" pitchFamily="2" charset="2"/>
              <a:buChar char="q"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 marL="609600" indent="-609600">
              <a:buClr>
                <a:schemeClr val="tx1"/>
              </a:buClr>
              <a:buFont typeface="Wingdings" pitchFamily="2" charset="2"/>
              <a:buChar char="q"/>
              <a:defRPr/>
            </a:pPr>
            <a:endParaRPr lang="en-US" sz="28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50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295400"/>
          </a:xfrm>
        </p:spPr>
        <p:txBody>
          <a:bodyPr/>
          <a:lstStyle/>
          <a:p>
            <a:r>
              <a:rPr lang="en-US" altLang="en-US"/>
              <a:t>Monopoly</a:t>
            </a:r>
            <a:br>
              <a:rPr lang="en-US" altLang="en-US"/>
            </a:br>
            <a:r>
              <a:rPr lang="en-US" altLang="en-US"/>
              <a:t>Short-Run Equilibrium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Demand curve for the firm is the market demand curve</a:t>
            </a:r>
          </a:p>
          <a:p>
            <a:r>
              <a:rPr lang="en-US" altLang="en-US" sz="2400" dirty="0"/>
              <a:t>Firm produces a quantity (Q*) where marginal revenue (MR) is equal to marginal cost (MR)</a:t>
            </a:r>
          </a:p>
          <a:p>
            <a:r>
              <a:rPr lang="en-US" altLang="en-US" sz="2400" dirty="0"/>
              <a:t>Exception: Q* = 0 if average variable cost (AVC) is above the demand curve at all levels of output</a:t>
            </a:r>
          </a:p>
        </p:txBody>
      </p:sp>
    </p:spTree>
    <p:extLst>
      <p:ext uri="{BB962C8B-B14F-4D97-AF65-F5344CB8AC3E}">
        <p14:creationId xmlns:p14="http://schemas.microsoft.com/office/powerpoint/2010/main" xmlns="" val="3957322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295400"/>
          </a:xfrm>
        </p:spPr>
        <p:txBody>
          <a:bodyPr/>
          <a:lstStyle/>
          <a:p>
            <a:r>
              <a:rPr lang="en-US" altLang="en-US"/>
              <a:t>Monopoly</a:t>
            </a:r>
            <a:br>
              <a:rPr lang="en-US" altLang="en-US"/>
            </a:br>
            <a:r>
              <a:rPr lang="en-US" altLang="en-US"/>
              <a:t>Short-Run Equilibrium</a:t>
            </a:r>
          </a:p>
        </p:txBody>
      </p:sp>
      <p:pic>
        <p:nvPicPr>
          <p:cNvPr id="33797" name="Picture 5" descr="Fig09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316" y="2335785"/>
            <a:ext cx="7937184" cy="42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9532620" y="3950562"/>
            <a:ext cx="2362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Q* = 500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P* = $11</a:t>
            </a:r>
          </a:p>
        </p:txBody>
      </p:sp>
    </p:spTree>
    <p:extLst>
      <p:ext uri="{BB962C8B-B14F-4D97-AF65-F5344CB8AC3E}">
        <p14:creationId xmlns:p14="http://schemas.microsoft.com/office/powerpoint/2010/main" xmlns="" val="351689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865400" y="1540517"/>
            <a:ext cx="7772400" cy="335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200" i="1" dirty="0" smtClean="0">
                <a:solidFill>
                  <a:srgbClr val="002060"/>
                </a:solidFill>
                <a:latin typeface="Arial" pitchFamily="34" charset="0"/>
              </a:rPr>
              <a:t>Introduction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200" i="1" dirty="0" smtClean="0">
                <a:solidFill>
                  <a:srgbClr val="002060"/>
                </a:solidFill>
                <a:latin typeface="Arial" pitchFamily="34" charset="0"/>
              </a:rPr>
              <a:t>Perfect Competition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200" i="1" dirty="0" smtClean="0">
                <a:solidFill>
                  <a:srgbClr val="002060"/>
                </a:solidFill>
                <a:latin typeface="Arial" pitchFamily="34" charset="0"/>
              </a:rPr>
              <a:t>Monopoly</a:t>
            </a:r>
            <a:endParaRPr lang="en-US" sz="3200" i="1" dirty="0">
              <a:solidFill>
                <a:srgbClr val="002060"/>
              </a:solidFill>
              <a:latin typeface="Arial" pitchFamily="34" charset="0"/>
            </a:endParaRP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800" i="1" dirty="0">
              <a:solidFill>
                <a:srgbClr val="002060"/>
              </a:solidFill>
              <a:latin typeface="Arial" pitchFamily="34" charset="0"/>
            </a:endParaRPr>
          </a:p>
          <a:p>
            <a:pPr lvl="1">
              <a:spcBef>
                <a:spcPct val="50000"/>
              </a:spcBef>
              <a:defRPr/>
            </a:pPr>
            <a:endParaRPr lang="en-US" sz="2800" i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Dr.Sumudu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Perera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9C59-B3A6-48DE-9DC7-43D9F8B75AE1}" type="datetime1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17/11/2017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1FB-5D2B-430C-ADB4-9BE9180A17CB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C60C1E11-66B7-443A-B1AF-88003264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240" y="635001"/>
            <a:ext cx="708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Session Outline </a:t>
            </a:r>
          </a:p>
        </p:txBody>
      </p:sp>
    </p:spTree>
    <p:extLst>
      <p:ext uri="{BB962C8B-B14F-4D97-AF65-F5344CB8AC3E}">
        <p14:creationId xmlns:p14="http://schemas.microsoft.com/office/powerpoint/2010/main" xmlns="" val="149592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Fig09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1" y="2296738"/>
            <a:ext cx="7572653" cy="38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295400"/>
          </a:xfrm>
        </p:spPr>
        <p:txBody>
          <a:bodyPr/>
          <a:lstStyle/>
          <a:p>
            <a:r>
              <a:rPr lang="en-US" altLang="en-US"/>
              <a:t>Monopoly</a:t>
            </a:r>
            <a:br>
              <a:rPr lang="en-US" altLang="en-US"/>
            </a:br>
            <a:r>
              <a:rPr lang="en-US" altLang="en-US"/>
              <a:t>Long-Run Equilibrium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801100" y="2864485"/>
            <a:ext cx="2362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Q* = 700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P* = $9</a:t>
            </a:r>
          </a:p>
        </p:txBody>
      </p:sp>
    </p:spTree>
    <p:extLst>
      <p:ext uri="{BB962C8B-B14F-4D97-AF65-F5344CB8AC3E}">
        <p14:creationId xmlns:p14="http://schemas.microsoft.com/office/powerpoint/2010/main" xmlns="" val="1255142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935480" y="868680"/>
            <a:ext cx="7772400" cy="914400"/>
          </a:xfrm>
        </p:spPr>
        <p:txBody>
          <a:bodyPr/>
          <a:lstStyle/>
          <a:p>
            <a:r>
              <a:rPr lang="en-US" altLang="en-US" dirty="0"/>
              <a:t>Social Cost of Monopoly</a:t>
            </a:r>
          </a:p>
        </p:txBody>
      </p:sp>
      <p:pic>
        <p:nvPicPr>
          <p:cNvPr id="35845" name="Picture 5" descr="Fig09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340" y="2386537"/>
            <a:ext cx="8107680" cy="415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374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949" y="720211"/>
            <a:ext cx="7772400" cy="1143000"/>
          </a:xfrm>
        </p:spPr>
        <p:txBody>
          <a:bodyPr/>
          <a:lstStyle/>
          <a:p>
            <a:r>
              <a:rPr lang="en-US" altLang="en-US" dirty="0"/>
              <a:t>Market </a:t>
            </a:r>
            <a:r>
              <a:rPr lang="en-US" altLang="en-US" dirty="0" smtClean="0"/>
              <a:t>Structures</a:t>
            </a: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2884214"/>
            <a:ext cx="5029200" cy="32004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en-US" sz="3200" dirty="0" smtClean="0"/>
              <a:t>Perfect Competition</a:t>
            </a:r>
          </a:p>
          <a:p>
            <a:pPr algn="ctr">
              <a:buFontTx/>
              <a:buNone/>
            </a:pPr>
            <a:r>
              <a:rPr lang="en-US" altLang="en-US" sz="3200" dirty="0" smtClean="0"/>
              <a:t>Monopolistic Competition</a:t>
            </a:r>
          </a:p>
          <a:p>
            <a:pPr algn="ctr">
              <a:buFontTx/>
              <a:buNone/>
            </a:pPr>
            <a:r>
              <a:rPr lang="en-US" altLang="en-US" sz="3200" dirty="0" smtClean="0"/>
              <a:t>Oligopoly</a:t>
            </a:r>
          </a:p>
          <a:p>
            <a:pPr algn="ctr">
              <a:buFontTx/>
              <a:buNone/>
            </a:pPr>
            <a:r>
              <a:rPr lang="en-US" altLang="en-US" sz="3200" dirty="0" smtClean="0"/>
              <a:t>Monopoly</a:t>
            </a:r>
            <a:endParaRPr lang="en-US" altLang="en-US" sz="3200" dirty="0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3581400" y="2133600"/>
            <a:ext cx="0" cy="3429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 rot="10800000">
            <a:off x="2718850" y="2884214"/>
            <a:ext cx="461665" cy="192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US" altLang="en-US" dirty="0"/>
              <a:t>More Competitive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9011486" y="2764439"/>
            <a:ext cx="461665" cy="185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US" altLang="en-US" dirty="0"/>
              <a:t>Less Competitive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rot="10800000" flipV="1">
            <a:off x="8610600" y="2209800"/>
            <a:ext cx="0" cy="3429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981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Perfect Competition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7281" y="2568262"/>
            <a:ext cx="8166279" cy="4289738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Many buyers and sellers</a:t>
            </a:r>
          </a:p>
          <a:p>
            <a:r>
              <a:rPr lang="en-US" altLang="en-US" sz="2800" dirty="0"/>
              <a:t>Buyers and sellers are price takers</a:t>
            </a:r>
          </a:p>
          <a:p>
            <a:r>
              <a:rPr lang="en-US" altLang="en-US" sz="2800" dirty="0"/>
              <a:t>Product is homogeneous</a:t>
            </a:r>
          </a:p>
          <a:p>
            <a:r>
              <a:rPr lang="en-US" altLang="en-US" sz="2800" dirty="0"/>
              <a:t>Perfect mobility of resources</a:t>
            </a:r>
          </a:p>
          <a:p>
            <a:r>
              <a:rPr lang="en-US" altLang="en-US" sz="2800" dirty="0"/>
              <a:t>Economic agents have perfect knowledge</a:t>
            </a:r>
          </a:p>
          <a:p>
            <a:r>
              <a:rPr lang="en-US" altLang="en-US" sz="2800" dirty="0"/>
              <a:t>Example: Stock Market</a:t>
            </a:r>
          </a:p>
        </p:txBody>
      </p:sp>
    </p:spTree>
    <p:extLst>
      <p:ext uri="{BB962C8B-B14F-4D97-AF65-F5344CB8AC3E}">
        <p14:creationId xmlns:p14="http://schemas.microsoft.com/office/powerpoint/2010/main" xmlns="" val="223592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Monopolistic Competition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2195" y="2393324"/>
            <a:ext cx="6705600" cy="4343400"/>
          </a:xfrm>
        </p:spPr>
        <p:txBody>
          <a:bodyPr/>
          <a:lstStyle/>
          <a:p>
            <a:r>
              <a:rPr lang="en-US" altLang="en-US" sz="3200" dirty="0"/>
              <a:t>Many sellers and buyers</a:t>
            </a:r>
          </a:p>
          <a:p>
            <a:r>
              <a:rPr lang="en-US" altLang="en-US" sz="3200" dirty="0"/>
              <a:t>Differentiated product</a:t>
            </a:r>
          </a:p>
          <a:p>
            <a:r>
              <a:rPr lang="en-US" altLang="en-US" sz="3200" dirty="0"/>
              <a:t>Perfect mobility of resources</a:t>
            </a:r>
          </a:p>
          <a:p>
            <a:r>
              <a:rPr lang="en-US" altLang="en-US" sz="3200" dirty="0"/>
              <a:t>Example: Fast-food outlets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29628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Oligopoly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954" y="2514600"/>
            <a:ext cx="7239000" cy="43434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Few sellers and many buyers</a:t>
            </a:r>
          </a:p>
          <a:p>
            <a:r>
              <a:rPr lang="en-US" altLang="en-US" sz="2800" dirty="0"/>
              <a:t>Product may be homogeneous or differentiated</a:t>
            </a:r>
          </a:p>
          <a:p>
            <a:r>
              <a:rPr lang="en-US" altLang="en-US" sz="2800" dirty="0"/>
              <a:t>Barriers to resource mobility</a:t>
            </a:r>
          </a:p>
          <a:p>
            <a:r>
              <a:rPr lang="en-US" altLang="en-US" sz="2800" dirty="0"/>
              <a:t>Example: Automobile manufacturers</a:t>
            </a:r>
          </a:p>
        </p:txBody>
      </p:sp>
    </p:spTree>
    <p:extLst>
      <p:ext uri="{BB962C8B-B14F-4D97-AF65-F5344CB8AC3E}">
        <p14:creationId xmlns:p14="http://schemas.microsoft.com/office/powerpoint/2010/main" xmlns="" val="354009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Monopoly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Single seller and many buyers</a:t>
            </a:r>
          </a:p>
          <a:p>
            <a:r>
              <a:rPr lang="en-US" altLang="en-US" sz="2400" dirty="0"/>
              <a:t>No close substitutes for product</a:t>
            </a:r>
          </a:p>
          <a:p>
            <a:r>
              <a:rPr lang="en-US" altLang="en-US" sz="2400" dirty="0"/>
              <a:t>Significant barriers to resource mobility</a:t>
            </a:r>
          </a:p>
          <a:p>
            <a:pPr lvl="1"/>
            <a:r>
              <a:rPr lang="en-US" altLang="en-US" sz="2000" dirty="0"/>
              <a:t>Control of an essential input</a:t>
            </a:r>
          </a:p>
          <a:p>
            <a:pPr lvl="1"/>
            <a:r>
              <a:rPr lang="en-US" altLang="en-US" sz="2000" dirty="0"/>
              <a:t>Patents or copyrights</a:t>
            </a:r>
          </a:p>
          <a:p>
            <a:pPr lvl="1"/>
            <a:r>
              <a:rPr lang="en-US" altLang="en-US" sz="2000" dirty="0"/>
              <a:t>Economies of scale: Natural monopoly</a:t>
            </a:r>
          </a:p>
          <a:p>
            <a:pPr lvl="1"/>
            <a:r>
              <a:rPr lang="en-US" altLang="en-US" sz="2000" dirty="0"/>
              <a:t>Government franchise: Post office</a:t>
            </a:r>
          </a:p>
        </p:txBody>
      </p:sp>
    </p:spTree>
    <p:extLst>
      <p:ext uri="{BB962C8B-B14F-4D97-AF65-F5344CB8AC3E}">
        <p14:creationId xmlns:p14="http://schemas.microsoft.com/office/powerpoint/2010/main" xmlns="" val="214192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470" y="754380"/>
            <a:ext cx="7772400" cy="1190626"/>
          </a:xfrm>
        </p:spPr>
        <p:txBody>
          <a:bodyPr/>
          <a:lstStyle/>
          <a:p>
            <a:r>
              <a:rPr lang="en-US" altLang="en-US" dirty="0" smtClean="0"/>
              <a:t>Perfectly Competitive Firm </a:t>
            </a:r>
            <a:endParaRPr lang="en-US" altLang="en-US" dirty="0"/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62940" y="2521131"/>
            <a:ext cx="9395460" cy="3922078"/>
          </a:xfrm>
        </p:spPr>
        <p:txBody>
          <a:bodyPr>
            <a:normAutofit/>
          </a:bodyPr>
          <a:lstStyle/>
          <a:p>
            <a:pPr marL="455613" indent="-455613"/>
            <a:r>
              <a:rPr lang="en-US" altLang="en-US" sz="3600" dirty="0"/>
              <a:t>The perfectly competitive firm is </a:t>
            </a:r>
            <a:r>
              <a:rPr lang="en-US" altLang="en-US" sz="3600" i="1" dirty="0">
                <a:solidFill>
                  <a:srgbClr val="000099"/>
                </a:solidFill>
              </a:rPr>
              <a:t>a price-taking firm</a:t>
            </a:r>
            <a:r>
              <a:rPr lang="en-US" altLang="en-US" sz="3600" dirty="0">
                <a:solidFill>
                  <a:srgbClr val="990000"/>
                </a:solidFill>
              </a:rPr>
              <a:t>.  </a:t>
            </a:r>
            <a:r>
              <a:rPr lang="en-US" altLang="en-US" sz="3600" dirty="0"/>
              <a:t>This means that the firm takes the price from the market.</a:t>
            </a:r>
          </a:p>
          <a:p>
            <a:pPr marL="455613" indent="-455613"/>
            <a:r>
              <a:rPr lang="en-US" altLang="en-US" sz="3600" dirty="0"/>
              <a:t>As long as the market remains in equilibrium, the firm faces </a:t>
            </a:r>
            <a:r>
              <a:rPr lang="en-US" altLang="en-US" sz="3600" i="1" dirty="0">
                <a:solidFill>
                  <a:srgbClr val="000099"/>
                </a:solidFill>
              </a:rPr>
              <a:t>only one price—the equilibrium market price.</a:t>
            </a:r>
          </a:p>
        </p:txBody>
      </p:sp>
    </p:spTree>
    <p:extLst>
      <p:ext uri="{BB962C8B-B14F-4D97-AF65-F5344CB8AC3E}">
        <p14:creationId xmlns:p14="http://schemas.microsoft.com/office/powerpoint/2010/main" xmlns="" val="111804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2620" y="510540"/>
            <a:ext cx="7772400" cy="1447800"/>
          </a:xfrm>
        </p:spPr>
        <p:txBody>
          <a:bodyPr/>
          <a:lstStyle/>
          <a:p>
            <a:r>
              <a:rPr lang="en-US" altLang="en-US"/>
              <a:t>Perfect Competition:</a:t>
            </a:r>
            <a:br>
              <a:rPr lang="en-US" altLang="en-US"/>
            </a:br>
            <a:r>
              <a:rPr lang="en-US" altLang="en-US"/>
              <a:t>Price Determination</a:t>
            </a:r>
          </a:p>
        </p:txBody>
      </p:sp>
      <p:pic>
        <p:nvPicPr>
          <p:cNvPr id="21507" name="Picture 3" descr="Fig09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657" y="2386595"/>
            <a:ext cx="9553578" cy="424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2110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466</Words>
  <Application>Microsoft Office PowerPoint</Application>
  <PresentationFormat>Custom</PresentationFormat>
  <Paragraphs>93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Ion Boardroom</vt:lpstr>
      <vt:lpstr>BEC 30325: MANAGERIAL ECONOMICS </vt:lpstr>
      <vt:lpstr>Slide 2</vt:lpstr>
      <vt:lpstr>Market Structures</vt:lpstr>
      <vt:lpstr>Perfect Competition</vt:lpstr>
      <vt:lpstr>Monopolistic Competition</vt:lpstr>
      <vt:lpstr>Oligopoly</vt:lpstr>
      <vt:lpstr>Monopoly</vt:lpstr>
      <vt:lpstr>Perfectly Competitive Firm </vt:lpstr>
      <vt:lpstr>Perfect Competition: Price Determination</vt:lpstr>
      <vt:lpstr>Perfect Competition: Price Determination</vt:lpstr>
      <vt:lpstr>Perfect Competition: Short-Run Equilibrium</vt:lpstr>
      <vt:lpstr>Perfect Competition: Short-Run Equilibrium</vt:lpstr>
      <vt:lpstr>Perfect Competition: Long-Run Equilibrium</vt:lpstr>
      <vt:lpstr>Perfect Competition: Long-Run Equilibrium</vt:lpstr>
      <vt:lpstr>Perfect Competition and Economic Efficiency in Long Run</vt:lpstr>
      <vt:lpstr>Monopoly and Monopoly power </vt:lpstr>
      <vt:lpstr>The Main Causes that lead to Monopoly</vt:lpstr>
      <vt:lpstr>Monopoly Short-Run Equilibrium</vt:lpstr>
      <vt:lpstr>Monopoly Short-Run Equilibrium</vt:lpstr>
      <vt:lpstr>Monopoly Long-Run Equilibrium</vt:lpstr>
      <vt:lpstr>Social Cost of Monopoly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 30325: MANAGERIAL ECONOMICS</dc:title>
  <dc:creator>mypc</dc:creator>
  <cp:lastModifiedBy>ITRC</cp:lastModifiedBy>
  <cp:revision>2</cp:revision>
  <dcterms:created xsi:type="dcterms:W3CDTF">2017-11-17T03:44:09Z</dcterms:created>
  <dcterms:modified xsi:type="dcterms:W3CDTF">2017-11-17T14:57:49Z</dcterms:modified>
</cp:coreProperties>
</file>