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BA891-4E95-49AC-9CA1-F9758A1CFB42}" type="datetimeFigureOut">
              <a:rPr lang="en-US" smtClean="0"/>
              <a:t>11/16/2017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6B647-D4F7-4D6D-9164-BA14B1BB2B6C}" type="slidenum">
              <a:rPr lang="en-US" smtClean="0"/>
              <a:t>‹#›</a:t>
            </a:fld>
            <a:endParaRPr lang="en-US"/>
          </a:p>
        </p:txBody>
      </p:sp>
    </p:spTree>
    <p:extLst>
      <p:ext uri="{BB962C8B-B14F-4D97-AF65-F5344CB8AC3E}">
        <p14:creationId xmlns:p14="http://schemas.microsoft.com/office/powerpoint/2010/main" val="66115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592138" y="800100"/>
            <a:ext cx="5675312" cy="319405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noChangeArrowheads="1"/>
          </p:cNvSpPr>
          <p:nvPr>
            <p:ph type="body" idx="1"/>
          </p:nvPr>
        </p:nvSpPr>
        <p:spPr bwMode="auto">
          <a:xfrm>
            <a:off x="915988" y="4359275"/>
            <a:ext cx="5026025" cy="4130675"/>
          </a:xfrm>
          <a:solidFill>
            <a:srgbClr val="FFFFFF"/>
          </a:solidFill>
          <a:ln w="12700" cap="flat">
            <a:solidFill>
              <a:srgbClr val="000000"/>
            </a:solidFill>
            <a:miter lim="800000"/>
            <a:headEnd/>
            <a:tailEnd/>
          </a:ln>
        </p:spPr>
        <p:txBody>
          <a:bodyPr wrap="square" lIns="92075" tIns="46038" rIns="92075" bIns="46038"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369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EC119-0ED2-4CEE-979C-78276DF10674}" type="slidenum">
              <a:rPr lang="en-US" altLang="en-US"/>
              <a:pPr/>
              <a:t>14</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6798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A1811-960F-4FFD-B064-42B8599C931E}" type="slidenum">
              <a:rPr lang="en-US" altLang="en-US"/>
              <a:pPr/>
              <a:t>15</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282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2078B-2EF4-4CC0-8732-9F3F477AA594}" type="slidenum">
              <a:rPr lang="en-US" altLang="en-US"/>
              <a:pPr/>
              <a:t>6</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842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C30A0-76BA-4002-8BBE-50D539E28BB9}" type="slidenum">
              <a:rPr lang="en-US" altLang="en-US"/>
              <a:pPr/>
              <a:t>7</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487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AC901-9AB5-4643-8B13-9BC5AB6455C6}" type="slidenum">
              <a:rPr lang="en-US" altLang="en-US"/>
              <a:pPr/>
              <a:t>8</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3944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C9F2A-774C-47BE-8852-EF7BF4734006}" type="slidenum">
              <a:rPr lang="en-US" altLang="en-US"/>
              <a:pPr/>
              <a:t>9</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361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63009-7373-447B-B42E-67C08B8A9D8C}" type="slidenum">
              <a:rPr lang="en-US" altLang="en-US"/>
              <a:pPr/>
              <a:t>10</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42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Discussion 1 Answer: Because the firm sells only a single product—breakfast sausage—it cannot exploit the scope economies associated with distributing a full product line. The firm has two choices. It could sell out to one of the larger, full-line companies, like ConAgra. Such a company could exploit the scope economies associated with distribution, thus placing a higher value on the firm. Or it could outsource its distribution function. Several regional and nationwide distribution companies distribute a variety of food products, and these companies could realize scope economies by distributing a full portfolio of meat products. </a:t>
            </a:r>
          </a:p>
        </p:txBody>
      </p:sp>
    </p:spTree>
    <p:extLst>
      <p:ext uri="{BB962C8B-B14F-4D97-AF65-F5344CB8AC3E}">
        <p14:creationId xmlns:p14="http://schemas.microsoft.com/office/powerpoint/2010/main" val="405379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76C51-3B53-4E72-A8C3-4A402E3F71B6}" type="slidenum">
              <a:rPr lang="en-US" altLang="en-US"/>
              <a:pPr/>
              <a:t>12</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156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17167-5E89-4845-B6FF-5A4AE7AF2651}" type="slidenum">
              <a:rPr lang="en-US" altLang="en-US"/>
              <a:pPr/>
              <a:t>13</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2083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0A1D37-8AA7-4123-9711-FC855B9BE60D}" type="datetime1">
              <a:rPr kumimoji="0" lang="en-GB" sz="1000" b="0" i="0" u="none" strike="noStrike" kern="1200" cap="none" spc="0" normalizeH="0" baseline="0" noProof="0" smtClean="0">
                <a:ln>
                  <a:noFill/>
                </a:ln>
                <a:solidFill>
                  <a:prstClr val="white">
                    <a:alpha val="60000"/>
                  </a:prst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16/11/2017</a:t>
            </a:fld>
            <a:endParaRPr kumimoji="0" lang="en-GB" sz="1000" b="0" i="0" u="none" strike="noStrike" kern="1200" cap="none" spc="0" normalizeH="0" baseline="0" noProof="0">
              <a:ln>
                <a:noFill/>
              </a:ln>
              <a:solidFill>
                <a:prstClr val="white">
                  <a:alpha val="60000"/>
                </a:prstClr>
              </a:solidFill>
              <a:effectLst/>
              <a:uLnTx/>
              <a:uFillTx/>
              <a:latin typeface="Century Gothic"/>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alpha val="60000"/>
                </a:prstClr>
              </a:solidFill>
              <a:effectLst/>
              <a:uLnTx/>
              <a:uFillTx/>
              <a:latin typeface="Century Gothic"/>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35879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8456866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798795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3707718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486227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5658050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5588171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276D9-4447-47BE-BE07-FEA0D476AED4}"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89739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FDE60-1419-4BBD-9328-F4AEF9244D6F}"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516324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02167" y="1600200"/>
            <a:ext cx="11387667" cy="4498975"/>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TW" sz="1000" b="1" i="0" u="none" strike="noStrike" kern="1200" cap="none" spc="0" normalizeH="0" baseline="0" noProof="0">
              <a:ln>
                <a:noFill/>
              </a:ln>
              <a:solidFill>
                <a:srgbClr val="B31166"/>
              </a:solidFill>
              <a:effectLst/>
              <a:uLnTx/>
              <a:uFillTx/>
              <a:latin typeface="Century Gothic"/>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000" b="1" i="0" u="none" strike="noStrike" kern="1200" cap="none" spc="0" normalizeH="0" baseline="0" noProof="0">
              <a:ln>
                <a:noFill/>
              </a:ln>
              <a:solidFill>
                <a:srgbClr val="B31166"/>
              </a:solidFill>
              <a:effectLst/>
              <a:uLnTx/>
              <a:uFillTx/>
              <a:latin typeface="Century Gothic"/>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91DD9AB-C047-4B23-8ACA-9AACFFCE9AF6}" type="slidenum">
              <a:rPr kumimoji="0" lang="zh-TW" altLang="en-US" sz="2800" b="0" i="0" u="none" strike="noStrike" kern="1200" cap="none" spc="0" normalizeH="0" baseline="0" noProof="0">
                <a:ln>
                  <a:noFill/>
                </a:ln>
                <a:solidFill>
                  <a:prstClr val="white"/>
                </a:solidFill>
                <a:effectLst/>
                <a:uLnTx/>
                <a:uFillTx/>
                <a:latin typeface="Century Gothic"/>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2800" b="0" i="0" u="none" strike="noStrike" kern="1200" cap="none" spc="0" normalizeH="0" baseline="0" noProof="0">
              <a:ln>
                <a:noFill/>
              </a:ln>
              <a:solidFill>
                <a:prstClr val="white"/>
              </a:solidFill>
              <a:effectLst/>
              <a:uLnTx/>
              <a:uFillTx/>
              <a:latin typeface="Century Gothic"/>
              <a:cs typeface="+mn-cs"/>
            </a:endParaRPr>
          </a:p>
        </p:txBody>
      </p:sp>
    </p:spTree>
    <p:extLst>
      <p:ext uri="{BB962C8B-B14F-4D97-AF65-F5344CB8AC3E}">
        <p14:creationId xmlns:p14="http://schemas.microsoft.com/office/powerpoint/2010/main" val="292390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02967" y="1827213"/>
            <a:ext cx="4775200" cy="4114800"/>
          </a:xfrm>
        </p:spPr>
        <p:txBody>
          <a:bodyPr/>
          <a:lstStyle/>
          <a:p>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7" name="Slide Number Placeholder 6"/>
          <p:cNvSpPr>
            <a:spLocks noGrp="1"/>
          </p:cNvSpPr>
          <p:nvPr>
            <p:ph type="sldNum" sz="quarter" idx="12"/>
          </p:nvPr>
        </p:nvSpPr>
        <p:spPr>
          <a:xfrm>
            <a:off x="8737600" y="6019800"/>
            <a:ext cx="2844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8191A0-BE85-4B30-81D4-6089C89471ED}" type="slidenum">
              <a:rPr kumimoji="0" lang="en-US" altLang="en-US" sz="2800" b="0" i="0" u="none" strike="noStrike" kern="1200" cap="none" spc="0" normalizeH="0" baseline="0" noProof="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36398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48574-85EC-48A8-BE09-64482F588B30}"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220116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7" name="Slide Number Placeholder 6"/>
          <p:cNvSpPr>
            <a:spLocks noGrp="1"/>
          </p:cNvSpPr>
          <p:nvPr>
            <p:ph type="sldNum" sz="quarter" idx="12"/>
          </p:nvPr>
        </p:nvSpPr>
        <p:spPr>
          <a:xfrm>
            <a:off x="8737600" y="6019800"/>
            <a:ext cx="2844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614C058-EC41-41CC-98C8-F89303235018}" type="slidenum">
              <a:rPr kumimoji="0" lang="en-US" altLang="en-US" sz="2800" b="0" i="0" u="none" strike="noStrike" kern="1200" cap="none" spc="0" normalizeH="0" baseline="0" noProof="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92911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34C1B-CEE7-4BB9-8AAD-389B9C5E837E}"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18275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A66A4-A2F6-4AB6-B629-3FBE9C4E3B4E}"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6299681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3FE9F-0CF4-4C58-B280-526F4C97575E}"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067664768"/>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23A63-C384-4576-A8C8-AA850AB33C93}"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11043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9794D-91CE-4C8F-88C1-0E62D808CC6F}"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6047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30355-7633-4FA3-B29F-C547F4F847D8}"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74892977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0CBCC-83DC-429C-A4F2-AA86D2651FE2}"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80726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67F1C69-EF09-41FD-AB3B-11E2FBFDD81C}" type="datetime1">
              <a:rPr kumimoji="0" lang="en-GB" sz="1000" b="1" i="0" u="none" strike="noStrike" kern="1200" cap="none" spc="0" normalizeH="0" baseline="0" noProof="0" smtClean="0">
                <a:ln>
                  <a:noFill/>
                </a:ln>
                <a:solidFill>
                  <a:srgbClr val="B31166"/>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16/11/2017</a:t>
            </a:fld>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18371FB-5D2B-430C-ADB4-9BE9180A17CB}" type="slidenum">
              <a:rPr kumimoji="0" lang="en-GB"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06781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ctrTitle"/>
          </p:nvPr>
        </p:nvSpPr>
        <p:spPr>
          <a:xfrm>
            <a:off x="1681180" y="1132367"/>
            <a:ext cx="9067800" cy="612371"/>
          </a:xfrm>
        </p:spPr>
        <p:txBody>
          <a:bodyPr/>
          <a:lstStyle/>
          <a:p>
            <a:r>
              <a:rPr lang="en-US" altLang="en-US" sz="3600" b="1" dirty="0">
                <a:latin typeface="Arial" panose="020B0604020202020204" pitchFamily="34" charset="0"/>
                <a:cs typeface="Arial" panose="020B0604020202020204" pitchFamily="34" charset="0"/>
              </a:rPr>
              <a:t>BEC 30325: MANAGERIAL ECONOMICS </a:t>
            </a:r>
          </a:p>
        </p:txBody>
      </p:sp>
      <p:sp>
        <p:nvSpPr>
          <p:cNvPr id="3077" name="Rectangle 3"/>
          <p:cNvSpPr>
            <a:spLocks noChangeArrowheads="1"/>
          </p:cNvSpPr>
          <p:nvPr/>
        </p:nvSpPr>
        <p:spPr bwMode="auto">
          <a:xfrm>
            <a:off x="4339195" y="1813637"/>
            <a:ext cx="32936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E33D6F">
                    <a:lumMod val="40000"/>
                    <a:lumOff val="60000"/>
                  </a:srgbClr>
                </a:solidFill>
                <a:effectLst/>
                <a:uLnTx/>
                <a:uFillTx/>
                <a:latin typeface="Arial" panose="020B0604020202020204" pitchFamily="34" charset="0"/>
                <a:ea typeface="+mn-ea"/>
                <a:cs typeface="+mn-cs"/>
              </a:rPr>
              <a:t>Session </a:t>
            </a:r>
            <a:r>
              <a:rPr kumimoji="0" lang="en-US" altLang="en-US" sz="2400" b="0" i="0" u="none" strike="noStrike" kern="1200" cap="none" spc="0" normalizeH="0" baseline="0" noProof="0" dirty="0" smtClean="0">
                <a:ln>
                  <a:noFill/>
                </a:ln>
                <a:solidFill>
                  <a:srgbClr val="E33D6F">
                    <a:lumMod val="40000"/>
                    <a:lumOff val="60000"/>
                  </a:srgbClr>
                </a:solidFill>
                <a:effectLst/>
                <a:uLnTx/>
                <a:uFillTx/>
                <a:latin typeface="Arial" panose="020B0604020202020204" pitchFamily="34" charset="0"/>
                <a:ea typeface="+mn-ea"/>
                <a:cs typeface="+mn-cs"/>
              </a:rPr>
              <a:t>08</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E33D6F">
                  <a:lumMod val="40000"/>
                  <a:lumOff val="60000"/>
                </a:srgbClr>
              </a:solidFill>
              <a:effectLst/>
              <a:uLnTx/>
              <a:uFillTx/>
              <a:latin typeface="Arial" panose="020B0604020202020204" pitchFamily="34" charset="0"/>
              <a:ea typeface="+mn-ea"/>
              <a:cs typeface="+mn-cs"/>
            </a:endParaRPr>
          </a:p>
        </p:txBody>
      </p:sp>
      <p:sp>
        <p:nvSpPr>
          <p:cNvPr id="3078" name="TextBox 4"/>
          <p:cNvSpPr txBox="1">
            <a:spLocks noChangeArrowheads="1"/>
          </p:cNvSpPr>
          <p:nvPr/>
        </p:nvSpPr>
        <p:spPr bwMode="auto">
          <a:xfrm>
            <a:off x="1990942" y="4706164"/>
            <a:ext cx="7990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mn-cs"/>
              </a:rPr>
              <a:t>Dr. </a:t>
            </a:r>
            <a:r>
              <a:rPr kumimoji="0" lang="en-US" altLang="en-US" sz="2400" b="0"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mn-ea"/>
                <a:cs typeface="+mn-cs"/>
              </a:rPr>
              <a:t>Sumudu</a:t>
            </a:r>
            <a:r>
              <a:rPr kumimoji="0" lang="en-US" altLang="en-US" sz="2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mn-ea"/>
                <a:cs typeface="+mn-cs"/>
              </a:rPr>
              <a:t>Perera</a:t>
            </a:r>
            <a:endParaRPr kumimoji="0" lang="en-US" altLang="en-US" sz="2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mn-cs"/>
            </a:endParaRPr>
          </a:p>
        </p:txBody>
      </p:sp>
      <p:sp>
        <p:nvSpPr>
          <p:cNvPr id="6" name="Rectangle 1027"/>
          <p:cNvSpPr>
            <a:spLocks noGrp="1" noChangeArrowheads="1"/>
          </p:cNvSpPr>
          <p:nvPr>
            <p:ph type="subTitle" idx="1"/>
          </p:nvPr>
        </p:nvSpPr>
        <p:spPr>
          <a:xfrm>
            <a:off x="1452099" y="2737210"/>
            <a:ext cx="9067800" cy="965518"/>
          </a:xfrm>
        </p:spPr>
        <p:txBody>
          <a:bodyPr rtlCol="0">
            <a:noAutofit/>
          </a:bodyPr>
          <a:lstStyle/>
          <a:p>
            <a:pPr marL="36513" algn="ctr">
              <a:spcBef>
                <a:spcPct val="0"/>
              </a:spcBef>
              <a:defRPr/>
            </a:pPr>
            <a:r>
              <a:rPr lang="en-US" sz="4400" b="1" dirty="0"/>
              <a:t>	Cost Theory and </a:t>
            </a:r>
            <a:r>
              <a:rPr lang="en-US" sz="4400" b="1" dirty="0" smtClean="0"/>
              <a:t>Estimation Part II</a:t>
            </a:r>
            <a:endParaRPr lang="en-US" sz="4400" b="1" dirty="0"/>
          </a:p>
        </p:txBody>
      </p:sp>
    </p:spTree>
    <p:extLst>
      <p:ext uri="{BB962C8B-B14F-4D97-AF65-F5344CB8AC3E}">
        <p14:creationId xmlns:p14="http://schemas.microsoft.com/office/powerpoint/2010/main" val="234727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normAutofit/>
          </a:bodyPr>
          <a:lstStyle/>
          <a:p>
            <a:r>
              <a:rPr lang="en-GB" altLang="en-US" sz="2400" b="1" dirty="0">
                <a:solidFill>
                  <a:srgbClr val="003366"/>
                </a:solidFill>
              </a:rPr>
              <a:t>Commercial</a:t>
            </a:r>
          </a:p>
          <a:p>
            <a:pPr lvl="1"/>
            <a:r>
              <a:rPr lang="en-GB" altLang="en-US" sz="2000" dirty="0"/>
              <a:t>Large firms can negotiate favourable prices as a result </a:t>
            </a:r>
            <a:br>
              <a:rPr lang="en-GB" altLang="en-US" sz="2000" dirty="0"/>
            </a:br>
            <a:r>
              <a:rPr lang="en-GB" altLang="en-US" sz="2000" dirty="0"/>
              <a:t>of buying in bulk</a:t>
            </a:r>
          </a:p>
          <a:p>
            <a:pPr lvl="1"/>
            <a:r>
              <a:rPr lang="en-GB" altLang="en-US" sz="2000" dirty="0"/>
              <a:t>Large firms may have advantages in keeping prices higher because </a:t>
            </a:r>
            <a:br>
              <a:rPr lang="en-GB" altLang="en-US" sz="2000" dirty="0"/>
            </a:br>
            <a:r>
              <a:rPr lang="en-GB" altLang="en-US" sz="2000" dirty="0"/>
              <a:t>of their market power</a:t>
            </a:r>
            <a:endParaRPr lang="en-US" altLang="en-US" sz="2000" dirty="0"/>
          </a:p>
        </p:txBody>
      </p:sp>
      <p:sp>
        <p:nvSpPr>
          <p:cNvPr id="5" name="Rectangle 2"/>
          <p:cNvSpPr txBox="1">
            <a:spLocks noChangeArrowheads="1"/>
          </p:cNvSpPr>
          <p:nvPr/>
        </p:nvSpPr>
        <p:spPr>
          <a:xfrm>
            <a:off x="680321" y="825345"/>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altLang="en-US" dirty="0" smtClean="0">
                <a:solidFill>
                  <a:schemeClr val="bg1"/>
                </a:solidFill>
              </a:rPr>
              <a:t>Internal Economies of Scale continued…</a:t>
            </a:r>
            <a:endParaRPr lang="en-US" altLang="en-US" dirty="0">
              <a:solidFill>
                <a:schemeClr val="bg1"/>
              </a:solidFill>
            </a:endParaRPr>
          </a:p>
        </p:txBody>
      </p:sp>
    </p:spTree>
    <p:extLst>
      <p:ext uri="{BB962C8B-B14F-4D97-AF65-F5344CB8AC3E}">
        <p14:creationId xmlns:p14="http://schemas.microsoft.com/office/powerpoint/2010/main" val="3549248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47503" y="783773"/>
            <a:ext cx="7583488" cy="1044575"/>
          </a:xfrm>
        </p:spPr>
        <p:txBody>
          <a:bodyPr/>
          <a:lstStyle/>
          <a:p>
            <a:pPr>
              <a:spcBef>
                <a:spcPts val="1200"/>
              </a:spcBef>
              <a:spcAft>
                <a:spcPts val="600"/>
              </a:spcAft>
            </a:pPr>
            <a:r>
              <a:rPr lang="en-US" altLang="en-US" dirty="0" smtClean="0">
                <a:ea typeface="MS PGothic" panose="020B0600070205080204" pitchFamily="34" charset="-128"/>
              </a:rPr>
              <a:t>Economies of scope</a:t>
            </a:r>
            <a:endParaRPr lang="en-US" altLang="en-US" b="1" i="1" dirty="0" smtClean="0">
              <a:ea typeface="MS PGothic" panose="020B0600070205080204" pitchFamily="34" charset="-128"/>
            </a:endParaRPr>
          </a:p>
        </p:txBody>
      </p:sp>
      <p:sp>
        <p:nvSpPr>
          <p:cNvPr id="137219" name="Rectangle 3"/>
          <p:cNvSpPr>
            <a:spLocks noGrp="1" noChangeArrowheads="1"/>
          </p:cNvSpPr>
          <p:nvPr>
            <p:ph idx="1"/>
          </p:nvPr>
        </p:nvSpPr>
        <p:spPr>
          <a:xfrm>
            <a:off x="757646" y="2286000"/>
            <a:ext cx="9111842" cy="4191000"/>
          </a:xfrm>
        </p:spPr>
        <p:txBody>
          <a:bodyPr/>
          <a:lstStyle/>
          <a:p>
            <a:pPr eaLnBrk="1" hangingPunct="1"/>
            <a:r>
              <a:rPr lang="en-US" altLang="en-US" sz="2800" dirty="0" smtClean="0">
                <a:ea typeface="MS PGothic" panose="020B0600070205080204" pitchFamily="34" charset="-128"/>
              </a:rPr>
              <a:t>If the cost of producing two products jointly is less than the cost of producing those two products separately then there are </a:t>
            </a:r>
            <a:r>
              <a:rPr lang="en-US" altLang="en-US" sz="2800" b="1" dirty="0" smtClean="0">
                <a:ea typeface="MS PGothic" panose="020B0600070205080204" pitchFamily="34" charset="-128"/>
              </a:rPr>
              <a:t>economies of scope </a:t>
            </a:r>
            <a:r>
              <a:rPr lang="en-US" altLang="en-US" sz="2800" dirty="0" smtClean="0">
                <a:ea typeface="MS PGothic" panose="020B0600070205080204" pitchFamily="34" charset="-128"/>
              </a:rPr>
              <a:t>between the two products.</a:t>
            </a:r>
          </a:p>
          <a:p>
            <a:pPr marL="457200" lvl="1" indent="0" eaLnBrk="1" hangingPunct="1">
              <a:buNone/>
            </a:pPr>
            <a:endParaRPr lang="en-US" altLang="en-US" sz="2800" dirty="0" smtClean="0">
              <a:solidFill>
                <a:schemeClr val="bg1"/>
              </a:solidFill>
              <a:ea typeface="MS PGothic" panose="020B0600070205080204" pitchFamily="34" charset="-128"/>
            </a:endParaRPr>
          </a:p>
          <a:p>
            <a:pPr marL="457200" lvl="1" indent="0" eaLnBrk="1" hangingPunct="1">
              <a:buNone/>
            </a:pPr>
            <a:r>
              <a:rPr lang="en-US" altLang="en-US" sz="2800" dirty="0">
                <a:solidFill>
                  <a:schemeClr val="bg1"/>
                </a:solidFill>
                <a:ea typeface="MS PGothic" panose="020B0600070205080204" pitchFamily="34" charset="-128"/>
              </a:rPr>
              <a:t>	</a:t>
            </a:r>
            <a:r>
              <a:rPr lang="en-US" altLang="en-US" sz="2800" dirty="0" smtClean="0">
                <a:solidFill>
                  <a:schemeClr val="bg1"/>
                </a:solidFill>
                <a:ea typeface="MS PGothic" panose="020B0600070205080204" pitchFamily="34" charset="-128"/>
              </a:rPr>
              <a:t>Cost(Q</a:t>
            </a:r>
            <a:r>
              <a:rPr lang="en-US" altLang="en-US" sz="2800" baseline="-25000" dirty="0" smtClean="0">
                <a:solidFill>
                  <a:schemeClr val="bg1"/>
                </a:solidFill>
                <a:ea typeface="MS PGothic" panose="020B0600070205080204" pitchFamily="34" charset="-128"/>
              </a:rPr>
              <a:t>1</a:t>
            </a:r>
            <a:r>
              <a:rPr lang="en-US" altLang="en-US" sz="2800" dirty="0" smtClean="0">
                <a:solidFill>
                  <a:schemeClr val="bg1"/>
                </a:solidFill>
                <a:ea typeface="MS PGothic" panose="020B0600070205080204" pitchFamily="34" charset="-128"/>
              </a:rPr>
              <a:t>, Q</a:t>
            </a:r>
            <a:r>
              <a:rPr lang="en-US" altLang="en-US" sz="2800" baseline="-25000" dirty="0" smtClean="0">
                <a:solidFill>
                  <a:schemeClr val="bg1"/>
                </a:solidFill>
                <a:ea typeface="MS PGothic" panose="020B0600070205080204" pitchFamily="34" charset="-128"/>
              </a:rPr>
              <a:t>2</a:t>
            </a:r>
            <a:r>
              <a:rPr lang="en-US" altLang="en-US" sz="2800" dirty="0" smtClean="0">
                <a:solidFill>
                  <a:schemeClr val="bg1"/>
                </a:solidFill>
                <a:ea typeface="MS PGothic" panose="020B0600070205080204" pitchFamily="34" charset="-128"/>
              </a:rPr>
              <a:t>) &lt; Cost(Q</a:t>
            </a:r>
            <a:r>
              <a:rPr lang="en-US" altLang="en-US" sz="2800" baseline="-25000" dirty="0" smtClean="0">
                <a:solidFill>
                  <a:schemeClr val="bg1"/>
                </a:solidFill>
                <a:ea typeface="MS PGothic" panose="020B0600070205080204" pitchFamily="34" charset="-128"/>
              </a:rPr>
              <a:t>1</a:t>
            </a:r>
            <a:r>
              <a:rPr lang="en-US" altLang="en-US" sz="2800" dirty="0" smtClean="0">
                <a:solidFill>
                  <a:schemeClr val="bg1"/>
                </a:solidFill>
                <a:ea typeface="MS PGothic" panose="020B0600070205080204" pitchFamily="34" charset="-128"/>
              </a:rPr>
              <a:t>) + Cost(Q</a:t>
            </a:r>
            <a:r>
              <a:rPr lang="en-US" altLang="en-US" sz="2800" baseline="-25000" dirty="0" smtClean="0">
                <a:solidFill>
                  <a:schemeClr val="bg1"/>
                </a:solidFill>
                <a:ea typeface="MS PGothic" panose="020B0600070205080204" pitchFamily="34" charset="-128"/>
              </a:rPr>
              <a:t>2</a:t>
            </a:r>
            <a:r>
              <a:rPr lang="en-US" altLang="en-US" sz="2800" dirty="0" smtClean="0">
                <a:solidFill>
                  <a:schemeClr val="bg1"/>
                </a:solidFill>
                <a:ea typeface="MS PGothic" panose="020B0600070205080204" pitchFamily="34" charset="-128"/>
              </a:rPr>
              <a:t>)</a:t>
            </a:r>
            <a:endParaRPr lang="en-US" altLang="en-US" sz="2800" u="sng" dirty="0" smtClean="0">
              <a:solidFill>
                <a:schemeClr val="bg1"/>
              </a:solidFill>
              <a:ea typeface="MS PGothic" panose="020B0600070205080204" pitchFamily="34" charset="-128"/>
            </a:endParaRPr>
          </a:p>
        </p:txBody>
      </p:sp>
    </p:spTree>
    <p:extLst>
      <p:ext uri="{BB962C8B-B14F-4D97-AF65-F5344CB8AC3E}">
        <p14:creationId xmlns:p14="http://schemas.microsoft.com/office/powerpoint/2010/main" val="1086741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dissolve">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7219">
                                            <p:txEl>
                                              <p:pRg st="2" end="2"/>
                                            </p:txEl>
                                          </p:spTgt>
                                        </p:tgtEl>
                                        <p:attrNameLst>
                                          <p:attrName>style.visibility</p:attrName>
                                        </p:attrNameLst>
                                      </p:cBhvr>
                                      <p:to>
                                        <p:strVal val="visible"/>
                                      </p:to>
                                    </p:set>
                                    <p:animEffect transition="in" filter="dissolve">
                                      <p:cBhvr>
                                        <p:cTn id="12" dur="500"/>
                                        <p:tgtEl>
                                          <p:spTgt spid="137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a:lnSpc>
                <a:spcPct val="90000"/>
              </a:lnSpc>
            </a:pPr>
            <a:r>
              <a:rPr lang="en-GB" altLang="en-US" sz="2400" b="1" dirty="0">
                <a:solidFill>
                  <a:srgbClr val="003366"/>
                </a:solidFill>
              </a:rPr>
              <a:t>Financial</a:t>
            </a:r>
          </a:p>
          <a:p>
            <a:pPr lvl="1">
              <a:lnSpc>
                <a:spcPct val="90000"/>
              </a:lnSpc>
            </a:pPr>
            <a:r>
              <a:rPr lang="en-GB" altLang="en-US" sz="2000" dirty="0"/>
              <a:t>Large firms </a:t>
            </a:r>
            <a:r>
              <a:rPr lang="en-GB" altLang="en-US" sz="2000" dirty="0" smtClean="0"/>
              <a:t>are able </a:t>
            </a:r>
            <a:r>
              <a:rPr lang="en-GB" altLang="en-US" sz="2000" dirty="0"/>
              <a:t>to negotiate cheaper finance deals</a:t>
            </a:r>
          </a:p>
          <a:p>
            <a:pPr lvl="1">
              <a:lnSpc>
                <a:spcPct val="90000"/>
              </a:lnSpc>
            </a:pPr>
            <a:r>
              <a:rPr lang="en-GB" altLang="en-US" sz="2000" dirty="0"/>
              <a:t>Large firms </a:t>
            </a:r>
            <a:r>
              <a:rPr lang="en-GB" altLang="en-US" sz="2000" dirty="0" smtClean="0"/>
              <a:t>are able </a:t>
            </a:r>
            <a:r>
              <a:rPr lang="en-GB" altLang="en-US" sz="2000" dirty="0"/>
              <a:t>to be more flexible about finance – share options, rights issues, etc. </a:t>
            </a:r>
          </a:p>
          <a:p>
            <a:pPr lvl="1">
              <a:lnSpc>
                <a:spcPct val="90000"/>
              </a:lnSpc>
            </a:pPr>
            <a:r>
              <a:rPr lang="en-GB" altLang="en-US" sz="2000" dirty="0"/>
              <a:t>Large firms </a:t>
            </a:r>
            <a:r>
              <a:rPr lang="en-GB" altLang="en-US" sz="2000" dirty="0" smtClean="0"/>
              <a:t>are able </a:t>
            </a:r>
            <a:r>
              <a:rPr lang="en-GB" altLang="en-US" sz="2000" dirty="0"/>
              <a:t>to utilise skills of merchant banks to arrange finance</a:t>
            </a:r>
          </a:p>
          <a:p>
            <a:pPr>
              <a:lnSpc>
                <a:spcPct val="90000"/>
              </a:lnSpc>
            </a:pPr>
            <a:endParaRPr lang="en-US" altLang="en-US" dirty="0"/>
          </a:p>
        </p:txBody>
      </p:sp>
      <p:sp>
        <p:nvSpPr>
          <p:cNvPr id="5" name="Rectangle 2"/>
          <p:cNvSpPr>
            <a:spLocks noGrp="1" noChangeArrowheads="1"/>
          </p:cNvSpPr>
          <p:nvPr>
            <p:ph type="title"/>
          </p:nvPr>
        </p:nvSpPr>
        <p:spPr>
          <a:xfrm>
            <a:off x="680321" y="753228"/>
            <a:ext cx="9613861" cy="1080938"/>
          </a:xfrm>
        </p:spPr>
        <p:txBody>
          <a:bodyPr/>
          <a:lstStyle/>
          <a:p>
            <a:r>
              <a:rPr lang="en-GB" altLang="en-US" dirty="0"/>
              <a:t>Internal Economies of </a:t>
            </a:r>
            <a:r>
              <a:rPr lang="en-GB" altLang="en-US" dirty="0" smtClean="0"/>
              <a:t>Scale continued…</a:t>
            </a:r>
            <a:endParaRPr lang="en-US" altLang="en-US" dirty="0"/>
          </a:p>
        </p:txBody>
      </p:sp>
    </p:spTree>
    <p:extLst>
      <p:ext uri="{BB962C8B-B14F-4D97-AF65-F5344CB8AC3E}">
        <p14:creationId xmlns:p14="http://schemas.microsoft.com/office/powerpoint/2010/main" val="338857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normAutofit fontScale="62500" lnSpcReduction="20000"/>
          </a:bodyPr>
          <a:lstStyle/>
          <a:p>
            <a:r>
              <a:rPr lang="en-GB" altLang="en-US" sz="3900" b="1" dirty="0">
                <a:solidFill>
                  <a:srgbClr val="003366"/>
                </a:solidFill>
              </a:rPr>
              <a:t>Managerial</a:t>
            </a:r>
          </a:p>
          <a:p>
            <a:pPr lvl="1"/>
            <a:r>
              <a:rPr lang="en-GB" altLang="en-US" sz="3500" dirty="0"/>
              <a:t>Use of specialists – accountants, marketing, lawyers, production, human resources, etc.</a:t>
            </a:r>
            <a:endParaRPr lang="en-US" altLang="en-US" sz="3500" dirty="0"/>
          </a:p>
          <a:p>
            <a:endParaRPr lang="en-GB" altLang="en-US" sz="3900" b="1" dirty="0" smtClean="0">
              <a:solidFill>
                <a:srgbClr val="003366"/>
              </a:solidFill>
            </a:endParaRPr>
          </a:p>
          <a:p>
            <a:r>
              <a:rPr lang="en-GB" altLang="en-US" sz="3900" b="1" dirty="0" smtClean="0">
                <a:solidFill>
                  <a:srgbClr val="003366"/>
                </a:solidFill>
              </a:rPr>
              <a:t>Risk </a:t>
            </a:r>
            <a:r>
              <a:rPr lang="en-GB" altLang="en-US" sz="3900" b="1" dirty="0">
                <a:solidFill>
                  <a:srgbClr val="003366"/>
                </a:solidFill>
              </a:rPr>
              <a:t>Bearing</a:t>
            </a:r>
          </a:p>
          <a:p>
            <a:pPr lvl="1"/>
            <a:r>
              <a:rPr lang="en-GB" altLang="en-US" sz="3000" dirty="0"/>
              <a:t>Diversification</a:t>
            </a:r>
          </a:p>
          <a:p>
            <a:pPr lvl="1"/>
            <a:r>
              <a:rPr lang="en-GB" altLang="en-US" sz="3000" dirty="0"/>
              <a:t>Markets across regions/countries</a:t>
            </a:r>
          </a:p>
          <a:p>
            <a:pPr lvl="1"/>
            <a:r>
              <a:rPr lang="en-GB" altLang="en-US" sz="3000" dirty="0"/>
              <a:t>Product ranges</a:t>
            </a:r>
          </a:p>
          <a:p>
            <a:pPr lvl="1"/>
            <a:r>
              <a:rPr lang="en-GB" altLang="en-US" sz="3000" dirty="0"/>
              <a:t>R&amp;D</a:t>
            </a:r>
            <a:endParaRPr lang="en-US" altLang="en-US" sz="3000" dirty="0"/>
          </a:p>
        </p:txBody>
      </p:sp>
      <p:sp>
        <p:nvSpPr>
          <p:cNvPr id="5" name="Rectangle 2"/>
          <p:cNvSpPr>
            <a:spLocks noGrp="1" noChangeArrowheads="1"/>
          </p:cNvSpPr>
          <p:nvPr>
            <p:ph type="title"/>
          </p:nvPr>
        </p:nvSpPr>
        <p:spPr>
          <a:xfrm>
            <a:off x="680321" y="753228"/>
            <a:ext cx="9613861" cy="1080938"/>
          </a:xfrm>
        </p:spPr>
        <p:txBody>
          <a:bodyPr/>
          <a:lstStyle/>
          <a:p>
            <a:r>
              <a:rPr lang="en-GB" altLang="en-US" dirty="0"/>
              <a:t>Internal Economies of </a:t>
            </a:r>
            <a:r>
              <a:rPr lang="en-GB" altLang="en-US" dirty="0" smtClean="0"/>
              <a:t>Scale continued…</a:t>
            </a:r>
            <a:endParaRPr lang="en-US" altLang="en-US" dirty="0"/>
          </a:p>
        </p:txBody>
      </p:sp>
    </p:spTree>
    <p:extLst>
      <p:ext uri="{BB962C8B-B14F-4D97-AF65-F5344CB8AC3E}">
        <p14:creationId xmlns:p14="http://schemas.microsoft.com/office/powerpoint/2010/main" val="538129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External Economies </a:t>
            </a:r>
            <a:r>
              <a:rPr lang="en-GB" altLang="en-US" dirty="0"/>
              <a:t>of Scale</a:t>
            </a:r>
            <a:endParaRPr lang="en-US" altLang="en-US" dirty="0"/>
          </a:p>
        </p:txBody>
      </p:sp>
      <p:sp>
        <p:nvSpPr>
          <p:cNvPr id="9219" name="Rectangle 3"/>
          <p:cNvSpPr>
            <a:spLocks noGrp="1" noChangeArrowheads="1"/>
          </p:cNvSpPr>
          <p:nvPr>
            <p:ph type="body" idx="1"/>
          </p:nvPr>
        </p:nvSpPr>
        <p:spPr/>
        <p:txBody>
          <a:bodyPr>
            <a:normAutofit lnSpcReduction="10000"/>
          </a:bodyPr>
          <a:lstStyle/>
          <a:p>
            <a:pPr>
              <a:lnSpc>
                <a:spcPct val="90000"/>
              </a:lnSpc>
            </a:pPr>
            <a:r>
              <a:rPr lang="en-GB" altLang="en-US" sz="2600" dirty="0"/>
              <a:t>External economies of scale – the advantages firms can gain as a result </a:t>
            </a:r>
            <a:r>
              <a:rPr lang="en-GB" altLang="en-US" sz="2600" dirty="0" smtClean="0"/>
              <a:t>of </a:t>
            </a:r>
            <a:r>
              <a:rPr lang="en-GB" altLang="en-US" sz="2600" dirty="0"/>
              <a:t>the growth of the industry – normally associated with a particular area</a:t>
            </a:r>
          </a:p>
          <a:p>
            <a:pPr lvl="1"/>
            <a:r>
              <a:rPr lang="en-GB" altLang="en-US" sz="2200" dirty="0"/>
              <a:t>Supply of skilled labour</a:t>
            </a:r>
          </a:p>
          <a:p>
            <a:pPr lvl="1"/>
            <a:r>
              <a:rPr lang="en-GB" altLang="en-US" sz="2200" dirty="0"/>
              <a:t>Reputation</a:t>
            </a:r>
          </a:p>
          <a:p>
            <a:pPr lvl="1"/>
            <a:r>
              <a:rPr lang="en-GB" altLang="en-US" sz="2200" dirty="0"/>
              <a:t>Local knowledge and skills</a:t>
            </a:r>
          </a:p>
          <a:p>
            <a:pPr lvl="1"/>
            <a:r>
              <a:rPr lang="en-GB" altLang="en-US" sz="2200" dirty="0"/>
              <a:t>Infrastructure</a:t>
            </a:r>
          </a:p>
          <a:p>
            <a:pPr lvl="1"/>
            <a:r>
              <a:rPr lang="en-GB" altLang="en-US" sz="2200" dirty="0"/>
              <a:t>Training facilities</a:t>
            </a:r>
            <a:endParaRPr lang="en-US" altLang="en-US" sz="2200" dirty="0"/>
          </a:p>
        </p:txBody>
      </p:sp>
    </p:spTree>
    <p:extLst>
      <p:ext uri="{BB962C8B-B14F-4D97-AF65-F5344CB8AC3E}">
        <p14:creationId xmlns:p14="http://schemas.microsoft.com/office/powerpoint/2010/main" val="2779833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en-US" dirty="0"/>
              <a:t>Diseconomies of Scale</a:t>
            </a:r>
            <a:endParaRPr lang="en-US" altLang="en-US" dirty="0"/>
          </a:p>
        </p:txBody>
      </p:sp>
      <p:sp>
        <p:nvSpPr>
          <p:cNvPr id="30723" name="Rectangle 3"/>
          <p:cNvSpPr>
            <a:spLocks noGrp="1" noChangeArrowheads="1"/>
          </p:cNvSpPr>
          <p:nvPr>
            <p:ph type="body" idx="1"/>
          </p:nvPr>
        </p:nvSpPr>
        <p:spPr/>
        <p:txBody>
          <a:bodyPr>
            <a:normAutofit lnSpcReduction="10000"/>
          </a:bodyPr>
          <a:lstStyle/>
          <a:p>
            <a:r>
              <a:rPr lang="en-GB" altLang="en-US" sz="2600" b="1">
                <a:solidFill>
                  <a:srgbClr val="003366"/>
                </a:solidFill>
              </a:rPr>
              <a:t>The disadvantages of large scale production that can lead to increasing average costs</a:t>
            </a:r>
          </a:p>
          <a:p>
            <a:pPr lvl="1"/>
            <a:r>
              <a:rPr lang="en-GB" altLang="en-US" sz="2200"/>
              <a:t>Problems of management</a:t>
            </a:r>
          </a:p>
          <a:p>
            <a:pPr lvl="1"/>
            <a:r>
              <a:rPr lang="en-GB" altLang="en-US" sz="2200"/>
              <a:t>Maintaining effective communication</a:t>
            </a:r>
          </a:p>
          <a:p>
            <a:pPr lvl="1"/>
            <a:r>
              <a:rPr lang="en-GB" altLang="en-US" sz="2200"/>
              <a:t>Co-ordinating activities – often across </a:t>
            </a:r>
            <a:br>
              <a:rPr lang="en-GB" altLang="en-US" sz="2200"/>
            </a:br>
            <a:r>
              <a:rPr lang="en-GB" altLang="en-US" sz="2200"/>
              <a:t>the globe!</a:t>
            </a:r>
          </a:p>
          <a:p>
            <a:pPr lvl="1"/>
            <a:r>
              <a:rPr lang="en-GB" altLang="en-US" sz="2200"/>
              <a:t>De-motivation and alienation of staff</a:t>
            </a:r>
          </a:p>
          <a:p>
            <a:pPr lvl="1"/>
            <a:r>
              <a:rPr lang="en-GB" altLang="en-US" sz="2200"/>
              <a:t>Divorce of ownership and control</a:t>
            </a:r>
          </a:p>
          <a:p>
            <a:endParaRPr lang="en-US" altLang="en-US" sz="2600"/>
          </a:p>
        </p:txBody>
      </p:sp>
    </p:spTree>
    <p:extLst>
      <p:ext uri="{BB962C8B-B14F-4D97-AF65-F5344CB8AC3E}">
        <p14:creationId xmlns:p14="http://schemas.microsoft.com/office/powerpoint/2010/main" val="752265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AE0358CE-13A8-4987-A93F-EA189D92D705}" type="slidenum">
              <a:rPr lang="en-US" altLang="en-US">
                <a:solidFill>
                  <a:prstClr val="white">
                    <a:tint val="75000"/>
                  </a:prstClr>
                </a:solidFill>
              </a:rPr>
              <a:pPr/>
              <a:t>16</a:t>
            </a:fld>
            <a:endParaRPr lang="en-US" altLang="en-US">
              <a:solidFill>
                <a:prstClr val="white">
                  <a:tint val="75000"/>
                </a:prstClr>
              </a:solidFill>
            </a:endParaRPr>
          </a:p>
        </p:txBody>
      </p:sp>
      <p:sp>
        <p:nvSpPr>
          <p:cNvPr id="60418" name="Rectangle 2"/>
          <p:cNvSpPr>
            <a:spLocks noGrp="1" noChangeArrowheads="1"/>
          </p:cNvSpPr>
          <p:nvPr>
            <p:ph type="title"/>
          </p:nvPr>
        </p:nvSpPr>
        <p:spPr>
          <a:xfrm>
            <a:off x="1929667" y="931178"/>
            <a:ext cx="7620000" cy="447675"/>
          </a:xfrm>
        </p:spPr>
        <p:txBody>
          <a:bodyPr/>
          <a:lstStyle/>
          <a:p>
            <a:pPr algn="ctr"/>
            <a:r>
              <a:rPr lang="en-US" altLang="en-US" sz="2400" dirty="0"/>
              <a:t>Learning Curves</a:t>
            </a:r>
            <a:endParaRPr lang="en-GB" altLang="en-US" sz="2400" dirty="0"/>
          </a:p>
        </p:txBody>
      </p:sp>
      <p:pic>
        <p:nvPicPr>
          <p:cNvPr id="60419" name="Picture 3" descr="Fig07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567" y="1538635"/>
            <a:ext cx="6934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60420" name="Text Box 4"/>
          <p:cNvSpPr txBox="1">
            <a:spLocks noChangeArrowheads="1"/>
          </p:cNvSpPr>
          <p:nvPr/>
        </p:nvSpPr>
        <p:spPr bwMode="auto">
          <a:xfrm>
            <a:off x="1162594" y="5025092"/>
            <a:ext cx="10189028" cy="1569660"/>
          </a:xfrm>
          <a:prstGeom prst="rect">
            <a:avLst/>
          </a:prstGeom>
          <a:noFill/>
          <a:ln w="9525">
            <a:solidFill>
              <a:schemeClr val="tx1"/>
            </a:solidFill>
            <a:miter lim="800000"/>
            <a:headEnd/>
            <a:tailEnd/>
          </a:ln>
          <a:effectLst/>
          <a:extLst/>
        </p:spPr>
        <p:txBody>
          <a:bodyPr wrap="square">
            <a:spAutoFit/>
          </a:bodyPr>
          <a:lstStyle/>
          <a:p>
            <a:pPr algn="just" eaLnBrk="0" hangingPunct="0">
              <a:spcBef>
                <a:spcPct val="50000"/>
              </a:spcBef>
            </a:pPr>
            <a:r>
              <a:rPr lang="en-US" altLang="en-US" sz="2400" dirty="0">
                <a:solidFill>
                  <a:schemeClr val="accent1">
                    <a:lumMod val="75000"/>
                  </a:schemeClr>
                </a:solidFill>
                <a:latin typeface="Arial" panose="020B0604020202020204" pitchFamily="34" charset="0"/>
              </a:rPr>
              <a:t>The learning curve shows the decline in the average input cost of production with rising cumulative total outputs over time. The learning curve also shows that the average cost is about $ 250 for producing the 100</a:t>
            </a:r>
            <a:r>
              <a:rPr lang="en-US" altLang="en-US" sz="2400" baseline="30000" dirty="0">
                <a:solidFill>
                  <a:schemeClr val="accent1">
                    <a:lumMod val="75000"/>
                  </a:schemeClr>
                </a:solidFill>
                <a:latin typeface="Arial" panose="020B0604020202020204" pitchFamily="34" charset="0"/>
              </a:rPr>
              <a:t>th</a:t>
            </a:r>
            <a:r>
              <a:rPr lang="en-US" altLang="en-US" sz="2400" dirty="0">
                <a:solidFill>
                  <a:schemeClr val="accent1">
                    <a:lumMod val="75000"/>
                  </a:schemeClr>
                </a:solidFill>
                <a:latin typeface="Arial" panose="020B0604020202020204" pitchFamily="34" charset="0"/>
              </a:rPr>
              <a:t> unit at point F etc..</a:t>
            </a:r>
          </a:p>
        </p:txBody>
      </p:sp>
    </p:spTree>
    <p:extLst>
      <p:ext uri="{BB962C8B-B14F-4D97-AF65-F5344CB8AC3E}">
        <p14:creationId xmlns:p14="http://schemas.microsoft.com/office/powerpoint/2010/main" val="4279461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in)">
                                      <p:cBhvr>
                                        <p:cTn id="7" dur="20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diamond(in)">
                                      <p:cBhvr>
                                        <p:cTn id="12" dur="2000"/>
                                        <p:tgtEl>
                                          <p:spTgt spid="60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diamond(in)">
                                      <p:cBhvr>
                                        <p:cTn id="17"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602F290C-3731-4265-AAB1-A8FB059BBFD4}" type="slidenum">
              <a:rPr lang="en-US" altLang="en-US">
                <a:solidFill>
                  <a:prstClr val="white">
                    <a:tint val="75000"/>
                  </a:prstClr>
                </a:solidFill>
              </a:rPr>
              <a:pPr/>
              <a:t>17</a:t>
            </a:fld>
            <a:endParaRPr lang="en-US" altLang="en-US">
              <a:solidFill>
                <a:prstClr val="white">
                  <a:tint val="75000"/>
                </a:prstClr>
              </a:solidFill>
            </a:endParaRPr>
          </a:p>
        </p:txBody>
      </p:sp>
      <p:sp>
        <p:nvSpPr>
          <p:cNvPr id="26626" name="Rectangle 2"/>
          <p:cNvSpPr>
            <a:spLocks noGrp="1" noChangeArrowheads="1"/>
          </p:cNvSpPr>
          <p:nvPr>
            <p:ph type="title"/>
          </p:nvPr>
        </p:nvSpPr>
        <p:spPr>
          <a:xfrm>
            <a:off x="1999077" y="415153"/>
            <a:ext cx="7620000" cy="501650"/>
          </a:xfrm>
        </p:spPr>
        <p:txBody>
          <a:bodyPr/>
          <a:lstStyle/>
          <a:p>
            <a:pPr algn="ctr"/>
            <a:r>
              <a:rPr lang="en-US" altLang="en-US" sz="2400" b="1" dirty="0"/>
              <a:t>Learning Curves</a:t>
            </a:r>
          </a:p>
        </p:txBody>
      </p:sp>
      <p:sp>
        <p:nvSpPr>
          <p:cNvPr id="26627" name="Text Box 3"/>
          <p:cNvSpPr txBox="1">
            <a:spLocks noChangeArrowheads="1"/>
          </p:cNvSpPr>
          <p:nvPr/>
        </p:nvSpPr>
        <p:spPr bwMode="auto">
          <a:xfrm>
            <a:off x="1732377" y="1018274"/>
            <a:ext cx="8153400" cy="863600"/>
          </a:xfrm>
          <a:prstGeom prst="rect">
            <a:avLst/>
          </a:prstGeom>
          <a:noFill/>
          <a:ln w="9525">
            <a:solidFill>
              <a:schemeClr val="tx1"/>
            </a:solidFill>
            <a:miter lim="800000"/>
            <a:headEnd/>
            <a:tailEnd/>
          </a:ln>
          <a:effectLst/>
          <a:extLst/>
        </p:spPr>
        <p:txBody>
          <a:bodyPr>
            <a:spAutoFit/>
          </a:bodyPr>
          <a:lstStyle/>
          <a:p>
            <a:pPr algn="ctr" eaLnBrk="0" hangingPunct="0">
              <a:spcBef>
                <a:spcPct val="50000"/>
              </a:spcBef>
            </a:pPr>
            <a:r>
              <a:rPr lang="en-US" altLang="en-US" sz="2000" dirty="0">
                <a:solidFill>
                  <a:prstClr val="white"/>
                </a:solidFill>
                <a:latin typeface="Arial" panose="020B0604020202020204" pitchFamily="34" charset="0"/>
              </a:rPr>
              <a:t>Average Cost of Unit Q = C = </a:t>
            </a:r>
            <a:r>
              <a:rPr lang="en-US" altLang="en-US" sz="2000" dirty="0" err="1">
                <a:solidFill>
                  <a:prstClr val="white"/>
                </a:solidFill>
                <a:latin typeface="Arial" panose="020B0604020202020204" pitchFamily="34" charset="0"/>
              </a:rPr>
              <a:t>aQ</a:t>
            </a:r>
            <a:r>
              <a:rPr lang="en-US" altLang="en-US" sz="2000" baseline="30000" dirty="0" err="1">
                <a:solidFill>
                  <a:prstClr val="white"/>
                </a:solidFill>
                <a:latin typeface="Arial" panose="020B0604020202020204" pitchFamily="34" charset="0"/>
              </a:rPr>
              <a:t>b</a:t>
            </a:r>
            <a:endParaRPr lang="en-US" altLang="en-US" sz="2000" dirty="0">
              <a:solidFill>
                <a:prstClr val="white"/>
              </a:solidFill>
              <a:latin typeface="Arial" panose="020B0604020202020204" pitchFamily="34" charset="0"/>
            </a:endParaRPr>
          </a:p>
          <a:p>
            <a:pPr algn="ctr" eaLnBrk="0" hangingPunct="0">
              <a:spcBef>
                <a:spcPct val="50000"/>
              </a:spcBef>
            </a:pPr>
            <a:r>
              <a:rPr lang="en-US" altLang="en-US" sz="2000" dirty="0">
                <a:solidFill>
                  <a:prstClr val="white"/>
                </a:solidFill>
                <a:latin typeface="Arial" panose="020B0604020202020204" pitchFamily="34" charset="0"/>
              </a:rPr>
              <a:t>Estimation Form: log C = log a + b Log Q</a:t>
            </a:r>
          </a:p>
        </p:txBody>
      </p:sp>
      <p:sp>
        <p:nvSpPr>
          <p:cNvPr id="26630" name="Text Box 6"/>
          <p:cNvSpPr txBox="1">
            <a:spLocks noChangeArrowheads="1"/>
          </p:cNvSpPr>
          <p:nvPr/>
        </p:nvSpPr>
        <p:spPr bwMode="auto">
          <a:xfrm>
            <a:off x="668597" y="1886166"/>
            <a:ext cx="10678845" cy="4739426"/>
          </a:xfrm>
          <a:prstGeom prst="rect">
            <a:avLst/>
          </a:prstGeom>
          <a:solidFill>
            <a:schemeClr val="accent1">
              <a:lumMod val="50000"/>
            </a:schemeClr>
          </a:solidFill>
          <a:ln w="9525">
            <a:solidFill>
              <a:schemeClr val="tx1"/>
            </a:solidFill>
            <a:miter lim="800000"/>
            <a:headEnd/>
            <a:tailEnd/>
          </a:ln>
          <a:effectLst/>
          <a:extLst/>
        </p:spPr>
        <p:txBody>
          <a:bodyPr wrap="square">
            <a:spAutoFit/>
          </a:bodyPr>
          <a:lstStyle/>
          <a:p>
            <a:pPr algn="just" eaLnBrk="0" hangingPunct="0">
              <a:spcBef>
                <a:spcPct val="50000"/>
              </a:spcBef>
            </a:pPr>
            <a:r>
              <a:rPr lang="en-US" altLang="en-US" sz="2000" b="1" dirty="0">
                <a:solidFill>
                  <a:prstClr val="white"/>
                </a:solidFill>
                <a:latin typeface="Arial" panose="020B0604020202020204" pitchFamily="34" charset="0"/>
              </a:rPr>
              <a:t>The Learning curve can be express algebraically as follows:</a:t>
            </a:r>
          </a:p>
          <a:p>
            <a:pPr algn="just" eaLnBrk="0" hangingPunct="0">
              <a:spcBef>
                <a:spcPct val="50000"/>
              </a:spcBef>
            </a:pPr>
            <a:r>
              <a:rPr lang="en-US" altLang="en-US" sz="2000" b="1" dirty="0">
                <a:solidFill>
                  <a:prstClr val="white"/>
                </a:solidFill>
                <a:latin typeface="Arial" panose="020B0604020202020204" pitchFamily="34" charset="0"/>
              </a:rPr>
              <a:t>(C is cost of the </a:t>
            </a:r>
            <a:r>
              <a:rPr lang="en-US" altLang="en-US" sz="2000" b="1" dirty="0" err="1">
                <a:solidFill>
                  <a:prstClr val="white"/>
                </a:solidFill>
                <a:latin typeface="Arial" panose="020B0604020202020204" pitchFamily="34" charset="0"/>
              </a:rPr>
              <a:t>Q</a:t>
            </a:r>
            <a:r>
              <a:rPr lang="en-US" altLang="en-US" sz="2000" b="1" baseline="30000" dirty="0" err="1">
                <a:solidFill>
                  <a:prstClr val="white"/>
                </a:solidFill>
                <a:latin typeface="Arial" panose="020B0604020202020204" pitchFamily="34" charset="0"/>
              </a:rPr>
              <a:t>th</a:t>
            </a:r>
            <a:r>
              <a:rPr lang="en-US" altLang="en-US" sz="2000" b="1" dirty="0">
                <a:solidFill>
                  <a:prstClr val="white"/>
                </a:solidFill>
                <a:latin typeface="Arial" panose="020B0604020202020204" pitchFamily="34" charset="0"/>
              </a:rPr>
              <a:t> unit of output)</a:t>
            </a:r>
          </a:p>
          <a:p>
            <a:pPr algn="just" eaLnBrk="0" hangingPunct="0">
              <a:spcBef>
                <a:spcPct val="50000"/>
              </a:spcBef>
            </a:pPr>
            <a:endParaRPr lang="en-US" altLang="en-US" sz="2000" b="1" dirty="0">
              <a:solidFill>
                <a:prstClr val="white"/>
              </a:solidFill>
              <a:latin typeface="Arial" panose="020B0604020202020204" pitchFamily="34" charset="0"/>
            </a:endParaRPr>
          </a:p>
          <a:p>
            <a:pPr algn="just">
              <a:lnSpc>
                <a:spcPct val="80000"/>
              </a:lnSpc>
              <a:spcBef>
                <a:spcPct val="20000"/>
              </a:spcBef>
              <a:buClr>
                <a:srgbClr val="C1B56B"/>
              </a:buClr>
              <a:buSzPct val="120000"/>
              <a:buFont typeface="Wingdings" panose="05000000000000000000" pitchFamily="2" charset="2"/>
              <a:buChar char="ü"/>
            </a:pPr>
            <a:r>
              <a:rPr lang="en-US" altLang="en-US" sz="2000" b="1" dirty="0">
                <a:solidFill>
                  <a:prstClr val="white"/>
                </a:solidFill>
                <a:latin typeface="Arial" panose="020B0604020202020204" pitchFamily="34" charset="0"/>
              </a:rPr>
              <a:t>ln C = ln a + b ln Q  </a:t>
            </a:r>
          </a:p>
          <a:p>
            <a:pPr algn="just">
              <a:lnSpc>
                <a:spcPct val="80000"/>
              </a:lnSpc>
              <a:spcBef>
                <a:spcPct val="20000"/>
              </a:spcBef>
              <a:buClr>
                <a:srgbClr val="E7E6E6"/>
              </a:buClr>
              <a:buSzPct val="70000"/>
              <a:buFont typeface="Wingdings" panose="05000000000000000000" pitchFamily="2" charset="2"/>
              <a:buNone/>
            </a:pPr>
            <a:r>
              <a:rPr lang="en-US" altLang="en-US" sz="2000" b="1" dirty="0">
                <a:solidFill>
                  <a:prstClr val="white"/>
                </a:solidFill>
                <a:latin typeface="Arial" panose="020B0604020202020204" pitchFamily="34" charset="0"/>
              </a:rPr>
              <a:t>Linearized version, can be easily estimated and interpreted.</a:t>
            </a:r>
          </a:p>
          <a:p>
            <a:pPr algn="just">
              <a:lnSpc>
                <a:spcPct val="80000"/>
              </a:lnSpc>
              <a:spcBef>
                <a:spcPct val="20000"/>
              </a:spcBef>
              <a:buClr>
                <a:srgbClr val="E7E6E6"/>
              </a:buClr>
              <a:buSzPct val="70000"/>
              <a:buFont typeface="Wingdings" panose="05000000000000000000" pitchFamily="2" charset="2"/>
              <a:buNone/>
            </a:pPr>
            <a:endParaRPr lang="en-US" altLang="en-US" sz="2000" b="1" dirty="0">
              <a:solidFill>
                <a:prstClr val="white"/>
              </a:solidFill>
              <a:latin typeface="Arial" panose="020B0604020202020204" pitchFamily="34" charset="0"/>
            </a:endParaRPr>
          </a:p>
          <a:p>
            <a:pPr algn="just">
              <a:lnSpc>
                <a:spcPct val="80000"/>
              </a:lnSpc>
              <a:spcBef>
                <a:spcPct val="20000"/>
              </a:spcBef>
              <a:buClr>
                <a:srgbClr val="C1B56B"/>
              </a:buClr>
              <a:buSzPct val="140000"/>
              <a:buFont typeface="Wingdings" panose="05000000000000000000" pitchFamily="2" charset="2"/>
              <a:buChar char="ü"/>
            </a:pPr>
            <a:r>
              <a:rPr lang="en-US" altLang="en-US" sz="2000" b="1" dirty="0">
                <a:solidFill>
                  <a:prstClr val="white"/>
                </a:solidFill>
                <a:latin typeface="Arial" panose="020B0604020202020204" pitchFamily="34" charset="0"/>
              </a:rPr>
              <a:t>ln C = 3 – 0.3 ln Q</a:t>
            </a:r>
            <a:endParaRPr lang="en-US" altLang="en-US" sz="2000" dirty="0">
              <a:solidFill>
                <a:prstClr val="white"/>
              </a:solidFill>
              <a:latin typeface="Arial" panose="020B0604020202020204" pitchFamily="34" charset="0"/>
            </a:endParaRPr>
          </a:p>
          <a:p>
            <a:pPr algn="just">
              <a:lnSpc>
                <a:spcPct val="80000"/>
              </a:lnSpc>
              <a:spcBef>
                <a:spcPct val="20000"/>
              </a:spcBef>
              <a:buClr>
                <a:srgbClr val="E7E6E6"/>
              </a:buClr>
              <a:buSzPct val="70000"/>
              <a:buFont typeface="Wingdings" panose="05000000000000000000" pitchFamily="2" charset="2"/>
              <a:buNone/>
            </a:pPr>
            <a:r>
              <a:rPr lang="en-US" altLang="en-US" sz="2000" b="1" dirty="0">
                <a:solidFill>
                  <a:prstClr val="white"/>
                </a:solidFill>
                <a:latin typeface="Arial" panose="020B0604020202020204" pitchFamily="34" charset="0"/>
              </a:rPr>
              <a:t>If Q increases by 1%, then unit (average) costs decrease by 0.3%.</a:t>
            </a:r>
          </a:p>
          <a:p>
            <a:pPr algn="just">
              <a:lnSpc>
                <a:spcPct val="80000"/>
              </a:lnSpc>
              <a:spcBef>
                <a:spcPct val="20000"/>
              </a:spcBef>
              <a:buClr>
                <a:srgbClr val="E7E6E6"/>
              </a:buClr>
              <a:buSzPct val="70000"/>
              <a:buFont typeface="Wingdings" panose="05000000000000000000" pitchFamily="2" charset="2"/>
              <a:buNone/>
            </a:pPr>
            <a:endParaRPr lang="en-US" altLang="en-US" sz="2000" b="1" dirty="0">
              <a:solidFill>
                <a:prstClr val="white"/>
              </a:solidFill>
              <a:latin typeface="Arial" panose="020B0604020202020204" pitchFamily="34" charset="0"/>
            </a:endParaRPr>
          </a:p>
          <a:p>
            <a:pPr algn="just">
              <a:lnSpc>
                <a:spcPct val="80000"/>
              </a:lnSpc>
              <a:spcBef>
                <a:spcPct val="20000"/>
              </a:spcBef>
              <a:buClr>
                <a:srgbClr val="E7E6E6"/>
              </a:buClr>
              <a:buSzPct val="70000"/>
              <a:buFont typeface="Wingdings" panose="05000000000000000000" pitchFamily="2" charset="2"/>
              <a:buNone/>
            </a:pPr>
            <a:r>
              <a:rPr lang="en-US" altLang="en-US" sz="2000" b="1" dirty="0">
                <a:solidFill>
                  <a:prstClr val="white"/>
                </a:solidFill>
                <a:latin typeface="Arial" panose="020B0604020202020204" pitchFamily="34" charset="0"/>
              </a:rPr>
              <a:t>Useful to make predictions for the future: how much does the average cost for the </a:t>
            </a:r>
            <a:r>
              <a:rPr lang="en-US" altLang="en-US" sz="2000" b="1" u="sng" dirty="0">
                <a:solidFill>
                  <a:prstClr val="white"/>
                </a:solidFill>
                <a:latin typeface="Arial" panose="020B0604020202020204" pitchFamily="34" charset="0"/>
              </a:rPr>
              <a:t>100th</a:t>
            </a:r>
            <a:r>
              <a:rPr lang="en-US" altLang="en-US" sz="2000" b="1" dirty="0">
                <a:solidFill>
                  <a:prstClr val="white"/>
                </a:solidFill>
                <a:latin typeface="Arial" panose="020B0604020202020204" pitchFamily="34" charset="0"/>
              </a:rPr>
              <a:t> unit</a:t>
            </a:r>
            <a:r>
              <a:rPr lang="tr-TR" altLang="en-US" sz="2000" b="1" dirty="0">
                <a:solidFill>
                  <a:prstClr val="white"/>
                </a:solidFill>
                <a:latin typeface="Arial" panose="020B0604020202020204" pitchFamily="34" charset="0"/>
              </a:rPr>
              <a:t> as well as </a:t>
            </a:r>
            <a:r>
              <a:rPr lang="tr-TR" altLang="en-US" sz="2000" b="1" i="1" dirty="0">
                <a:solidFill>
                  <a:prstClr val="white"/>
                </a:solidFill>
                <a:latin typeface="Arial" panose="020B0604020202020204" pitchFamily="34" charset="0"/>
              </a:rPr>
              <a:t>200th</a:t>
            </a:r>
            <a:r>
              <a:rPr lang="en-US" altLang="en-US" sz="2000" b="1" dirty="0">
                <a:solidFill>
                  <a:prstClr val="white"/>
                </a:solidFill>
                <a:latin typeface="Arial" panose="020B0604020202020204" pitchFamily="34" charset="0"/>
              </a:rPr>
              <a:t>:</a:t>
            </a:r>
          </a:p>
          <a:p>
            <a:pPr algn="just">
              <a:lnSpc>
                <a:spcPct val="80000"/>
              </a:lnSpc>
              <a:spcBef>
                <a:spcPct val="20000"/>
              </a:spcBef>
              <a:buClr>
                <a:srgbClr val="E7E6E6"/>
              </a:buClr>
              <a:buSzPct val="70000"/>
              <a:buFont typeface="Wingdings" panose="05000000000000000000" pitchFamily="2" charset="2"/>
              <a:buNone/>
            </a:pPr>
            <a:endParaRPr lang="en-US" altLang="en-US" sz="2000" b="1" dirty="0">
              <a:solidFill>
                <a:prstClr val="white"/>
              </a:solidFill>
              <a:latin typeface="Arial" panose="020B0604020202020204" pitchFamily="34" charset="0"/>
            </a:endParaRPr>
          </a:p>
          <a:p>
            <a:pPr indent="-342900" algn="just">
              <a:lnSpc>
                <a:spcPct val="80000"/>
              </a:lnSpc>
              <a:spcBef>
                <a:spcPct val="20000"/>
              </a:spcBef>
              <a:buClr>
                <a:srgbClr val="C1B56B"/>
              </a:buClr>
              <a:buSzPct val="140000"/>
              <a:buFont typeface="Wingdings" panose="05000000000000000000" pitchFamily="2" charset="2"/>
              <a:buChar char="ü"/>
            </a:pPr>
            <a:r>
              <a:rPr lang="en-US" altLang="en-US" b="1" i="1" dirty="0" err="1">
                <a:solidFill>
                  <a:prstClr val="white"/>
                </a:solidFill>
              </a:rPr>
              <a:t>lnC</a:t>
            </a:r>
            <a:r>
              <a:rPr lang="en-US" altLang="en-US" b="1" i="1" dirty="0">
                <a:solidFill>
                  <a:prstClr val="white"/>
                </a:solidFill>
              </a:rPr>
              <a:t> =3 – 0.3ln100 = 2.4  </a:t>
            </a:r>
            <a:r>
              <a:rPr lang="en-US" altLang="en-US" b="1" i="1" dirty="0" smtClean="0">
                <a:solidFill>
                  <a:prstClr val="white"/>
                </a:solidFill>
              </a:rPr>
              <a:t>= =&gt; </a:t>
            </a:r>
            <a:r>
              <a:rPr lang="en-US" altLang="en-US" b="1" i="1" dirty="0">
                <a:solidFill>
                  <a:prstClr val="white"/>
                </a:solidFill>
              </a:rPr>
              <a:t>C = antilog of (2.4) =$251.19</a:t>
            </a:r>
            <a:endParaRPr lang="tr-TR" altLang="en-US" b="1" i="1" dirty="0">
              <a:solidFill>
                <a:prstClr val="white"/>
              </a:solidFill>
            </a:endParaRPr>
          </a:p>
          <a:p>
            <a:pPr algn="just">
              <a:lnSpc>
                <a:spcPct val="80000"/>
              </a:lnSpc>
              <a:spcBef>
                <a:spcPct val="20000"/>
              </a:spcBef>
              <a:buClr>
                <a:srgbClr val="C1B56B"/>
              </a:buClr>
              <a:buSzPct val="140000"/>
              <a:buFont typeface="Wingdings" panose="05000000000000000000" pitchFamily="2" charset="2"/>
              <a:buChar char="ü"/>
            </a:pPr>
            <a:r>
              <a:rPr lang="en-US" altLang="en-US" b="1" i="1" dirty="0" err="1">
                <a:solidFill>
                  <a:prstClr val="white"/>
                </a:solidFill>
              </a:rPr>
              <a:t>lnC</a:t>
            </a:r>
            <a:r>
              <a:rPr lang="en-US" altLang="en-US" b="1" dirty="0">
                <a:solidFill>
                  <a:prstClr val="white"/>
                </a:solidFill>
              </a:rPr>
              <a:t> =3 – 0.3ln</a:t>
            </a:r>
            <a:r>
              <a:rPr lang="tr-TR" altLang="en-US" b="1" dirty="0">
                <a:solidFill>
                  <a:prstClr val="white"/>
                </a:solidFill>
              </a:rPr>
              <a:t>2</a:t>
            </a:r>
            <a:r>
              <a:rPr lang="en-US" altLang="en-US" b="1" dirty="0">
                <a:solidFill>
                  <a:prstClr val="white"/>
                </a:solidFill>
              </a:rPr>
              <a:t>00 =2.</a:t>
            </a:r>
            <a:r>
              <a:rPr lang="tr-TR" altLang="en-US" b="1" dirty="0">
                <a:solidFill>
                  <a:prstClr val="white"/>
                </a:solidFill>
              </a:rPr>
              <a:t>31</a:t>
            </a:r>
            <a:r>
              <a:rPr lang="en-US" altLang="en-US" b="1" dirty="0" smtClean="0">
                <a:solidFill>
                  <a:prstClr val="white"/>
                </a:solidFill>
              </a:rPr>
              <a:t>= =&gt;</a:t>
            </a:r>
            <a:r>
              <a:rPr lang="en-US" altLang="en-US" b="1" dirty="0">
                <a:solidFill>
                  <a:prstClr val="white"/>
                </a:solidFill>
              </a:rPr>
              <a:t>C </a:t>
            </a:r>
            <a:r>
              <a:rPr lang="en-US" altLang="en-US" b="1" dirty="0" smtClean="0">
                <a:solidFill>
                  <a:prstClr val="white"/>
                </a:solidFill>
              </a:rPr>
              <a:t>= antilog </a:t>
            </a:r>
            <a:r>
              <a:rPr lang="en-US" altLang="en-US" b="1" dirty="0">
                <a:solidFill>
                  <a:prstClr val="white"/>
                </a:solidFill>
              </a:rPr>
              <a:t>of (2.</a:t>
            </a:r>
            <a:r>
              <a:rPr lang="tr-TR" altLang="en-US" b="1" dirty="0">
                <a:solidFill>
                  <a:prstClr val="white"/>
                </a:solidFill>
              </a:rPr>
              <a:t>31</a:t>
            </a:r>
            <a:r>
              <a:rPr lang="en-US" altLang="en-US" b="1" dirty="0">
                <a:solidFill>
                  <a:prstClr val="white"/>
                </a:solidFill>
              </a:rPr>
              <a:t>) =$</a:t>
            </a:r>
            <a:r>
              <a:rPr lang="en-US" altLang="en-US" b="1" i="1" dirty="0">
                <a:solidFill>
                  <a:prstClr val="white"/>
                </a:solidFill>
              </a:rPr>
              <a:t>2</a:t>
            </a:r>
            <a:r>
              <a:rPr lang="tr-TR" altLang="en-US" b="1" i="1" dirty="0">
                <a:solidFill>
                  <a:prstClr val="white"/>
                </a:solidFill>
              </a:rPr>
              <a:t>04</a:t>
            </a:r>
            <a:r>
              <a:rPr lang="en-US" altLang="en-US" b="1" i="1" dirty="0">
                <a:solidFill>
                  <a:prstClr val="white"/>
                </a:solidFill>
              </a:rPr>
              <a:t>.</a:t>
            </a:r>
            <a:r>
              <a:rPr lang="tr-TR" altLang="en-US" b="1" i="1" dirty="0">
                <a:solidFill>
                  <a:prstClr val="white"/>
                </a:solidFill>
              </a:rPr>
              <a:t>03</a:t>
            </a:r>
            <a:endParaRPr lang="en-US" altLang="en-US" sz="2000" i="1" dirty="0">
              <a:solidFill>
                <a:prstClr val="white"/>
              </a:solidFill>
              <a:latin typeface="Arial" panose="020B0604020202020204" pitchFamily="34" charset="0"/>
            </a:endParaRPr>
          </a:p>
        </p:txBody>
      </p:sp>
    </p:spTree>
    <p:extLst>
      <p:ext uri="{BB962C8B-B14F-4D97-AF65-F5344CB8AC3E}">
        <p14:creationId xmlns:p14="http://schemas.microsoft.com/office/powerpoint/2010/main" val="1110426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diamond(in)">
                                      <p:cBhvr>
                                        <p:cTn id="12" dur="2000"/>
                                        <p:tgtEl>
                                          <p:spTgt spid="26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diamond(in)">
                                      <p:cBhvr>
                                        <p:cTn id="17"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C245369C-6466-45CF-BF19-103D88DFF04E}" type="slidenum">
              <a:rPr lang="en-US" altLang="en-US">
                <a:solidFill>
                  <a:prstClr val="white">
                    <a:tint val="75000"/>
                  </a:prstClr>
                </a:solidFill>
              </a:rPr>
              <a:pPr/>
              <a:t>18</a:t>
            </a:fld>
            <a:endParaRPr lang="en-US" altLang="en-US">
              <a:solidFill>
                <a:prstClr val="white">
                  <a:tint val="75000"/>
                </a:prstClr>
              </a:solidFill>
            </a:endParaRPr>
          </a:p>
        </p:txBody>
      </p:sp>
      <p:sp>
        <p:nvSpPr>
          <p:cNvPr id="62466" name="Rectangle 2"/>
          <p:cNvSpPr>
            <a:spLocks noGrp="1" noChangeArrowheads="1"/>
          </p:cNvSpPr>
          <p:nvPr>
            <p:ph type="title"/>
          </p:nvPr>
        </p:nvSpPr>
        <p:spPr>
          <a:xfrm>
            <a:off x="1528109" y="974538"/>
            <a:ext cx="7315200" cy="609600"/>
          </a:xfrm>
        </p:spPr>
        <p:txBody>
          <a:bodyPr/>
          <a:lstStyle/>
          <a:p>
            <a:pPr algn="ctr"/>
            <a:r>
              <a:rPr lang="en-US" altLang="en-US" sz="2400" b="1" dirty="0"/>
              <a:t>Cost-Volume-Profit Analysis</a:t>
            </a:r>
            <a:endParaRPr lang="en-GB" altLang="en-US" sz="2400" b="1" dirty="0"/>
          </a:p>
        </p:txBody>
      </p:sp>
      <p:sp>
        <p:nvSpPr>
          <p:cNvPr id="62467" name="Text Box 3"/>
          <p:cNvSpPr txBox="1">
            <a:spLocks noChangeArrowheads="1"/>
          </p:cNvSpPr>
          <p:nvPr/>
        </p:nvSpPr>
        <p:spPr bwMode="auto">
          <a:xfrm>
            <a:off x="680321" y="2215166"/>
            <a:ext cx="9765429" cy="3970318"/>
          </a:xfrm>
          <a:prstGeom prst="rect">
            <a:avLst/>
          </a:prstGeom>
          <a:solidFill>
            <a:schemeClr val="accent1">
              <a:lumMod val="50000"/>
            </a:schemeClr>
          </a:solidFill>
          <a:ln w="9525">
            <a:solidFill>
              <a:schemeClr val="tx1"/>
            </a:solidFill>
            <a:miter lim="800000"/>
            <a:headEnd/>
            <a:tailEnd/>
          </a:ln>
          <a:effectLst/>
          <a:extLst/>
        </p:spPr>
        <p:txBody>
          <a:bodyPr wrap="square">
            <a:spAutoFit/>
          </a:bodyPr>
          <a:lstStyle/>
          <a:p>
            <a:pPr algn="just" eaLnBrk="0" hangingPunct="0">
              <a:spcBef>
                <a:spcPct val="50000"/>
              </a:spcBef>
            </a:pPr>
            <a:r>
              <a:rPr lang="en-US" altLang="en-US" sz="2800" i="1" u="sng" dirty="0">
                <a:solidFill>
                  <a:prstClr val="white"/>
                </a:solidFill>
                <a:latin typeface="Arial" panose="020B0604020202020204" pitchFamily="34" charset="0"/>
              </a:rPr>
              <a:t>Cost-volume-profit</a:t>
            </a:r>
            <a:r>
              <a:rPr lang="en-US" altLang="en-US" sz="2800" i="1" dirty="0">
                <a:solidFill>
                  <a:prstClr val="white"/>
                </a:solidFill>
                <a:latin typeface="Arial" panose="020B0604020202020204" pitchFamily="34" charset="0"/>
              </a:rPr>
              <a:t> or </a:t>
            </a:r>
            <a:r>
              <a:rPr lang="en-US" altLang="en-US" sz="2800" i="1" u="sng" dirty="0">
                <a:solidFill>
                  <a:prstClr val="white"/>
                </a:solidFill>
                <a:latin typeface="Arial" panose="020B0604020202020204" pitchFamily="34" charset="0"/>
              </a:rPr>
              <a:t>breakeven analysis</a:t>
            </a:r>
            <a:r>
              <a:rPr lang="en-US" altLang="en-US" sz="2400" b="1" dirty="0">
                <a:solidFill>
                  <a:prstClr val="white"/>
                </a:solidFill>
                <a:latin typeface="Arial" panose="020B0604020202020204" pitchFamily="34" charset="0"/>
              </a:rPr>
              <a:t> </a:t>
            </a:r>
            <a:r>
              <a:rPr lang="en-US" altLang="en-US" sz="2800" dirty="0">
                <a:solidFill>
                  <a:prstClr val="white"/>
                </a:solidFill>
                <a:latin typeface="Arial" panose="020B0604020202020204" pitchFamily="34" charset="0"/>
              </a:rPr>
              <a:t>examines the relationship among the TR, TC, and total profits of the firm at various levels of </a:t>
            </a:r>
            <a:r>
              <a:rPr lang="en-US" altLang="en-US" sz="2800" dirty="0" err="1" smtClean="0">
                <a:solidFill>
                  <a:prstClr val="white"/>
                </a:solidFill>
                <a:latin typeface="Arial" panose="020B0604020202020204" pitchFamily="34" charset="0"/>
              </a:rPr>
              <a:t>ooutput</a:t>
            </a:r>
            <a:r>
              <a:rPr lang="en-US" altLang="en-US" sz="2800" dirty="0" smtClean="0">
                <a:solidFill>
                  <a:prstClr val="white"/>
                </a:solidFill>
                <a:latin typeface="Arial" panose="020B0604020202020204" pitchFamily="34" charset="0"/>
              </a:rPr>
              <a:t>. </a:t>
            </a:r>
            <a:r>
              <a:rPr lang="en-US" altLang="en-US" sz="2800" dirty="0">
                <a:solidFill>
                  <a:prstClr val="white"/>
                </a:solidFill>
                <a:latin typeface="Arial" panose="020B0604020202020204" pitchFamily="34" charset="0"/>
              </a:rPr>
              <a:t>This technique is often used by business executives to determine the sales volume required for the firm to break even and the total profits and losses at other sales levels. The analysis uses a cost-volume-profit chart in which the TR and TC curves are represented by straight lines and the break-even o/p (Q</a:t>
            </a:r>
            <a:r>
              <a:rPr lang="en-US" altLang="en-US" sz="2800" baseline="-25000" dirty="0">
                <a:solidFill>
                  <a:prstClr val="white"/>
                </a:solidFill>
                <a:latin typeface="Arial" panose="020B0604020202020204" pitchFamily="34" charset="0"/>
              </a:rPr>
              <a:t>B</a:t>
            </a:r>
            <a:r>
              <a:rPr lang="en-US" altLang="en-US" sz="2800" dirty="0">
                <a:solidFill>
                  <a:prstClr val="white"/>
                </a:solidFill>
                <a:latin typeface="Arial" panose="020B0604020202020204" pitchFamily="34" charset="0"/>
              </a:rPr>
              <a:t>) is determined at their intersection.</a:t>
            </a:r>
            <a:endParaRPr lang="en-US" altLang="en-US" sz="2400" dirty="0">
              <a:solidFill>
                <a:prstClr val="white"/>
              </a:solidFill>
              <a:latin typeface="Arial" panose="020B0604020202020204" pitchFamily="34" charset="0"/>
            </a:endParaRPr>
          </a:p>
        </p:txBody>
      </p:sp>
    </p:spTree>
    <p:extLst>
      <p:ext uri="{BB962C8B-B14F-4D97-AF65-F5344CB8AC3E}">
        <p14:creationId xmlns:p14="http://schemas.microsoft.com/office/powerpoint/2010/main" val="785603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in)">
                                      <p:cBhvr>
                                        <p:cTn id="7" dur="2000"/>
                                        <p:tgtEl>
                                          <p:spTgt spid="6246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2467"/>
                                        </p:tgtEl>
                                        <p:attrNameLst>
                                          <p:attrName>style.visibility</p:attrName>
                                        </p:attrNameLst>
                                      </p:cBhvr>
                                      <p:to>
                                        <p:strVal val="visible"/>
                                      </p:to>
                                    </p:set>
                                    <p:animEffect transition="in" filter="diamond(in)">
                                      <p:cBhvr>
                                        <p:cTn id="10"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074492D1-C35F-4D48-B842-3197859A401C}" type="slidenum">
              <a:rPr lang="en-US" altLang="en-US">
                <a:solidFill>
                  <a:prstClr val="white">
                    <a:tint val="75000"/>
                  </a:prstClr>
                </a:solidFill>
              </a:rPr>
              <a:pPr/>
              <a:t>19</a:t>
            </a:fld>
            <a:endParaRPr lang="en-US" altLang="en-US">
              <a:solidFill>
                <a:prstClr val="white">
                  <a:tint val="75000"/>
                </a:prstClr>
              </a:solidFill>
            </a:endParaRPr>
          </a:p>
        </p:txBody>
      </p:sp>
      <p:sp>
        <p:nvSpPr>
          <p:cNvPr id="63490" name="Rectangle 2"/>
          <p:cNvSpPr>
            <a:spLocks noGrp="1" noChangeArrowheads="1"/>
          </p:cNvSpPr>
          <p:nvPr>
            <p:ph type="title"/>
          </p:nvPr>
        </p:nvSpPr>
        <p:spPr>
          <a:xfrm>
            <a:off x="2057400" y="712304"/>
            <a:ext cx="7391400" cy="762000"/>
          </a:xfrm>
        </p:spPr>
        <p:txBody>
          <a:bodyPr/>
          <a:lstStyle/>
          <a:p>
            <a:pPr algn="ctr"/>
            <a:r>
              <a:rPr lang="en-US" altLang="en-US" sz="2400" b="1" dirty="0"/>
              <a:t>Cost-Volume-Profit Analysis</a:t>
            </a:r>
            <a:endParaRPr lang="en-GB" altLang="en-US" sz="2400" b="1" dirty="0"/>
          </a:p>
        </p:txBody>
      </p:sp>
      <p:pic>
        <p:nvPicPr>
          <p:cNvPr id="63491" name="Picture 3" descr="Fig0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1789043"/>
            <a:ext cx="5867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3492" name="Text Box 4"/>
          <p:cNvSpPr txBox="1">
            <a:spLocks noChangeArrowheads="1"/>
          </p:cNvSpPr>
          <p:nvPr/>
        </p:nvSpPr>
        <p:spPr bwMode="auto">
          <a:xfrm>
            <a:off x="7139609" y="2246183"/>
            <a:ext cx="3409121" cy="3477875"/>
          </a:xfrm>
          <a:prstGeom prst="rect">
            <a:avLst/>
          </a:prstGeom>
          <a:solidFill>
            <a:schemeClr val="accent1">
              <a:lumMod val="50000"/>
            </a:schemeClr>
          </a:solidFill>
          <a:ln w="9525">
            <a:solidFill>
              <a:schemeClr val="tx1"/>
            </a:solidFill>
            <a:miter lim="800000"/>
            <a:headEnd/>
            <a:tailEnd/>
          </a:ln>
          <a:effectLst/>
          <a:extLst/>
        </p:spPr>
        <p:txBody>
          <a:bodyPr wrap="square">
            <a:spAutoFit/>
          </a:bodyPr>
          <a:lstStyle/>
          <a:p>
            <a:pPr algn="just" eaLnBrk="0" hangingPunct="0">
              <a:spcBef>
                <a:spcPct val="50000"/>
              </a:spcBef>
            </a:pPr>
            <a:r>
              <a:rPr lang="en-US" altLang="en-US" sz="2000" dirty="0">
                <a:solidFill>
                  <a:prstClr val="white"/>
                </a:solidFill>
                <a:latin typeface="Arial" panose="020B0604020202020204" pitchFamily="34" charset="0"/>
              </a:rPr>
              <a:t>The slope of the total revenue TR curve refers to the product price of $10 per unit. The vertical intercept of the total cost of (TC) curve refers TFC of $200, and the slope of the TC curve to the AVC of $5. The break-even with TR=TC $400 at the output (Q) of $40 units per time period at the point B.</a:t>
            </a:r>
          </a:p>
        </p:txBody>
      </p:sp>
    </p:spTree>
    <p:extLst>
      <p:ext uri="{BB962C8B-B14F-4D97-AF65-F5344CB8AC3E}">
        <p14:creationId xmlns:p14="http://schemas.microsoft.com/office/powerpoint/2010/main" val="391576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amond(in)">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diamond(in)">
                                      <p:cBhvr>
                                        <p:cTn id="12" dur="20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diamond(in)">
                                      <p:cBhvr>
                                        <p:cTn id="17" dur="2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2218097" y="1253134"/>
            <a:ext cx="7772400" cy="6340839"/>
          </a:xfrm>
          <a:prstGeom prst="rect">
            <a:avLst/>
          </a:prstGeom>
          <a:noFill/>
          <a:ln w="9525">
            <a:noFill/>
            <a:miter lim="800000"/>
            <a:headEnd/>
            <a:tailEnd/>
          </a:ln>
        </p:spPr>
        <p:txBody>
          <a:bodyPr lIns="92075" tIns="46038" rIns="92075" bIns="46038">
            <a:spAutoFit/>
          </a:bodyPr>
          <a:lstStyle/>
          <a:p>
            <a:pPr marL="457200" indent="-457200">
              <a:spcBef>
                <a:spcPct val="50000"/>
              </a:spcBef>
              <a:buFont typeface="Arial" pitchFamily="34" charset="0"/>
              <a:buChar char="•"/>
              <a:defRPr/>
            </a:pPr>
            <a:r>
              <a:rPr lang="en-US" sz="2800" i="1" dirty="0" smtClean="0">
                <a:solidFill>
                  <a:srgbClr val="002060"/>
                </a:solidFill>
                <a:latin typeface="Arial" pitchFamily="34" charset="0"/>
              </a:rPr>
              <a:t>Profit Maximization</a:t>
            </a:r>
          </a:p>
          <a:p>
            <a:pPr marL="457200" indent="-457200">
              <a:spcBef>
                <a:spcPct val="50000"/>
              </a:spcBef>
              <a:buFont typeface="Arial" pitchFamily="34" charset="0"/>
              <a:buChar char="•"/>
              <a:defRPr/>
            </a:pPr>
            <a:r>
              <a:rPr lang="en-US" sz="2800" i="1" dirty="0" smtClean="0">
                <a:solidFill>
                  <a:srgbClr val="002060"/>
                </a:solidFill>
                <a:latin typeface="Arial" pitchFamily="34" charset="0"/>
              </a:rPr>
              <a:t>Economies </a:t>
            </a:r>
            <a:r>
              <a:rPr lang="en-US" sz="2800" i="1" dirty="0">
                <a:solidFill>
                  <a:srgbClr val="002060"/>
                </a:solidFill>
                <a:latin typeface="Arial" pitchFamily="34" charset="0"/>
              </a:rPr>
              <a:t>of </a:t>
            </a:r>
            <a:r>
              <a:rPr lang="en-US" sz="2800" i="1" dirty="0" smtClean="0">
                <a:solidFill>
                  <a:srgbClr val="002060"/>
                </a:solidFill>
                <a:latin typeface="Arial" pitchFamily="34" charset="0"/>
              </a:rPr>
              <a:t>Scale</a:t>
            </a:r>
          </a:p>
          <a:p>
            <a:pPr marL="457200" indent="-457200">
              <a:spcBef>
                <a:spcPct val="50000"/>
              </a:spcBef>
              <a:buFont typeface="Arial" pitchFamily="34" charset="0"/>
              <a:buChar char="•"/>
              <a:defRPr/>
            </a:pPr>
            <a:r>
              <a:rPr lang="en-US" sz="2800" i="1" dirty="0">
                <a:solidFill>
                  <a:srgbClr val="002060"/>
                </a:solidFill>
                <a:latin typeface="Arial" pitchFamily="34" charset="0"/>
              </a:rPr>
              <a:t>Diseconomies of </a:t>
            </a:r>
            <a:r>
              <a:rPr lang="en-US" sz="2800" i="1" dirty="0" smtClean="0">
                <a:solidFill>
                  <a:srgbClr val="002060"/>
                </a:solidFill>
                <a:latin typeface="Arial" pitchFamily="34" charset="0"/>
              </a:rPr>
              <a:t>Scale</a:t>
            </a:r>
          </a:p>
          <a:p>
            <a:pPr marL="457200" indent="-457200">
              <a:spcBef>
                <a:spcPct val="50000"/>
              </a:spcBef>
              <a:buFont typeface="Arial" pitchFamily="34" charset="0"/>
              <a:buChar char="•"/>
              <a:defRPr/>
            </a:pPr>
            <a:r>
              <a:rPr lang="en-US" sz="2800" i="1" dirty="0">
                <a:solidFill>
                  <a:srgbClr val="002060"/>
                </a:solidFill>
                <a:latin typeface="Arial" pitchFamily="34" charset="0"/>
              </a:rPr>
              <a:t>Economies of scope</a:t>
            </a:r>
            <a:endParaRPr lang="en-US" sz="2800" i="1" dirty="0" smtClean="0">
              <a:solidFill>
                <a:srgbClr val="002060"/>
              </a:solidFill>
              <a:latin typeface="Arial" pitchFamily="34" charset="0"/>
            </a:endParaRPr>
          </a:p>
          <a:p>
            <a:pPr marL="457200" indent="-457200">
              <a:spcBef>
                <a:spcPct val="50000"/>
              </a:spcBef>
              <a:buFont typeface="Arial" pitchFamily="34" charset="0"/>
              <a:buChar char="•"/>
              <a:defRPr/>
            </a:pPr>
            <a:r>
              <a:rPr lang="en-US" sz="2800" i="1" dirty="0">
                <a:solidFill>
                  <a:srgbClr val="002060"/>
                </a:solidFill>
                <a:latin typeface="Arial" pitchFamily="34" charset="0"/>
              </a:rPr>
              <a:t>Learning </a:t>
            </a:r>
            <a:r>
              <a:rPr lang="en-US" sz="2800" i="1" dirty="0" smtClean="0">
                <a:solidFill>
                  <a:srgbClr val="002060"/>
                </a:solidFill>
                <a:latin typeface="Arial" pitchFamily="34" charset="0"/>
              </a:rPr>
              <a:t>Curves</a:t>
            </a:r>
          </a:p>
          <a:p>
            <a:pPr marL="457200" indent="-457200">
              <a:spcBef>
                <a:spcPct val="50000"/>
              </a:spcBef>
              <a:buFont typeface="Arial" pitchFamily="34" charset="0"/>
              <a:buChar char="•"/>
              <a:defRPr/>
            </a:pPr>
            <a:r>
              <a:rPr lang="en-US" sz="2800" i="1" dirty="0">
                <a:solidFill>
                  <a:srgbClr val="002060"/>
                </a:solidFill>
                <a:latin typeface="Arial" pitchFamily="34" charset="0"/>
              </a:rPr>
              <a:t>Cost-Volume-Profit </a:t>
            </a:r>
            <a:r>
              <a:rPr lang="en-US" sz="2800" i="1" dirty="0" smtClean="0">
                <a:solidFill>
                  <a:srgbClr val="002060"/>
                </a:solidFill>
                <a:latin typeface="Arial" pitchFamily="34" charset="0"/>
              </a:rPr>
              <a:t>Analysis</a:t>
            </a:r>
          </a:p>
          <a:p>
            <a:pPr marL="457200" indent="-457200">
              <a:spcBef>
                <a:spcPct val="50000"/>
              </a:spcBef>
              <a:buFont typeface="Arial" pitchFamily="34" charset="0"/>
              <a:buChar char="•"/>
              <a:defRPr/>
            </a:pPr>
            <a:r>
              <a:rPr lang="en-US" sz="2800" i="1" dirty="0">
                <a:solidFill>
                  <a:srgbClr val="002060"/>
                </a:solidFill>
                <a:latin typeface="Arial" pitchFamily="34" charset="0"/>
              </a:rPr>
              <a:t>Break-even </a:t>
            </a:r>
            <a:r>
              <a:rPr lang="en-US" sz="2800" i="1" dirty="0" smtClean="0">
                <a:solidFill>
                  <a:srgbClr val="002060"/>
                </a:solidFill>
                <a:latin typeface="Arial" pitchFamily="34" charset="0"/>
              </a:rPr>
              <a:t>Analysis</a:t>
            </a:r>
          </a:p>
          <a:p>
            <a:pPr marL="457200" indent="-457200">
              <a:spcBef>
                <a:spcPct val="50000"/>
              </a:spcBef>
              <a:buFont typeface="Arial" pitchFamily="34" charset="0"/>
              <a:buChar char="•"/>
              <a:defRPr/>
            </a:pPr>
            <a:r>
              <a:rPr lang="en-US" sz="2800" i="1" dirty="0">
                <a:solidFill>
                  <a:srgbClr val="002060"/>
                </a:solidFill>
                <a:latin typeface="Arial" pitchFamily="34" charset="0"/>
              </a:rPr>
              <a:t>Operating Leverage</a:t>
            </a:r>
            <a:endParaRPr lang="en-US" sz="2800" i="1" dirty="0" smtClean="0">
              <a:solidFill>
                <a:srgbClr val="002060"/>
              </a:solidFill>
              <a:latin typeface="Arial" pitchFamily="34" charset="0"/>
            </a:endParaRPr>
          </a:p>
          <a:p>
            <a:pPr marL="457200" indent="-457200">
              <a:spcBef>
                <a:spcPct val="50000"/>
              </a:spcBef>
              <a:buFont typeface="Arial" pitchFamily="34" charset="0"/>
              <a:buChar char="•"/>
              <a:defRPr/>
            </a:pPr>
            <a:endParaRPr lang="en-US" sz="2800" i="1" dirty="0">
              <a:solidFill>
                <a:srgbClr val="002060"/>
              </a:solidFill>
              <a:latin typeface="Arial" pitchFamily="34" charset="0"/>
            </a:endParaRPr>
          </a:p>
          <a:p>
            <a:pPr lvl="1">
              <a:spcBef>
                <a:spcPct val="50000"/>
              </a:spcBef>
              <a:defRPr/>
            </a:pPr>
            <a:endParaRPr lang="en-US" sz="2800" i="1" dirty="0">
              <a:solidFill>
                <a:srgbClr val="002060"/>
              </a:solidFill>
              <a:latin typeface="Arial" pitchFamily="34" charset="0"/>
            </a:endParaRPr>
          </a:p>
        </p:txBody>
      </p:sp>
      <p:sp>
        <p:nvSpPr>
          <p:cNvPr id="2" name="Footer Placeholder 1"/>
          <p:cNvSpPr>
            <a:spLocks noGrp="1"/>
          </p:cNvSpPr>
          <p:nvPr>
            <p:ph type="ftr" sz="quarter" idx="11"/>
          </p:nvPr>
        </p:nvSpPr>
        <p:spPr/>
        <p:txBody>
          <a:bodyPr/>
          <a:lstStyle/>
          <a:p>
            <a:r>
              <a:rPr lang="en-GB" dirty="0" err="1" smtClean="0">
                <a:solidFill>
                  <a:prstClr val="white">
                    <a:tint val="75000"/>
                  </a:prstClr>
                </a:solidFill>
              </a:rPr>
              <a:t>Dr.Sumudu</a:t>
            </a:r>
            <a:r>
              <a:rPr lang="en-GB" dirty="0" smtClean="0">
                <a:solidFill>
                  <a:prstClr val="white">
                    <a:tint val="75000"/>
                  </a:prstClr>
                </a:solidFill>
              </a:rPr>
              <a:t> </a:t>
            </a:r>
            <a:r>
              <a:rPr lang="en-GB" dirty="0" err="1" smtClean="0">
                <a:solidFill>
                  <a:prstClr val="white">
                    <a:tint val="75000"/>
                  </a:prstClr>
                </a:solidFill>
              </a:rPr>
              <a:t>Perera</a:t>
            </a:r>
            <a:endParaRPr lang="en-GB" dirty="0">
              <a:solidFill>
                <a:prstClr val="white">
                  <a:tint val="75000"/>
                </a:prstClr>
              </a:solidFill>
            </a:endParaRPr>
          </a:p>
        </p:txBody>
      </p:sp>
      <p:sp>
        <p:nvSpPr>
          <p:cNvPr id="3" name="Date Placeholder 2"/>
          <p:cNvSpPr>
            <a:spLocks noGrp="1"/>
          </p:cNvSpPr>
          <p:nvPr>
            <p:ph type="dt" sz="half" idx="10"/>
          </p:nvPr>
        </p:nvSpPr>
        <p:spPr/>
        <p:txBody>
          <a:bodyPr/>
          <a:lstStyle/>
          <a:p>
            <a:fld id="{B8749C59-B3A6-48DE-9DC7-43D9F8B75AE1}" type="datetime1">
              <a:rPr lang="en-GB" smtClean="0">
                <a:solidFill>
                  <a:prstClr val="white">
                    <a:tint val="75000"/>
                  </a:prstClr>
                </a:solidFill>
              </a:rPr>
              <a:pPr/>
              <a:t>16/11/2017</a:t>
            </a:fld>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18371FB-5D2B-430C-ADB4-9BE9180A17CB}" type="slidenum">
              <a:rPr lang="en-GB" smtClean="0">
                <a:solidFill>
                  <a:prstClr val="white">
                    <a:tint val="75000"/>
                  </a:prstClr>
                </a:solidFill>
              </a:rPr>
              <a:pPr/>
              <a:t>2</a:t>
            </a:fld>
            <a:endParaRPr lang="en-GB">
              <a:solidFill>
                <a:prstClr val="white">
                  <a:tint val="75000"/>
                </a:prstClr>
              </a:solidFill>
            </a:endParaRPr>
          </a:p>
        </p:txBody>
      </p:sp>
      <p:sp>
        <p:nvSpPr>
          <p:cNvPr id="7" name="TextBox 7">
            <a:extLst>
              <a:ext uri="{FF2B5EF4-FFF2-40B4-BE49-F238E27FC236}">
                <a16:creationId xmlns:a16="http://schemas.microsoft.com/office/drawing/2014/main" xmlns="" id="{C60C1E11-66B7-443A-B1AF-88003264D3E2}"/>
              </a:ext>
            </a:extLst>
          </p:cNvPr>
          <p:cNvSpPr txBox="1">
            <a:spLocks noChangeArrowheads="1"/>
          </p:cNvSpPr>
          <p:nvPr/>
        </p:nvSpPr>
        <p:spPr bwMode="auto">
          <a:xfrm>
            <a:off x="1158240" y="635001"/>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1" u="none" strike="noStrike" kern="1200" cap="none" spc="0" normalizeH="0" baseline="0" noProof="0" dirty="0">
                <a:ln>
                  <a:noFill/>
                </a:ln>
                <a:solidFill>
                  <a:srgbClr val="B31166">
                    <a:lumMod val="75000"/>
                  </a:srgbClr>
                </a:solidFill>
                <a:effectLst/>
                <a:uLnTx/>
                <a:uFillTx/>
                <a:latin typeface="Arial" panose="020B0604020202020204" pitchFamily="34" charset="0"/>
                <a:ea typeface="+mn-ea"/>
                <a:cs typeface="+mn-cs"/>
              </a:rPr>
              <a:t>Session Outline </a:t>
            </a:r>
          </a:p>
        </p:txBody>
      </p:sp>
    </p:spTree>
    <p:extLst>
      <p:ext uri="{BB962C8B-B14F-4D97-AF65-F5344CB8AC3E}">
        <p14:creationId xmlns:p14="http://schemas.microsoft.com/office/powerpoint/2010/main" val="137725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8F01D6F7-38B8-4026-AB91-5E102C97D8A5}" type="slidenum">
              <a:rPr lang="en-US" altLang="en-US">
                <a:solidFill>
                  <a:prstClr val="white">
                    <a:tint val="75000"/>
                  </a:prstClr>
                </a:solidFill>
              </a:rPr>
              <a:pPr/>
              <a:t>20</a:t>
            </a:fld>
            <a:endParaRPr lang="en-US" altLang="en-US">
              <a:solidFill>
                <a:prstClr val="white">
                  <a:tint val="75000"/>
                </a:prstClr>
              </a:solidFill>
            </a:endParaRPr>
          </a:p>
        </p:txBody>
      </p:sp>
      <p:sp>
        <p:nvSpPr>
          <p:cNvPr id="29698" name="Rectangle 2"/>
          <p:cNvSpPr>
            <a:spLocks noGrp="1" noChangeArrowheads="1"/>
          </p:cNvSpPr>
          <p:nvPr>
            <p:ph type="title"/>
          </p:nvPr>
        </p:nvSpPr>
        <p:spPr>
          <a:xfrm>
            <a:off x="2266950" y="815975"/>
            <a:ext cx="7543800" cy="762000"/>
          </a:xfrm>
        </p:spPr>
        <p:txBody>
          <a:bodyPr/>
          <a:lstStyle/>
          <a:p>
            <a:pPr algn="ctr"/>
            <a:r>
              <a:rPr lang="en-US" altLang="en-US" sz="2400" b="1" dirty="0"/>
              <a:t>Cost-Volume-Profit Analysis</a:t>
            </a:r>
          </a:p>
        </p:txBody>
      </p:sp>
      <p:sp>
        <p:nvSpPr>
          <p:cNvPr id="29699" name="Text Box 3"/>
          <p:cNvSpPr txBox="1">
            <a:spLocks noChangeArrowheads="1"/>
          </p:cNvSpPr>
          <p:nvPr/>
        </p:nvSpPr>
        <p:spPr bwMode="auto">
          <a:xfrm>
            <a:off x="2773545" y="2064544"/>
            <a:ext cx="594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Total Revenue = TR = (P)(Q)</a:t>
            </a:r>
          </a:p>
        </p:txBody>
      </p:sp>
      <p:sp>
        <p:nvSpPr>
          <p:cNvPr id="29700" name="Text Box 4"/>
          <p:cNvSpPr txBox="1">
            <a:spLocks noChangeArrowheads="1"/>
          </p:cNvSpPr>
          <p:nvPr/>
        </p:nvSpPr>
        <p:spPr bwMode="auto">
          <a:xfrm>
            <a:off x="2424113" y="2855119"/>
            <a:ext cx="7086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Total Cost = TC = TFC + (AVC)(Q)</a:t>
            </a:r>
          </a:p>
        </p:txBody>
      </p:sp>
      <p:sp>
        <p:nvSpPr>
          <p:cNvPr id="29701" name="Text Box 5"/>
          <p:cNvSpPr txBox="1">
            <a:spLocks noChangeArrowheads="1"/>
          </p:cNvSpPr>
          <p:nvPr/>
        </p:nvSpPr>
        <p:spPr bwMode="auto">
          <a:xfrm>
            <a:off x="2495550" y="3645694"/>
            <a:ext cx="7086600" cy="579438"/>
          </a:xfrm>
          <a:prstGeom prst="rect">
            <a:avLst/>
          </a:prstGeom>
          <a:solidFill>
            <a:schemeClr val="tx2">
              <a:lumMod val="50000"/>
            </a:schemeClr>
          </a:solidFill>
          <a:ln>
            <a:noFill/>
          </a:ln>
          <a:effectLs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Breakeven Volume TR = TC</a:t>
            </a:r>
          </a:p>
        </p:txBody>
      </p:sp>
      <p:sp>
        <p:nvSpPr>
          <p:cNvPr id="29702" name="Text Box 6"/>
          <p:cNvSpPr txBox="1">
            <a:spLocks noChangeArrowheads="1"/>
          </p:cNvSpPr>
          <p:nvPr/>
        </p:nvSpPr>
        <p:spPr bwMode="auto">
          <a:xfrm>
            <a:off x="2495550" y="4545970"/>
            <a:ext cx="7086600" cy="579438"/>
          </a:xfrm>
          <a:prstGeom prst="rect">
            <a:avLst/>
          </a:prstGeom>
          <a:solidFill>
            <a:schemeClr val="tx2">
              <a:lumMod val="50000"/>
            </a:schemeClr>
          </a:solidFill>
          <a:ln>
            <a:noFill/>
          </a:ln>
          <a:effectLs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(P)(Q) = TFC + (AVC)(Q)</a:t>
            </a:r>
          </a:p>
        </p:txBody>
      </p:sp>
      <p:sp>
        <p:nvSpPr>
          <p:cNvPr id="29703" name="Text Box 7"/>
          <p:cNvSpPr txBox="1">
            <a:spLocks noChangeArrowheads="1"/>
          </p:cNvSpPr>
          <p:nvPr/>
        </p:nvSpPr>
        <p:spPr bwMode="auto">
          <a:xfrm>
            <a:off x="2495550" y="5405343"/>
            <a:ext cx="7086600" cy="579438"/>
          </a:xfrm>
          <a:prstGeom prst="rect">
            <a:avLst/>
          </a:prstGeom>
          <a:solidFill>
            <a:schemeClr val="tx2">
              <a:lumMod val="50000"/>
            </a:schemeClr>
          </a:solidFill>
          <a:ln>
            <a:noFill/>
          </a:ln>
          <a:effectLs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Q</a:t>
            </a:r>
            <a:r>
              <a:rPr lang="en-US" altLang="en-US" sz="3200" baseline="-25000" dirty="0">
                <a:solidFill>
                  <a:prstClr val="white"/>
                </a:solidFill>
                <a:latin typeface="Arial" panose="020B0604020202020204" pitchFamily="34" charset="0"/>
              </a:rPr>
              <a:t>BE</a:t>
            </a:r>
            <a:r>
              <a:rPr lang="en-US" altLang="en-US" sz="3200" dirty="0">
                <a:solidFill>
                  <a:prstClr val="white"/>
                </a:solidFill>
                <a:latin typeface="Arial" panose="020B0604020202020204" pitchFamily="34" charset="0"/>
              </a:rPr>
              <a:t> = TFC/(P - AVC)</a:t>
            </a:r>
          </a:p>
        </p:txBody>
      </p:sp>
      <p:sp>
        <p:nvSpPr>
          <p:cNvPr id="10" name="Text Box 3"/>
          <p:cNvSpPr txBox="1">
            <a:spLocks noChangeArrowheads="1"/>
          </p:cNvSpPr>
          <p:nvPr/>
        </p:nvSpPr>
        <p:spPr bwMode="auto">
          <a:xfrm>
            <a:off x="2840439" y="2030146"/>
            <a:ext cx="5943600" cy="579437"/>
          </a:xfrm>
          <a:prstGeom prst="rect">
            <a:avLst/>
          </a:prstGeom>
          <a:solidFill>
            <a:schemeClr val="tx2">
              <a:lumMod val="50000"/>
            </a:schemeClr>
          </a:solidFill>
          <a:ln>
            <a:noFill/>
          </a:ln>
          <a:effectLs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Total Revenue = TR = (P)(Q)</a:t>
            </a:r>
          </a:p>
        </p:txBody>
      </p:sp>
      <p:sp>
        <p:nvSpPr>
          <p:cNvPr id="11" name="Text Box 4"/>
          <p:cNvSpPr txBox="1">
            <a:spLocks noChangeArrowheads="1"/>
          </p:cNvSpPr>
          <p:nvPr/>
        </p:nvSpPr>
        <p:spPr bwMode="auto">
          <a:xfrm>
            <a:off x="2491007" y="2820721"/>
            <a:ext cx="7086600" cy="579437"/>
          </a:xfrm>
          <a:prstGeom prst="rect">
            <a:avLst/>
          </a:prstGeom>
          <a:solidFill>
            <a:schemeClr val="tx2">
              <a:lumMod val="50000"/>
            </a:schemeClr>
          </a:solidFill>
          <a:ln>
            <a:noFill/>
          </a:ln>
          <a:effectLst/>
          <a:extLst/>
        </p:spPr>
        <p:txBody>
          <a:bodyPr>
            <a:spAutoFit/>
          </a:bodyPr>
          <a:lstStyle/>
          <a:p>
            <a:pPr algn="ctr" eaLnBrk="0" hangingPunct="0">
              <a:spcBef>
                <a:spcPct val="50000"/>
              </a:spcBef>
            </a:pPr>
            <a:r>
              <a:rPr lang="en-US" altLang="en-US" sz="3200" dirty="0">
                <a:solidFill>
                  <a:prstClr val="white"/>
                </a:solidFill>
                <a:latin typeface="Arial" panose="020B0604020202020204" pitchFamily="34" charset="0"/>
              </a:rPr>
              <a:t>Total Cost = TC = TFC + (AVC)(Q)</a:t>
            </a:r>
          </a:p>
        </p:txBody>
      </p:sp>
    </p:spTree>
    <p:extLst>
      <p:ext uri="{BB962C8B-B14F-4D97-AF65-F5344CB8AC3E}">
        <p14:creationId xmlns:p14="http://schemas.microsoft.com/office/powerpoint/2010/main" val="29017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diamond(in)">
                                      <p:cBhvr>
                                        <p:cTn id="12" dur="2000"/>
                                        <p:tgtEl>
                                          <p:spTgt spid="2969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diamond(in)">
                                      <p:cBhvr>
                                        <p:cTn id="15" dur="2000"/>
                                        <p:tgtEl>
                                          <p:spTgt spid="2970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9701"/>
                                        </p:tgtEl>
                                        <p:attrNameLst>
                                          <p:attrName>style.visibility</p:attrName>
                                        </p:attrNameLst>
                                      </p:cBhvr>
                                      <p:to>
                                        <p:strVal val="visible"/>
                                      </p:to>
                                    </p:set>
                                    <p:animEffect transition="in" filter="diamond(in)">
                                      <p:cBhvr>
                                        <p:cTn id="18" dur="2000"/>
                                        <p:tgtEl>
                                          <p:spTgt spid="2970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9702"/>
                                        </p:tgtEl>
                                        <p:attrNameLst>
                                          <p:attrName>style.visibility</p:attrName>
                                        </p:attrNameLst>
                                      </p:cBhvr>
                                      <p:to>
                                        <p:strVal val="visible"/>
                                      </p:to>
                                    </p:set>
                                    <p:animEffect transition="in" filter="diamond(in)">
                                      <p:cBhvr>
                                        <p:cTn id="21" dur="2000"/>
                                        <p:tgtEl>
                                          <p:spTgt spid="29702"/>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9703"/>
                                        </p:tgtEl>
                                        <p:attrNameLst>
                                          <p:attrName>style.visibility</p:attrName>
                                        </p:attrNameLst>
                                      </p:cBhvr>
                                      <p:to>
                                        <p:strVal val="visible"/>
                                      </p:to>
                                    </p:set>
                                    <p:animEffect transition="in" filter="diamond(in)">
                                      <p:cBhvr>
                                        <p:cTn id="24" dur="2000"/>
                                        <p:tgtEl>
                                          <p:spTgt spid="29703"/>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0" grpId="0"/>
      <p:bldP spid="29701" grpId="0" animBg="1"/>
      <p:bldP spid="29702" grpId="0" animBg="1"/>
      <p:bldP spid="29703"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338861CC-DB57-4D92-B2E4-23D4E945532E}" type="slidenum">
              <a:rPr lang="en-US" altLang="en-US">
                <a:solidFill>
                  <a:prstClr val="white">
                    <a:tint val="75000"/>
                  </a:prstClr>
                </a:solidFill>
              </a:rPr>
              <a:pPr/>
              <a:t>21</a:t>
            </a:fld>
            <a:endParaRPr lang="en-US" altLang="en-US">
              <a:solidFill>
                <a:prstClr val="white">
                  <a:tint val="75000"/>
                </a:prstClr>
              </a:solidFill>
            </a:endParaRPr>
          </a:p>
        </p:txBody>
      </p:sp>
      <p:sp>
        <p:nvSpPr>
          <p:cNvPr id="30722" name="Rectangle 2"/>
          <p:cNvSpPr>
            <a:spLocks noGrp="1" noChangeArrowheads="1"/>
          </p:cNvSpPr>
          <p:nvPr>
            <p:ph type="title"/>
          </p:nvPr>
        </p:nvSpPr>
        <p:spPr>
          <a:xfrm>
            <a:off x="1771650" y="972867"/>
            <a:ext cx="7772400" cy="542925"/>
          </a:xfrm>
        </p:spPr>
        <p:txBody>
          <a:bodyPr/>
          <a:lstStyle/>
          <a:p>
            <a:pPr algn="ctr"/>
            <a:r>
              <a:rPr lang="en-US" altLang="en-US" sz="2400" b="1" dirty="0"/>
              <a:t>Break-even o/p</a:t>
            </a:r>
          </a:p>
        </p:txBody>
      </p:sp>
      <p:pic>
        <p:nvPicPr>
          <p:cNvPr id="30728" name="Picture 8" descr="Fig0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005013"/>
            <a:ext cx="80772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6724650" y="2005013"/>
            <a:ext cx="3124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9D360E"/>
                </a:solidFill>
                <a:latin typeface="Arial" panose="020B0604020202020204" pitchFamily="34" charset="0"/>
              </a:rPr>
              <a:t>Q</a:t>
            </a:r>
            <a:r>
              <a:rPr lang="en-US" altLang="en-US" sz="2400" baseline="-25000">
                <a:solidFill>
                  <a:srgbClr val="9D360E"/>
                </a:solidFill>
                <a:latin typeface="Arial" panose="020B0604020202020204" pitchFamily="34" charset="0"/>
              </a:rPr>
              <a:t>BE</a:t>
            </a:r>
            <a:r>
              <a:rPr lang="en-US" altLang="en-US" sz="2400">
                <a:solidFill>
                  <a:srgbClr val="9D360E"/>
                </a:solidFill>
                <a:latin typeface="Arial" panose="020B0604020202020204" pitchFamily="34" charset="0"/>
              </a:rPr>
              <a:t> = TFC/(P - AVC) </a:t>
            </a:r>
          </a:p>
          <a:p>
            <a:pPr eaLnBrk="0" hangingPunct="0">
              <a:spcBef>
                <a:spcPct val="50000"/>
              </a:spcBef>
            </a:pPr>
            <a:r>
              <a:rPr lang="en-US" altLang="en-US" sz="2400">
                <a:solidFill>
                  <a:srgbClr val="9D360E"/>
                </a:solidFill>
                <a:latin typeface="Arial" panose="020B0604020202020204" pitchFamily="34" charset="0"/>
              </a:rPr>
              <a:t>P = 40</a:t>
            </a:r>
          </a:p>
          <a:p>
            <a:pPr eaLnBrk="0" hangingPunct="0">
              <a:spcBef>
                <a:spcPct val="50000"/>
              </a:spcBef>
            </a:pPr>
            <a:r>
              <a:rPr lang="en-US" altLang="en-US" sz="2400">
                <a:solidFill>
                  <a:srgbClr val="9D360E"/>
                </a:solidFill>
                <a:latin typeface="Arial" panose="020B0604020202020204" pitchFamily="34" charset="0"/>
              </a:rPr>
              <a:t>TFC = 200</a:t>
            </a:r>
          </a:p>
          <a:p>
            <a:pPr eaLnBrk="0" hangingPunct="0">
              <a:spcBef>
                <a:spcPct val="50000"/>
              </a:spcBef>
            </a:pPr>
            <a:r>
              <a:rPr lang="en-US" altLang="en-US" sz="2400">
                <a:solidFill>
                  <a:srgbClr val="9D360E"/>
                </a:solidFill>
                <a:latin typeface="Arial" panose="020B0604020202020204" pitchFamily="34" charset="0"/>
              </a:rPr>
              <a:t>AVC = 5</a:t>
            </a:r>
          </a:p>
          <a:p>
            <a:pPr eaLnBrk="0" hangingPunct="0">
              <a:spcBef>
                <a:spcPct val="50000"/>
              </a:spcBef>
            </a:pPr>
            <a:r>
              <a:rPr lang="en-US" altLang="en-US" sz="2400">
                <a:solidFill>
                  <a:srgbClr val="9D360E"/>
                </a:solidFill>
                <a:latin typeface="Arial" panose="020B0604020202020204" pitchFamily="34" charset="0"/>
              </a:rPr>
              <a:t>Q</a:t>
            </a:r>
            <a:r>
              <a:rPr lang="en-US" altLang="en-US" sz="2400" baseline="-25000">
                <a:solidFill>
                  <a:srgbClr val="9D360E"/>
                </a:solidFill>
                <a:latin typeface="Arial" panose="020B0604020202020204" pitchFamily="34" charset="0"/>
              </a:rPr>
              <a:t>BE</a:t>
            </a:r>
            <a:r>
              <a:rPr lang="en-US" altLang="en-US" sz="2400">
                <a:solidFill>
                  <a:srgbClr val="9D360E"/>
                </a:solidFill>
                <a:latin typeface="Arial" panose="020B0604020202020204" pitchFamily="34" charset="0"/>
              </a:rPr>
              <a:t> = 40</a:t>
            </a:r>
          </a:p>
        </p:txBody>
      </p:sp>
    </p:spTree>
    <p:extLst>
      <p:ext uri="{BB962C8B-B14F-4D97-AF65-F5344CB8AC3E}">
        <p14:creationId xmlns:p14="http://schemas.microsoft.com/office/powerpoint/2010/main" val="2132395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amond(in)">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diamond(in)">
                                      <p:cBhvr>
                                        <p:cTn id="12" dur="2000"/>
                                        <p:tgtEl>
                                          <p:spTgt spid="30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diamond(in)">
                                      <p:cBhvr>
                                        <p:cTn id="17" dur="2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22E12D99-80C2-4115-A6AC-76C2B72ACEB6}" type="slidenum">
              <a:rPr lang="en-US" altLang="en-US">
                <a:solidFill>
                  <a:prstClr val="white">
                    <a:tint val="75000"/>
                  </a:prstClr>
                </a:solidFill>
              </a:rPr>
              <a:pPr/>
              <a:t>22</a:t>
            </a:fld>
            <a:endParaRPr lang="en-US" altLang="en-US">
              <a:solidFill>
                <a:prstClr val="white">
                  <a:tint val="75000"/>
                </a:prstClr>
              </a:solidFill>
            </a:endParaRPr>
          </a:p>
        </p:txBody>
      </p:sp>
      <p:sp>
        <p:nvSpPr>
          <p:cNvPr id="64514" name="Rectangle 2"/>
          <p:cNvSpPr>
            <a:spLocks noGrp="1" noChangeArrowheads="1"/>
          </p:cNvSpPr>
          <p:nvPr>
            <p:ph type="title"/>
          </p:nvPr>
        </p:nvSpPr>
        <p:spPr>
          <a:xfrm>
            <a:off x="1871387" y="934900"/>
            <a:ext cx="7239000" cy="533400"/>
          </a:xfrm>
        </p:spPr>
        <p:txBody>
          <a:bodyPr/>
          <a:lstStyle/>
          <a:p>
            <a:pPr algn="ctr"/>
            <a:r>
              <a:rPr lang="en-US" altLang="en-US" sz="2400" b="1" dirty="0"/>
              <a:t>Operating Leverage and the other concepts</a:t>
            </a:r>
            <a:endParaRPr lang="en-GB" altLang="en-US" sz="2400" b="1" dirty="0"/>
          </a:p>
        </p:txBody>
      </p:sp>
      <p:sp>
        <p:nvSpPr>
          <p:cNvPr id="64515" name="Text Box 3"/>
          <p:cNvSpPr txBox="1">
            <a:spLocks noChangeArrowheads="1"/>
          </p:cNvSpPr>
          <p:nvPr/>
        </p:nvSpPr>
        <p:spPr bwMode="auto">
          <a:xfrm>
            <a:off x="388774" y="2146851"/>
            <a:ext cx="11127366" cy="4401205"/>
          </a:xfrm>
          <a:prstGeom prst="rect">
            <a:avLst/>
          </a:prstGeom>
          <a:solidFill>
            <a:schemeClr val="accent1">
              <a:lumMod val="50000"/>
            </a:schemeClr>
          </a:solidFill>
          <a:ln w="9525">
            <a:solidFill>
              <a:schemeClr val="tx1"/>
            </a:solidFill>
            <a:miter lim="800000"/>
            <a:headEnd/>
            <a:tailEnd/>
          </a:ln>
          <a:effectLst/>
          <a:extLst/>
        </p:spPr>
        <p:txBody>
          <a:bodyPr wrap="square">
            <a:spAutoFit/>
          </a:bodyPr>
          <a:lstStyle/>
          <a:p>
            <a:pPr algn="just" eaLnBrk="0" hangingPunct="0">
              <a:spcBef>
                <a:spcPct val="50000"/>
              </a:spcBef>
            </a:pPr>
            <a:r>
              <a:rPr lang="en-US" altLang="en-US" sz="2800" i="1" dirty="0">
                <a:solidFill>
                  <a:prstClr val="white"/>
                </a:solidFill>
                <a:latin typeface="Arial" panose="020B0604020202020204" pitchFamily="34" charset="0"/>
              </a:rPr>
              <a:t>Operating leverage:</a:t>
            </a:r>
            <a:r>
              <a:rPr lang="en-US" altLang="en-US" sz="2800" dirty="0">
                <a:solidFill>
                  <a:prstClr val="white"/>
                </a:solidFill>
                <a:latin typeface="Arial" panose="020B0604020202020204" pitchFamily="34" charset="0"/>
              </a:rPr>
              <a:t> The ratio of the firm’s total fixed costs to its total variable costs.</a:t>
            </a:r>
          </a:p>
          <a:p>
            <a:pPr algn="just" eaLnBrk="0" hangingPunct="0">
              <a:spcBef>
                <a:spcPct val="50000"/>
              </a:spcBef>
            </a:pPr>
            <a:r>
              <a:rPr lang="en-US" altLang="en-US" sz="2800" i="1" dirty="0">
                <a:solidFill>
                  <a:prstClr val="white"/>
                </a:solidFill>
                <a:latin typeface="Arial" panose="020B0604020202020204" pitchFamily="34" charset="0"/>
              </a:rPr>
              <a:t>Contribution margin per unit:</a:t>
            </a:r>
            <a:r>
              <a:rPr lang="en-US" altLang="en-US" sz="2800" dirty="0">
                <a:solidFill>
                  <a:prstClr val="white"/>
                </a:solidFill>
                <a:latin typeface="Arial" panose="020B0604020202020204" pitchFamily="34" charset="0"/>
              </a:rPr>
              <a:t> The excess of the selling price of the product over the average variable costs of the firm (i.e. P-AVC) that can be applied to cover the fixed costs of the firm and to provide profits.</a:t>
            </a:r>
          </a:p>
          <a:p>
            <a:pPr algn="just" eaLnBrk="0" hangingPunct="0">
              <a:spcBef>
                <a:spcPct val="50000"/>
              </a:spcBef>
            </a:pPr>
            <a:r>
              <a:rPr lang="en-US" altLang="en-US" sz="2800" i="1" dirty="0">
                <a:solidFill>
                  <a:prstClr val="white"/>
                </a:solidFill>
                <a:latin typeface="Arial" panose="020B0604020202020204" pitchFamily="34" charset="0"/>
              </a:rPr>
              <a:t>Degree of operating leverage (DOL):</a:t>
            </a:r>
            <a:r>
              <a:rPr lang="en-US" altLang="en-US" sz="2800" dirty="0">
                <a:solidFill>
                  <a:prstClr val="white"/>
                </a:solidFill>
                <a:latin typeface="Arial" panose="020B0604020202020204" pitchFamily="34" charset="0"/>
              </a:rPr>
              <a:t> The percentage change in the firm’s profits divided by the percentage change in output or sales; the sales elasticity of profits. </a:t>
            </a:r>
          </a:p>
        </p:txBody>
      </p:sp>
    </p:spTree>
    <p:extLst>
      <p:ext uri="{BB962C8B-B14F-4D97-AF65-F5344CB8AC3E}">
        <p14:creationId xmlns:p14="http://schemas.microsoft.com/office/powerpoint/2010/main" val="7363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amond(in)">
                                      <p:cBhvr>
                                        <p:cTn id="7" dur="2000"/>
                                        <p:tgtEl>
                                          <p:spTgt spid="645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4515"/>
                                        </p:tgtEl>
                                        <p:attrNameLst>
                                          <p:attrName>style.visibility</p:attrName>
                                        </p:attrNameLst>
                                      </p:cBhvr>
                                      <p:to>
                                        <p:strVal val="visible"/>
                                      </p:to>
                                    </p:set>
                                    <p:animEffect transition="in" filter="diamond(in)">
                                      <p:cBhvr>
                                        <p:cTn id="10" dur="2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fld id="{1A2F79FF-9B18-440B-8E63-A2322A8B38FB}" type="slidenum">
              <a:rPr lang="en-US" altLang="en-US">
                <a:solidFill>
                  <a:prstClr val="white">
                    <a:tint val="75000"/>
                  </a:prstClr>
                </a:solidFill>
              </a:rPr>
              <a:pPr/>
              <a:t>23</a:t>
            </a:fld>
            <a:endParaRPr lang="en-US" altLang="en-US">
              <a:solidFill>
                <a:prstClr val="white">
                  <a:tint val="75000"/>
                </a:prstClr>
              </a:solidFill>
            </a:endParaRPr>
          </a:p>
        </p:txBody>
      </p:sp>
      <p:sp>
        <p:nvSpPr>
          <p:cNvPr id="31746" name="Rectangle 2"/>
          <p:cNvSpPr>
            <a:spLocks noGrp="1" noChangeArrowheads="1"/>
          </p:cNvSpPr>
          <p:nvPr>
            <p:ph type="title"/>
          </p:nvPr>
        </p:nvSpPr>
        <p:spPr>
          <a:xfrm>
            <a:off x="2146852" y="813140"/>
            <a:ext cx="7543800" cy="838200"/>
          </a:xfrm>
        </p:spPr>
        <p:txBody>
          <a:bodyPr/>
          <a:lstStyle/>
          <a:p>
            <a:pPr algn="ctr"/>
            <a:r>
              <a:rPr lang="en-US" altLang="en-US" sz="2400" b="1" dirty="0"/>
              <a:t>Operating Leverage</a:t>
            </a:r>
          </a:p>
        </p:txBody>
      </p:sp>
      <p:sp>
        <p:nvSpPr>
          <p:cNvPr id="31747" name="Text Box 3"/>
          <p:cNvSpPr txBox="1">
            <a:spLocks noChangeArrowheads="1"/>
          </p:cNvSpPr>
          <p:nvPr/>
        </p:nvSpPr>
        <p:spPr bwMode="auto">
          <a:xfrm>
            <a:off x="2933700" y="2388809"/>
            <a:ext cx="6553200" cy="588962"/>
          </a:xfrm>
          <a:prstGeom prst="rect">
            <a:avLst/>
          </a:prstGeom>
          <a:solidFill>
            <a:schemeClr val="accent1">
              <a:lumMod val="50000"/>
            </a:schemeClr>
          </a:solidFill>
          <a:ln w="9525">
            <a:solidFill>
              <a:schemeClr val="tx1"/>
            </a:solidFill>
            <a:miter lim="800000"/>
            <a:headEnd/>
            <a:tailEnd/>
          </a:ln>
          <a:effectLst/>
          <a:extLst/>
        </p:spPr>
        <p:txBody>
          <a:bodyPr>
            <a:spAutoFit/>
          </a:bodyPr>
          <a:lstStyle/>
          <a:p>
            <a:pPr algn="ctr" eaLnBrk="0" hangingPunct="0">
              <a:spcBef>
                <a:spcPct val="50000"/>
              </a:spcBef>
            </a:pPr>
            <a:r>
              <a:rPr lang="en-US" altLang="en-US" sz="3200">
                <a:solidFill>
                  <a:prstClr val="white"/>
                </a:solidFill>
                <a:latin typeface="Arial" panose="020B0604020202020204" pitchFamily="34" charset="0"/>
              </a:rPr>
              <a:t>Operating Leverage = TFC/TVC</a:t>
            </a:r>
          </a:p>
        </p:txBody>
      </p:sp>
      <p:sp>
        <p:nvSpPr>
          <p:cNvPr id="31748" name="Text Box 4"/>
          <p:cNvSpPr txBox="1">
            <a:spLocks noChangeArrowheads="1"/>
          </p:cNvSpPr>
          <p:nvPr/>
        </p:nvSpPr>
        <p:spPr bwMode="auto">
          <a:xfrm>
            <a:off x="2508423" y="3402413"/>
            <a:ext cx="7010400" cy="588963"/>
          </a:xfrm>
          <a:prstGeom prst="rect">
            <a:avLst/>
          </a:prstGeom>
          <a:solidFill>
            <a:schemeClr val="accent1">
              <a:lumMod val="50000"/>
            </a:schemeClr>
          </a:solidFill>
          <a:ln w="9525">
            <a:solidFill>
              <a:schemeClr val="tx1"/>
            </a:solidFill>
            <a:miter lim="800000"/>
            <a:headEnd/>
            <a:tailEnd/>
          </a:ln>
          <a:effectLst/>
          <a:extLst/>
        </p:spPr>
        <p:txBody>
          <a:bodyPr>
            <a:spAutoFit/>
          </a:bodyPr>
          <a:lstStyle/>
          <a:p>
            <a:pPr algn="ctr" eaLnBrk="0" hangingPunct="0">
              <a:spcBef>
                <a:spcPct val="50000"/>
              </a:spcBef>
            </a:pPr>
            <a:r>
              <a:rPr lang="en-US" altLang="en-US" sz="3200">
                <a:solidFill>
                  <a:prstClr val="white"/>
                </a:solidFill>
                <a:latin typeface="Arial" panose="020B0604020202020204" pitchFamily="34" charset="0"/>
              </a:rPr>
              <a:t>Degree of Operating Leverage = DOL</a:t>
            </a:r>
          </a:p>
        </p:txBody>
      </p:sp>
      <p:pic>
        <p:nvPicPr>
          <p:cNvPr id="317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4705" y="4628115"/>
            <a:ext cx="5557837"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020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2000"/>
                                        <p:tgtEl>
                                          <p:spTgt spid="3174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diamond(in)">
                                      <p:cBhvr>
                                        <p:cTn id="10" dur="2000"/>
                                        <p:tgtEl>
                                          <p:spTgt spid="3174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diamond(in)">
                                      <p:cBhvr>
                                        <p:cTn id="13" dur="2000"/>
                                        <p:tgtEl>
                                          <p:spTgt spid="31748"/>
                                        </p:tgtEl>
                                      </p:cBhvr>
                                    </p:animEffect>
                                  </p:childTnLst>
                                </p:cTn>
                              </p:par>
                              <p:par>
                                <p:cTn id="14" presetID="8" presetClass="entr" presetSubtype="16"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diamond(in)">
                                      <p:cBhvr>
                                        <p:cTn id="16" dur="2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P spid="317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36998AF2-9277-458E-8D53-27AF79CAA190}" type="slidenum">
              <a:rPr lang="en-US" altLang="en-US">
                <a:solidFill>
                  <a:prstClr val="white">
                    <a:tint val="75000"/>
                  </a:prstClr>
                </a:solidFill>
              </a:rPr>
              <a:pPr/>
              <a:t>24</a:t>
            </a:fld>
            <a:endParaRPr lang="en-US" altLang="en-US">
              <a:solidFill>
                <a:prstClr val="white">
                  <a:tint val="75000"/>
                </a:prstClr>
              </a:solidFill>
            </a:endParaRPr>
          </a:p>
        </p:txBody>
      </p:sp>
      <p:sp>
        <p:nvSpPr>
          <p:cNvPr id="32770" name="Rectangle 2"/>
          <p:cNvSpPr>
            <a:spLocks noGrp="1" noChangeArrowheads="1"/>
          </p:cNvSpPr>
          <p:nvPr>
            <p:ph type="title"/>
          </p:nvPr>
        </p:nvSpPr>
        <p:spPr>
          <a:xfrm>
            <a:off x="2332723" y="662513"/>
            <a:ext cx="7543800" cy="838200"/>
          </a:xfrm>
        </p:spPr>
        <p:txBody>
          <a:bodyPr/>
          <a:lstStyle/>
          <a:p>
            <a:pPr algn="ctr"/>
            <a:r>
              <a:rPr lang="en-US" altLang="en-US" sz="2400" b="1"/>
              <a:t>Operating Leverage</a:t>
            </a:r>
          </a:p>
        </p:txBody>
      </p:sp>
      <p:pic>
        <p:nvPicPr>
          <p:cNvPr id="32774" name="Picture 6" descr="Fig0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81" y="1739537"/>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2775" name="Text Box 7"/>
          <p:cNvSpPr txBox="1">
            <a:spLocks noChangeArrowheads="1"/>
          </p:cNvSpPr>
          <p:nvPr/>
        </p:nvSpPr>
        <p:spPr bwMode="auto">
          <a:xfrm>
            <a:off x="8244671" y="2631732"/>
            <a:ext cx="3263705" cy="3016210"/>
          </a:xfrm>
          <a:prstGeom prst="rect">
            <a:avLst/>
          </a:prstGeom>
          <a:solidFill>
            <a:schemeClr val="accent1">
              <a:lumMod val="50000"/>
            </a:schemeClr>
          </a:solidFill>
          <a:ln w="9525">
            <a:solidFill>
              <a:schemeClr val="tx1"/>
            </a:solidFill>
            <a:miter lim="800000"/>
            <a:headEnd/>
            <a:tailEnd/>
          </a:ln>
          <a:effectLst/>
          <a:extLst/>
        </p:spPr>
        <p:txBody>
          <a:bodyPr wrap="square">
            <a:spAutoFit/>
          </a:bodyPr>
          <a:lstStyle/>
          <a:p>
            <a:pPr algn="just" eaLnBrk="0" hangingPunct="0">
              <a:spcBef>
                <a:spcPct val="50000"/>
              </a:spcBef>
              <a:buFont typeface="Wingdings" panose="05000000000000000000" pitchFamily="2" charset="2"/>
              <a:buChar char="ü"/>
            </a:pPr>
            <a:r>
              <a:rPr lang="en-US" altLang="en-US" sz="2000" dirty="0">
                <a:solidFill>
                  <a:prstClr val="white"/>
                </a:solidFill>
                <a:latin typeface="Arial" panose="020B0604020202020204" pitchFamily="34" charset="0"/>
              </a:rPr>
              <a:t>The intersection of TR and TC defines the break even quantity of Q</a:t>
            </a:r>
            <a:r>
              <a:rPr lang="en-US" altLang="en-US" sz="2000" baseline="-25000" dirty="0">
                <a:solidFill>
                  <a:prstClr val="white"/>
                </a:solidFill>
                <a:latin typeface="Arial" panose="020B0604020202020204" pitchFamily="34" charset="0"/>
              </a:rPr>
              <a:t>B</a:t>
            </a:r>
            <a:r>
              <a:rPr lang="en-US" altLang="en-US" sz="2000" dirty="0">
                <a:solidFill>
                  <a:prstClr val="white"/>
                </a:solidFill>
                <a:latin typeface="Arial" panose="020B0604020202020204" pitchFamily="34" charset="0"/>
              </a:rPr>
              <a:t>=40. With TC’, the break even quantity increases to Q</a:t>
            </a:r>
            <a:r>
              <a:rPr lang="en-US" altLang="en-US" sz="2000" baseline="-25000" dirty="0">
                <a:solidFill>
                  <a:prstClr val="white"/>
                </a:solidFill>
                <a:latin typeface="Arial" panose="020B0604020202020204" pitchFamily="34" charset="0"/>
              </a:rPr>
              <a:t>B’</a:t>
            </a:r>
            <a:r>
              <a:rPr lang="en-US" altLang="en-US" sz="2000" dirty="0">
                <a:solidFill>
                  <a:prstClr val="white"/>
                </a:solidFill>
                <a:latin typeface="Arial" panose="020B0604020202020204" pitchFamily="34" charset="0"/>
              </a:rPr>
              <a:t>=45. </a:t>
            </a:r>
          </a:p>
          <a:p>
            <a:pPr algn="just" eaLnBrk="0" hangingPunct="0">
              <a:spcBef>
                <a:spcPct val="50000"/>
              </a:spcBef>
              <a:buFont typeface="Wingdings" panose="05000000000000000000" pitchFamily="2" charset="2"/>
              <a:buChar char="ü"/>
            </a:pPr>
            <a:r>
              <a:rPr lang="en-US" altLang="en-US" sz="2000" dirty="0">
                <a:solidFill>
                  <a:prstClr val="white"/>
                </a:solidFill>
                <a:latin typeface="Arial" panose="020B0604020202020204" pitchFamily="34" charset="0"/>
              </a:rPr>
              <a:t>TC’ has a higher DOL than TC and therefore a higher Q</a:t>
            </a:r>
            <a:r>
              <a:rPr lang="en-US" altLang="en-US" sz="2000" baseline="-25000" dirty="0">
                <a:solidFill>
                  <a:prstClr val="white"/>
                </a:solidFill>
                <a:latin typeface="Arial" panose="020B0604020202020204" pitchFamily="34" charset="0"/>
              </a:rPr>
              <a:t>BE</a:t>
            </a:r>
          </a:p>
        </p:txBody>
      </p:sp>
    </p:spTree>
    <p:extLst>
      <p:ext uri="{BB962C8B-B14F-4D97-AF65-F5344CB8AC3E}">
        <p14:creationId xmlns:p14="http://schemas.microsoft.com/office/powerpoint/2010/main" val="188867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2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diamond(in)">
                                      <p:cBhvr>
                                        <p:cTn id="12" dur="2000"/>
                                        <p:tgtEl>
                                          <p:spTgt spid="3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diamond(in)">
                                      <p:cBhvr>
                                        <p:cTn id="17" dur="2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Maximization </a:t>
            </a:r>
            <a:endParaRPr lang="en-US" dirty="0"/>
          </a:p>
        </p:txBody>
      </p:sp>
      <p:sp>
        <p:nvSpPr>
          <p:cNvPr id="4" name="Date Placeholder 3"/>
          <p:cNvSpPr>
            <a:spLocks noGrp="1"/>
          </p:cNvSpPr>
          <p:nvPr>
            <p:ph type="dt" sz="half" idx="10"/>
          </p:nvPr>
        </p:nvSpPr>
        <p:spPr/>
        <p:txBody>
          <a:bodyPr/>
          <a:lstStyle/>
          <a:p>
            <a:fld id="{03EF86B1-53A2-4A32-BDC3-EAA4E7C60549}" type="datetime1">
              <a:rPr lang="en-GB" smtClean="0">
                <a:solidFill>
                  <a:prstClr val="white">
                    <a:tint val="75000"/>
                  </a:prstClr>
                </a:solidFill>
              </a:rPr>
              <a:pPr/>
              <a:t>16/11/2017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Dr.Sumudu Perera</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18371FB-5D2B-430C-ADB4-9BE9180A17CB}" type="slidenum">
              <a:rPr lang="en-GB" smtClean="0">
                <a:solidFill>
                  <a:prstClr val="white">
                    <a:tint val="75000"/>
                  </a:prstClr>
                </a:solidFill>
              </a:rPr>
              <a:pPr/>
              <a:t>3</a:t>
            </a:fld>
            <a:endParaRPr lang="en-GB">
              <a:solidFill>
                <a:prstClr val="white">
                  <a:tint val="75000"/>
                </a:prstClr>
              </a:solidFill>
            </a:endParaRPr>
          </a:p>
        </p:txBody>
      </p:sp>
      <p:pic>
        <p:nvPicPr>
          <p:cNvPr id="7" name="Picture 5" descr="ppgraph2"/>
          <p:cNvPicPr>
            <a:picLocks noGrp="1" noChangeAspect="1" noChangeArrowheads="1"/>
          </p:cNvPicPr>
          <p:nvPr>
            <p:ph idx="1"/>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67748" y="201964"/>
            <a:ext cx="6515858" cy="6433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80320" y="2273701"/>
            <a:ext cx="3775770" cy="3416320"/>
          </a:xfrm>
          <a:prstGeom prst="rect">
            <a:avLst/>
          </a:prstGeom>
        </p:spPr>
        <p:txBody>
          <a:bodyPr wrap="square">
            <a:spAutoFit/>
          </a:bodyPr>
          <a:lstStyle/>
          <a:p>
            <a:pPr>
              <a:lnSpc>
                <a:spcPct val="90000"/>
              </a:lnSpc>
            </a:pPr>
            <a:endParaRPr lang="en-US" altLang="en-US" sz="2000" dirty="0" smtClean="0"/>
          </a:p>
          <a:p>
            <a:pPr marL="285750" indent="-285750">
              <a:lnSpc>
                <a:spcPct val="90000"/>
              </a:lnSpc>
              <a:buFont typeface="Wingdings" panose="05000000000000000000" pitchFamily="2" charset="2"/>
              <a:buChar char="Ø"/>
            </a:pPr>
            <a:r>
              <a:rPr lang="en-GB" altLang="en-US" sz="2000" b="1" dirty="0" smtClean="0">
                <a:solidFill>
                  <a:srgbClr val="003366"/>
                </a:solidFill>
              </a:rPr>
              <a:t>Total Approach</a:t>
            </a:r>
          </a:p>
          <a:p>
            <a:pPr>
              <a:lnSpc>
                <a:spcPct val="90000"/>
              </a:lnSpc>
            </a:pPr>
            <a:endParaRPr lang="en-GB" altLang="en-US" sz="2000" b="1" dirty="0">
              <a:solidFill>
                <a:srgbClr val="003366"/>
              </a:solidFill>
            </a:endParaRPr>
          </a:p>
          <a:p>
            <a:pPr>
              <a:lnSpc>
                <a:spcPct val="90000"/>
              </a:lnSpc>
            </a:pPr>
            <a:r>
              <a:rPr lang="en-US" altLang="en-US" sz="2000" dirty="0" smtClean="0"/>
              <a:t>To </a:t>
            </a:r>
            <a:r>
              <a:rPr lang="en-US" altLang="en-US" sz="2000" dirty="0"/>
              <a:t>maximize </a:t>
            </a:r>
            <a:r>
              <a:rPr lang="en-US" altLang="en-US" sz="2000" dirty="0" smtClean="0"/>
              <a:t>profit </a:t>
            </a:r>
            <a:r>
              <a:rPr lang="en-US" altLang="en-US" sz="2000" dirty="0"/>
              <a:t>firm </a:t>
            </a:r>
            <a:r>
              <a:rPr lang="en-US" altLang="en-US" sz="2000" dirty="0" smtClean="0"/>
              <a:t>should;</a:t>
            </a:r>
          </a:p>
          <a:p>
            <a:pPr>
              <a:lnSpc>
                <a:spcPct val="90000"/>
              </a:lnSpc>
            </a:pPr>
            <a:r>
              <a:rPr lang="en-US" altLang="en-US" sz="2000" dirty="0" smtClean="0"/>
              <a:t> </a:t>
            </a:r>
            <a:endParaRPr lang="en-US" altLang="en-US" sz="2000" dirty="0"/>
          </a:p>
          <a:p>
            <a:pPr lvl="1">
              <a:lnSpc>
                <a:spcPct val="90000"/>
              </a:lnSpc>
            </a:pPr>
            <a:r>
              <a:rPr lang="en-US" altLang="en-US" sz="2000" dirty="0" smtClean="0"/>
              <a:t>-Produce </a:t>
            </a:r>
            <a:r>
              <a:rPr lang="en-US" altLang="en-US" sz="2000" dirty="0"/>
              <a:t>quantity of output where vertical distance between TR and TC curves is greatest  </a:t>
            </a:r>
            <a:r>
              <a:rPr lang="en-US" altLang="en-US" sz="2000" dirty="0" smtClean="0"/>
              <a:t>and</a:t>
            </a:r>
          </a:p>
          <a:p>
            <a:pPr lvl="1">
              <a:lnSpc>
                <a:spcPct val="90000"/>
              </a:lnSpc>
            </a:pPr>
            <a:endParaRPr lang="en-US" altLang="en-US" sz="2000" dirty="0"/>
          </a:p>
          <a:p>
            <a:pPr lvl="1">
              <a:lnSpc>
                <a:spcPct val="90000"/>
              </a:lnSpc>
            </a:pPr>
            <a:r>
              <a:rPr lang="en-US" altLang="en-US" sz="2000" dirty="0" smtClean="0"/>
              <a:t>-TR </a:t>
            </a:r>
            <a:r>
              <a:rPr lang="en-US" altLang="en-US" sz="2000" dirty="0"/>
              <a:t>curve </a:t>
            </a:r>
            <a:r>
              <a:rPr lang="en-US" altLang="en-US" sz="2000" dirty="0" smtClean="0"/>
              <a:t>should lie </a:t>
            </a:r>
            <a:r>
              <a:rPr lang="en-US" altLang="en-US" sz="2000" dirty="0"/>
              <a:t>above TC curve</a:t>
            </a:r>
          </a:p>
        </p:txBody>
      </p:sp>
    </p:spTree>
    <p:extLst>
      <p:ext uri="{BB962C8B-B14F-4D97-AF65-F5344CB8AC3E}">
        <p14:creationId xmlns:p14="http://schemas.microsoft.com/office/powerpoint/2010/main" val="2843437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 Maximization </a:t>
            </a:r>
          </a:p>
        </p:txBody>
      </p:sp>
      <p:sp>
        <p:nvSpPr>
          <p:cNvPr id="3" name="Content Placeholder 2"/>
          <p:cNvSpPr>
            <a:spLocks noGrp="1"/>
          </p:cNvSpPr>
          <p:nvPr>
            <p:ph idx="1"/>
          </p:nvPr>
        </p:nvSpPr>
        <p:spPr/>
        <p:txBody>
          <a:bodyPr/>
          <a:lstStyle/>
          <a:p>
            <a:r>
              <a:rPr lang="en-US" altLang="en-US" sz="2800" dirty="0"/>
              <a:t>To maximize profits the firm should produce </a:t>
            </a:r>
            <a:r>
              <a:rPr lang="en-US" altLang="en-US" sz="2800" dirty="0" smtClean="0"/>
              <a:t>the level </a:t>
            </a:r>
            <a:r>
              <a:rPr lang="en-US" altLang="en-US" sz="2800" dirty="0"/>
              <a:t>of output closest to point where MC = MR</a:t>
            </a:r>
          </a:p>
          <a:p>
            <a:pPr lvl="2"/>
            <a:r>
              <a:rPr lang="en-US" altLang="en-US" sz="2000" dirty="0"/>
              <a:t>Level of output at which the MC and MR curves intersect</a:t>
            </a:r>
          </a:p>
          <a:p>
            <a:r>
              <a:rPr lang="en-US" altLang="en-US" dirty="0"/>
              <a:t>Important exception to this rule</a:t>
            </a:r>
          </a:p>
          <a:p>
            <a:pPr lvl="1"/>
            <a:r>
              <a:rPr lang="en-US" altLang="en-US" dirty="0"/>
              <a:t>Sometimes MC and MR curves cross at two different points</a:t>
            </a:r>
          </a:p>
          <a:p>
            <a:pPr lvl="1"/>
            <a:r>
              <a:rPr lang="en-US" altLang="en-US" dirty="0"/>
              <a:t>In this case, profit-maximizing output level is the one at which MC curve crosses MR curve from below</a:t>
            </a:r>
          </a:p>
          <a:p>
            <a:pPr marL="0" indent="0">
              <a:buNone/>
            </a:pPr>
            <a:endParaRPr lang="en-US" dirty="0"/>
          </a:p>
        </p:txBody>
      </p:sp>
      <p:sp>
        <p:nvSpPr>
          <p:cNvPr id="4" name="Date Placeholder 3"/>
          <p:cNvSpPr>
            <a:spLocks noGrp="1"/>
          </p:cNvSpPr>
          <p:nvPr>
            <p:ph type="dt" sz="half" idx="10"/>
          </p:nvPr>
        </p:nvSpPr>
        <p:spPr/>
        <p:txBody>
          <a:bodyPr/>
          <a:lstStyle/>
          <a:p>
            <a:fld id="{03EF86B1-53A2-4A32-BDC3-EAA4E7C60549}" type="datetime1">
              <a:rPr lang="en-GB" smtClean="0">
                <a:solidFill>
                  <a:prstClr val="white">
                    <a:tint val="75000"/>
                  </a:prstClr>
                </a:solidFill>
              </a:rPr>
              <a:pPr/>
              <a:t>16/11/2017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rPr>
              <a:t>Dr.Sumudu Perera</a:t>
            </a: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18371FB-5D2B-430C-ADB4-9BE9180A17CB}" type="slidenum">
              <a:rPr lang="en-GB" smtClean="0">
                <a:solidFill>
                  <a:prstClr val="white">
                    <a:tint val="75000"/>
                  </a:prstClr>
                </a:solidFill>
              </a:rPr>
              <a:pPr/>
              <a:t>4</a:t>
            </a:fld>
            <a:endParaRPr lang="en-GB">
              <a:solidFill>
                <a:prstClr val="white">
                  <a:tint val="75000"/>
                </a:prstClr>
              </a:solidFill>
            </a:endParaRPr>
          </a:p>
        </p:txBody>
      </p:sp>
    </p:spTree>
    <p:extLst>
      <p:ext uri="{BB962C8B-B14F-4D97-AF65-F5344CB8AC3E}">
        <p14:creationId xmlns:p14="http://schemas.microsoft.com/office/powerpoint/2010/main" val="4078578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4"/>
          <p:cNvSpPr>
            <a:spLocks noGrp="1"/>
          </p:cNvSpPr>
          <p:nvPr>
            <p:ph type="sldNum" sz="quarter" idx="12"/>
          </p:nvPr>
        </p:nvSpPr>
        <p:spPr/>
        <p:txBody>
          <a:bodyPr/>
          <a:lstStyle/>
          <a:p>
            <a:fld id="{625885BD-997D-4CBC-AA75-2DC9A41658AF}" type="slidenum">
              <a:rPr lang="en-US" altLang="en-US"/>
              <a:pPr/>
              <a:t>5</a:t>
            </a:fld>
            <a:endParaRPr lang="en-US" altLang="en-US"/>
          </a:p>
        </p:txBody>
      </p:sp>
      <p:sp>
        <p:nvSpPr>
          <p:cNvPr id="45058" name="Rectangle 2"/>
          <p:cNvSpPr>
            <a:spLocks noGrp="1" noChangeArrowheads="1"/>
          </p:cNvSpPr>
          <p:nvPr>
            <p:ph type="title"/>
          </p:nvPr>
        </p:nvSpPr>
        <p:spPr/>
        <p:txBody>
          <a:bodyPr/>
          <a:lstStyle/>
          <a:p>
            <a:r>
              <a:rPr lang="en-US" altLang="en-US" dirty="0" smtClean="0"/>
              <a:t>Marginal approach </a:t>
            </a:r>
            <a:endParaRPr lang="en-US" altLang="en-US" dirty="0"/>
          </a:p>
        </p:txBody>
      </p:sp>
      <p:sp>
        <p:nvSpPr>
          <p:cNvPr id="45063" name="Rectangle 7"/>
          <p:cNvSpPr>
            <a:spLocks noChangeArrowheads="1"/>
          </p:cNvSpPr>
          <p:nvPr/>
        </p:nvSpPr>
        <p:spPr bwMode="auto">
          <a:xfrm>
            <a:off x="4405313" y="5786439"/>
            <a:ext cx="1120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profit rises</a:t>
            </a:r>
            <a:endParaRPr lang="en-US" altLang="en-US"/>
          </a:p>
        </p:txBody>
      </p:sp>
      <p:sp>
        <p:nvSpPr>
          <p:cNvPr id="45064" name="Rectangle 8"/>
          <p:cNvSpPr>
            <a:spLocks noChangeArrowheads="1"/>
          </p:cNvSpPr>
          <p:nvPr/>
        </p:nvSpPr>
        <p:spPr bwMode="auto">
          <a:xfrm>
            <a:off x="6946900" y="5786439"/>
            <a:ext cx="10868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profit falls</a:t>
            </a:r>
            <a:endParaRPr lang="en-US" altLang="en-US"/>
          </a:p>
        </p:txBody>
      </p:sp>
      <p:sp>
        <p:nvSpPr>
          <p:cNvPr id="45065" name="Line 9"/>
          <p:cNvSpPr>
            <a:spLocks noChangeShapeType="1"/>
          </p:cNvSpPr>
          <p:nvPr/>
        </p:nvSpPr>
        <p:spPr bwMode="auto">
          <a:xfrm>
            <a:off x="3868739" y="5716589"/>
            <a:ext cx="2409825" cy="15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6" name="Line 10"/>
          <p:cNvSpPr>
            <a:spLocks noChangeShapeType="1"/>
          </p:cNvSpPr>
          <p:nvPr/>
        </p:nvSpPr>
        <p:spPr bwMode="auto">
          <a:xfrm>
            <a:off x="6724650" y="5716589"/>
            <a:ext cx="2706688" cy="15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7" name="Freeform 11"/>
          <p:cNvSpPr>
            <a:spLocks/>
          </p:cNvSpPr>
          <p:nvPr/>
        </p:nvSpPr>
        <p:spPr bwMode="auto">
          <a:xfrm>
            <a:off x="4067175" y="2473325"/>
            <a:ext cx="4902200" cy="3614738"/>
          </a:xfrm>
          <a:custGeom>
            <a:avLst/>
            <a:gdLst>
              <a:gd name="T0" fmla="*/ 0 w 3088"/>
              <a:gd name="T1" fmla="*/ 0 h 2425"/>
              <a:gd name="T2" fmla="*/ 1674 w 3088"/>
              <a:gd name="T3" fmla="*/ 1313 h 2425"/>
              <a:gd name="T4" fmla="*/ 3088 w 3088"/>
              <a:gd name="T5" fmla="*/ 2425 h 2425"/>
            </a:gdLst>
            <a:ahLst/>
            <a:cxnLst>
              <a:cxn ang="0">
                <a:pos x="T0" y="T1"/>
              </a:cxn>
              <a:cxn ang="0">
                <a:pos x="T2" y="T3"/>
              </a:cxn>
              <a:cxn ang="0">
                <a:pos x="T4" y="T5"/>
              </a:cxn>
            </a:cxnLst>
            <a:rect l="0" t="0" r="r" b="b"/>
            <a:pathLst>
              <a:path w="3088" h="2425">
                <a:moveTo>
                  <a:pt x="0" y="0"/>
                </a:moveTo>
                <a:lnTo>
                  <a:pt x="1674" y="1313"/>
                </a:lnTo>
                <a:lnTo>
                  <a:pt x="3088" y="2425"/>
                </a:lnTo>
              </a:path>
            </a:pathLst>
          </a:custGeom>
          <a:noFill/>
          <a:ln w="57150" cmpd="sng">
            <a:solidFill>
              <a:srgbClr val="17515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Rectangle 12"/>
          <p:cNvSpPr>
            <a:spLocks noChangeArrowheads="1"/>
          </p:cNvSpPr>
          <p:nvPr/>
        </p:nvSpPr>
        <p:spPr bwMode="auto">
          <a:xfrm>
            <a:off x="9250364" y="2743201"/>
            <a:ext cx="31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i="1">
                <a:solidFill>
                  <a:srgbClr val="000000"/>
                </a:solidFill>
              </a:rPr>
              <a:t>MC</a:t>
            </a:r>
            <a:endParaRPr lang="en-US" altLang="en-US"/>
          </a:p>
        </p:txBody>
      </p:sp>
      <p:sp>
        <p:nvSpPr>
          <p:cNvPr id="45069" name="Rectangle 13"/>
          <p:cNvSpPr>
            <a:spLocks noChangeArrowheads="1"/>
          </p:cNvSpPr>
          <p:nvPr/>
        </p:nvSpPr>
        <p:spPr bwMode="auto">
          <a:xfrm>
            <a:off x="9118601" y="5989639"/>
            <a:ext cx="31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i="1">
                <a:solidFill>
                  <a:srgbClr val="000000"/>
                </a:solidFill>
              </a:rPr>
              <a:t>MR</a:t>
            </a:r>
            <a:endParaRPr lang="en-US" altLang="en-US"/>
          </a:p>
        </p:txBody>
      </p:sp>
      <p:sp>
        <p:nvSpPr>
          <p:cNvPr id="45070" name="Freeform 14"/>
          <p:cNvSpPr>
            <a:spLocks/>
          </p:cNvSpPr>
          <p:nvPr/>
        </p:nvSpPr>
        <p:spPr bwMode="auto">
          <a:xfrm>
            <a:off x="3984625" y="3049589"/>
            <a:ext cx="5372100" cy="1684337"/>
          </a:xfrm>
          <a:custGeom>
            <a:avLst/>
            <a:gdLst>
              <a:gd name="T0" fmla="*/ 0 w 3384"/>
              <a:gd name="T1" fmla="*/ 312 h 1130"/>
              <a:gd name="T2" fmla="*/ 0 w 3384"/>
              <a:gd name="T3" fmla="*/ 312 h 1130"/>
              <a:gd name="T4" fmla="*/ 52 w 3384"/>
              <a:gd name="T5" fmla="*/ 406 h 1130"/>
              <a:gd name="T6" fmla="*/ 124 w 3384"/>
              <a:gd name="T7" fmla="*/ 528 h 1130"/>
              <a:gd name="T8" fmla="*/ 213 w 3384"/>
              <a:gd name="T9" fmla="*/ 663 h 1130"/>
              <a:gd name="T10" fmla="*/ 311 w 3384"/>
              <a:gd name="T11" fmla="*/ 800 h 1130"/>
              <a:gd name="T12" fmla="*/ 363 w 3384"/>
              <a:gd name="T13" fmla="*/ 866 h 1130"/>
              <a:gd name="T14" fmla="*/ 415 w 3384"/>
              <a:gd name="T15" fmla="*/ 927 h 1130"/>
              <a:gd name="T16" fmla="*/ 467 w 3384"/>
              <a:gd name="T17" fmla="*/ 983 h 1130"/>
              <a:gd name="T18" fmla="*/ 519 w 3384"/>
              <a:gd name="T19" fmla="*/ 1031 h 1130"/>
              <a:gd name="T20" fmla="*/ 566 w 3384"/>
              <a:gd name="T21" fmla="*/ 1072 h 1130"/>
              <a:gd name="T22" fmla="*/ 618 w 3384"/>
              <a:gd name="T23" fmla="*/ 1102 h 1130"/>
              <a:gd name="T24" fmla="*/ 639 w 3384"/>
              <a:gd name="T25" fmla="*/ 1115 h 1130"/>
              <a:gd name="T26" fmla="*/ 660 w 3384"/>
              <a:gd name="T27" fmla="*/ 1122 h 1130"/>
              <a:gd name="T28" fmla="*/ 686 w 3384"/>
              <a:gd name="T29" fmla="*/ 1127 h 1130"/>
              <a:gd name="T30" fmla="*/ 707 w 3384"/>
              <a:gd name="T31" fmla="*/ 1130 h 1130"/>
              <a:gd name="T32" fmla="*/ 707 w 3384"/>
              <a:gd name="T33" fmla="*/ 1130 h 1130"/>
              <a:gd name="T34" fmla="*/ 764 w 3384"/>
              <a:gd name="T35" fmla="*/ 1125 h 1130"/>
              <a:gd name="T36" fmla="*/ 826 w 3384"/>
              <a:gd name="T37" fmla="*/ 1117 h 1130"/>
              <a:gd name="T38" fmla="*/ 899 w 3384"/>
              <a:gd name="T39" fmla="*/ 1102 h 1130"/>
              <a:gd name="T40" fmla="*/ 982 w 3384"/>
              <a:gd name="T41" fmla="*/ 1079 h 1130"/>
              <a:gd name="T42" fmla="*/ 1065 w 3384"/>
              <a:gd name="T43" fmla="*/ 1054 h 1130"/>
              <a:gd name="T44" fmla="*/ 1159 w 3384"/>
              <a:gd name="T45" fmla="*/ 1023 h 1130"/>
              <a:gd name="T46" fmla="*/ 1258 w 3384"/>
              <a:gd name="T47" fmla="*/ 990 h 1130"/>
              <a:gd name="T48" fmla="*/ 1357 w 3384"/>
              <a:gd name="T49" fmla="*/ 952 h 1130"/>
              <a:gd name="T50" fmla="*/ 1575 w 3384"/>
              <a:gd name="T51" fmla="*/ 866 h 1130"/>
              <a:gd name="T52" fmla="*/ 1799 w 3384"/>
              <a:gd name="T53" fmla="*/ 772 h 1130"/>
              <a:gd name="T54" fmla="*/ 2027 w 3384"/>
              <a:gd name="T55" fmla="*/ 670 h 1130"/>
              <a:gd name="T56" fmla="*/ 2256 w 3384"/>
              <a:gd name="T57" fmla="*/ 564 h 1130"/>
              <a:gd name="T58" fmla="*/ 2474 w 3384"/>
              <a:gd name="T59" fmla="*/ 460 h 1130"/>
              <a:gd name="T60" fmla="*/ 2682 w 3384"/>
              <a:gd name="T61" fmla="*/ 358 h 1130"/>
              <a:gd name="T62" fmla="*/ 3046 w 3384"/>
              <a:gd name="T63" fmla="*/ 175 h 1130"/>
              <a:gd name="T64" fmla="*/ 3291 w 3384"/>
              <a:gd name="T65" fmla="*/ 48 h 1130"/>
              <a:gd name="T66" fmla="*/ 3384 w 3384"/>
              <a:gd name="T6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84" h="1130">
                <a:moveTo>
                  <a:pt x="0" y="312"/>
                </a:moveTo>
                <a:lnTo>
                  <a:pt x="0" y="312"/>
                </a:lnTo>
                <a:lnTo>
                  <a:pt x="52" y="406"/>
                </a:lnTo>
                <a:lnTo>
                  <a:pt x="124" y="528"/>
                </a:lnTo>
                <a:lnTo>
                  <a:pt x="213" y="663"/>
                </a:lnTo>
                <a:lnTo>
                  <a:pt x="311" y="800"/>
                </a:lnTo>
                <a:lnTo>
                  <a:pt x="363" y="866"/>
                </a:lnTo>
                <a:lnTo>
                  <a:pt x="415" y="927"/>
                </a:lnTo>
                <a:lnTo>
                  <a:pt x="467" y="983"/>
                </a:lnTo>
                <a:lnTo>
                  <a:pt x="519" y="1031"/>
                </a:lnTo>
                <a:lnTo>
                  <a:pt x="566" y="1072"/>
                </a:lnTo>
                <a:lnTo>
                  <a:pt x="618" y="1102"/>
                </a:lnTo>
                <a:lnTo>
                  <a:pt x="639" y="1115"/>
                </a:lnTo>
                <a:lnTo>
                  <a:pt x="660" y="1122"/>
                </a:lnTo>
                <a:lnTo>
                  <a:pt x="686" y="1127"/>
                </a:lnTo>
                <a:lnTo>
                  <a:pt x="707" y="1130"/>
                </a:lnTo>
                <a:lnTo>
                  <a:pt x="707" y="1130"/>
                </a:lnTo>
                <a:lnTo>
                  <a:pt x="764" y="1125"/>
                </a:lnTo>
                <a:lnTo>
                  <a:pt x="826" y="1117"/>
                </a:lnTo>
                <a:lnTo>
                  <a:pt x="899" y="1102"/>
                </a:lnTo>
                <a:lnTo>
                  <a:pt x="982" y="1079"/>
                </a:lnTo>
                <a:lnTo>
                  <a:pt x="1065" y="1054"/>
                </a:lnTo>
                <a:lnTo>
                  <a:pt x="1159" y="1023"/>
                </a:lnTo>
                <a:lnTo>
                  <a:pt x="1258" y="990"/>
                </a:lnTo>
                <a:lnTo>
                  <a:pt x="1357" y="952"/>
                </a:lnTo>
                <a:lnTo>
                  <a:pt x="1575" y="866"/>
                </a:lnTo>
                <a:lnTo>
                  <a:pt x="1799" y="772"/>
                </a:lnTo>
                <a:lnTo>
                  <a:pt x="2027" y="670"/>
                </a:lnTo>
                <a:lnTo>
                  <a:pt x="2256" y="564"/>
                </a:lnTo>
                <a:lnTo>
                  <a:pt x="2474" y="460"/>
                </a:lnTo>
                <a:lnTo>
                  <a:pt x="2682" y="358"/>
                </a:lnTo>
                <a:lnTo>
                  <a:pt x="3046" y="175"/>
                </a:lnTo>
                <a:lnTo>
                  <a:pt x="3291" y="48"/>
                </a:lnTo>
                <a:lnTo>
                  <a:pt x="3384" y="0"/>
                </a:lnTo>
              </a:path>
            </a:pathLst>
          </a:custGeom>
          <a:noFill/>
          <a:ln w="57150" cmpd="sng">
            <a:solidFill>
              <a:srgbClr val="6D184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Freeform 15"/>
          <p:cNvSpPr>
            <a:spLocks/>
          </p:cNvSpPr>
          <p:nvPr/>
        </p:nvSpPr>
        <p:spPr bwMode="auto">
          <a:xfrm>
            <a:off x="6492876" y="4237039"/>
            <a:ext cx="136525" cy="136525"/>
          </a:xfrm>
          <a:custGeom>
            <a:avLst/>
            <a:gdLst>
              <a:gd name="T0" fmla="*/ 52 w 104"/>
              <a:gd name="T1" fmla="*/ 51 h 51"/>
              <a:gd name="T2" fmla="*/ 52 w 104"/>
              <a:gd name="T3" fmla="*/ 51 h 51"/>
              <a:gd name="T4" fmla="*/ 67 w 104"/>
              <a:gd name="T5" fmla="*/ 48 h 51"/>
              <a:gd name="T6" fmla="*/ 88 w 104"/>
              <a:gd name="T7" fmla="*/ 43 h 51"/>
              <a:gd name="T8" fmla="*/ 99 w 104"/>
              <a:gd name="T9" fmla="*/ 35 h 51"/>
              <a:gd name="T10" fmla="*/ 104 w 104"/>
              <a:gd name="T11" fmla="*/ 25 h 51"/>
              <a:gd name="T12" fmla="*/ 104 w 104"/>
              <a:gd name="T13" fmla="*/ 25 h 51"/>
              <a:gd name="T14" fmla="*/ 99 w 104"/>
              <a:gd name="T15" fmla="*/ 15 h 51"/>
              <a:gd name="T16" fmla="*/ 88 w 104"/>
              <a:gd name="T17" fmla="*/ 7 h 51"/>
              <a:gd name="T18" fmla="*/ 67 w 104"/>
              <a:gd name="T19" fmla="*/ 2 h 51"/>
              <a:gd name="T20" fmla="*/ 52 w 104"/>
              <a:gd name="T21" fmla="*/ 0 h 51"/>
              <a:gd name="T22" fmla="*/ 52 w 104"/>
              <a:gd name="T23" fmla="*/ 0 h 51"/>
              <a:gd name="T24" fmla="*/ 31 w 104"/>
              <a:gd name="T25" fmla="*/ 2 h 51"/>
              <a:gd name="T26" fmla="*/ 15 w 104"/>
              <a:gd name="T27" fmla="*/ 7 h 51"/>
              <a:gd name="T28" fmla="*/ 0 w 104"/>
              <a:gd name="T29" fmla="*/ 15 h 51"/>
              <a:gd name="T30" fmla="*/ 0 w 104"/>
              <a:gd name="T31" fmla="*/ 25 h 51"/>
              <a:gd name="T32" fmla="*/ 0 w 104"/>
              <a:gd name="T33" fmla="*/ 25 h 51"/>
              <a:gd name="T34" fmla="*/ 0 w 104"/>
              <a:gd name="T35" fmla="*/ 35 h 51"/>
              <a:gd name="T36" fmla="*/ 15 w 104"/>
              <a:gd name="T37" fmla="*/ 43 h 51"/>
              <a:gd name="T38" fmla="*/ 31 w 104"/>
              <a:gd name="T39" fmla="*/ 48 h 51"/>
              <a:gd name="T40" fmla="*/ 52 w 104"/>
              <a:gd name="T41" fmla="*/ 51 h 51"/>
              <a:gd name="T42" fmla="*/ 52 w 10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51">
                <a:moveTo>
                  <a:pt x="52" y="51"/>
                </a:moveTo>
                <a:lnTo>
                  <a:pt x="52" y="51"/>
                </a:lnTo>
                <a:lnTo>
                  <a:pt x="67" y="48"/>
                </a:lnTo>
                <a:lnTo>
                  <a:pt x="88" y="43"/>
                </a:lnTo>
                <a:lnTo>
                  <a:pt x="99" y="35"/>
                </a:lnTo>
                <a:lnTo>
                  <a:pt x="104" y="25"/>
                </a:lnTo>
                <a:lnTo>
                  <a:pt x="104" y="25"/>
                </a:lnTo>
                <a:lnTo>
                  <a:pt x="99" y="15"/>
                </a:lnTo>
                <a:lnTo>
                  <a:pt x="88" y="7"/>
                </a:lnTo>
                <a:lnTo>
                  <a:pt x="67" y="2"/>
                </a:lnTo>
                <a:lnTo>
                  <a:pt x="52" y="0"/>
                </a:lnTo>
                <a:lnTo>
                  <a:pt x="52" y="0"/>
                </a:lnTo>
                <a:lnTo>
                  <a:pt x="31" y="2"/>
                </a:lnTo>
                <a:lnTo>
                  <a:pt x="15" y="7"/>
                </a:lnTo>
                <a:lnTo>
                  <a:pt x="0" y="15"/>
                </a:lnTo>
                <a:lnTo>
                  <a:pt x="0" y="25"/>
                </a:lnTo>
                <a:lnTo>
                  <a:pt x="0" y="25"/>
                </a:lnTo>
                <a:lnTo>
                  <a:pt x="0" y="35"/>
                </a:lnTo>
                <a:lnTo>
                  <a:pt x="15" y="43"/>
                </a:lnTo>
                <a:lnTo>
                  <a:pt x="31" y="48"/>
                </a:lnTo>
                <a:lnTo>
                  <a:pt x="52" y="51"/>
                </a:lnTo>
                <a:lnTo>
                  <a:pt x="52"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5072" name="Group 16"/>
          <p:cNvGrpSpPr>
            <a:grpSpLocks/>
          </p:cNvGrpSpPr>
          <p:nvPr/>
        </p:nvGrpSpPr>
        <p:grpSpPr bwMode="auto">
          <a:xfrm>
            <a:off x="2563813" y="1890714"/>
            <a:ext cx="7181850" cy="4281487"/>
            <a:chOff x="655" y="1191"/>
            <a:chExt cx="4524" cy="2697"/>
          </a:xfrm>
        </p:grpSpPr>
        <p:sp>
          <p:nvSpPr>
            <p:cNvPr id="45073" name="Rectangle 17"/>
            <p:cNvSpPr>
              <a:spLocks noChangeArrowheads="1"/>
            </p:cNvSpPr>
            <p:nvPr/>
          </p:nvSpPr>
          <p:spPr bwMode="auto">
            <a:xfrm>
              <a:off x="1150" y="3163"/>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0</a:t>
              </a:r>
              <a:endParaRPr lang="en-US" altLang="en-US"/>
            </a:p>
          </p:txBody>
        </p:sp>
        <p:sp>
          <p:nvSpPr>
            <p:cNvPr id="45074" name="Line 18"/>
            <p:cNvSpPr>
              <a:spLocks noChangeShapeType="1"/>
            </p:cNvSpPr>
            <p:nvPr/>
          </p:nvSpPr>
          <p:spPr bwMode="auto">
            <a:xfrm>
              <a:off x="1249" y="3248"/>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19"/>
            <p:cNvSpPr>
              <a:spLocks noChangeShapeType="1"/>
            </p:cNvSpPr>
            <p:nvPr/>
          </p:nvSpPr>
          <p:spPr bwMode="auto">
            <a:xfrm>
              <a:off x="1249" y="3516"/>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76" name="Group 20"/>
            <p:cNvGrpSpPr>
              <a:grpSpLocks/>
            </p:cNvGrpSpPr>
            <p:nvPr/>
          </p:nvGrpSpPr>
          <p:grpSpPr bwMode="auto">
            <a:xfrm>
              <a:off x="655" y="1191"/>
              <a:ext cx="4524" cy="2697"/>
              <a:chOff x="655" y="1191"/>
              <a:chExt cx="4524" cy="2697"/>
            </a:xfrm>
          </p:grpSpPr>
          <p:sp>
            <p:nvSpPr>
              <p:cNvPr id="45077" name="Line 21"/>
              <p:cNvSpPr>
                <a:spLocks noChangeShapeType="1"/>
              </p:cNvSpPr>
              <p:nvPr/>
            </p:nvSpPr>
            <p:spPr bwMode="auto">
              <a:xfrm flipV="1">
                <a:off x="3910"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22"/>
              <p:cNvSpPr>
                <a:spLocks noChangeShapeType="1"/>
              </p:cNvSpPr>
              <p:nvPr/>
            </p:nvSpPr>
            <p:spPr bwMode="auto">
              <a:xfrm flipV="1">
                <a:off x="4279"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Line 23"/>
              <p:cNvSpPr>
                <a:spLocks noChangeShapeType="1"/>
              </p:cNvSpPr>
              <p:nvPr/>
            </p:nvSpPr>
            <p:spPr bwMode="auto">
              <a:xfrm flipV="1">
                <a:off x="3541"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24"/>
              <p:cNvSpPr>
                <a:spLocks noChangeShapeType="1"/>
              </p:cNvSpPr>
              <p:nvPr/>
            </p:nvSpPr>
            <p:spPr bwMode="auto">
              <a:xfrm flipV="1">
                <a:off x="3172"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25"/>
              <p:cNvSpPr>
                <a:spLocks noChangeShapeType="1"/>
              </p:cNvSpPr>
              <p:nvPr/>
            </p:nvSpPr>
            <p:spPr bwMode="auto">
              <a:xfrm flipV="1">
                <a:off x="2808"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26"/>
              <p:cNvSpPr>
                <a:spLocks noChangeShapeType="1"/>
              </p:cNvSpPr>
              <p:nvPr/>
            </p:nvSpPr>
            <p:spPr bwMode="auto">
              <a:xfrm flipV="1">
                <a:off x="2439"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27"/>
              <p:cNvSpPr>
                <a:spLocks noChangeShapeType="1"/>
              </p:cNvSpPr>
              <p:nvPr/>
            </p:nvSpPr>
            <p:spPr bwMode="auto">
              <a:xfrm flipV="1">
                <a:off x="2069"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28"/>
              <p:cNvSpPr>
                <a:spLocks noChangeShapeType="1"/>
              </p:cNvSpPr>
              <p:nvPr/>
            </p:nvSpPr>
            <p:spPr bwMode="auto">
              <a:xfrm flipV="1">
                <a:off x="1700" y="3248"/>
                <a:ext cx="1" cy="7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Rectangle 29"/>
              <p:cNvSpPr>
                <a:spLocks noChangeArrowheads="1"/>
              </p:cNvSpPr>
              <p:nvPr/>
            </p:nvSpPr>
            <p:spPr bwMode="auto">
              <a:xfrm>
                <a:off x="997" y="1567"/>
                <a:ext cx="2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600</a:t>
                </a:r>
                <a:endParaRPr lang="en-US" altLang="en-US"/>
              </a:p>
            </p:txBody>
          </p:sp>
          <p:sp>
            <p:nvSpPr>
              <p:cNvPr id="45086" name="Rectangle 30"/>
              <p:cNvSpPr>
                <a:spLocks noChangeArrowheads="1"/>
              </p:cNvSpPr>
              <p:nvPr/>
            </p:nvSpPr>
            <p:spPr bwMode="auto">
              <a:xfrm>
                <a:off x="997" y="1832"/>
                <a:ext cx="2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500</a:t>
                </a:r>
                <a:endParaRPr lang="en-US" altLang="en-US"/>
              </a:p>
            </p:txBody>
          </p:sp>
          <p:sp>
            <p:nvSpPr>
              <p:cNvPr id="45087" name="Rectangle 31"/>
              <p:cNvSpPr>
                <a:spLocks noChangeArrowheads="1"/>
              </p:cNvSpPr>
              <p:nvPr/>
            </p:nvSpPr>
            <p:spPr bwMode="auto">
              <a:xfrm>
                <a:off x="997" y="2099"/>
                <a:ext cx="2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400</a:t>
                </a:r>
                <a:endParaRPr lang="en-US" altLang="en-US"/>
              </a:p>
            </p:txBody>
          </p:sp>
          <p:sp>
            <p:nvSpPr>
              <p:cNvPr id="45088" name="Rectangle 32"/>
              <p:cNvSpPr>
                <a:spLocks noChangeArrowheads="1"/>
              </p:cNvSpPr>
              <p:nvPr/>
            </p:nvSpPr>
            <p:spPr bwMode="auto">
              <a:xfrm>
                <a:off x="997" y="2364"/>
                <a:ext cx="2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300</a:t>
                </a:r>
                <a:endParaRPr lang="en-US" altLang="en-US"/>
              </a:p>
            </p:txBody>
          </p:sp>
          <p:sp>
            <p:nvSpPr>
              <p:cNvPr id="45089" name="Rectangle 33"/>
              <p:cNvSpPr>
                <a:spLocks noChangeArrowheads="1"/>
              </p:cNvSpPr>
              <p:nvPr/>
            </p:nvSpPr>
            <p:spPr bwMode="auto">
              <a:xfrm>
                <a:off x="997" y="2631"/>
                <a:ext cx="2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200</a:t>
                </a:r>
                <a:endParaRPr lang="en-US" altLang="en-US"/>
              </a:p>
            </p:txBody>
          </p:sp>
          <p:sp>
            <p:nvSpPr>
              <p:cNvPr id="45090" name="Rectangle 34"/>
              <p:cNvSpPr>
                <a:spLocks noChangeArrowheads="1"/>
              </p:cNvSpPr>
              <p:nvPr/>
            </p:nvSpPr>
            <p:spPr bwMode="auto">
              <a:xfrm>
                <a:off x="997" y="2898"/>
                <a:ext cx="2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100</a:t>
                </a:r>
                <a:endParaRPr lang="en-US" altLang="en-US"/>
              </a:p>
            </p:txBody>
          </p:sp>
          <p:sp>
            <p:nvSpPr>
              <p:cNvPr id="45091" name="Rectangle 35"/>
              <p:cNvSpPr>
                <a:spLocks noChangeArrowheads="1"/>
              </p:cNvSpPr>
              <p:nvPr/>
            </p:nvSpPr>
            <p:spPr bwMode="auto">
              <a:xfrm>
                <a:off x="943" y="3429"/>
                <a:ext cx="28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–100</a:t>
                </a:r>
                <a:endParaRPr lang="en-US" altLang="en-US"/>
              </a:p>
            </p:txBody>
          </p:sp>
          <p:sp>
            <p:nvSpPr>
              <p:cNvPr id="45092" name="Rectangle 36"/>
              <p:cNvSpPr>
                <a:spLocks noChangeArrowheads="1"/>
              </p:cNvSpPr>
              <p:nvPr/>
            </p:nvSpPr>
            <p:spPr bwMode="auto">
              <a:xfrm>
                <a:off x="943" y="3694"/>
                <a:ext cx="28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a:solidFill>
                      <a:srgbClr val="000000"/>
                    </a:solidFill>
                  </a:rPr>
                  <a:t>–200</a:t>
                </a:r>
                <a:endParaRPr lang="en-US" altLang="en-US"/>
              </a:p>
            </p:txBody>
          </p:sp>
          <p:sp>
            <p:nvSpPr>
              <p:cNvPr id="45093" name="Rectangle 37"/>
              <p:cNvSpPr>
                <a:spLocks noChangeArrowheads="1"/>
              </p:cNvSpPr>
              <p:nvPr/>
            </p:nvSpPr>
            <p:spPr bwMode="auto">
              <a:xfrm>
                <a:off x="4707" y="3312"/>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000000"/>
                    </a:solidFill>
                  </a:rPr>
                  <a:t>Output</a:t>
                </a:r>
                <a:endParaRPr lang="en-US" altLang="en-US"/>
              </a:p>
            </p:txBody>
          </p:sp>
          <p:grpSp>
            <p:nvGrpSpPr>
              <p:cNvPr id="45094" name="Group 38"/>
              <p:cNvGrpSpPr>
                <a:grpSpLocks/>
              </p:cNvGrpSpPr>
              <p:nvPr/>
            </p:nvGrpSpPr>
            <p:grpSpPr bwMode="auto">
              <a:xfrm>
                <a:off x="1336" y="1191"/>
                <a:ext cx="3843" cy="2697"/>
                <a:chOff x="1336" y="1191"/>
                <a:chExt cx="3843" cy="2697"/>
              </a:xfrm>
            </p:grpSpPr>
            <p:sp>
              <p:nvSpPr>
                <p:cNvPr id="45095" name="Freeform 39"/>
                <p:cNvSpPr>
                  <a:spLocks/>
                </p:cNvSpPr>
                <p:nvPr/>
              </p:nvSpPr>
              <p:spPr bwMode="auto">
                <a:xfrm>
                  <a:off x="1336" y="1191"/>
                  <a:ext cx="3843" cy="2057"/>
                </a:xfrm>
                <a:custGeom>
                  <a:avLst/>
                  <a:gdLst>
                    <a:gd name="T0" fmla="*/ 0 w 3843"/>
                    <a:gd name="T1" fmla="*/ 0 h 2191"/>
                    <a:gd name="T2" fmla="*/ 0 w 3843"/>
                    <a:gd name="T3" fmla="*/ 2191 h 2191"/>
                    <a:gd name="T4" fmla="*/ 3843 w 3843"/>
                    <a:gd name="T5" fmla="*/ 2191 h 2191"/>
                  </a:gdLst>
                  <a:ahLst/>
                  <a:cxnLst>
                    <a:cxn ang="0">
                      <a:pos x="T0" y="T1"/>
                    </a:cxn>
                    <a:cxn ang="0">
                      <a:pos x="T2" y="T3"/>
                    </a:cxn>
                    <a:cxn ang="0">
                      <a:pos x="T4" y="T5"/>
                    </a:cxn>
                  </a:cxnLst>
                  <a:rect l="0" t="0" r="r" b="b"/>
                  <a:pathLst>
                    <a:path w="3843" h="2191">
                      <a:moveTo>
                        <a:pt x="0" y="0"/>
                      </a:moveTo>
                      <a:lnTo>
                        <a:pt x="0" y="2191"/>
                      </a:lnTo>
                      <a:lnTo>
                        <a:pt x="3843" y="219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6" name="Line 40"/>
                <p:cNvSpPr>
                  <a:spLocks noChangeShapeType="1"/>
                </p:cNvSpPr>
                <p:nvPr/>
              </p:nvSpPr>
              <p:spPr bwMode="auto">
                <a:xfrm flipV="1">
                  <a:off x="1336" y="3197"/>
                  <a:ext cx="1" cy="6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097" name="Rectangle 41"/>
              <p:cNvSpPr>
                <a:spLocks noChangeArrowheads="1"/>
              </p:cNvSpPr>
              <p:nvPr/>
            </p:nvSpPr>
            <p:spPr bwMode="auto">
              <a:xfrm>
                <a:off x="655" y="1363"/>
                <a:ext cx="4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dirty="0">
                    <a:solidFill>
                      <a:srgbClr val="000000"/>
                    </a:solidFill>
                  </a:rPr>
                  <a:t>Dollars</a:t>
                </a:r>
                <a:endParaRPr lang="en-US" altLang="en-US" dirty="0"/>
              </a:p>
            </p:txBody>
          </p:sp>
          <p:sp>
            <p:nvSpPr>
              <p:cNvPr id="45098" name="Line 42"/>
              <p:cNvSpPr>
                <a:spLocks noChangeShapeType="1"/>
              </p:cNvSpPr>
              <p:nvPr/>
            </p:nvSpPr>
            <p:spPr bwMode="auto">
              <a:xfrm>
                <a:off x="1249" y="1654"/>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9" name="Line 43"/>
              <p:cNvSpPr>
                <a:spLocks noChangeShapeType="1"/>
              </p:cNvSpPr>
              <p:nvPr/>
            </p:nvSpPr>
            <p:spPr bwMode="auto">
              <a:xfrm>
                <a:off x="1249" y="1919"/>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0" name="Line 44"/>
              <p:cNvSpPr>
                <a:spLocks noChangeShapeType="1"/>
              </p:cNvSpPr>
              <p:nvPr/>
            </p:nvSpPr>
            <p:spPr bwMode="auto">
              <a:xfrm>
                <a:off x="1249" y="2185"/>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1" name="Line 45"/>
              <p:cNvSpPr>
                <a:spLocks noChangeShapeType="1"/>
              </p:cNvSpPr>
              <p:nvPr/>
            </p:nvSpPr>
            <p:spPr bwMode="auto">
              <a:xfrm>
                <a:off x="1249" y="2450"/>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2" name="Line 46"/>
              <p:cNvSpPr>
                <a:spLocks noChangeShapeType="1"/>
              </p:cNvSpPr>
              <p:nvPr/>
            </p:nvSpPr>
            <p:spPr bwMode="auto">
              <a:xfrm>
                <a:off x="1249" y="2717"/>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3" name="Line 47"/>
              <p:cNvSpPr>
                <a:spLocks noChangeShapeType="1"/>
              </p:cNvSpPr>
              <p:nvPr/>
            </p:nvSpPr>
            <p:spPr bwMode="auto">
              <a:xfrm>
                <a:off x="1249" y="2985"/>
                <a:ext cx="8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4" name="Line 48"/>
              <p:cNvSpPr>
                <a:spLocks noChangeShapeType="1"/>
              </p:cNvSpPr>
              <p:nvPr/>
            </p:nvSpPr>
            <p:spPr bwMode="auto">
              <a:xfrm>
                <a:off x="1249" y="3781"/>
                <a:ext cx="8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5" name="Rectangle 49"/>
              <p:cNvSpPr>
                <a:spLocks noChangeArrowheads="1"/>
              </p:cNvSpPr>
              <p:nvPr/>
            </p:nvSpPr>
            <p:spPr bwMode="auto">
              <a:xfrm>
                <a:off x="1648"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1</a:t>
                </a:r>
                <a:endParaRPr lang="en-US" altLang="en-US"/>
              </a:p>
            </p:txBody>
          </p:sp>
          <p:sp>
            <p:nvSpPr>
              <p:cNvPr id="45106" name="Rectangle 50"/>
              <p:cNvSpPr>
                <a:spLocks noChangeArrowheads="1"/>
              </p:cNvSpPr>
              <p:nvPr/>
            </p:nvSpPr>
            <p:spPr bwMode="auto">
              <a:xfrm>
                <a:off x="2017"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2</a:t>
                </a:r>
                <a:endParaRPr lang="en-US" altLang="en-US"/>
              </a:p>
            </p:txBody>
          </p:sp>
          <p:sp>
            <p:nvSpPr>
              <p:cNvPr id="45107" name="Rectangle 51"/>
              <p:cNvSpPr>
                <a:spLocks noChangeArrowheads="1"/>
              </p:cNvSpPr>
              <p:nvPr/>
            </p:nvSpPr>
            <p:spPr bwMode="auto">
              <a:xfrm>
                <a:off x="2387"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3</a:t>
                </a:r>
                <a:endParaRPr lang="en-US" altLang="en-US"/>
              </a:p>
            </p:txBody>
          </p:sp>
          <p:sp>
            <p:nvSpPr>
              <p:cNvPr id="45108" name="Rectangle 52"/>
              <p:cNvSpPr>
                <a:spLocks noChangeArrowheads="1"/>
              </p:cNvSpPr>
              <p:nvPr/>
            </p:nvSpPr>
            <p:spPr bwMode="auto">
              <a:xfrm>
                <a:off x="2756"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4</a:t>
                </a:r>
                <a:endParaRPr lang="en-US" altLang="en-US"/>
              </a:p>
            </p:txBody>
          </p:sp>
          <p:sp>
            <p:nvSpPr>
              <p:cNvPr id="45109" name="Rectangle 53"/>
              <p:cNvSpPr>
                <a:spLocks noChangeArrowheads="1"/>
              </p:cNvSpPr>
              <p:nvPr/>
            </p:nvSpPr>
            <p:spPr bwMode="auto">
              <a:xfrm>
                <a:off x="3115"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5</a:t>
                </a:r>
                <a:endParaRPr lang="en-US" altLang="en-US"/>
              </a:p>
            </p:txBody>
          </p:sp>
          <p:sp>
            <p:nvSpPr>
              <p:cNvPr id="45110" name="Rectangle 54"/>
              <p:cNvSpPr>
                <a:spLocks noChangeArrowheads="1"/>
              </p:cNvSpPr>
              <p:nvPr/>
            </p:nvSpPr>
            <p:spPr bwMode="auto">
              <a:xfrm>
                <a:off x="3473"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6</a:t>
                </a:r>
                <a:endParaRPr lang="en-US" altLang="en-US"/>
              </a:p>
            </p:txBody>
          </p:sp>
          <p:sp>
            <p:nvSpPr>
              <p:cNvPr id="45111" name="Rectangle 55"/>
              <p:cNvSpPr>
                <a:spLocks noChangeArrowheads="1"/>
              </p:cNvSpPr>
              <p:nvPr/>
            </p:nvSpPr>
            <p:spPr bwMode="auto">
              <a:xfrm>
                <a:off x="3853" y="3335"/>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7</a:t>
                </a:r>
                <a:endParaRPr lang="en-US" altLang="en-US"/>
              </a:p>
            </p:txBody>
          </p:sp>
          <p:sp>
            <p:nvSpPr>
              <p:cNvPr id="45112" name="Rectangle 56"/>
              <p:cNvSpPr>
                <a:spLocks noChangeArrowheads="1"/>
              </p:cNvSpPr>
              <p:nvPr/>
            </p:nvSpPr>
            <p:spPr bwMode="auto">
              <a:xfrm>
                <a:off x="4222" y="3337"/>
                <a:ext cx="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8</a:t>
                </a:r>
                <a:endParaRPr lang="en-US" altLang="en-US"/>
              </a:p>
            </p:txBody>
          </p:sp>
        </p:grpSp>
      </p:grpSp>
      <p:sp>
        <p:nvSpPr>
          <p:cNvPr id="45113" name="Line 57"/>
          <p:cNvSpPr>
            <a:spLocks noChangeShapeType="1"/>
          </p:cNvSpPr>
          <p:nvPr/>
        </p:nvSpPr>
        <p:spPr bwMode="auto">
          <a:xfrm flipV="1">
            <a:off x="6559550" y="4343400"/>
            <a:ext cx="0" cy="81915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4" name="Line 58"/>
          <p:cNvSpPr>
            <a:spLocks noChangeShapeType="1"/>
          </p:cNvSpPr>
          <p:nvPr/>
        </p:nvSpPr>
        <p:spPr bwMode="auto">
          <a:xfrm>
            <a:off x="6559550" y="5632450"/>
            <a:ext cx="0" cy="5334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96844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wipe(left)">
                                      <p:cBhvr>
                                        <p:cTn id="7" dur="500"/>
                                        <p:tgtEl>
                                          <p:spTgt spid="450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70"/>
                                        </p:tgtEl>
                                        <p:attrNameLst>
                                          <p:attrName>style.visibility</p:attrName>
                                        </p:attrNameLst>
                                      </p:cBhvr>
                                      <p:to>
                                        <p:strVal val="visible"/>
                                      </p:to>
                                    </p:set>
                                    <p:animEffect transition="in" filter="wipe(left)">
                                      <p:cBhvr>
                                        <p:cTn id="12" dur="500"/>
                                        <p:tgtEl>
                                          <p:spTgt spid="45070"/>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5068"/>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5067"/>
                                        </p:tgtEl>
                                        <p:attrNameLst>
                                          <p:attrName>style.visibility</p:attrName>
                                        </p:attrNameLst>
                                      </p:cBhvr>
                                      <p:to>
                                        <p:strVal val="visible"/>
                                      </p:to>
                                    </p:set>
                                    <p:animEffect transition="in" filter="wipe(left)">
                                      <p:cBhvr>
                                        <p:cTn id="19" dur="500"/>
                                        <p:tgtEl>
                                          <p:spTgt spid="45067"/>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50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65"/>
                                        </p:tgtEl>
                                        <p:attrNameLst>
                                          <p:attrName>style.visibility</p:attrName>
                                        </p:attrNameLst>
                                      </p:cBhvr>
                                      <p:to>
                                        <p:strVal val="visible"/>
                                      </p:to>
                                    </p:set>
                                    <p:animEffect transition="in" filter="wipe(left)">
                                      <p:cBhvr>
                                        <p:cTn id="27" dur="500"/>
                                        <p:tgtEl>
                                          <p:spTgt spid="450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5063"/>
                                        </p:tgtEl>
                                        <p:attrNameLst>
                                          <p:attrName>style.visibility</p:attrName>
                                        </p:attrNameLst>
                                      </p:cBhvr>
                                      <p:to>
                                        <p:strVal val="visible"/>
                                      </p:to>
                                    </p:set>
                                    <p:animEffect transition="in" filter="wipe(left)">
                                      <p:cBhvr>
                                        <p:cTn id="30" dur="500"/>
                                        <p:tgtEl>
                                          <p:spTgt spid="45063"/>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45071"/>
                                        </p:tgtEl>
                                        <p:attrNameLst>
                                          <p:attrName>style.visibility</p:attrName>
                                        </p:attrNameLst>
                                      </p:cBhvr>
                                      <p:to>
                                        <p:strVal val="visible"/>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45113"/>
                                        </p:tgtEl>
                                        <p:attrNameLst>
                                          <p:attrName>style.visibility</p:attrName>
                                        </p:attrNameLst>
                                      </p:cBhvr>
                                      <p:to>
                                        <p:strVal val="visible"/>
                                      </p:to>
                                    </p:set>
                                    <p:animEffect transition="in" filter="wipe(up)">
                                      <p:cBhvr>
                                        <p:cTn id="37" dur="500"/>
                                        <p:tgtEl>
                                          <p:spTgt spid="45113"/>
                                        </p:tgtEl>
                                      </p:cBhvr>
                                    </p:animEffect>
                                  </p:childTnLst>
                                </p:cTn>
                              </p:par>
                            </p:childTnLst>
                          </p:cTn>
                        </p:par>
                        <p:par>
                          <p:cTn id="38" fill="hold" nodeType="afterGroup">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45114"/>
                                        </p:tgtEl>
                                        <p:attrNameLst>
                                          <p:attrName>style.visibility</p:attrName>
                                        </p:attrNameLst>
                                      </p:cBhvr>
                                      <p:to>
                                        <p:strVal val="visible"/>
                                      </p:to>
                                    </p:set>
                                    <p:animEffect transition="in" filter="wipe(up)">
                                      <p:cBhvr>
                                        <p:cTn id="41" dur="500"/>
                                        <p:tgtEl>
                                          <p:spTgt spid="451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066"/>
                                        </p:tgtEl>
                                        <p:attrNameLst>
                                          <p:attrName>style.visibility</p:attrName>
                                        </p:attrNameLst>
                                      </p:cBhvr>
                                      <p:to>
                                        <p:strVal val="visible"/>
                                      </p:to>
                                    </p:set>
                                    <p:animEffect transition="in" filter="wipe(left)">
                                      <p:cBhvr>
                                        <p:cTn id="46" dur="500"/>
                                        <p:tgtEl>
                                          <p:spTgt spid="4506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5064"/>
                                        </p:tgtEl>
                                        <p:attrNameLst>
                                          <p:attrName>style.visibility</p:attrName>
                                        </p:attrNameLst>
                                      </p:cBhvr>
                                      <p:to>
                                        <p:strVal val="visible"/>
                                      </p:to>
                                    </p:set>
                                    <p:animEffect transition="in" filter="wipe(left)">
                                      <p:cBhvr>
                                        <p:cTn id="49"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animBg="1"/>
      <p:bldP spid="45066" grpId="0" animBg="1"/>
      <p:bldP spid="45067" grpId="0" animBg="1"/>
      <p:bldP spid="45068" grpId="0"/>
      <p:bldP spid="45069" grpId="0"/>
      <p:bldP spid="45070" grpId="0" animBg="1"/>
      <p:bldP spid="45071" grpId="0" animBg="1"/>
      <p:bldP spid="45113" grpId="0" animBg="1"/>
      <p:bldP spid="45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dirty="0"/>
              <a:t>Economies of Scale</a:t>
            </a:r>
            <a:endParaRPr lang="en-US" altLang="en-US" dirty="0"/>
          </a:p>
        </p:txBody>
      </p:sp>
      <p:sp>
        <p:nvSpPr>
          <p:cNvPr id="7171" name="Rectangle 3"/>
          <p:cNvSpPr>
            <a:spLocks noGrp="1" noChangeArrowheads="1"/>
          </p:cNvSpPr>
          <p:nvPr>
            <p:ph type="body" idx="1"/>
          </p:nvPr>
        </p:nvSpPr>
        <p:spPr/>
        <p:txBody>
          <a:bodyPr/>
          <a:lstStyle/>
          <a:p>
            <a:r>
              <a:rPr lang="en-GB" altLang="en-US" dirty="0"/>
              <a:t>The advantages of large scale production that result in lower unit (average) costs (cost per unit)</a:t>
            </a:r>
          </a:p>
          <a:p>
            <a:r>
              <a:rPr lang="en-GB" altLang="en-US" dirty="0"/>
              <a:t>AC = TC / Q</a:t>
            </a:r>
          </a:p>
          <a:p>
            <a:r>
              <a:rPr lang="en-GB" altLang="en-US" dirty="0"/>
              <a:t>Economies of scale – spreads total costs over a greater range of </a:t>
            </a:r>
            <a:r>
              <a:rPr lang="en-GB" altLang="en-US" dirty="0" smtClean="0"/>
              <a:t>output</a:t>
            </a:r>
          </a:p>
          <a:p>
            <a:r>
              <a:rPr lang="en-GB" altLang="en-US" dirty="0" smtClean="0"/>
              <a:t>The optimum output occurs at the Minimum Efficient Scale (MES)</a:t>
            </a:r>
            <a:endParaRPr lang="en-US" altLang="en-US" dirty="0"/>
          </a:p>
        </p:txBody>
      </p:sp>
    </p:spTree>
    <p:extLst>
      <p:ext uri="{BB962C8B-B14F-4D97-AF65-F5344CB8AC3E}">
        <p14:creationId xmlns:p14="http://schemas.microsoft.com/office/powerpoint/2010/main" val="3684946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en-US"/>
              <a:t>Economies of Scale</a:t>
            </a:r>
          </a:p>
        </p:txBody>
      </p:sp>
      <p:sp>
        <p:nvSpPr>
          <p:cNvPr id="32771" name="Line 3"/>
          <p:cNvSpPr>
            <a:spLocks noChangeShapeType="1"/>
          </p:cNvSpPr>
          <p:nvPr/>
        </p:nvSpPr>
        <p:spPr bwMode="auto">
          <a:xfrm>
            <a:off x="2819400" y="2209800"/>
            <a:ext cx="0" cy="3505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Line 4"/>
          <p:cNvSpPr>
            <a:spLocks noChangeShapeType="1"/>
          </p:cNvSpPr>
          <p:nvPr/>
        </p:nvSpPr>
        <p:spPr bwMode="auto">
          <a:xfrm>
            <a:off x="2819400" y="5715000"/>
            <a:ext cx="7391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Text Box 5"/>
          <p:cNvSpPr txBox="1">
            <a:spLocks noChangeArrowheads="1"/>
          </p:cNvSpPr>
          <p:nvPr/>
        </p:nvSpPr>
        <p:spPr bwMode="auto">
          <a:xfrm>
            <a:off x="1370285" y="2161829"/>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latin typeface="Verdana" panose="020B0604030504040204" pitchFamily="34" charset="0"/>
                <a:cs typeface="Times New Roman" panose="02020603050405020304" pitchFamily="18" charset="0"/>
              </a:rPr>
              <a:t>Unit Cost</a:t>
            </a:r>
          </a:p>
        </p:txBody>
      </p:sp>
      <p:sp>
        <p:nvSpPr>
          <p:cNvPr id="32774" name="Text Box 6"/>
          <p:cNvSpPr txBox="1">
            <a:spLocks noChangeArrowheads="1"/>
          </p:cNvSpPr>
          <p:nvPr/>
        </p:nvSpPr>
        <p:spPr bwMode="auto">
          <a:xfrm>
            <a:off x="9637713" y="5857876"/>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Output</a:t>
            </a:r>
          </a:p>
        </p:txBody>
      </p:sp>
      <p:sp>
        <p:nvSpPr>
          <p:cNvPr id="32775" name="Freeform 7"/>
          <p:cNvSpPr>
            <a:spLocks/>
          </p:cNvSpPr>
          <p:nvPr/>
        </p:nvSpPr>
        <p:spPr bwMode="auto">
          <a:xfrm>
            <a:off x="3200400" y="2362200"/>
            <a:ext cx="2438400" cy="914400"/>
          </a:xfrm>
          <a:custGeom>
            <a:avLst/>
            <a:gdLst>
              <a:gd name="T0" fmla="*/ 0 w 1536"/>
              <a:gd name="T1" fmla="*/ 0 h 576"/>
              <a:gd name="T2" fmla="*/ 192 w 1536"/>
              <a:gd name="T3" fmla="*/ 384 h 576"/>
              <a:gd name="T4" fmla="*/ 816 w 1536"/>
              <a:gd name="T5" fmla="*/ 576 h 576"/>
              <a:gd name="T6" fmla="*/ 1296 w 1536"/>
              <a:gd name="T7" fmla="*/ 384 h 576"/>
              <a:gd name="T8" fmla="*/ 1536 w 1536"/>
              <a:gd name="T9" fmla="*/ 192 h 576"/>
            </a:gdLst>
            <a:ahLst/>
            <a:cxnLst>
              <a:cxn ang="0">
                <a:pos x="T0" y="T1"/>
              </a:cxn>
              <a:cxn ang="0">
                <a:pos x="T2" y="T3"/>
              </a:cxn>
              <a:cxn ang="0">
                <a:pos x="T4" y="T5"/>
              </a:cxn>
              <a:cxn ang="0">
                <a:pos x="T6" y="T7"/>
              </a:cxn>
              <a:cxn ang="0">
                <a:pos x="T8" y="T9"/>
              </a:cxn>
            </a:cxnLst>
            <a:rect l="0" t="0" r="r" b="b"/>
            <a:pathLst>
              <a:path w="1536" h="576">
                <a:moveTo>
                  <a:pt x="0" y="0"/>
                </a:moveTo>
                <a:cubicBezTo>
                  <a:pt x="28" y="144"/>
                  <a:pt x="56" y="288"/>
                  <a:pt x="192" y="384"/>
                </a:cubicBezTo>
                <a:cubicBezTo>
                  <a:pt x="328" y="480"/>
                  <a:pt x="632" y="576"/>
                  <a:pt x="816" y="576"/>
                </a:cubicBezTo>
                <a:cubicBezTo>
                  <a:pt x="1000" y="576"/>
                  <a:pt x="1176" y="448"/>
                  <a:pt x="1296" y="384"/>
                </a:cubicBezTo>
                <a:cubicBezTo>
                  <a:pt x="1416" y="320"/>
                  <a:pt x="1488" y="224"/>
                  <a:pt x="1536" y="192"/>
                </a:cubicBezTo>
              </a:path>
            </a:pathLst>
          </a:custGeom>
          <a:noFill/>
          <a:ln w="38100"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6" name="Arc 8"/>
          <p:cNvSpPr>
            <a:spLocks/>
          </p:cNvSpPr>
          <p:nvPr/>
        </p:nvSpPr>
        <p:spPr bwMode="auto">
          <a:xfrm flipH="1" flipV="1">
            <a:off x="4419600" y="2819400"/>
            <a:ext cx="3640138" cy="1295400"/>
          </a:xfrm>
          <a:custGeom>
            <a:avLst/>
            <a:gdLst>
              <a:gd name="G0" fmla="+- 16618 0 0"/>
              <a:gd name="G1" fmla="+- 21600 0 0"/>
              <a:gd name="G2" fmla="+- 21600 0 0"/>
              <a:gd name="T0" fmla="*/ 0 w 38218"/>
              <a:gd name="T1" fmla="*/ 7802 h 21600"/>
              <a:gd name="T2" fmla="*/ 38218 w 38218"/>
              <a:gd name="T3" fmla="*/ 21600 h 21600"/>
              <a:gd name="T4" fmla="*/ 16618 w 38218"/>
              <a:gd name="T5" fmla="*/ 21600 h 21600"/>
            </a:gdLst>
            <a:ahLst/>
            <a:cxnLst>
              <a:cxn ang="0">
                <a:pos x="T0" y="T1"/>
              </a:cxn>
              <a:cxn ang="0">
                <a:pos x="T2" y="T3"/>
              </a:cxn>
              <a:cxn ang="0">
                <a:pos x="T4" y="T5"/>
              </a:cxn>
            </a:cxnLst>
            <a:rect l="0" t="0" r="r" b="b"/>
            <a:pathLst>
              <a:path w="38218" h="21600" fill="none" extrusionOk="0">
                <a:moveTo>
                  <a:pt x="-1" y="7801"/>
                </a:moveTo>
                <a:cubicBezTo>
                  <a:pt x="4103" y="2859"/>
                  <a:pt x="10194" y="0"/>
                  <a:pt x="16618" y="0"/>
                </a:cubicBezTo>
                <a:cubicBezTo>
                  <a:pt x="28547" y="0"/>
                  <a:pt x="38218" y="9670"/>
                  <a:pt x="38218" y="21600"/>
                </a:cubicBezTo>
              </a:path>
              <a:path w="38218" h="21600" stroke="0" extrusionOk="0">
                <a:moveTo>
                  <a:pt x="-1" y="7801"/>
                </a:moveTo>
                <a:cubicBezTo>
                  <a:pt x="4103" y="2859"/>
                  <a:pt x="10194" y="0"/>
                  <a:pt x="16618" y="0"/>
                </a:cubicBezTo>
                <a:cubicBezTo>
                  <a:pt x="28547" y="0"/>
                  <a:pt x="38218" y="9670"/>
                  <a:pt x="38218" y="21600"/>
                </a:cubicBezTo>
                <a:lnTo>
                  <a:pt x="16618" y="21600"/>
                </a:lnTo>
                <a:close/>
              </a:path>
            </a:pathLst>
          </a:custGeom>
          <a:noFill/>
          <a:ln w="38100">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Text Box 9"/>
          <p:cNvSpPr txBox="1">
            <a:spLocks noChangeArrowheads="1"/>
          </p:cNvSpPr>
          <p:nvPr/>
        </p:nvSpPr>
        <p:spPr bwMode="auto">
          <a:xfrm>
            <a:off x="5546726" y="2546351"/>
            <a:ext cx="1031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Scale A</a:t>
            </a:r>
          </a:p>
        </p:txBody>
      </p:sp>
      <p:sp>
        <p:nvSpPr>
          <p:cNvPr id="32778" name="Text Box 10"/>
          <p:cNvSpPr txBox="1">
            <a:spLocks noChangeArrowheads="1"/>
          </p:cNvSpPr>
          <p:nvPr/>
        </p:nvSpPr>
        <p:spPr bwMode="auto">
          <a:xfrm>
            <a:off x="8061326" y="3460751"/>
            <a:ext cx="103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Scale B</a:t>
            </a:r>
          </a:p>
        </p:txBody>
      </p:sp>
      <p:sp>
        <p:nvSpPr>
          <p:cNvPr id="32780" name="Arc 12"/>
          <p:cNvSpPr>
            <a:spLocks/>
          </p:cNvSpPr>
          <p:nvPr/>
        </p:nvSpPr>
        <p:spPr bwMode="auto">
          <a:xfrm flipH="1" flipV="1">
            <a:off x="2971800" y="2133600"/>
            <a:ext cx="7086600" cy="2425700"/>
          </a:xfrm>
          <a:custGeom>
            <a:avLst/>
            <a:gdLst>
              <a:gd name="G0" fmla="+- 0 0 0"/>
              <a:gd name="G1" fmla="+- 21480 0 0"/>
              <a:gd name="G2" fmla="+- 21600 0 0"/>
              <a:gd name="T0" fmla="*/ 2276 w 21600"/>
              <a:gd name="T1" fmla="*/ 0 h 21480"/>
              <a:gd name="T2" fmla="*/ 21600 w 21600"/>
              <a:gd name="T3" fmla="*/ 21480 h 21480"/>
              <a:gd name="T4" fmla="*/ 0 w 21600"/>
              <a:gd name="T5" fmla="*/ 21480 h 21480"/>
            </a:gdLst>
            <a:ahLst/>
            <a:cxnLst>
              <a:cxn ang="0">
                <a:pos x="T0" y="T1"/>
              </a:cxn>
              <a:cxn ang="0">
                <a:pos x="T2" y="T3"/>
              </a:cxn>
              <a:cxn ang="0">
                <a:pos x="T4" y="T5"/>
              </a:cxn>
            </a:cxnLst>
            <a:rect l="0" t="0" r="r" b="b"/>
            <a:pathLst>
              <a:path w="21600" h="21480" fill="none" extrusionOk="0">
                <a:moveTo>
                  <a:pt x="2275" y="0"/>
                </a:moveTo>
                <a:cubicBezTo>
                  <a:pt x="13262" y="1164"/>
                  <a:pt x="21600" y="10431"/>
                  <a:pt x="21600" y="21480"/>
                </a:cubicBezTo>
              </a:path>
              <a:path w="21600" h="21480" stroke="0" extrusionOk="0">
                <a:moveTo>
                  <a:pt x="2275" y="0"/>
                </a:moveTo>
                <a:cubicBezTo>
                  <a:pt x="13262" y="1164"/>
                  <a:pt x="21600" y="10431"/>
                  <a:pt x="21600" y="21480"/>
                </a:cubicBezTo>
                <a:lnTo>
                  <a:pt x="0" y="21480"/>
                </a:lnTo>
                <a:close/>
              </a:path>
            </a:pathLst>
          </a:custGeom>
          <a:noFill/>
          <a:ln w="571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GB" altLang="en-US" sz="2400">
              <a:solidFill>
                <a:srgbClr val="FFCC00"/>
              </a:solidFill>
              <a:latin typeface="Times New Roman" panose="02020603050405020304" pitchFamily="18" charset="0"/>
              <a:cs typeface="Times New Roman" panose="02020603050405020304" pitchFamily="18" charset="0"/>
            </a:endParaRPr>
          </a:p>
        </p:txBody>
      </p:sp>
      <p:sp>
        <p:nvSpPr>
          <p:cNvPr id="32781" name="Text Box 13"/>
          <p:cNvSpPr txBox="1">
            <a:spLocks noChangeArrowheads="1"/>
          </p:cNvSpPr>
          <p:nvPr/>
        </p:nvSpPr>
        <p:spPr bwMode="auto">
          <a:xfrm>
            <a:off x="9372601" y="4333876"/>
            <a:ext cx="785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LRAC</a:t>
            </a:r>
          </a:p>
        </p:txBody>
      </p:sp>
      <p:sp>
        <p:nvSpPr>
          <p:cNvPr id="32782" name="Line 14"/>
          <p:cNvSpPr>
            <a:spLocks noChangeShapeType="1"/>
          </p:cNvSpPr>
          <p:nvPr/>
        </p:nvSpPr>
        <p:spPr bwMode="auto">
          <a:xfrm>
            <a:off x="9067800" y="4572000"/>
            <a:ext cx="0" cy="114300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3" name="Text Box 15"/>
          <p:cNvSpPr txBox="1">
            <a:spLocks noChangeArrowheads="1"/>
          </p:cNvSpPr>
          <p:nvPr/>
        </p:nvSpPr>
        <p:spPr bwMode="auto">
          <a:xfrm>
            <a:off x="8686801" y="5857876"/>
            <a:ext cx="676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MES</a:t>
            </a:r>
          </a:p>
        </p:txBody>
      </p:sp>
      <p:sp>
        <p:nvSpPr>
          <p:cNvPr id="32784" name="Line 16"/>
          <p:cNvSpPr>
            <a:spLocks noChangeShapeType="1"/>
          </p:cNvSpPr>
          <p:nvPr/>
        </p:nvSpPr>
        <p:spPr bwMode="auto">
          <a:xfrm flipH="1">
            <a:off x="2819400" y="3048000"/>
            <a:ext cx="6858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Line 17"/>
          <p:cNvSpPr>
            <a:spLocks noChangeShapeType="1"/>
          </p:cNvSpPr>
          <p:nvPr/>
        </p:nvSpPr>
        <p:spPr bwMode="auto">
          <a:xfrm flipH="1">
            <a:off x="2819400" y="4038600"/>
            <a:ext cx="28194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Text Box 18"/>
          <p:cNvSpPr txBox="1">
            <a:spLocks noChangeArrowheads="1"/>
          </p:cNvSpPr>
          <p:nvPr/>
        </p:nvSpPr>
        <p:spPr bwMode="auto">
          <a:xfrm>
            <a:off x="1965325" y="278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a:latin typeface="Times New Roman" panose="02020603050405020304" pitchFamily="18" charset="0"/>
              <a:cs typeface="Times New Roman" panose="02020603050405020304" pitchFamily="18" charset="0"/>
            </a:endParaRPr>
          </a:p>
        </p:txBody>
      </p:sp>
      <p:sp>
        <p:nvSpPr>
          <p:cNvPr id="32787" name="Text Box 19"/>
          <p:cNvSpPr txBox="1">
            <a:spLocks noChangeArrowheads="1"/>
          </p:cNvSpPr>
          <p:nvPr/>
        </p:nvSpPr>
        <p:spPr bwMode="auto">
          <a:xfrm>
            <a:off x="1965325" y="278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a:latin typeface="Times New Roman" panose="02020603050405020304" pitchFamily="18" charset="0"/>
              <a:cs typeface="Times New Roman" panose="02020603050405020304" pitchFamily="18" charset="0"/>
            </a:endParaRPr>
          </a:p>
        </p:txBody>
      </p:sp>
      <p:sp>
        <p:nvSpPr>
          <p:cNvPr id="32788" name="Text Box 20"/>
          <p:cNvSpPr txBox="1">
            <a:spLocks noChangeArrowheads="1"/>
          </p:cNvSpPr>
          <p:nvPr/>
        </p:nvSpPr>
        <p:spPr bwMode="auto">
          <a:xfrm>
            <a:off x="2041526" y="2851151"/>
            <a:ext cx="619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82p</a:t>
            </a:r>
          </a:p>
        </p:txBody>
      </p:sp>
      <p:sp>
        <p:nvSpPr>
          <p:cNvPr id="32789" name="Text Box 21"/>
          <p:cNvSpPr txBox="1">
            <a:spLocks noChangeArrowheads="1"/>
          </p:cNvSpPr>
          <p:nvPr/>
        </p:nvSpPr>
        <p:spPr bwMode="auto">
          <a:xfrm>
            <a:off x="2041526" y="3841751"/>
            <a:ext cx="619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Verdana" panose="020B0604030504040204" pitchFamily="34" charset="0"/>
                <a:cs typeface="Times New Roman" panose="02020603050405020304" pitchFamily="18" charset="0"/>
              </a:rPr>
              <a:t>54p</a:t>
            </a:r>
          </a:p>
        </p:txBody>
      </p:sp>
    </p:spTree>
    <p:extLst>
      <p:ext uri="{BB962C8B-B14F-4D97-AF65-F5344CB8AC3E}">
        <p14:creationId xmlns:p14="http://schemas.microsoft.com/office/powerpoint/2010/main" val="56605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dissolve">
                                      <p:cBhvr>
                                        <p:cTn id="12" dur="5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dissolve">
                                      <p:cBhvr>
                                        <p:cTn id="17" dur="5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dissolve">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dissolve">
                                      <p:cBhvr>
                                        <p:cTn id="27" dur="500"/>
                                        <p:tgtEl>
                                          <p:spTgt spid="327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dissolve">
                                      <p:cBhvr>
                                        <p:cTn id="32" dur="500"/>
                                        <p:tgtEl>
                                          <p:spTgt spid="327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784"/>
                                        </p:tgtEl>
                                        <p:attrNameLst>
                                          <p:attrName>style.visibility</p:attrName>
                                        </p:attrNameLst>
                                      </p:cBhvr>
                                      <p:to>
                                        <p:strVal val="visible"/>
                                      </p:to>
                                    </p:set>
                                    <p:animEffect transition="in" filter="dissolve">
                                      <p:cBhvr>
                                        <p:cTn id="37" dur="500"/>
                                        <p:tgtEl>
                                          <p:spTgt spid="327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88"/>
                                        </p:tgtEl>
                                        <p:attrNameLst>
                                          <p:attrName>style.visibility</p:attrName>
                                        </p:attrNameLst>
                                      </p:cBhvr>
                                      <p:to>
                                        <p:strVal val="visible"/>
                                      </p:to>
                                    </p:set>
                                    <p:animEffect transition="in" filter="dissolve">
                                      <p:cBhvr>
                                        <p:cTn id="42" dur="500"/>
                                        <p:tgtEl>
                                          <p:spTgt spid="327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776"/>
                                        </p:tgtEl>
                                        <p:attrNameLst>
                                          <p:attrName>style.visibility</p:attrName>
                                        </p:attrNameLst>
                                      </p:cBhvr>
                                      <p:to>
                                        <p:strVal val="visible"/>
                                      </p:to>
                                    </p:set>
                                    <p:animEffect transition="in" filter="dissolve">
                                      <p:cBhvr>
                                        <p:cTn id="47" dur="500"/>
                                        <p:tgtEl>
                                          <p:spTgt spid="327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78"/>
                                        </p:tgtEl>
                                        <p:attrNameLst>
                                          <p:attrName>style.visibility</p:attrName>
                                        </p:attrNameLst>
                                      </p:cBhvr>
                                      <p:to>
                                        <p:strVal val="visible"/>
                                      </p:to>
                                    </p:set>
                                    <p:animEffect transition="in" filter="dissolve">
                                      <p:cBhvr>
                                        <p:cTn id="52" dur="500"/>
                                        <p:tgtEl>
                                          <p:spTgt spid="327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785"/>
                                        </p:tgtEl>
                                        <p:attrNameLst>
                                          <p:attrName>style.visibility</p:attrName>
                                        </p:attrNameLst>
                                      </p:cBhvr>
                                      <p:to>
                                        <p:strVal val="visible"/>
                                      </p:to>
                                    </p:set>
                                    <p:animEffect transition="in" filter="dissolve">
                                      <p:cBhvr>
                                        <p:cTn id="57" dur="500"/>
                                        <p:tgtEl>
                                          <p:spTgt spid="3278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2789"/>
                                        </p:tgtEl>
                                        <p:attrNameLst>
                                          <p:attrName>style.visibility</p:attrName>
                                        </p:attrNameLst>
                                      </p:cBhvr>
                                      <p:to>
                                        <p:strVal val="visible"/>
                                      </p:to>
                                    </p:set>
                                    <p:animEffect transition="in" filter="dissolve">
                                      <p:cBhvr>
                                        <p:cTn id="62" dur="500"/>
                                        <p:tgtEl>
                                          <p:spTgt spid="327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2780"/>
                                        </p:tgtEl>
                                        <p:attrNameLst>
                                          <p:attrName>style.visibility</p:attrName>
                                        </p:attrNameLst>
                                      </p:cBhvr>
                                      <p:to>
                                        <p:strVal val="visible"/>
                                      </p:to>
                                    </p:set>
                                    <p:animEffect transition="in" filter="dissolve">
                                      <p:cBhvr>
                                        <p:cTn id="67" dur="500"/>
                                        <p:tgtEl>
                                          <p:spTgt spid="3278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2781"/>
                                        </p:tgtEl>
                                        <p:attrNameLst>
                                          <p:attrName>style.visibility</p:attrName>
                                        </p:attrNameLst>
                                      </p:cBhvr>
                                      <p:to>
                                        <p:strVal val="visible"/>
                                      </p:to>
                                    </p:set>
                                    <p:animEffect transition="in" filter="dissolve">
                                      <p:cBhvr>
                                        <p:cTn id="72" dur="500"/>
                                        <p:tgtEl>
                                          <p:spTgt spid="3278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2782"/>
                                        </p:tgtEl>
                                        <p:attrNameLst>
                                          <p:attrName>style.visibility</p:attrName>
                                        </p:attrNameLst>
                                      </p:cBhvr>
                                      <p:to>
                                        <p:strVal val="visible"/>
                                      </p:to>
                                    </p:set>
                                    <p:animEffect transition="in" filter="dissolve">
                                      <p:cBhvr>
                                        <p:cTn id="77" dur="500"/>
                                        <p:tgtEl>
                                          <p:spTgt spid="3278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2783"/>
                                        </p:tgtEl>
                                        <p:attrNameLst>
                                          <p:attrName>style.visibility</p:attrName>
                                        </p:attrNameLst>
                                      </p:cBhvr>
                                      <p:to>
                                        <p:strVal val="visible"/>
                                      </p:to>
                                    </p:set>
                                    <p:animEffect transition="in" filter="dissolve">
                                      <p:cBhvr>
                                        <p:cTn id="82"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P spid="32773" grpId="0" autoUpdateAnimBg="0"/>
      <p:bldP spid="32774" grpId="0" autoUpdateAnimBg="0"/>
      <p:bldP spid="32775" grpId="0" animBg="1"/>
      <p:bldP spid="32776" grpId="0" animBg="1"/>
      <p:bldP spid="32777" grpId="0" autoUpdateAnimBg="0"/>
      <p:bldP spid="32778" grpId="0" autoUpdateAnimBg="0"/>
      <p:bldP spid="32780" grpId="0" animBg="1" autoUpdateAnimBg="0"/>
      <p:bldP spid="32781" grpId="0" autoUpdateAnimBg="0"/>
      <p:bldP spid="32782" grpId="0" animBg="1"/>
      <p:bldP spid="32783" grpId="0" autoUpdateAnimBg="0"/>
      <p:bldP spid="32784" grpId="0" animBg="1"/>
      <p:bldP spid="32785" grpId="0" animBg="1"/>
      <p:bldP spid="32788" grpId="0" autoUpdateAnimBg="0"/>
      <p:bldP spid="3278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dirty="0" smtClean="0"/>
              <a:t>Internal Economies </a:t>
            </a:r>
            <a:r>
              <a:rPr lang="en-GB" altLang="en-US" dirty="0"/>
              <a:t>of Scale</a:t>
            </a:r>
            <a:endParaRPr lang="en-US" altLang="en-US" dirty="0"/>
          </a:p>
        </p:txBody>
      </p:sp>
      <p:sp>
        <p:nvSpPr>
          <p:cNvPr id="8195" name="Rectangle 3"/>
          <p:cNvSpPr>
            <a:spLocks noGrp="1" noChangeArrowheads="1"/>
          </p:cNvSpPr>
          <p:nvPr>
            <p:ph type="body" idx="1"/>
          </p:nvPr>
        </p:nvSpPr>
        <p:spPr/>
        <p:txBody>
          <a:bodyPr/>
          <a:lstStyle/>
          <a:p>
            <a:r>
              <a:rPr lang="en-GB" altLang="en-US" dirty="0"/>
              <a:t>Internal – advantages that arise as a result of the growth of the firm</a:t>
            </a:r>
          </a:p>
          <a:p>
            <a:pPr lvl="1"/>
            <a:r>
              <a:rPr lang="en-GB" altLang="en-US" dirty="0"/>
              <a:t>Technical</a:t>
            </a:r>
          </a:p>
          <a:p>
            <a:pPr lvl="1"/>
            <a:r>
              <a:rPr lang="en-GB" altLang="en-US" dirty="0"/>
              <a:t>Commercial</a:t>
            </a:r>
          </a:p>
          <a:p>
            <a:pPr lvl="1"/>
            <a:r>
              <a:rPr lang="en-GB" altLang="en-US" dirty="0"/>
              <a:t>Financial</a:t>
            </a:r>
          </a:p>
          <a:p>
            <a:pPr lvl="1"/>
            <a:r>
              <a:rPr lang="en-GB" altLang="en-US" dirty="0"/>
              <a:t>Managerial</a:t>
            </a:r>
          </a:p>
          <a:p>
            <a:pPr lvl="1"/>
            <a:r>
              <a:rPr lang="en-GB" altLang="en-US" dirty="0"/>
              <a:t>Risk Bearing</a:t>
            </a:r>
            <a:endParaRPr lang="en-US" altLang="en-US" dirty="0"/>
          </a:p>
        </p:txBody>
      </p:sp>
    </p:spTree>
    <p:extLst>
      <p:ext uri="{BB962C8B-B14F-4D97-AF65-F5344CB8AC3E}">
        <p14:creationId xmlns:p14="http://schemas.microsoft.com/office/powerpoint/2010/main" val="107437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en-US" dirty="0"/>
              <a:t>Internal Economies of </a:t>
            </a:r>
            <a:r>
              <a:rPr lang="en-GB" altLang="en-US" dirty="0" smtClean="0"/>
              <a:t>Scale continued…</a:t>
            </a:r>
            <a:endParaRPr lang="en-US" altLang="en-US" dirty="0"/>
          </a:p>
        </p:txBody>
      </p:sp>
      <p:sp>
        <p:nvSpPr>
          <p:cNvPr id="16387" name="Rectangle 3"/>
          <p:cNvSpPr>
            <a:spLocks noGrp="1" noChangeArrowheads="1"/>
          </p:cNvSpPr>
          <p:nvPr>
            <p:ph type="body" idx="1"/>
          </p:nvPr>
        </p:nvSpPr>
        <p:spPr>
          <a:xfrm>
            <a:off x="680321" y="2336873"/>
            <a:ext cx="10693923" cy="3997020"/>
          </a:xfrm>
        </p:spPr>
        <p:txBody>
          <a:bodyPr>
            <a:normAutofit fontScale="92500" lnSpcReduction="10000"/>
          </a:bodyPr>
          <a:lstStyle/>
          <a:p>
            <a:r>
              <a:rPr lang="en-GB" altLang="en-US" sz="2800" b="1" dirty="0" smtClean="0">
                <a:solidFill>
                  <a:srgbClr val="003366"/>
                </a:solidFill>
              </a:rPr>
              <a:t>Technical</a:t>
            </a:r>
            <a:endParaRPr lang="en-GB" altLang="en-US" sz="2800" b="1" dirty="0">
              <a:solidFill>
                <a:srgbClr val="003366"/>
              </a:solidFill>
            </a:endParaRPr>
          </a:p>
          <a:p>
            <a:pPr lvl="1">
              <a:lnSpc>
                <a:spcPct val="150000"/>
              </a:lnSpc>
            </a:pPr>
            <a:r>
              <a:rPr lang="en-GB" altLang="en-US" sz="2400" dirty="0">
                <a:solidFill>
                  <a:srgbClr val="003366"/>
                </a:solidFill>
              </a:rPr>
              <a:t>Specialisation</a:t>
            </a:r>
            <a:r>
              <a:rPr lang="en-GB" altLang="en-US" sz="2400" dirty="0"/>
              <a:t> – large organisations </a:t>
            </a:r>
            <a:r>
              <a:rPr lang="en-GB" altLang="en-US" sz="2400" dirty="0" smtClean="0"/>
              <a:t>can </a:t>
            </a:r>
            <a:r>
              <a:rPr lang="en-GB" altLang="en-US" sz="2400" dirty="0"/>
              <a:t>employ specialised labour</a:t>
            </a:r>
          </a:p>
          <a:p>
            <a:pPr lvl="1">
              <a:lnSpc>
                <a:spcPct val="150000"/>
              </a:lnSpc>
            </a:pPr>
            <a:r>
              <a:rPr lang="en-GB" altLang="en-US" sz="2400" dirty="0">
                <a:solidFill>
                  <a:srgbClr val="003366"/>
                </a:solidFill>
              </a:rPr>
              <a:t>Indivisibility of plant</a:t>
            </a:r>
            <a:r>
              <a:rPr lang="en-GB" altLang="en-US" sz="2400" dirty="0"/>
              <a:t> – machines can’t be broken down to do smaller jobs!</a:t>
            </a:r>
          </a:p>
          <a:p>
            <a:pPr lvl="1">
              <a:lnSpc>
                <a:spcPct val="150000"/>
              </a:lnSpc>
            </a:pPr>
            <a:r>
              <a:rPr lang="en-GB" altLang="en-US" sz="2400" dirty="0">
                <a:solidFill>
                  <a:srgbClr val="003366"/>
                </a:solidFill>
              </a:rPr>
              <a:t>Principle of multiples</a:t>
            </a:r>
            <a:r>
              <a:rPr lang="en-GB" altLang="en-US" sz="2400" dirty="0"/>
              <a:t> – firms using more than one machine of different capacities - more efficient</a:t>
            </a:r>
          </a:p>
          <a:p>
            <a:pPr lvl="1">
              <a:lnSpc>
                <a:spcPct val="150000"/>
              </a:lnSpc>
            </a:pPr>
            <a:r>
              <a:rPr lang="en-GB" altLang="en-US" sz="2400" dirty="0">
                <a:solidFill>
                  <a:srgbClr val="003366"/>
                </a:solidFill>
              </a:rPr>
              <a:t>Increased dimensions</a:t>
            </a:r>
            <a:r>
              <a:rPr lang="en-GB" altLang="en-US" sz="2400" dirty="0"/>
              <a:t> – bigger containers can reduce average cost</a:t>
            </a:r>
          </a:p>
          <a:p>
            <a:pPr lvl="1"/>
            <a:endParaRPr lang="en-US" altLang="en-US" sz="2200" dirty="0"/>
          </a:p>
        </p:txBody>
      </p:sp>
    </p:spTree>
    <p:extLst>
      <p:ext uri="{BB962C8B-B14F-4D97-AF65-F5344CB8AC3E}">
        <p14:creationId xmlns:p14="http://schemas.microsoft.com/office/powerpoint/2010/main" val="1497049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1252</Words>
  <Application>Microsoft Office PowerPoint</Application>
  <PresentationFormat>Custom</PresentationFormat>
  <Paragraphs>190</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 Boardroom</vt:lpstr>
      <vt:lpstr>BEC 30325: MANAGERIAL ECONOMICS </vt:lpstr>
      <vt:lpstr>PowerPoint Presentation</vt:lpstr>
      <vt:lpstr>Profit Maximization </vt:lpstr>
      <vt:lpstr>Profit Maximization </vt:lpstr>
      <vt:lpstr>Marginal approach </vt:lpstr>
      <vt:lpstr>Economies of Scale</vt:lpstr>
      <vt:lpstr>Economies of Scale</vt:lpstr>
      <vt:lpstr>Internal Economies of Scale</vt:lpstr>
      <vt:lpstr>Internal Economies of Scale continued…</vt:lpstr>
      <vt:lpstr>PowerPoint Presentation</vt:lpstr>
      <vt:lpstr>Economies of scope</vt:lpstr>
      <vt:lpstr>Internal Economies of Scale continued…</vt:lpstr>
      <vt:lpstr>Internal Economies of Scale continued…</vt:lpstr>
      <vt:lpstr>External Economies of Scale</vt:lpstr>
      <vt:lpstr>Diseconomies of Scale</vt:lpstr>
      <vt:lpstr>Learning Curves</vt:lpstr>
      <vt:lpstr>Learning Curves</vt:lpstr>
      <vt:lpstr>Cost-Volume-Profit Analysis</vt:lpstr>
      <vt:lpstr>Cost-Volume-Profit Analysis</vt:lpstr>
      <vt:lpstr>Cost-Volume-Profit Analysis</vt:lpstr>
      <vt:lpstr>Break-even o/p</vt:lpstr>
      <vt:lpstr>Operating Leverage and the other concepts</vt:lpstr>
      <vt:lpstr>Operating Leverage</vt:lpstr>
      <vt:lpstr>Operating Leverage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 30325: MANAGERIAL ECONOMICS</dc:title>
  <dc:creator>mypc</dc:creator>
  <cp:lastModifiedBy>BEC</cp:lastModifiedBy>
  <cp:revision>4</cp:revision>
  <dcterms:created xsi:type="dcterms:W3CDTF">2017-11-15T09:37:46Z</dcterms:created>
  <dcterms:modified xsi:type="dcterms:W3CDTF">2017-11-16T06:43:53Z</dcterms:modified>
</cp:coreProperties>
</file>