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300"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F3959-64C6-47EA-B71E-9477073B63A4}" type="datetimeFigureOut">
              <a:rPr lang="en-GB" smtClean="0"/>
              <a:t>09/05/2018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216DA-E4F7-4AF4-B4C5-FFEBFA218C36}" type="slidenum">
              <a:rPr lang="en-GB" smtClean="0"/>
              <a:t>‹#›</a:t>
            </a:fld>
            <a:endParaRPr lang="en-GB"/>
          </a:p>
        </p:txBody>
      </p:sp>
    </p:spTree>
    <p:extLst>
      <p:ext uri="{BB962C8B-B14F-4D97-AF65-F5344CB8AC3E}">
        <p14:creationId xmlns:p14="http://schemas.microsoft.com/office/powerpoint/2010/main" val="31542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bwMode="auto">
          <a:xfrm>
            <a:off x="592138" y="800100"/>
            <a:ext cx="5675312" cy="319405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noChangeArrowheads="1"/>
          </p:cNvSpPr>
          <p:nvPr>
            <p:ph type="body" idx="1"/>
          </p:nvPr>
        </p:nvSpPr>
        <p:spPr bwMode="auto">
          <a:xfrm>
            <a:off x="915988" y="4359275"/>
            <a:ext cx="5026025" cy="4130675"/>
          </a:xfrm>
          <a:solidFill>
            <a:srgbClr val="FFFFFF"/>
          </a:solidFill>
          <a:ln w="12700" cap="flat">
            <a:solidFill>
              <a:srgbClr val="000000"/>
            </a:solidFill>
            <a:miter lim="800000"/>
            <a:headEnd/>
            <a:tailEnd/>
          </a:ln>
        </p:spPr>
        <p:txBody>
          <a:bodyPr wrap="square" lIns="92075" tIns="46038" rIns="92075" bIns="46038"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148859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B0A1D37-8AA7-4123-9711-FC855B9BE60D}" type="datetime1">
              <a:rPr lang="en-GB" smtClean="0">
                <a:solidFill>
                  <a:prstClr val="white">
                    <a:alpha val="60000"/>
                  </a:prstClr>
                </a:solidFill>
              </a:rPr>
              <a:pPr/>
              <a:t>09/05/2018</a:t>
            </a:fld>
            <a:endParaRPr lang="en-GB">
              <a:solidFill>
                <a:prstClr val="white">
                  <a:alpha val="60000"/>
                </a:prstClr>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solidFill>
                <a:prstClr val="white">
                  <a:alpha val="60000"/>
                </a:prstClr>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41596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0264447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12164770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0423183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28190532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8" name="Footer Placeholder 7"/>
          <p:cNvSpPr>
            <a:spLocks noGrp="1"/>
          </p:cNvSpPr>
          <p:nvPr>
            <p:ph type="ftr" sz="quarter" idx="11"/>
          </p:nvPr>
        </p:nvSpPr>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0825867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solidFill>
                  <a:srgbClr val="B31166"/>
                </a:solidFill>
              </a:rPr>
              <a:pPr/>
              <a:t>09/05/2018</a:t>
            </a:fld>
            <a:endParaRPr lang="en-GB">
              <a:solidFill>
                <a:srgbClr val="B31166"/>
              </a:solidFill>
            </a:endParaRPr>
          </a:p>
        </p:txBody>
      </p:sp>
      <p:sp>
        <p:nvSpPr>
          <p:cNvPr id="8" name="Footer Placeholder 7"/>
          <p:cNvSpPr>
            <a:spLocks noGrp="1"/>
          </p:cNvSpPr>
          <p:nvPr>
            <p:ph type="ftr" sz="quarter" idx="11"/>
          </p:nvPr>
        </p:nvSpPr>
        <p:spPr>
          <a:xfrm>
            <a:off x="561111" y="6391838"/>
            <a:ext cx="3644282" cy="304801"/>
          </a:xfrm>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8458814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2C276D9-4447-47BE-BE07-FEA0D476AED4}"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507577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8BFDE60-1419-4BBD-9328-F4AEF9244D6F}"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867345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402167" y="1600200"/>
            <a:ext cx="11387667" cy="4498975"/>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B311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B31166"/>
              </a:solidFill>
            </a:endParaRPr>
          </a:p>
        </p:txBody>
      </p:sp>
      <p:sp>
        <p:nvSpPr>
          <p:cNvPr id="6" name="Rectangle 6"/>
          <p:cNvSpPr>
            <a:spLocks noGrp="1" noChangeArrowheads="1"/>
          </p:cNvSpPr>
          <p:nvPr>
            <p:ph type="sldNum" sz="quarter" idx="12"/>
          </p:nvPr>
        </p:nvSpPr>
        <p:spPr>
          <a:ln/>
        </p:spPr>
        <p:txBody>
          <a:bodyPr/>
          <a:lstStyle>
            <a:lvl1pPr>
              <a:defRPr/>
            </a:lvl1pPr>
          </a:lstStyle>
          <a:p>
            <a:fld id="{F91DD9AB-C047-4B23-8ACA-9AACFFCE9AF6}" type="slidenum">
              <a:rPr lang="zh-TW" altLang="en-US">
                <a:solidFill>
                  <a:prstClr val="white"/>
                </a:solidFill>
              </a:rPr>
              <a:pPr/>
              <a:t>‹#›</a:t>
            </a:fld>
            <a:endParaRPr lang="en-US" altLang="zh-TW">
              <a:solidFill>
                <a:prstClr val="white"/>
              </a:solidFill>
            </a:endParaRPr>
          </a:p>
        </p:txBody>
      </p:sp>
    </p:spTree>
    <p:extLst>
      <p:ext uri="{BB962C8B-B14F-4D97-AF65-F5344CB8AC3E}">
        <p14:creationId xmlns:p14="http://schemas.microsoft.com/office/powerpoint/2010/main" val="1005363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802967" y="1827213"/>
            <a:ext cx="4775200" cy="4114800"/>
          </a:xfrm>
        </p:spPr>
        <p:txBody>
          <a:bodyPr/>
          <a:lstStyle/>
          <a:p>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solidFill>
                <a:srgbClr val="B31166"/>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B31166"/>
              </a:solidFill>
            </a:endParaRPr>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198191A0-BE85-4B30-81D4-6089C89471E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0603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48574-85EC-48A8-BE09-64482F588B30}"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723507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solidFill>
                <a:srgbClr val="B31166"/>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B31166"/>
              </a:solidFill>
            </a:endParaRPr>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9614C058-EC41-41CC-98C8-F8930323501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62034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134C1B-CEE7-4BB9-8AAD-389B9C5E837E}" type="datetime1">
              <a:rPr lang="en-GB" smtClean="0">
                <a:solidFill>
                  <a:srgbClr val="B31166"/>
                </a:solidFill>
              </a:rPr>
              <a:pPr/>
              <a:t>09/05/2018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96153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7A66A4-A2F6-4AB6-B629-3FBE9C4E3B4E}" type="datetime1">
              <a:rPr lang="en-GB" smtClean="0">
                <a:solidFill>
                  <a:srgbClr val="B31166"/>
                </a:solidFill>
              </a:rPr>
              <a:pPr/>
              <a:t>09/05/2018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055098712"/>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53FE9F-0CF4-4C58-B280-526F4C97575E}" type="datetime1">
              <a:rPr lang="en-GB" smtClean="0">
                <a:solidFill>
                  <a:srgbClr val="B31166"/>
                </a:solidFill>
              </a:rPr>
              <a:pPr/>
              <a:t>09/05/2018</a:t>
            </a:fld>
            <a:endParaRPr lang="en-GB">
              <a:solidFill>
                <a:srgbClr val="B31166"/>
              </a:solidFill>
            </a:endParaRPr>
          </a:p>
        </p:txBody>
      </p:sp>
      <p:sp>
        <p:nvSpPr>
          <p:cNvPr id="8" name="Footer Placeholder 7"/>
          <p:cNvSpPr>
            <a:spLocks noGrp="1"/>
          </p:cNvSpPr>
          <p:nvPr>
            <p:ph type="ftr" sz="quarter" idx="11"/>
          </p:nvPr>
        </p:nvSpPr>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592439508"/>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23A63-C384-4576-A8C8-AA850AB33C93}" type="datetime1">
              <a:rPr lang="en-GB" smtClean="0">
                <a:solidFill>
                  <a:srgbClr val="B31166"/>
                </a:solidFill>
              </a:rPr>
              <a:pPr/>
              <a:t>09/05/2018</a:t>
            </a:fld>
            <a:endParaRPr lang="en-GB">
              <a:solidFill>
                <a:srgbClr val="B31166"/>
              </a:solidFill>
            </a:endParaRPr>
          </a:p>
        </p:txBody>
      </p:sp>
      <p:sp>
        <p:nvSpPr>
          <p:cNvPr id="4" name="Footer Placeholder 3"/>
          <p:cNvSpPr>
            <a:spLocks noGrp="1"/>
          </p:cNvSpPr>
          <p:nvPr>
            <p:ph type="ftr" sz="quarter" idx="11"/>
          </p:nvPr>
        </p:nvSpPr>
        <p:spPr/>
        <p:txBody>
          <a:bodyPr/>
          <a:lstStyle/>
          <a:p>
            <a:endParaRPr lang="en-GB">
              <a:solidFill>
                <a:srgbClr val="B31166"/>
              </a:solidFill>
            </a:endParaRP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90700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9794D-91CE-4C8F-88C1-0E62D808CC6F}" type="datetime1">
              <a:rPr lang="en-GB" smtClean="0">
                <a:solidFill>
                  <a:srgbClr val="B31166"/>
                </a:solidFill>
              </a:rPr>
              <a:pPr/>
              <a:t>09/05/2018</a:t>
            </a:fld>
            <a:endParaRPr lang="en-GB">
              <a:solidFill>
                <a:srgbClr val="B31166"/>
              </a:solidFill>
            </a:endParaRPr>
          </a:p>
        </p:txBody>
      </p:sp>
      <p:sp>
        <p:nvSpPr>
          <p:cNvPr id="3" name="Footer Placeholder 2"/>
          <p:cNvSpPr>
            <a:spLocks noGrp="1"/>
          </p:cNvSpPr>
          <p:nvPr>
            <p:ph type="ftr" sz="quarter" idx="11"/>
          </p:nvPr>
        </p:nvSpPr>
        <p:spPr/>
        <p:txBody>
          <a:bodyPr/>
          <a:lstStyle/>
          <a:p>
            <a:endParaRPr lang="en-GB">
              <a:solidFill>
                <a:srgbClr val="B31166"/>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81086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830355-7633-4FA3-B29F-C547F4F847D8}" type="datetime1">
              <a:rPr lang="en-GB" smtClean="0">
                <a:solidFill>
                  <a:srgbClr val="B31166"/>
                </a:solidFill>
              </a:rPr>
              <a:pPr/>
              <a:t>09/05/2018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051390728"/>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E0CBCC-83DC-429C-A4F2-AA86D2651FE2}" type="datetime1">
              <a:rPr lang="en-GB" smtClean="0">
                <a:solidFill>
                  <a:srgbClr val="B31166"/>
                </a:solidFill>
              </a:rPr>
              <a:pPr/>
              <a:t>09/05/2018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80752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pPr defTabSz="457200"/>
            <a:fld id="{E67F1C69-EF09-41FD-AB3B-11E2FBFDD81C}" type="datetime1">
              <a:rPr lang="en-GB" smtClean="0">
                <a:solidFill>
                  <a:srgbClr val="B31166"/>
                </a:solidFill>
              </a:rPr>
              <a:pPr defTabSz="457200"/>
              <a:t>09/05/2018</a:t>
            </a:fld>
            <a:endParaRPr lang="en-GB">
              <a:solidFill>
                <a:srgbClr val="B31166"/>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pPr defTabSz="457200"/>
            <a:endParaRPr lang="en-GB">
              <a:solidFill>
                <a:srgbClr val="B31166"/>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pPr defTabSz="457200"/>
            <a:fld id="{E18371FB-5D2B-430C-ADB4-9BE9180A17CB}" type="slidenum">
              <a:rPr lang="en-GB" smtClean="0">
                <a:solidFill>
                  <a:prstClr val="white"/>
                </a:solidFill>
              </a:rPr>
              <a:pPr defTabSz="457200"/>
              <a:t>‹#›</a:t>
            </a:fld>
            <a:endParaRPr lang="en-GB">
              <a:solidFill>
                <a:prstClr val="white"/>
              </a:solidFill>
            </a:endParaRPr>
          </a:p>
        </p:txBody>
      </p:sp>
    </p:spTree>
    <p:extLst>
      <p:ext uri="{BB962C8B-B14F-4D97-AF65-F5344CB8AC3E}">
        <p14:creationId xmlns:p14="http://schemas.microsoft.com/office/powerpoint/2010/main" val="639018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ctrTitle"/>
          </p:nvPr>
        </p:nvSpPr>
        <p:spPr>
          <a:xfrm>
            <a:off x="1668117" y="1121404"/>
            <a:ext cx="9067800" cy="612371"/>
          </a:xfrm>
        </p:spPr>
        <p:txBody>
          <a:bodyPr/>
          <a:lstStyle/>
          <a:p>
            <a:r>
              <a:rPr lang="en-US" altLang="en-US" sz="3600" b="1" dirty="0">
                <a:latin typeface="Arial" panose="020B0604020202020204" pitchFamily="34" charset="0"/>
                <a:cs typeface="Arial" panose="020B0604020202020204" pitchFamily="34" charset="0"/>
              </a:rPr>
              <a:t>BEC 30325: MANAGERIAL ECONOMICS </a:t>
            </a:r>
          </a:p>
        </p:txBody>
      </p:sp>
      <p:sp>
        <p:nvSpPr>
          <p:cNvPr id="6147" name="Rectangle 1027"/>
          <p:cNvSpPr>
            <a:spLocks noGrp="1" noChangeArrowheads="1"/>
          </p:cNvSpPr>
          <p:nvPr>
            <p:ph type="subTitle" idx="1"/>
          </p:nvPr>
        </p:nvSpPr>
        <p:spPr>
          <a:xfrm>
            <a:off x="1402672" y="2831977"/>
            <a:ext cx="9885650" cy="929538"/>
          </a:xfrm>
        </p:spPr>
        <p:txBody>
          <a:bodyPr rtlCol="0">
            <a:noAutofit/>
          </a:bodyPr>
          <a:lstStyle/>
          <a:p>
            <a:pPr marL="36513">
              <a:spcBef>
                <a:spcPct val="0"/>
              </a:spcBef>
              <a:defRPr/>
            </a:pPr>
            <a:r>
              <a:rPr lang="en-US" sz="4400" b="1" dirty="0"/>
              <a:t>	Demand Forecasting (Part – I) </a:t>
            </a:r>
            <a:endParaRPr lang="en-US" sz="4400" dirty="0">
              <a:solidFill>
                <a:srgbClr val="002060"/>
              </a:solidFill>
              <a:latin typeface="Arial" charset="0"/>
              <a:cs typeface="Arial" charset="0"/>
            </a:endParaRPr>
          </a:p>
        </p:txBody>
      </p:sp>
      <p:sp>
        <p:nvSpPr>
          <p:cNvPr id="3077" name="Rectangle 3"/>
          <p:cNvSpPr>
            <a:spLocks noChangeArrowheads="1"/>
          </p:cNvSpPr>
          <p:nvPr/>
        </p:nvSpPr>
        <p:spPr bwMode="auto">
          <a:xfrm>
            <a:off x="4339195" y="1813637"/>
            <a:ext cx="32936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srgbClr val="E33D6F">
                    <a:lumMod val="40000"/>
                    <a:lumOff val="60000"/>
                  </a:srgbClr>
                </a:solidFill>
                <a:effectLst/>
                <a:uLnTx/>
                <a:uFillTx/>
                <a:latin typeface="Arial" panose="020B0604020202020204" pitchFamily="34" charset="0"/>
                <a:ea typeface="+mn-ea"/>
                <a:cs typeface="+mn-cs"/>
              </a:rPr>
              <a:t>Session 05</a:t>
            </a:r>
          </a:p>
        </p:txBody>
      </p:sp>
      <p:sp>
        <p:nvSpPr>
          <p:cNvPr id="3078" name="TextBox 4"/>
          <p:cNvSpPr txBox="1">
            <a:spLocks noChangeArrowheads="1"/>
          </p:cNvSpPr>
          <p:nvPr/>
        </p:nvSpPr>
        <p:spPr bwMode="auto">
          <a:xfrm>
            <a:off x="1990942" y="4706164"/>
            <a:ext cx="79901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mn-cs"/>
              </a:rPr>
              <a:t>Dr. </a:t>
            </a:r>
            <a:r>
              <a:rPr kumimoji="0" lang="en-US" altLang="en-US" sz="2400" b="0" i="0" u="none" strike="noStrike" kern="1200" cap="none" spc="0" normalizeH="0" baseline="0" noProof="0" dirty="0" err="1">
                <a:ln>
                  <a:noFill/>
                </a:ln>
                <a:solidFill>
                  <a:prstClr val="white">
                    <a:lumMod val="65000"/>
                  </a:prstClr>
                </a:solidFill>
                <a:effectLst/>
                <a:uLnTx/>
                <a:uFillTx/>
                <a:latin typeface="Arial" panose="020B0604020202020204" pitchFamily="34" charset="0"/>
                <a:ea typeface="+mn-ea"/>
                <a:cs typeface="+mn-cs"/>
              </a:rPr>
              <a:t>Sumudu</a:t>
            </a:r>
            <a:r>
              <a:rPr kumimoji="0" lang="en-US" altLang="en-US" sz="24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mn-cs"/>
              </a:rPr>
              <a:t> </a:t>
            </a:r>
            <a:r>
              <a:rPr kumimoji="0" lang="en-US" altLang="en-US" sz="2400" b="0" i="0" u="none" strike="noStrike" kern="1200" cap="none" spc="0" normalizeH="0" baseline="0" noProof="0" dirty="0" err="1">
                <a:ln>
                  <a:noFill/>
                </a:ln>
                <a:solidFill>
                  <a:prstClr val="white">
                    <a:lumMod val="65000"/>
                  </a:prstClr>
                </a:solidFill>
                <a:effectLst/>
                <a:uLnTx/>
                <a:uFillTx/>
                <a:latin typeface="Arial" panose="020B0604020202020204" pitchFamily="34" charset="0"/>
                <a:ea typeface="+mn-ea"/>
                <a:cs typeface="+mn-cs"/>
              </a:rPr>
              <a:t>Perera</a:t>
            </a:r>
            <a:endParaRPr kumimoji="0" lang="en-US" altLang="en-US" sz="24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2286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Executive Polling</a:t>
            </a:r>
          </a:p>
        </p:txBody>
      </p:sp>
      <p:sp>
        <p:nvSpPr>
          <p:cNvPr id="3" name="Content Placeholder 2"/>
          <p:cNvSpPr>
            <a:spLocks noGrp="1"/>
          </p:cNvSpPr>
          <p:nvPr>
            <p:ph idx="1"/>
          </p:nvPr>
        </p:nvSpPr>
        <p:spPr/>
        <p:txBody>
          <a:bodyPr rtlCol="0">
            <a:normAutofit/>
          </a:bodyPr>
          <a:lstStyle/>
          <a:p>
            <a:pPr marL="609600" indent="-609600">
              <a:lnSpc>
                <a:spcPct val="120000"/>
              </a:lnSpc>
              <a:defRPr/>
            </a:pPr>
            <a:r>
              <a:rPr lang="en-GB" dirty="0">
                <a:latin typeface="Footlight MT Light" pitchFamily="18" charset="0"/>
              </a:rPr>
              <a:t>Forecasting based on the polls of the experts in the field</a:t>
            </a:r>
          </a:p>
          <a:p>
            <a:pPr marL="609600" indent="-609600">
              <a:lnSpc>
                <a:spcPct val="120000"/>
              </a:lnSpc>
              <a:defRPr/>
            </a:pPr>
            <a:r>
              <a:rPr lang="en-GB" dirty="0">
                <a:latin typeface="Footlight MT Light" pitchFamily="18" charset="0"/>
              </a:rPr>
              <a:t>Top management of the firm or outside experts can be used</a:t>
            </a:r>
          </a:p>
          <a:p>
            <a:pPr marL="609600" indent="-609600">
              <a:lnSpc>
                <a:spcPct val="120000"/>
              </a:lnSpc>
              <a:defRPr/>
            </a:pPr>
            <a:r>
              <a:rPr lang="en-GB" dirty="0">
                <a:latin typeface="Footlight MT Light" pitchFamily="18" charset="0"/>
              </a:rPr>
              <a:t>Personnel in the top management are experts with a very good experience about the firm</a:t>
            </a:r>
          </a:p>
          <a:p>
            <a:pPr marL="609600" indent="-609600">
              <a:lnSpc>
                <a:spcPct val="120000"/>
              </a:lnSpc>
              <a:defRPr/>
            </a:pPr>
            <a:r>
              <a:rPr lang="en-GB" dirty="0">
                <a:latin typeface="Footlight MT Light" pitchFamily="18" charset="0"/>
              </a:rPr>
              <a:t>Outside experts have the knowledge about the market and having a free thinking</a:t>
            </a:r>
          </a:p>
          <a:p>
            <a:pPr marL="609600" indent="-609600">
              <a:lnSpc>
                <a:spcPct val="120000"/>
              </a:lnSpc>
              <a:defRPr/>
            </a:pPr>
            <a:r>
              <a:rPr lang="en-GB" dirty="0">
                <a:latin typeface="Footlight MT Light" pitchFamily="18" charset="0"/>
              </a:rPr>
              <a:t>Collective judgement entirely based on insights of those with a knowledge of the industry.</a:t>
            </a:r>
          </a:p>
          <a:p>
            <a:pPr marL="609600" indent="-609600">
              <a:lnSpc>
                <a:spcPct val="120000"/>
              </a:lnSpc>
              <a:defRPr/>
            </a:pPr>
            <a:endParaRPr lang="en-GB" sz="2200" dirty="0">
              <a:latin typeface="Footlight MT Light" pitchFamily="18" charset="0"/>
            </a:endParaRPr>
          </a:p>
          <a:p>
            <a:pPr>
              <a:defRPr/>
            </a:pPr>
            <a:endParaRPr lang="en-US" dirty="0"/>
          </a:p>
        </p:txBody>
      </p:sp>
    </p:spTree>
    <p:extLst>
      <p:ext uri="{BB962C8B-B14F-4D97-AF65-F5344CB8AC3E}">
        <p14:creationId xmlns:p14="http://schemas.microsoft.com/office/powerpoint/2010/main" val="213149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Sales force Polling</a:t>
            </a:r>
          </a:p>
        </p:txBody>
      </p:sp>
      <p:sp>
        <p:nvSpPr>
          <p:cNvPr id="13315" name="Content Placeholder 2"/>
          <p:cNvSpPr>
            <a:spLocks noGrp="1"/>
          </p:cNvSpPr>
          <p:nvPr>
            <p:ph idx="1"/>
          </p:nvPr>
        </p:nvSpPr>
        <p:spPr/>
        <p:txBody>
          <a:bodyPr/>
          <a:lstStyle/>
          <a:p>
            <a:r>
              <a:rPr lang="en-US" altLang="en-US"/>
              <a:t>Forecast is based on the opinions of sales force in the field</a:t>
            </a:r>
          </a:p>
          <a:p>
            <a:r>
              <a:rPr lang="en-US" altLang="en-US"/>
              <a:t>Advantages </a:t>
            </a:r>
          </a:p>
          <a:p>
            <a:pPr lvl="1"/>
            <a:r>
              <a:rPr lang="en-US" altLang="en-US"/>
              <a:t>Sales force is the closest group to the market</a:t>
            </a:r>
          </a:p>
          <a:p>
            <a:pPr lvl="1"/>
            <a:r>
              <a:rPr lang="en-US" altLang="en-US"/>
              <a:t>They get the responses from the market</a:t>
            </a:r>
          </a:p>
          <a:p>
            <a:pPr lvl="1"/>
            <a:r>
              <a:rPr lang="en-US" altLang="en-US"/>
              <a:t>They can make a better prediction about the firm’s demand, competing brands in the market and identify changes going on </a:t>
            </a:r>
          </a:p>
        </p:txBody>
      </p:sp>
    </p:spTree>
    <p:extLst>
      <p:ext uri="{BB962C8B-B14F-4D97-AF65-F5344CB8AC3E}">
        <p14:creationId xmlns:p14="http://schemas.microsoft.com/office/powerpoint/2010/main" val="767006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Consumer Intension Polling</a:t>
            </a:r>
          </a:p>
        </p:txBody>
      </p:sp>
      <p:sp>
        <p:nvSpPr>
          <p:cNvPr id="3" name="Content Placeholder 2"/>
          <p:cNvSpPr>
            <a:spLocks noGrp="1"/>
          </p:cNvSpPr>
          <p:nvPr>
            <p:ph idx="1"/>
          </p:nvPr>
        </p:nvSpPr>
        <p:spPr/>
        <p:txBody>
          <a:bodyPr rtlCol="0">
            <a:normAutofit/>
          </a:bodyPr>
          <a:lstStyle/>
          <a:p>
            <a:pPr>
              <a:defRPr/>
            </a:pPr>
            <a:r>
              <a:rPr lang="en-US" dirty="0"/>
              <a:t>Forecasts based on the responses of potential buyers</a:t>
            </a:r>
          </a:p>
          <a:p>
            <a:pPr marL="365125" lvl="1" indent="-255588">
              <a:buClr>
                <a:srgbClr val="A04DA3"/>
              </a:buClr>
              <a:buFont typeface="Georgia" pitchFamily="18" charset="0"/>
              <a:buChar char="•"/>
              <a:defRPr/>
            </a:pPr>
            <a:r>
              <a:rPr lang="en-US" dirty="0"/>
              <a:t>Interview the potential buyers to get their purchasing intensions</a:t>
            </a:r>
          </a:p>
          <a:p>
            <a:pPr>
              <a:defRPr/>
            </a:pPr>
            <a:r>
              <a:rPr lang="en-US" dirty="0"/>
              <a:t>Advantages:</a:t>
            </a:r>
          </a:p>
          <a:p>
            <a:pPr lvl="1">
              <a:defRPr/>
            </a:pPr>
            <a:r>
              <a:rPr lang="en-US" dirty="0"/>
              <a:t>Their polls are used to make the forecast</a:t>
            </a:r>
          </a:p>
          <a:p>
            <a:pPr lvl="1">
              <a:defRPr/>
            </a:pPr>
            <a:r>
              <a:rPr lang="en-US" dirty="0"/>
              <a:t>These consider the future expectations of the consumers</a:t>
            </a:r>
          </a:p>
          <a:p>
            <a:pPr lvl="1">
              <a:defRPr/>
            </a:pPr>
            <a:r>
              <a:rPr lang="en-US" dirty="0"/>
              <a:t>Forecasts based on the consumers own opinions, requirements, choices</a:t>
            </a:r>
          </a:p>
        </p:txBody>
      </p:sp>
    </p:spTree>
    <p:extLst>
      <p:ext uri="{BB962C8B-B14F-4D97-AF65-F5344CB8AC3E}">
        <p14:creationId xmlns:p14="http://schemas.microsoft.com/office/powerpoint/2010/main" val="2204523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SURVEYS</a:t>
            </a:r>
          </a:p>
        </p:txBody>
      </p:sp>
      <p:sp>
        <p:nvSpPr>
          <p:cNvPr id="3" name="Content Placeholder 2"/>
          <p:cNvSpPr>
            <a:spLocks noGrp="1"/>
          </p:cNvSpPr>
          <p:nvPr>
            <p:ph idx="1"/>
          </p:nvPr>
        </p:nvSpPr>
        <p:spPr/>
        <p:txBody>
          <a:bodyPr/>
          <a:lstStyle/>
          <a:p>
            <a:r>
              <a:rPr lang="en-US" dirty="0"/>
              <a:t>Survey of consumer plans generate useful data. Commonly use when introducing a new product or making a substantial changes to existing one.</a:t>
            </a:r>
          </a:p>
          <a:p>
            <a:r>
              <a:rPr lang="en-US" dirty="0"/>
              <a:t>When no data available for forecast, survey on anticipated demand</a:t>
            </a:r>
          </a:p>
          <a:p>
            <a:r>
              <a:rPr lang="en-US" dirty="0"/>
              <a:t>Surveys of economic activity . </a:t>
            </a:r>
          </a:p>
          <a:p>
            <a:r>
              <a:rPr lang="en-US" dirty="0"/>
              <a:t>Value of surveys depend on</a:t>
            </a:r>
          </a:p>
          <a:p>
            <a:r>
              <a:rPr lang="en-US" dirty="0"/>
              <a:t>Surveys can  use as supplementary information for decision making</a:t>
            </a:r>
          </a:p>
          <a:p>
            <a:endParaRPr lang="en-US" dirty="0"/>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09/05/2018</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a:solidFill>
                  <a:prstClr val="white">
                    <a:tint val="75000"/>
                  </a:prstClr>
                </a:solidFill>
              </a:rPr>
              <a:t>Dr.Sumudu Perera</a:t>
            </a: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13</a:t>
            </a:fld>
            <a:endParaRPr lang="en-GB">
              <a:solidFill>
                <a:prstClr val="white">
                  <a:tint val="75000"/>
                </a:prstClr>
              </a:solidFill>
            </a:endParaRPr>
          </a:p>
        </p:txBody>
      </p:sp>
    </p:spTree>
    <p:extLst>
      <p:ext uri="{BB962C8B-B14F-4D97-AF65-F5344CB8AC3E}">
        <p14:creationId xmlns:p14="http://schemas.microsoft.com/office/powerpoint/2010/main" val="123718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EXPERIMENTS</a:t>
            </a:r>
          </a:p>
        </p:txBody>
      </p:sp>
      <p:sp>
        <p:nvSpPr>
          <p:cNvPr id="3" name="Content Placeholder 2"/>
          <p:cNvSpPr>
            <a:spLocks noGrp="1"/>
          </p:cNvSpPr>
          <p:nvPr>
            <p:ph idx="1"/>
          </p:nvPr>
        </p:nvSpPr>
        <p:spPr/>
        <p:txBody>
          <a:bodyPr>
            <a:normAutofit/>
          </a:bodyPr>
          <a:lstStyle/>
          <a:p>
            <a:r>
              <a:rPr lang="en-US" dirty="0"/>
              <a:t>Usually to overcome weakness of consumer surveys. Generate data prior to full scale introduction of a product or implementation of a policy. </a:t>
            </a:r>
          </a:p>
          <a:p>
            <a:r>
              <a:rPr lang="en-US" dirty="0"/>
              <a:t>Usually done in a test market and experiment may involve several features</a:t>
            </a:r>
          </a:p>
          <a:p>
            <a:r>
              <a:rPr lang="en-US" dirty="0"/>
              <a:t>Evaluating consumer perceptions</a:t>
            </a:r>
          </a:p>
          <a:p>
            <a:r>
              <a:rPr lang="en-US" dirty="0"/>
              <a:t>Determine demand elasticity</a:t>
            </a:r>
          </a:p>
          <a:p>
            <a:r>
              <a:rPr lang="en-US" dirty="0"/>
              <a:t>Test reaction to a new advertising campaign</a:t>
            </a:r>
          </a:p>
          <a:p>
            <a:r>
              <a:rPr lang="en-US" dirty="0"/>
              <a:t>are of relatively short durations, customers not fully aware of pricing and advertising changes</a:t>
            </a:r>
          </a:p>
          <a:p>
            <a:endParaRPr lang="en-US" dirty="0"/>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09/05/2018</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a:solidFill>
                  <a:prstClr val="white">
                    <a:tint val="75000"/>
                  </a:prstClr>
                </a:solidFill>
              </a:rPr>
              <a:t>Dr.Sumudu Perera</a:t>
            </a: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14</a:t>
            </a:fld>
            <a:endParaRPr lang="en-GB">
              <a:solidFill>
                <a:prstClr val="white">
                  <a:tint val="75000"/>
                </a:prstClr>
              </a:solidFill>
            </a:endParaRPr>
          </a:p>
        </p:txBody>
      </p:sp>
    </p:spTree>
    <p:extLst>
      <p:ext uri="{BB962C8B-B14F-4D97-AF65-F5344CB8AC3E}">
        <p14:creationId xmlns:p14="http://schemas.microsoft.com/office/powerpoint/2010/main" val="2688851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21080" y="807720"/>
            <a:ext cx="8229600" cy="1066800"/>
          </a:xfrm>
        </p:spPr>
        <p:txBody>
          <a:bodyPr/>
          <a:lstStyle/>
          <a:p>
            <a:r>
              <a:rPr lang="en-US" altLang="en-US" dirty="0"/>
              <a:t>Quantitative Forecasting </a:t>
            </a:r>
          </a:p>
        </p:txBody>
      </p:sp>
      <p:sp>
        <p:nvSpPr>
          <p:cNvPr id="17411" name="Content Placeholder 2"/>
          <p:cNvSpPr>
            <a:spLocks noGrp="1"/>
          </p:cNvSpPr>
          <p:nvPr>
            <p:ph idx="1"/>
          </p:nvPr>
        </p:nvSpPr>
        <p:spPr>
          <a:xfrm>
            <a:off x="1021080" y="2362200"/>
            <a:ext cx="8229600" cy="4897438"/>
          </a:xfrm>
        </p:spPr>
        <p:txBody>
          <a:bodyPr/>
          <a:lstStyle/>
          <a:p>
            <a:r>
              <a:rPr lang="en-US" altLang="en-US" dirty="0"/>
              <a:t>Quantitative forecasting methods use statistical techniques to forecast demand</a:t>
            </a:r>
          </a:p>
          <a:p>
            <a:r>
              <a:rPr lang="en-US" altLang="en-US" dirty="0"/>
              <a:t>They consider the time series trend, impact of different factors, potential changes in the market</a:t>
            </a:r>
          </a:p>
          <a:p>
            <a:r>
              <a:rPr lang="en-US" altLang="en-US" dirty="0"/>
              <a:t>Main quantitative methods:</a:t>
            </a:r>
          </a:p>
          <a:p>
            <a:pPr lvl="1"/>
            <a:r>
              <a:rPr lang="en-US" altLang="en-US" dirty="0"/>
              <a:t>Time Series Analysis</a:t>
            </a:r>
          </a:p>
          <a:p>
            <a:pPr lvl="1"/>
            <a:r>
              <a:rPr lang="en-US" altLang="en-US" dirty="0"/>
              <a:t>Smoothing Techniques</a:t>
            </a:r>
          </a:p>
          <a:p>
            <a:pPr lvl="1"/>
            <a:r>
              <a:rPr lang="en-US" altLang="en-US" dirty="0"/>
              <a:t>Barometric Methods</a:t>
            </a:r>
          </a:p>
        </p:txBody>
      </p:sp>
    </p:spTree>
    <p:extLst>
      <p:ext uri="{BB962C8B-B14F-4D97-AF65-F5344CB8AC3E}">
        <p14:creationId xmlns:p14="http://schemas.microsoft.com/office/powerpoint/2010/main" val="315299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Gill Sans MT" pitchFamily="34" charset="0"/>
              </a:rPr>
              <a:t>Time -Series Analysis</a:t>
            </a:r>
            <a:r>
              <a:rPr lang="en-GB" dirty="0">
                <a:latin typeface="Gill Sans MT" pitchFamily="34" charset="0"/>
              </a:rPr>
              <a:t>: </a:t>
            </a:r>
            <a:br>
              <a:rPr lang="en-GB" dirty="0">
                <a:latin typeface="Gill Sans MT" pitchFamily="34" charset="0"/>
              </a:rPr>
            </a:br>
            <a:endParaRPr lang="en-US" dirty="0"/>
          </a:p>
        </p:txBody>
      </p:sp>
      <p:sp>
        <p:nvSpPr>
          <p:cNvPr id="3" name="Content Placeholder 2"/>
          <p:cNvSpPr>
            <a:spLocks noGrp="1"/>
          </p:cNvSpPr>
          <p:nvPr>
            <p:ph idx="1"/>
          </p:nvPr>
        </p:nvSpPr>
        <p:spPr>
          <a:xfrm>
            <a:off x="680321" y="2336872"/>
            <a:ext cx="10589659" cy="3964439"/>
          </a:xfrm>
        </p:spPr>
        <p:txBody>
          <a:bodyPr>
            <a:normAutofit fontScale="85000" lnSpcReduction="10000"/>
          </a:bodyPr>
          <a:lstStyle/>
          <a:p>
            <a:r>
              <a:rPr lang="en-US" dirty="0"/>
              <a:t>Forecast based on the analysis of time-series data</a:t>
            </a:r>
          </a:p>
          <a:p>
            <a:r>
              <a:rPr lang="en-US" dirty="0"/>
              <a:t>Time Series data: values arranged by days, weeks, years</a:t>
            </a:r>
          </a:p>
          <a:p>
            <a:r>
              <a:rPr lang="en-US" dirty="0"/>
              <a:t>Plot past data, examine the trend, forecast the future</a:t>
            </a:r>
          </a:p>
          <a:p>
            <a:r>
              <a:rPr lang="en-US" dirty="0"/>
              <a:t>Assumption: </a:t>
            </a:r>
          </a:p>
          <a:p>
            <a:r>
              <a:rPr lang="en-US" dirty="0"/>
              <a:t>Past trend will remain in the future</a:t>
            </a:r>
          </a:p>
          <a:p>
            <a:r>
              <a:rPr lang="en-US" dirty="0"/>
              <a:t>when changes in a variable shows a clear pattern over time, this is appropriate.</a:t>
            </a:r>
          </a:p>
          <a:p>
            <a:r>
              <a:rPr lang="en-US" dirty="0"/>
              <a:t>Fluctuations in Time Series Data</a:t>
            </a:r>
          </a:p>
          <a:p>
            <a:r>
              <a:rPr lang="en-US" dirty="0"/>
              <a:t>Reasons: </a:t>
            </a:r>
          </a:p>
          <a:p>
            <a:r>
              <a:rPr lang="en-US" dirty="0"/>
              <a:t>Secular trend – long run changes</a:t>
            </a:r>
          </a:p>
          <a:p>
            <a:r>
              <a:rPr lang="en-US" dirty="0"/>
              <a:t>Cyclical fluctuations – cyclical pattern</a:t>
            </a:r>
          </a:p>
          <a:p>
            <a:r>
              <a:rPr lang="en-US" dirty="0"/>
              <a:t>Seasonal variations- regular fluctuations</a:t>
            </a:r>
          </a:p>
          <a:p>
            <a:r>
              <a:rPr lang="en-US" dirty="0"/>
              <a:t>Irregular influences </a:t>
            </a:r>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09/05/2018</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a:solidFill>
                  <a:prstClr val="white">
                    <a:tint val="75000"/>
                  </a:prstClr>
                </a:solidFill>
              </a:rPr>
              <a:t>Dr.Sumudu Perera</a:t>
            </a: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16</a:t>
            </a:fld>
            <a:endParaRPr lang="en-GB">
              <a:solidFill>
                <a:prstClr val="white">
                  <a:tint val="75000"/>
                </a:prstClr>
              </a:solidFill>
            </a:endParaRPr>
          </a:p>
        </p:txBody>
      </p:sp>
    </p:spTree>
    <p:extLst>
      <p:ext uri="{BB962C8B-B14F-4D97-AF65-F5344CB8AC3E}">
        <p14:creationId xmlns:p14="http://schemas.microsoft.com/office/powerpoint/2010/main" val="3154613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TREND PROJECTION</a:t>
            </a:r>
          </a:p>
        </p:txBody>
      </p:sp>
      <p:sp>
        <p:nvSpPr>
          <p:cNvPr id="3" name="Content Placeholder 2"/>
          <p:cNvSpPr>
            <a:spLocks noGrp="1"/>
          </p:cNvSpPr>
          <p:nvPr>
            <p:ph idx="1"/>
          </p:nvPr>
        </p:nvSpPr>
        <p:spPr>
          <a:xfrm>
            <a:off x="499444" y="2257910"/>
            <a:ext cx="10543939" cy="4198191"/>
          </a:xfrm>
        </p:spPr>
        <p:txBody>
          <a:bodyPr>
            <a:noAutofit/>
          </a:bodyPr>
          <a:lstStyle/>
          <a:p>
            <a:pPr marL="609600" indent="-609600">
              <a:lnSpc>
                <a:spcPct val="120000"/>
              </a:lnSpc>
            </a:pPr>
            <a:r>
              <a:rPr lang="en-GB" altLang="en-US" b="1" u="sng" dirty="0">
                <a:latin typeface="Footlight MT Light" panose="0204060206030A020304" pitchFamily="18" charset="0"/>
              </a:rPr>
              <a:t>Trend Projection</a:t>
            </a:r>
            <a:r>
              <a:rPr lang="en-GB" altLang="en-US" dirty="0">
                <a:latin typeface="Footlight MT Light" panose="0204060206030A020304" pitchFamily="18" charset="0"/>
              </a:rPr>
              <a:t>: 	Commonly used technique of forecasting. Assume there is a identifiable trend in data. Project the past trend by fitting a line and extend it to forecast.</a:t>
            </a:r>
          </a:p>
          <a:p>
            <a:pPr marL="609600" indent="-609600">
              <a:lnSpc>
                <a:spcPct val="120000"/>
              </a:lnSpc>
            </a:pPr>
            <a:r>
              <a:rPr lang="en-GB" altLang="en-US" dirty="0">
                <a:latin typeface="Footlight MT Light" panose="0204060206030A020304" pitchFamily="18" charset="0"/>
              </a:rPr>
              <a:t>Methods</a:t>
            </a:r>
          </a:p>
          <a:p>
            <a:pPr marL="990600" lvl="1" indent="-533400">
              <a:lnSpc>
                <a:spcPct val="120000"/>
              </a:lnSpc>
              <a:buFont typeface="Arial Black" panose="020B0A04020102020204" pitchFamily="34" charset="0"/>
              <a:buAutoNum type="arabicPeriod"/>
            </a:pPr>
            <a:r>
              <a:rPr lang="en-GB" altLang="en-US" sz="2400" b="1" u="sng" dirty="0">
                <a:latin typeface="Footlight MT Light" panose="0204060206030A020304" pitchFamily="18" charset="0"/>
              </a:rPr>
              <a:t>Graphical curve fitting: </a:t>
            </a:r>
            <a:r>
              <a:rPr lang="en-GB" altLang="en-US" sz="2400" dirty="0">
                <a:latin typeface="Footlight MT Light" panose="0204060206030A020304" pitchFamily="18" charset="0"/>
              </a:rPr>
              <a:t>free hand method.</a:t>
            </a:r>
          </a:p>
          <a:p>
            <a:pPr marL="1371600" lvl="2" indent="-457200">
              <a:lnSpc>
                <a:spcPct val="120000"/>
              </a:lnSpc>
              <a:buNone/>
            </a:pPr>
            <a:r>
              <a:rPr lang="en-GB" altLang="en-US" sz="2000" dirty="0">
                <a:latin typeface="Footlight MT Light" panose="0204060206030A020304" pitchFamily="18" charset="0"/>
              </a:rPr>
              <a:t>  Limitation: accuracy depends on the analysts ability to fit a curve to data    </a:t>
            </a:r>
          </a:p>
          <a:p>
            <a:pPr marL="990600" lvl="1" indent="-533400">
              <a:lnSpc>
                <a:spcPct val="120000"/>
              </a:lnSpc>
              <a:buFont typeface="Arial Black" panose="020B0A04020102020204" pitchFamily="34" charset="0"/>
              <a:buAutoNum type="arabicPeriod"/>
            </a:pPr>
            <a:r>
              <a:rPr lang="en-GB" altLang="en-US" sz="2400" b="1" u="sng" dirty="0">
                <a:latin typeface="Footlight MT Light" panose="0204060206030A020304" pitchFamily="18" charset="0"/>
              </a:rPr>
              <a:t>Statistical curve fitting</a:t>
            </a:r>
            <a:r>
              <a:rPr lang="en-GB" altLang="en-US" sz="2400" dirty="0">
                <a:latin typeface="Footlight MT Light" panose="0204060206030A020304" pitchFamily="18" charset="0"/>
              </a:rPr>
              <a:t>: use regression to fit a curve. </a:t>
            </a:r>
          </a:p>
          <a:p>
            <a:pPr marL="990600" lvl="1" indent="-533400">
              <a:lnSpc>
                <a:spcPct val="120000"/>
              </a:lnSpc>
              <a:buFont typeface="Arial Black" panose="020B0A04020102020204" pitchFamily="34" charset="0"/>
              <a:buAutoNum type="arabicPeriod"/>
            </a:pPr>
            <a:endParaRPr lang="en-GB" altLang="en-US" sz="2400" dirty="0">
              <a:latin typeface="Footlight MT Light" panose="0204060206030A020304" pitchFamily="18" charset="0"/>
            </a:endParaRPr>
          </a:p>
          <a:p>
            <a:pPr marL="1371600" lvl="2" indent="-457200">
              <a:lnSpc>
                <a:spcPct val="120000"/>
              </a:lnSpc>
              <a:buFont typeface="Wingdings" panose="05000000000000000000" pitchFamily="2" charset="2"/>
              <a:buChar char="¶"/>
            </a:pPr>
            <a:r>
              <a:rPr lang="en-GB" altLang="en-US" sz="2000" b="1" dirty="0">
                <a:latin typeface="Footlight MT Light" panose="0204060206030A020304" pitchFamily="18" charset="0"/>
              </a:rPr>
              <a:t>Constant rate of change(Linear : </a:t>
            </a:r>
            <a:r>
              <a:rPr lang="en-GB" altLang="en-US" sz="2000" dirty="0">
                <a:latin typeface="Footlight MT Light" panose="0204060206030A020304" pitchFamily="18" charset="0"/>
              </a:rPr>
              <a:t>assume sales increase by a constant rate from one period to next	</a:t>
            </a:r>
          </a:p>
          <a:p>
            <a:endParaRPr lang="en-US" sz="2800" dirty="0"/>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09/05/2018</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a:solidFill>
                  <a:prstClr val="white">
                    <a:tint val="75000"/>
                  </a:prstClr>
                </a:solidFill>
              </a:rPr>
              <a:t>Dr.Sumudu Perera</a:t>
            </a: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17</a:t>
            </a:fld>
            <a:endParaRPr lang="en-GB">
              <a:solidFill>
                <a:prstClr val="white">
                  <a:tint val="75000"/>
                </a:prstClr>
              </a:solidFill>
            </a:endParaRPr>
          </a:p>
        </p:txBody>
      </p:sp>
      <p:graphicFrame>
        <p:nvGraphicFramePr>
          <p:cNvPr id="7" name="Object 2"/>
          <p:cNvGraphicFramePr>
            <a:graphicFrameLocks noChangeAspect="1"/>
          </p:cNvGraphicFramePr>
          <p:nvPr>
            <p:extLst/>
          </p:nvPr>
        </p:nvGraphicFramePr>
        <p:xfrm>
          <a:off x="4115651" y="5398024"/>
          <a:ext cx="1655763" cy="355600"/>
        </p:xfrm>
        <a:graphic>
          <a:graphicData uri="http://schemas.openxmlformats.org/presentationml/2006/ole">
            <mc:AlternateContent xmlns:mc="http://schemas.openxmlformats.org/markup-compatibility/2006">
              <mc:Choice xmlns:v="urn:schemas-microsoft-com:vml" Requires="v">
                <p:oleObj spid="_x0000_s1036" name="Equation" r:id="rId3" imgW="1002865" imgH="241195" progId="Equation.3">
                  <p:embed/>
                </p:oleObj>
              </mc:Choice>
              <mc:Fallback>
                <p:oleObj name="Equation" r:id="rId3" imgW="1002865" imgH="241195" progId="Equation.3">
                  <p:embed/>
                  <p:pic>
                    <p:nvPicPr>
                      <p:cNvPr id="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5651" y="5398024"/>
                        <a:ext cx="1655763" cy="355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2377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0"/>
            <a:ext cx="7467600" cy="400050"/>
          </a:xfrm>
        </p:spPr>
        <p:txBody>
          <a:bodyPr/>
          <a:lstStyle/>
          <a:p>
            <a:r>
              <a:rPr lang="en-US" altLang="en-US" sz="2000" dirty="0">
                <a:solidFill>
                  <a:schemeClr val="accent1">
                    <a:lumMod val="75000"/>
                  </a:schemeClr>
                </a:solidFill>
              </a:rPr>
              <a:t>Example</a:t>
            </a:r>
          </a:p>
        </p:txBody>
      </p:sp>
      <p:graphicFrame>
        <p:nvGraphicFramePr>
          <p:cNvPr id="4" name="Content Placeholder 3"/>
          <p:cNvGraphicFramePr>
            <a:graphicFrameLocks noGrp="1"/>
          </p:cNvGraphicFramePr>
          <p:nvPr>
            <p:ph idx="1"/>
          </p:nvPr>
        </p:nvGraphicFramePr>
        <p:xfrm>
          <a:off x="1828800" y="415925"/>
          <a:ext cx="8534400" cy="6218243"/>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2133600">
                  <a:extLst>
                    <a:ext uri="{9D8B030D-6E8A-4147-A177-3AD203B41FA5}">
                      <a16:colId xmlns:a16="http://schemas.microsoft.com/office/drawing/2014/main" xmlns="" val="20002"/>
                    </a:ext>
                  </a:extLst>
                </a:gridCol>
                <a:gridCol w="2133600">
                  <a:extLst>
                    <a:ext uri="{9D8B030D-6E8A-4147-A177-3AD203B41FA5}">
                      <a16:colId xmlns:a16="http://schemas.microsoft.com/office/drawing/2014/main" xmlns="" val="20003"/>
                    </a:ext>
                  </a:extLst>
                </a:gridCol>
              </a:tblGrid>
              <a:tr h="365779">
                <a:tc>
                  <a:txBody>
                    <a:bodyPr/>
                    <a:lstStyle/>
                    <a:p>
                      <a:r>
                        <a:rPr lang="en-US" sz="1800" dirty="0"/>
                        <a:t>Time Period</a:t>
                      </a:r>
                    </a:p>
                  </a:txBody>
                  <a:tcPr marT="45722" marB="45722"/>
                </a:tc>
                <a:tc>
                  <a:txBody>
                    <a:bodyPr/>
                    <a:lstStyle/>
                    <a:p>
                      <a:pPr algn="ctr"/>
                      <a:r>
                        <a:rPr lang="en-US" sz="1800" dirty="0"/>
                        <a:t>Quarter</a:t>
                      </a:r>
                    </a:p>
                  </a:txBody>
                  <a:tcPr marT="45722" marB="45722"/>
                </a:tc>
                <a:tc>
                  <a:txBody>
                    <a:bodyPr/>
                    <a:lstStyle/>
                    <a:p>
                      <a:pPr algn="ctr"/>
                      <a:r>
                        <a:rPr lang="en-US" sz="1800" dirty="0"/>
                        <a:t>T</a:t>
                      </a:r>
                    </a:p>
                  </a:txBody>
                  <a:tcPr marT="45722" marB="45722"/>
                </a:tc>
                <a:tc>
                  <a:txBody>
                    <a:bodyPr/>
                    <a:lstStyle/>
                    <a:p>
                      <a:pPr algn="ctr"/>
                      <a:r>
                        <a:rPr lang="en-US" sz="1800" dirty="0"/>
                        <a:t>Sales</a:t>
                      </a:r>
                    </a:p>
                  </a:txBody>
                  <a:tcPr marT="45722" marB="45722"/>
                </a:tc>
                <a:extLst>
                  <a:ext uri="{0D108BD9-81ED-4DB2-BD59-A6C34878D82A}">
                    <a16:rowId xmlns:a16="http://schemas.microsoft.com/office/drawing/2014/main" xmlns="" val="10000"/>
                  </a:ext>
                </a:extLst>
              </a:tr>
              <a:tr h="365779">
                <a:tc>
                  <a:txBody>
                    <a:bodyPr/>
                    <a:lstStyle/>
                    <a:p>
                      <a:r>
                        <a:rPr lang="en-US" sz="1800" dirty="0"/>
                        <a:t>2010</a:t>
                      </a:r>
                    </a:p>
                  </a:txBody>
                  <a:tcPr marT="45722" marB="45722"/>
                </a:tc>
                <a:tc>
                  <a:txBody>
                    <a:bodyPr/>
                    <a:lstStyle/>
                    <a:p>
                      <a:pPr algn="ctr"/>
                      <a:r>
                        <a:rPr lang="en-US" sz="1800" dirty="0"/>
                        <a:t>1</a:t>
                      </a:r>
                    </a:p>
                  </a:txBody>
                  <a:tcPr marT="45722" marB="45722"/>
                </a:tc>
                <a:tc>
                  <a:txBody>
                    <a:bodyPr/>
                    <a:lstStyle/>
                    <a:p>
                      <a:pPr algn="ctr"/>
                      <a:r>
                        <a:rPr lang="en-US" sz="1800" dirty="0"/>
                        <a:t>1</a:t>
                      </a:r>
                    </a:p>
                  </a:txBody>
                  <a:tcPr marT="45722" marB="45722"/>
                </a:tc>
                <a:tc>
                  <a:txBody>
                    <a:bodyPr/>
                    <a:lstStyle/>
                    <a:p>
                      <a:pPr algn="ctr"/>
                      <a:r>
                        <a:rPr lang="en-US" sz="1800" dirty="0"/>
                        <a:t>11</a:t>
                      </a:r>
                    </a:p>
                  </a:txBody>
                  <a:tcPr marT="45722" marB="45722"/>
                </a:tc>
                <a:extLst>
                  <a:ext uri="{0D108BD9-81ED-4DB2-BD59-A6C34878D82A}">
                    <a16:rowId xmlns:a16="http://schemas.microsoft.com/office/drawing/2014/main" xmlns="" val="10001"/>
                  </a:ext>
                </a:extLst>
              </a:tr>
              <a:tr h="365779">
                <a:tc>
                  <a:txBody>
                    <a:bodyPr/>
                    <a:lstStyle/>
                    <a:p>
                      <a:endParaRPr lang="en-US" sz="1800" dirty="0"/>
                    </a:p>
                  </a:txBody>
                  <a:tcPr marT="45722" marB="45722"/>
                </a:tc>
                <a:tc>
                  <a:txBody>
                    <a:bodyPr/>
                    <a:lstStyle/>
                    <a:p>
                      <a:pPr algn="ctr"/>
                      <a:r>
                        <a:rPr lang="en-US" sz="1800" dirty="0"/>
                        <a:t>2</a:t>
                      </a:r>
                    </a:p>
                  </a:txBody>
                  <a:tcPr marT="45722" marB="45722"/>
                </a:tc>
                <a:tc>
                  <a:txBody>
                    <a:bodyPr/>
                    <a:lstStyle/>
                    <a:p>
                      <a:pPr algn="ctr"/>
                      <a:r>
                        <a:rPr lang="en-US" sz="1800" dirty="0"/>
                        <a:t>2</a:t>
                      </a:r>
                    </a:p>
                  </a:txBody>
                  <a:tcPr marT="45722" marB="45722"/>
                </a:tc>
                <a:tc>
                  <a:txBody>
                    <a:bodyPr/>
                    <a:lstStyle/>
                    <a:p>
                      <a:pPr algn="ctr"/>
                      <a:r>
                        <a:rPr lang="en-US" sz="1800" dirty="0"/>
                        <a:t>15</a:t>
                      </a:r>
                    </a:p>
                  </a:txBody>
                  <a:tcPr marT="45722" marB="45722"/>
                </a:tc>
                <a:extLst>
                  <a:ext uri="{0D108BD9-81ED-4DB2-BD59-A6C34878D82A}">
                    <a16:rowId xmlns:a16="http://schemas.microsoft.com/office/drawing/2014/main" xmlns="" val="10002"/>
                  </a:ext>
                </a:extLst>
              </a:tr>
              <a:tr h="365779">
                <a:tc>
                  <a:txBody>
                    <a:bodyPr/>
                    <a:lstStyle/>
                    <a:p>
                      <a:endParaRPr lang="en-US" sz="1800"/>
                    </a:p>
                  </a:txBody>
                  <a:tcPr marT="45722" marB="45722"/>
                </a:tc>
                <a:tc>
                  <a:txBody>
                    <a:bodyPr/>
                    <a:lstStyle/>
                    <a:p>
                      <a:pPr algn="ctr"/>
                      <a:r>
                        <a:rPr lang="en-US" sz="1800" dirty="0"/>
                        <a:t>3</a:t>
                      </a:r>
                    </a:p>
                  </a:txBody>
                  <a:tcPr marT="45722" marB="45722"/>
                </a:tc>
                <a:tc>
                  <a:txBody>
                    <a:bodyPr/>
                    <a:lstStyle/>
                    <a:p>
                      <a:pPr algn="ctr"/>
                      <a:r>
                        <a:rPr lang="en-US" sz="1800" dirty="0"/>
                        <a:t>3</a:t>
                      </a:r>
                    </a:p>
                  </a:txBody>
                  <a:tcPr marT="45722" marB="45722"/>
                </a:tc>
                <a:tc>
                  <a:txBody>
                    <a:bodyPr/>
                    <a:lstStyle/>
                    <a:p>
                      <a:pPr algn="ctr"/>
                      <a:r>
                        <a:rPr lang="en-US" sz="1800" dirty="0"/>
                        <a:t>12</a:t>
                      </a:r>
                    </a:p>
                  </a:txBody>
                  <a:tcPr marT="45722" marB="45722"/>
                </a:tc>
                <a:extLst>
                  <a:ext uri="{0D108BD9-81ED-4DB2-BD59-A6C34878D82A}">
                    <a16:rowId xmlns:a16="http://schemas.microsoft.com/office/drawing/2014/main" xmlns="" val="10003"/>
                  </a:ext>
                </a:extLst>
              </a:tr>
              <a:tr h="365779">
                <a:tc>
                  <a:txBody>
                    <a:bodyPr/>
                    <a:lstStyle/>
                    <a:p>
                      <a:endParaRPr lang="en-US" sz="1800"/>
                    </a:p>
                  </a:txBody>
                  <a:tcPr marT="45722" marB="45722"/>
                </a:tc>
                <a:tc>
                  <a:txBody>
                    <a:bodyPr/>
                    <a:lstStyle/>
                    <a:p>
                      <a:pPr algn="ctr"/>
                      <a:r>
                        <a:rPr lang="en-US" sz="1800" dirty="0"/>
                        <a:t>4</a:t>
                      </a:r>
                    </a:p>
                  </a:txBody>
                  <a:tcPr marT="45722" marB="45722"/>
                </a:tc>
                <a:tc>
                  <a:txBody>
                    <a:bodyPr/>
                    <a:lstStyle/>
                    <a:p>
                      <a:pPr algn="ctr"/>
                      <a:r>
                        <a:rPr lang="en-US" sz="1800" dirty="0"/>
                        <a:t>4</a:t>
                      </a:r>
                    </a:p>
                  </a:txBody>
                  <a:tcPr marT="45722" marB="45722"/>
                </a:tc>
                <a:tc>
                  <a:txBody>
                    <a:bodyPr/>
                    <a:lstStyle/>
                    <a:p>
                      <a:pPr algn="ctr"/>
                      <a:r>
                        <a:rPr lang="en-US" sz="1800" dirty="0"/>
                        <a:t>14</a:t>
                      </a:r>
                    </a:p>
                  </a:txBody>
                  <a:tcPr marT="45722" marB="45722"/>
                </a:tc>
                <a:extLst>
                  <a:ext uri="{0D108BD9-81ED-4DB2-BD59-A6C34878D82A}">
                    <a16:rowId xmlns:a16="http://schemas.microsoft.com/office/drawing/2014/main" xmlns="" val="10004"/>
                  </a:ext>
                </a:extLst>
              </a:tr>
              <a:tr h="365779">
                <a:tc>
                  <a:txBody>
                    <a:bodyPr/>
                    <a:lstStyle/>
                    <a:p>
                      <a:r>
                        <a:rPr lang="en-US" sz="1800" dirty="0"/>
                        <a:t>2011</a:t>
                      </a:r>
                    </a:p>
                  </a:txBody>
                  <a:tcPr marT="45722" marB="45722"/>
                </a:tc>
                <a:tc>
                  <a:txBody>
                    <a:bodyPr/>
                    <a:lstStyle/>
                    <a:p>
                      <a:pPr algn="ctr"/>
                      <a:r>
                        <a:rPr lang="en-US" sz="1800" dirty="0"/>
                        <a:t>1</a:t>
                      </a:r>
                    </a:p>
                  </a:txBody>
                  <a:tcPr marT="45722" marB="45722"/>
                </a:tc>
                <a:tc>
                  <a:txBody>
                    <a:bodyPr/>
                    <a:lstStyle/>
                    <a:p>
                      <a:pPr algn="ctr"/>
                      <a:r>
                        <a:rPr lang="en-US" sz="1800" dirty="0"/>
                        <a:t>5</a:t>
                      </a:r>
                    </a:p>
                  </a:txBody>
                  <a:tcPr marT="45722" marB="45722"/>
                </a:tc>
                <a:tc>
                  <a:txBody>
                    <a:bodyPr/>
                    <a:lstStyle/>
                    <a:p>
                      <a:pPr algn="ctr"/>
                      <a:r>
                        <a:rPr lang="en-US" sz="1800" dirty="0"/>
                        <a:t>12</a:t>
                      </a:r>
                    </a:p>
                  </a:txBody>
                  <a:tcPr marT="45722" marB="45722"/>
                </a:tc>
                <a:extLst>
                  <a:ext uri="{0D108BD9-81ED-4DB2-BD59-A6C34878D82A}">
                    <a16:rowId xmlns:a16="http://schemas.microsoft.com/office/drawing/2014/main" xmlns="" val="10005"/>
                  </a:ext>
                </a:extLst>
              </a:tr>
              <a:tr h="365779">
                <a:tc>
                  <a:txBody>
                    <a:bodyPr/>
                    <a:lstStyle/>
                    <a:p>
                      <a:endParaRPr lang="en-US" sz="1800"/>
                    </a:p>
                  </a:txBody>
                  <a:tcPr marT="45722" marB="45722"/>
                </a:tc>
                <a:tc>
                  <a:txBody>
                    <a:bodyPr/>
                    <a:lstStyle/>
                    <a:p>
                      <a:pPr algn="ctr"/>
                      <a:r>
                        <a:rPr lang="en-US" sz="1800" dirty="0"/>
                        <a:t>2</a:t>
                      </a:r>
                    </a:p>
                  </a:txBody>
                  <a:tcPr marT="45722" marB="45722"/>
                </a:tc>
                <a:tc>
                  <a:txBody>
                    <a:bodyPr/>
                    <a:lstStyle/>
                    <a:p>
                      <a:pPr algn="ctr"/>
                      <a:r>
                        <a:rPr lang="en-US" sz="1800" dirty="0"/>
                        <a:t>6</a:t>
                      </a:r>
                    </a:p>
                  </a:txBody>
                  <a:tcPr marT="45722" marB="45722"/>
                </a:tc>
                <a:tc>
                  <a:txBody>
                    <a:bodyPr/>
                    <a:lstStyle/>
                    <a:p>
                      <a:pPr algn="ctr"/>
                      <a:r>
                        <a:rPr lang="en-US" sz="1800" dirty="0"/>
                        <a:t>17</a:t>
                      </a:r>
                    </a:p>
                  </a:txBody>
                  <a:tcPr marT="45722" marB="45722"/>
                </a:tc>
                <a:extLst>
                  <a:ext uri="{0D108BD9-81ED-4DB2-BD59-A6C34878D82A}">
                    <a16:rowId xmlns:a16="http://schemas.microsoft.com/office/drawing/2014/main" xmlns="" val="10006"/>
                  </a:ext>
                </a:extLst>
              </a:tr>
              <a:tr h="365779">
                <a:tc>
                  <a:txBody>
                    <a:bodyPr/>
                    <a:lstStyle/>
                    <a:p>
                      <a:endParaRPr lang="en-US" sz="1800"/>
                    </a:p>
                  </a:txBody>
                  <a:tcPr marT="45722" marB="45722"/>
                </a:tc>
                <a:tc>
                  <a:txBody>
                    <a:bodyPr/>
                    <a:lstStyle/>
                    <a:p>
                      <a:pPr algn="ctr"/>
                      <a:r>
                        <a:rPr lang="en-US" sz="1800" dirty="0"/>
                        <a:t>3</a:t>
                      </a:r>
                    </a:p>
                  </a:txBody>
                  <a:tcPr marT="45722" marB="45722"/>
                </a:tc>
                <a:tc>
                  <a:txBody>
                    <a:bodyPr/>
                    <a:lstStyle/>
                    <a:p>
                      <a:pPr algn="ctr"/>
                      <a:r>
                        <a:rPr lang="en-US" sz="1800" dirty="0"/>
                        <a:t>7</a:t>
                      </a:r>
                    </a:p>
                  </a:txBody>
                  <a:tcPr marT="45722" marB="45722"/>
                </a:tc>
                <a:tc>
                  <a:txBody>
                    <a:bodyPr/>
                    <a:lstStyle/>
                    <a:p>
                      <a:pPr algn="ctr"/>
                      <a:r>
                        <a:rPr lang="en-US" sz="1800" dirty="0"/>
                        <a:t>13</a:t>
                      </a:r>
                    </a:p>
                  </a:txBody>
                  <a:tcPr marT="45722" marB="45722"/>
                </a:tc>
                <a:extLst>
                  <a:ext uri="{0D108BD9-81ED-4DB2-BD59-A6C34878D82A}">
                    <a16:rowId xmlns:a16="http://schemas.microsoft.com/office/drawing/2014/main" xmlns="" val="10007"/>
                  </a:ext>
                </a:extLst>
              </a:tr>
              <a:tr h="365779">
                <a:tc>
                  <a:txBody>
                    <a:bodyPr/>
                    <a:lstStyle/>
                    <a:p>
                      <a:endParaRPr lang="en-US" sz="1800" dirty="0"/>
                    </a:p>
                  </a:txBody>
                  <a:tcPr marT="45722" marB="45722"/>
                </a:tc>
                <a:tc>
                  <a:txBody>
                    <a:bodyPr/>
                    <a:lstStyle/>
                    <a:p>
                      <a:pPr algn="ctr"/>
                      <a:r>
                        <a:rPr lang="en-US" sz="1800" dirty="0"/>
                        <a:t>4</a:t>
                      </a:r>
                    </a:p>
                  </a:txBody>
                  <a:tcPr marT="45722" marB="45722"/>
                </a:tc>
                <a:tc>
                  <a:txBody>
                    <a:bodyPr/>
                    <a:lstStyle/>
                    <a:p>
                      <a:pPr algn="ctr"/>
                      <a:r>
                        <a:rPr lang="en-US" sz="1800" dirty="0"/>
                        <a:t>8</a:t>
                      </a:r>
                    </a:p>
                  </a:txBody>
                  <a:tcPr marT="45722" marB="45722"/>
                </a:tc>
                <a:tc>
                  <a:txBody>
                    <a:bodyPr/>
                    <a:lstStyle/>
                    <a:p>
                      <a:pPr algn="ctr"/>
                      <a:r>
                        <a:rPr lang="en-US" sz="1800" dirty="0"/>
                        <a:t>16</a:t>
                      </a:r>
                    </a:p>
                  </a:txBody>
                  <a:tcPr marT="45722" marB="45722"/>
                </a:tc>
                <a:extLst>
                  <a:ext uri="{0D108BD9-81ED-4DB2-BD59-A6C34878D82A}">
                    <a16:rowId xmlns:a16="http://schemas.microsoft.com/office/drawing/2014/main" xmlns="" val="10008"/>
                  </a:ext>
                </a:extLst>
              </a:tr>
              <a:tr h="365779">
                <a:tc>
                  <a:txBody>
                    <a:bodyPr/>
                    <a:lstStyle/>
                    <a:p>
                      <a:r>
                        <a:rPr lang="en-US" sz="1800" dirty="0"/>
                        <a:t>2012</a:t>
                      </a:r>
                    </a:p>
                  </a:txBody>
                  <a:tcPr marT="45722" marB="45722"/>
                </a:tc>
                <a:tc>
                  <a:txBody>
                    <a:bodyPr/>
                    <a:lstStyle/>
                    <a:p>
                      <a:pPr algn="ctr"/>
                      <a:r>
                        <a:rPr lang="en-US" sz="1800" dirty="0"/>
                        <a:t>1</a:t>
                      </a:r>
                    </a:p>
                  </a:txBody>
                  <a:tcPr marT="45722" marB="45722"/>
                </a:tc>
                <a:tc>
                  <a:txBody>
                    <a:bodyPr/>
                    <a:lstStyle/>
                    <a:p>
                      <a:pPr algn="ctr"/>
                      <a:r>
                        <a:rPr lang="en-US" sz="1800" dirty="0"/>
                        <a:t>9</a:t>
                      </a:r>
                    </a:p>
                  </a:txBody>
                  <a:tcPr marT="45722" marB="45722"/>
                </a:tc>
                <a:tc>
                  <a:txBody>
                    <a:bodyPr/>
                    <a:lstStyle/>
                    <a:p>
                      <a:pPr algn="ctr"/>
                      <a:r>
                        <a:rPr lang="en-US" sz="1800" dirty="0"/>
                        <a:t>14</a:t>
                      </a:r>
                    </a:p>
                  </a:txBody>
                  <a:tcPr marT="45722" marB="45722"/>
                </a:tc>
                <a:extLst>
                  <a:ext uri="{0D108BD9-81ED-4DB2-BD59-A6C34878D82A}">
                    <a16:rowId xmlns:a16="http://schemas.microsoft.com/office/drawing/2014/main" xmlns="" val="10009"/>
                  </a:ext>
                </a:extLst>
              </a:tr>
              <a:tr h="365779">
                <a:tc>
                  <a:txBody>
                    <a:bodyPr/>
                    <a:lstStyle/>
                    <a:p>
                      <a:endParaRPr lang="en-US" sz="1800"/>
                    </a:p>
                  </a:txBody>
                  <a:tcPr marT="45722" marB="45722"/>
                </a:tc>
                <a:tc>
                  <a:txBody>
                    <a:bodyPr/>
                    <a:lstStyle/>
                    <a:p>
                      <a:pPr algn="ctr"/>
                      <a:r>
                        <a:rPr lang="en-US" sz="1800" dirty="0"/>
                        <a:t>2</a:t>
                      </a:r>
                    </a:p>
                  </a:txBody>
                  <a:tcPr marT="45722" marB="45722"/>
                </a:tc>
                <a:tc>
                  <a:txBody>
                    <a:bodyPr/>
                    <a:lstStyle/>
                    <a:p>
                      <a:pPr algn="ctr"/>
                      <a:r>
                        <a:rPr lang="en-US" sz="1800" dirty="0"/>
                        <a:t>10</a:t>
                      </a:r>
                    </a:p>
                  </a:txBody>
                  <a:tcPr marT="45722" marB="45722"/>
                </a:tc>
                <a:tc>
                  <a:txBody>
                    <a:bodyPr/>
                    <a:lstStyle/>
                    <a:p>
                      <a:pPr algn="ctr"/>
                      <a:r>
                        <a:rPr lang="en-US" sz="1800" dirty="0"/>
                        <a:t>18</a:t>
                      </a:r>
                    </a:p>
                  </a:txBody>
                  <a:tcPr marT="45722" marB="45722"/>
                </a:tc>
                <a:extLst>
                  <a:ext uri="{0D108BD9-81ED-4DB2-BD59-A6C34878D82A}">
                    <a16:rowId xmlns:a16="http://schemas.microsoft.com/office/drawing/2014/main" xmlns="" val="10010"/>
                  </a:ext>
                </a:extLst>
              </a:tr>
              <a:tr h="365779">
                <a:tc>
                  <a:txBody>
                    <a:bodyPr/>
                    <a:lstStyle/>
                    <a:p>
                      <a:endParaRPr lang="en-US" sz="1800"/>
                    </a:p>
                  </a:txBody>
                  <a:tcPr marT="45722" marB="45722"/>
                </a:tc>
                <a:tc>
                  <a:txBody>
                    <a:bodyPr/>
                    <a:lstStyle/>
                    <a:p>
                      <a:pPr algn="ctr"/>
                      <a:r>
                        <a:rPr lang="en-US" sz="1800" dirty="0"/>
                        <a:t>3</a:t>
                      </a:r>
                    </a:p>
                  </a:txBody>
                  <a:tcPr marT="45722" marB="45722"/>
                </a:tc>
                <a:tc>
                  <a:txBody>
                    <a:bodyPr/>
                    <a:lstStyle/>
                    <a:p>
                      <a:pPr algn="ctr"/>
                      <a:r>
                        <a:rPr lang="en-US" sz="1800" dirty="0"/>
                        <a:t>11</a:t>
                      </a:r>
                    </a:p>
                  </a:txBody>
                  <a:tcPr marT="45722" marB="45722"/>
                </a:tc>
                <a:tc>
                  <a:txBody>
                    <a:bodyPr/>
                    <a:lstStyle/>
                    <a:p>
                      <a:pPr algn="ctr"/>
                      <a:r>
                        <a:rPr lang="en-US" sz="1800" dirty="0"/>
                        <a:t>15</a:t>
                      </a:r>
                    </a:p>
                  </a:txBody>
                  <a:tcPr marT="45722" marB="45722"/>
                </a:tc>
                <a:extLst>
                  <a:ext uri="{0D108BD9-81ED-4DB2-BD59-A6C34878D82A}">
                    <a16:rowId xmlns:a16="http://schemas.microsoft.com/office/drawing/2014/main" xmlns="" val="10011"/>
                  </a:ext>
                </a:extLst>
              </a:tr>
              <a:tr h="365779">
                <a:tc>
                  <a:txBody>
                    <a:bodyPr/>
                    <a:lstStyle/>
                    <a:p>
                      <a:endParaRPr lang="en-US" sz="1800"/>
                    </a:p>
                  </a:txBody>
                  <a:tcPr marT="45722" marB="45722"/>
                </a:tc>
                <a:tc>
                  <a:txBody>
                    <a:bodyPr/>
                    <a:lstStyle/>
                    <a:p>
                      <a:pPr algn="ctr"/>
                      <a:r>
                        <a:rPr lang="en-US" sz="1800" dirty="0"/>
                        <a:t>4</a:t>
                      </a:r>
                    </a:p>
                  </a:txBody>
                  <a:tcPr marT="45722" marB="45722"/>
                </a:tc>
                <a:tc>
                  <a:txBody>
                    <a:bodyPr/>
                    <a:lstStyle/>
                    <a:p>
                      <a:pPr algn="ctr"/>
                      <a:r>
                        <a:rPr lang="en-US" sz="1800" dirty="0"/>
                        <a:t>12</a:t>
                      </a:r>
                    </a:p>
                  </a:txBody>
                  <a:tcPr marT="45722" marB="45722"/>
                </a:tc>
                <a:tc>
                  <a:txBody>
                    <a:bodyPr/>
                    <a:lstStyle/>
                    <a:p>
                      <a:pPr algn="ctr"/>
                      <a:r>
                        <a:rPr lang="en-US" sz="1800" dirty="0"/>
                        <a:t>17</a:t>
                      </a:r>
                    </a:p>
                  </a:txBody>
                  <a:tcPr marT="45722" marB="45722"/>
                </a:tc>
                <a:extLst>
                  <a:ext uri="{0D108BD9-81ED-4DB2-BD59-A6C34878D82A}">
                    <a16:rowId xmlns:a16="http://schemas.microsoft.com/office/drawing/2014/main" xmlns="" val="10012"/>
                  </a:ext>
                </a:extLst>
              </a:tr>
              <a:tr h="365779">
                <a:tc>
                  <a:txBody>
                    <a:bodyPr/>
                    <a:lstStyle/>
                    <a:p>
                      <a:r>
                        <a:rPr lang="en-US" sz="1800" dirty="0"/>
                        <a:t>2013</a:t>
                      </a:r>
                    </a:p>
                  </a:txBody>
                  <a:tcPr marT="45722" marB="45722"/>
                </a:tc>
                <a:tc>
                  <a:txBody>
                    <a:bodyPr/>
                    <a:lstStyle/>
                    <a:p>
                      <a:pPr algn="ctr"/>
                      <a:r>
                        <a:rPr lang="en-US" sz="1800" dirty="0"/>
                        <a:t>1</a:t>
                      </a:r>
                    </a:p>
                  </a:txBody>
                  <a:tcPr marT="45722" marB="45722"/>
                </a:tc>
                <a:tc>
                  <a:txBody>
                    <a:bodyPr/>
                    <a:lstStyle/>
                    <a:p>
                      <a:pPr algn="ctr"/>
                      <a:r>
                        <a:rPr lang="en-US" sz="1800" dirty="0"/>
                        <a:t>13</a:t>
                      </a:r>
                    </a:p>
                  </a:txBody>
                  <a:tcPr marT="45722" marB="45722"/>
                </a:tc>
                <a:tc>
                  <a:txBody>
                    <a:bodyPr/>
                    <a:lstStyle/>
                    <a:p>
                      <a:pPr algn="ctr"/>
                      <a:r>
                        <a:rPr lang="en-US" sz="1800" dirty="0"/>
                        <a:t>15</a:t>
                      </a:r>
                    </a:p>
                  </a:txBody>
                  <a:tcPr marT="45722" marB="45722"/>
                </a:tc>
                <a:extLst>
                  <a:ext uri="{0D108BD9-81ED-4DB2-BD59-A6C34878D82A}">
                    <a16:rowId xmlns:a16="http://schemas.microsoft.com/office/drawing/2014/main" xmlns="" val="10013"/>
                  </a:ext>
                </a:extLst>
              </a:tr>
              <a:tr h="365779">
                <a:tc>
                  <a:txBody>
                    <a:bodyPr/>
                    <a:lstStyle/>
                    <a:p>
                      <a:endParaRPr lang="en-US" sz="1800"/>
                    </a:p>
                  </a:txBody>
                  <a:tcPr marT="45722" marB="45722"/>
                </a:tc>
                <a:tc>
                  <a:txBody>
                    <a:bodyPr/>
                    <a:lstStyle/>
                    <a:p>
                      <a:pPr algn="ctr"/>
                      <a:r>
                        <a:rPr lang="en-US" sz="1800" dirty="0"/>
                        <a:t>2</a:t>
                      </a:r>
                    </a:p>
                  </a:txBody>
                  <a:tcPr marT="45722" marB="45722"/>
                </a:tc>
                <a:tc>
                  <a:txBody>
                    <a:bodyPr/>
                    <a:lstStyle/>
                    <a:p>
                      <a:pPr algn="ctr"/>
                      <a:r>
                        <a:rPr lang="en-US" sz="1800" dirty="0"/>
                        <a:t>14</a:t>
                      </a:r>
                    </a:p>
                  </a:txBody>
                  <a:tcPr marT="45722" marB="45722"/>
                </a:tc>
                <a:tc>
                  <a:txBody>
                    <a:bodyPr/>
                    <a:lstStyle/>
                    <a:p>
                      <a:pPr algn="ctr"/>
                      <a:r>
                        <a:rPr lang="en-US" sz="1800" dirty="0"/>
                        <a:t>20</a:t>
                      </a:r>
                    </a:p>
                  </a:txBody>
                  <a:tcPr marT="45722" marB="45722"/>
                </a:tc>
                <a:extLst>
                  <a:ext uri="{0D108BD9-81ED-4DB2-BD59-A6C34878D82A}">
                    <a16:rowId xmlns:a16="http://schemas.microsoft.com/office/drawing/2014/main" xmlns="" val="10014"/>
                  </a:ext>
                </a:extLst>
              </a:tr>
              <a:tr h="365779">
                <a:tc>
                  <a:txBody>
                    <a:bodyPr/>
                    <a:lstStyle/>
                    <a:p>
                      <a:endParaRPr lang="en-US" sz="1800"/>
                    </a:p>
                  </a:txBody>
                  <a:tcPr marT="45722" marB="45722"/>
                </a:tc>
                <a:tc>
                  <a:txBody>
                    <a:bodyPr/>
                    <a:lstStyle/>
                    <a:p>
                      <a:pPr algn="ctr"/>
                      <a:r>
                        <a:rPr lang="en-US" sz="1800" dirty="0"/>
                        <a:t>3</a:t>
                      </a:r>
                    </a:p>
                  </a:txBody>
                  <a:tcPr marT="45722" marB="45722"/>
                </a:tc>
                <a:tc>
                  <a:txBody>
                    <a:bodyPr/>
                    <a:lstStyle/>
                    <a:p>
                      <a:pPr algn="ctr"/>
                      <a:r>
                        <a:rPr lang="en-US" sz="1800" dirty="0"/>
                        <a:t>15</a:t>
                      </a:r>
                    </a:p>
                  </a:txBody>
                  <a:tcPr marT="45722" marB="45722"/>
                </a:tc>
                <a:tc>
                  <a:txBody>
                    <a:bodyPr/>
                    <a:lstStyle/>
                    <a:p>
                      <a:pPr algn="ctr"/>
                      <a:r>
                        <a:rPr lang="en-US" sz="1800" dirty="0"/>
                        <a:t>16</a:t>
                      </a:r>
                    </a:p>
                  </a:txBody>
                  <a:tcPr marT="45722" marB="45722"/>
                </a:tc>
                <a:extLst>
                  <a:ext uri="{0D108BD9-81ED-4DB2-BD59-A6C34878D82A}">
                    <a16:rowId xmlns:a16="http://schemas.microsoft.com/office/drawing/2014/main" xmlns="" val="10015"/>
                  </a:ext>
                </a:extLst>
              </a:tr>
              <a:tr h="365779">
                <a:tc>
                  <a:txBody>
                    <a:bodyPr/>
                    <a:lstStyle/>
                    <a:p>
                      <a:endParaRPr lang="en-US" sz="1800"/>
                    </a:p>
                  </a:txBody>
                  <a:tcPr marT="45722" marB="45722"/>
                </a:tc>
                <a:tc>
                  <a:txBody>
                    <a:bodyPr/>
                    <a:lstStyle/>
                    <a:p>
                      <a:pPr algn="ctr"/>
                      <a:r>
                        <a:rPr lang="en-US" sz="1800" dirty="0"/>
                        <a:t>4</a:t>
                      </a:r>
                    </a:p>
                  </a:txBody>
                  <a:tcPr marT="45722" marB="45722"/>
                </a:tc>
                <a:tc>
                  <a:txBody>
                    <a:bodyPr/>
                    <a:lstStyle/>
                    <a:p>
                      <a:pPr algn="ctr"/>
                      <a:r>
                        <a:rPr lang="en-US" sz="1800" dirty="0"/>
                        <a:t>16</a:t>
                      </a:r>
                    </a:p>
                  </a:txBody>
                  <a:tcPr marT="45722" marB="45722"/>
                </a:tc>
                <a:tc>
                  <a:txBody>
                    <a:bodyPr/>
                    <a:lstStyle/>
                    <a:p>
                      <a:pPr algn="ctr"/>
                      <a:r>
                        <a:rPr lang="en-US" sz="1800" dirty="0"/>
                        <a:t>19</a:t>
                      </a:r>
                    </a:p>
                  </a:txBody>
                  <a:tcPr marT="45722" marB="45722"/>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1426232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84860" y="878444"/>
            <a:ext cx="7467600" cy="762000"/>
          </a:xfrm>
        </p:spPr>
        <p:txBody>
          <a:bodyPr/>
          <a:lstStyle/>
          <a:p>
            <a:r>
              <a:rPr lang="en-US" altLang="en-US" dirty="0"/>
              <a:t>Seasonal Variation</a:t>
            </a:r>
          </a:p>
        </p:txBody>
      </p:sp>
      <p:grpSp>
        <p:nvGrpSpPr>
          <p:cNvPr id="20483" name="Group 8"/>
          <p:cNvGrpSpPr>
            <a:grpSpLocks/>
          </p:cNvGrpSpPr>
          <p:nvPr/>
        </p:nvGrpSpPr>
        <p:grpSpPr bwMode="auto">
          <a:xfrm>
            <a:off x="3390900" y="3484993"/>
            <a:ext cx="4343400" cy="1200150"/>
            <a:chOff x="912" y="1920"/>
            <a:chExt cx="2736" cy="756"/>
          </a:xfrm>
        </p:grpSpPr>
        <p:grpSp>
          <p:nvGrpSpPr>
            <p:cNvPr id="20494" name="Group 6"/>
            <p:cNvGrpSpPr>
              <a:grpSpLocks/>
            </p:cNvGrpSpPr>
            <p:nvPr/>
          </p:nvGrpSpPr>
          <p:grpSpPr bwMode="auto">
            <a:xfrm>
              <a:off x="1920" y="1920"/>
              <a:ext cx="1728" cy="756"/>
              <a:chOff x="1920" y="1920"/>
              <a:chExt cx="1728" cy="756"/>
            </a:xfrm>
          </p:grpSpPr>
          <p:sp>
            <p:nvSpPr>
              <p:cNvPr id="20496" name="Text Box 4"/>
              <p:cNvSpPr txBox="1">
                <a:spLocks noChangeArrowheads="1"/>
              </p:cNvSpPr>
              <p:nvPr/>
            </p:nvSpPr>
            <p:spPr bwMode="auto">
              <a:xfrm>
                <a:off x="2084" y="1920"/>
                <a:ext cx="1424"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rPr>
                  <a:t>Actual</a:t>
                </a:r>
              </a:p>
              <a:p>
                <a:pPr algn="ctr"/>
                <a:endParaRPr lang="en-US" altLang="en-US">
                  <a:latin typeface="Arial" panose="020B0604020202020204" pitchFamily="34" charset="0"/>
                </a:endParaRPr>
              </a:p>
              <a:p>
                <a:pPr algn="ctr"/>
                <a:r>
                  <a:rPr lang="en-US" altLang="en-US">
                    <a:latin typeface="Arial" panose="020B0604020202020204" pitchFamily="34" charset="0"/>
                  </a:rPr>
                  <a:t>Trend Forecast</a:t>
                </a:r>
              </a:p>
            </p:txBody>
          </p:sp>
          <p:sp>
            <p:nvSpPr>
              <p:cNvPr id="20497" name="Line 5"/>
              <p:cNvSpPr>
                <a:spLocks noChangeShapeType="1"/>
              </p:cNvSpPr>
              <p:nvPr/>
            </p:nvSpPr>
            <p:spPr bwMode="auto">
              <a:xfrm>
                <a:off x="1920" y="2256"/>
                <a:ext cx="17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5" name="Text Box 7"/>
            <p:cNvSpPr txBox="1">
              <a:spLocks noChangeArrowheads="1"/>
            </p:cNvSpPr>
            <p:nvPr/>
          </p:nvSpPr>
          <p:spPr bwMode="auto">
            <a:xfrm>
              <a:off x="912" y="2064"/>
              <a:ext cx="100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Arial" panose="020B0604020202020204" pitchFamily="34" charset="0"/>
                </a:rPr>
                <a:t>Ratio =</a:t>
              </a:r>
            </a:p>
          </p:txBody>
        </p:sp>
      </p:grpSp>
      <p:grpSp>
        <p:nvGrpSpPr>
          <p:cNvPr id="20484" name="Group 12"/>
          <p:cNvGrpSpPr>
            <a:grpSpLocks/>
          </p:cNvGrpSpPr>
          <p:nvPr/>
        </p:nvGrpSpPr>
        <p:grpSpPr bwMode="auto">
          <a:xfrm>
            <a:off x="2438400" y="4689635"/>
            <a:ext cx="7086600" cy="830263"/>
            <a:chOff x="720" y="2976"/>
            <a:chExt cx="4464" cy="523"/>
          </a:xfrm>
        </p:grpSpPr>
        <p:sp>
          <p:nvSpPr>
            <p:cNvPr id="20491" name="Text Box 9"/>
            <p:cNvSpPr txBox="1">
              <a:spLocks noChangeArrowheads="1"/>
            </p:cNvSpPr>
            <p:nvPr/>
          </p:nvSpPr>
          <p:spPr bwMode="auto">
            <a:xfrm>
              <a:off x="720" y="2976"/>
              <a:ext cx="144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Arial" panose="020B0604020202020204" pitchFamily="34" charset="0"/>
                </a:rPr>
                <a:t>Seasonal</a:t>
              </a:r>
              <a:br>
                <a:rPr lang="en-US" altLang="en-US">
                  <a:latin typeface="Arial" panose="020B0604020202020204" pitchFamily="34" charset="0"/>
                </a:rPr>
              </a:br>
              <a:r>
                <a:rPr lang="en-US" altLang="en-US">
                  <a:latin typeface="Arial" panose="020B0604020202020204" pitchFamily="34" charset="0"/>
                </a:rPr>
                <a:t>Adjustment</a:t>
              </a:r>
            </a:p>
          </p:txBody>
        </p:sp>
        <p:sp>
          <p:nvSpPr>
            <p:cNvPr id="20492" name="Text Box 10"/>
            <p:cNvSpPr txBox="1">
              <a:spLocks noChangeArrowheads="1"/>
            </p:cNvSpPr>
            <p:nvPr/>
          </p:nvSpPr>
          <p:spPr bwMode="auto">
            <a:xfrm>
              <a:off x="2160" y="3120"/>
              <a:ext cx="2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Arial" panose="020B0604020202020204" pitchFamily="34" charset="0"/>
                </a:rPr>
                <a:t>=</a:t>
              </a:r>
            </a:p>
          </p:txBody>
        </p:sp>
        <p:sp>
          <p:nvSpPr>
            <p:cNvPr id="20493" name="Text Box 11"/>
            <p:cNvSpPr txBox="1">
              <a:spLocks noChangeArrowheads="1"/>
            </p:cNvSpPr>
            <p:nvPr/>
          </p:nvSpPr>
          <p:spPr bwMode="auto">
            <a:xfrm>
              <a:off x="2400" y="2976"/>
              <a:ext cx="278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Arial" panose="020B0604020202020204" pitchFamily="34" charset="0"/>
                </a:rPr>
                <a:t>Average of Ratios for</a:t>
              </a:r>
              <a:br>
                <a:rPr lang="en-US" altLang="en-US">
                  <a:latin typeface="Arial" panose="020B0604020202020204" pitchFamily="34" charset="0"/>
                </a:rPr>
              </a:br>
              <a:r>
                <a:rPr lang="en-US" altLang="en-US">
                  <a:latin typeface="Arial" panose="020B0604020202020204" pitchFamily="34" charset="0"/>
                </a:rPr>
                <a:t>Each Seasonal Period</a:t>
              </a:r>
            </a:p>
          </p:txBody>
        </p:sp>
      </p:grpSp>
      <p:sp>
        <p:nvSpPr>
          <p:cNvPr id="20485" name="Text Box 13"/>
          <p:cNvSpPr txBox="1">
            <a:spLocks noChangeArrowheads="1"/>
          </p:cNvSpPr>
          <p:nvPr/>
        </p:nvSpPr>
        <p:spPr bwMode="auto">
          <a:xfrm>
            <a:off x="2743200" y="5638801"/>
            <a:ext cx="1981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Arial" panose="020B0604020202020204" pitchFamily="34" charset="0"/>
              </a:rPr>
              <a:t>Adjusted</a:t>
            </a:r>
            <a:br>
              <a:rPr lang="en-US" altLang="en-US" dirty="0">
                <a:latin typeface="Arial" panose="020B0604020202020204" pitchFamily="34" charset="0"/>
              </a:rPr>
            </a:br>
            <a:r>
              <a:rPr lang="en-US" altLang="en-US" dirty="0">
                <a:latin typeface="Arial" panose="020B0604020202020204" pitchFamily="34" charset="0"/>
              </a:rPr>
              <a:t>Forecast</a:t>
            </a:r>
          </a:p>
        </p:txBody>
      </p:sp>
      <p:sp>
        <p:nvSpPr>
          <p:cNvPr id="20486" name="Text Box 14"/>
          <p:cNvSpPr txBox="1">
            <a:spLocks noChangeArrowheads="1"/>
          </p:cNvSpPr>
          <p:nvPr/>
        </p:nvSpPr>
        <p:spPr bwMode="auto">
          <a:xfrm>
            <a:off x="4953000" y="55626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200">
                <a:latin typeface="Arial" panose="020B0604020202020204" pitchFamily="34" charset="0"/>
              </a:rPr>
              <a:t>=</a:t>
            </a:r>
          </a:p>
        </p:txBody>
      </p:sp>
      <p:sp>
        <p:nvSpPr>
          <p:cNvPr id="20487" name="Text Box 15"/>
          <p:cNvSpPr txBox="1">
            <a:spLocks noChangeArrowheads="1"/>
          </p:cNvSpPr>
          <p:nvPr/>
        </p:nvSpPr>
        <p:spPr bwMode="auto">
          <a:xfrm>
            <a:off x="5562600" y="5638801"/>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Arial" panose="020B0604020202020204" pitchFamily="34" charset="0"/>
              </a:rPr>
              <a:t>Trend</a:t>
            </a:r>
            <a:br>
              <a:rPr lang="en-US" altLang="en-US">
                <a:latin typeface="Arial" panose="020B0604020202020204" pitchFamily="34" charset="0"/>
              </a:rPr>
            </a:br>
            <a:r>
              <a:rPr lang="en-US" altLang="en-US">
                <a:latin typeface="Arial" panose="020B0604020202020204" pitchFamily="34" charset="0"/>
              </a:rPr>
              <a:t>Forecast</a:t>
            </a:r>
          </a:p>
        </p:txBody>
      </p:sp>
      <p:sp>
        <p:nvSpPr>
          <p:cNvPr id="20488" name="Oval 16"/>
          <p:cNvSpPr>
            <a:spLocks noChangeArrowheads="1"/>
          </p:cNvSpPr>
          <p:nvPr/>
        </p:nvSpPr>
        <p:spPr bwMode="auto">
          <a:xfrm>
            <a:off x="7543800" y="5715000"/>
            <a:ext cx="152400" cy="152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489" name="Text Box 17"/>
          <p:cNvSpPr txBox="1">
            <a:spLocks noChangeArrowheads="1"/>
          </p:cNvSpPr>
          <p:nvPr/>
        </p:nvSpPr>
        <p:spPr bwMode="auto">
          <a:xfrm>
            <a:off x="7848600" y="5638801"/>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Arial" panose="020B0604020202020204" pitchFamily="34" charset="0"/>
              </a:rPr>
              <a:t>Seasonal</a:t>
            </a:r>
            <a:br>
              <a:rPr lang="en-US" altLang="en-US">
                <a:latin typeface="Arial" panose="020B0604020202020204" pitchFamily="34" charset="0"/>
              </a:rPr>
            </a:br>
            <a:r>
              <a:rPr lang="en-US" altLang="en-US">
                <a:latin typeface="Arial" panose="020B0604020202020204" pitchFamily="34" charset="0"/>
              </a:rPr>
              <a:t>Adjustment</a:t>
            </a:r>
          </a:p>
        </p:txBody>
      </p:sp>
      <p:sp>
        <p:nvSpPr>
          <p:cNvPr id="20490" name="Rectangle 17"/>
          <p:cNvSpPr>
            <a:spLocks noChangeArrowheads="1"/>
          </p:cNvSpPr>
          <p:nvPr/>
        </p:nvSpPr>
        <p:spPr bwMode="auto">
          <a:xfrm>
            <a:off x="137160" y="2312194"/>
            <a:ext cx="876300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20000"/>
              </a:lnSpc>
              <a:buFont typeface="Wingdings" panose="05000000000000000000" pitchFamily="2" charset="2"/>
              <a:buChar char="¶"/>
            </a:pPr>
            <a:r>
              <a:rPr lang="en-GB" altLang="en-US" dirty="0">
                <a:latin typeface="Footlight MT Light" panose="0204060206030A020304" pitchFamily="18" charset="0"/>
              </a:rPr>
              <a:t>Improve the forecast by incorporating the seasonal variations</a:t>
            </a:r>
          </a:p>
          <a:p>
            <a:pPr eaLnBrk="1" hangingPunct="1">
              <a:lnSpc>
                <a:spcPct val="120000"/>
              </a:lnSpc>
              <a:buFont typeface="Wingdings" panose="05000000000000000000" pitchFamily="2" charset="2"/>
              <a:buChar char="¶"/>
            </a:pPr>
            <a:r>
              <a:rPr lang="en-GB" altLang="en-US" dirty="0">
                <a:latin typeface="Footlight MT Light" panose="0204060206030A020304" pitchFamily="18" charset="0"/>
              </a:rPr>
              <a:t>Methods: Ratio to trend; dummy variable method</a:t>
            </a:r>
          </a:p>
          <a:p>
            <a:pPr eaLnBrk="1" hangingPunct="1">
              <a:lnSpc>
                <a:spcPct val="120000"/>
              </a:lnSpc>
            </a:pPr>
            <a:r>
              <a:rPr lang="en-GB" altLang="en-US" b="1" dirty="0">
                <a:latin typeface="Footlight MT Light" panose="0204060206030A020304" pitchFamily="18" charset="0"/>
              </a:rPr>
              <a:t>1. Ratio-to-Trend method</a:t>
            </a:r>
          </a:p>
        </p:txBody>
      </p:sp>
    </p:spTree>
    <p:extLst>
      <p:ext uri="{BB962C8B-B14F-4D97-AF65-F5344CB8AC3E}">
        <p14:creationId xmlns:p14="http://schemas.microsoft.com/office/powerpoint/2010/main" val="209632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218097" y="1253134"/>
            <a:ext cx="7772400" cy="5048178"/>
          </a:xfrm>
          <a:prstGeom prst="rect">
            <a:avLst/>
          </a:prstGeom>
          <a:noFill/>
          <a:ln w="9525">
            <a:noFill/>
            <a:miter lim="800000"/>
            <a:headEnd/>
            <a:tailEnd/>
          </a:ln>
        </p:spPr>
        <p:txBody>
          <a:bodyPr lIns="92075" tIns="46038" rIns="92075" bIns="46038">
            <a:spAutoFit/>
          </a:bodyPr>
          <a:lstStyle/>
          <a:p>
            <a:pPr marL="457200" indent="-457200">
              <a:spcBef>
                <a:spcPct val="50000"/>
              </a:spcBef>
              <a:buFont typeface="Arial" pitchFamily="34" charset="0"/>
              <a:buChar char="•"/>
              <a:defRPr/>
            </a:pPr>
            <a:r>
              <a:rPr lang="en-US" sz="2800" i="1" dirty="0">
                <a:solidFill>
                  <a:srgbClr val="002060"/>
                </a:solidFill>
                <a:latin typeface="Arial" pitchFamily="34" charset="0"/>
              </a:rPr>
              <a:t>Forecasting</a:t>
            </a:r>
          </a:p>
          <a:p>
            <a:pPr marL="457200" indent="-457200">
              <a:spcBef>
                <a:spcPct val="50000"/>
              </a:spcBef>
              <a:buFont typeface="Arial" pitchFamily="34" charset="0"/>
              <a:buChar char="•"/>
              <a:defRPr/>
            </a:pPr>
            <a:r>
              <a:rPr lang="en-US" sz="2800" i="1" dirty="0">
                <a:solidFill>
                  <a:srgbClr val="002060"/>
                </a:solidFill>
                <a:latin typeface="Arial" pitchFamily="34" charset="0"/>
              </a:rPr>
              <a:t>Qualitative Forecasts</a:t>
            </a:r>
          </a:p>
          <a:p>
            <a:pPr marL="457200" indent="-457200">
              <a:spcBef>
                <a:spcPct val="50000"/>
              </a:spcBef>
              <a:buFont typeface="Arial" pitchFamily="34" charset="0"/>
              <a:buChar char="•"/>
              <a:defRPr/>
            </a:pPr>
            <a:r>
              <a:rPr lang="en-US" sz="2800" i="1" dirty="0">
                <a:solidFill>
                  <a:srgbClr val="002060"/>
                </a:solidFill>
                <a:latin typeface="Arial" pitchFamily="34" charset="0"/>
              </a:rPr>
              <a:t>Time -Series Analysis</a:t>
            </a:r>
          </a:p>
          <a:p>
            <a:pPr marL="457200" indent="-457200">
              <a:spcBef>
                <a:spcPct val="50000"/>
              </a:spcBef>
              <a:buFont typeface="Arial" pitchFamily="34" charset="0"/>
              <a:buChar char="•"/>
              <a:defRPr/>
            </a:pPr>
            <a:r>
              <a:rPr lang="en-US" sz="2800" i="1" dirty="0">
                <a:solidFill>
                  <a:srgbClr val="002060"/>
                </a:solidFill>
                <a:latin typeface="Arial" pitchFamily="34" charset="0"/>
              </a:rPr>
              <a:t>Trend projection</a:t>
            </a:r>
          </a:p>
          <a:p>
            <a:pPr marL="457200" indent="-457200">
              <a:spcBef>
                <a:spcPct val="50000"/>
              </a:spcBef>
              <a:buFont typeface="Arial" pitchFamily="34" charset="0"/>
              <a:buChar char="•"/>
              <a:defRPr/>
            </a:pPr>
            <a:r>
              <a:rPr lang="en-US" sz="2800" i="1" dirty="0">
                <a:solidFill>
                  <a:srgbClr val="002060"/>
                </a:solidFill>
                <a:latin typeface="Arial" pitchFamily="34" charset="0"/>
              </a:rPr>
              <a:t>Seasonal Variation</a:t>
            </a:r>
          </a:p>
          <a:p>
            <a:pPr marL="457200" indent="-457200">
              <a:spcBef>
                <a:spcPct val="50000"/>
              </a:spcBef>
              <a:buFont typeface="Arial" pitchFamily="34" charset="0"/>
              <a:buChar char="•"/>
              <a:defRPr/>
            </a:pPr>
            <a:r>
              <a:rPr lang="en-US" sz="2800" i="1" dirty="0">
                <a:solidFill>
                  <a:srgbClr val="002060"/>
                </a:solidFill>
                <a:latin typeface="Arial" pitchFamily="34" charset="0"/>
              </a:rPr>
              <a:t>Smoothing Techniques</a:t>
            </a:r>
          </a:p>
          <a:p>
            <a:pPr marL="457200" indent="-457200">
              <a:spcBef>
                <a:spcPct val="50000"/>
              </a:spcBef>
              <a:buFont typeface="Arial" pitchFamily="34" charset="0"/>
              <a:buChar char="•"/>
              <a:defRPr/>
            </a:pPr>
            <a:r>
              <a:rPr lang="en-US" sz="2800" i="1" dirty="0" err="1">
                <a:solidFill>
                  <a:srgbClr val="002060"/>
                </a:solidFill>
                <a:latin typeface="Arial" pitchFamily="34" charset="0"/>
              </a:rPr>
              <a:t>Barometirc</a:t>
            </a:r>
            <a:r>
              <a:rPr lang="en-US" sz="2800" i="1" dirty="0">
                <a:solidFill>
                  <a:srgbClr val="002060"/>
                </a:solidFill>
                <a:latin typeface="Arial" pitchFamily="34" charset="0"/>
              </a:rPr>
              <a:t> forecasting</a:t>
            </a:r>
          </a:p>
          <a:p>
            <a:pPr marL="457200" indent="-457200">
              <a:spcBef>
                <a:spcPct val="50000"/>
              </a:spcBef>
              <a:buFont typeface="Arial" pitchFamily="34" charset="0"/>
              <a:buChar char="•"/>
              <a:defRPr/>
            </a:pPr>
            <a:r>
              <a:rPr lang="en-US" sz="2800" i="1" dirty="0">
                <a:solidFill>
                  <a:srgbClr val="002060"/>
                </a:solidFill>
                <a:latin typeface="Arial" pitchFamily="34" charset="0"/>
              </a:rPr>
              <a:t>Input –Output Forecasting </a:t>
            </a:r>
          </a:p>
        </p:txBody>
      </p:sp>
      <p:sp>
        <p:nvSpPr>
          <p:cNvPr id="4099" name="TextBox 7"/>
          <p:cNvSpPr txBox="1">
            <a:spLocks noChangeArrowheads="1"/>
          </p:cNvSpPr>
          <p:nvPr/>
        </p:nvSpPr>
        <p:spPr bwMode="auto">
          <a:xfrm>
            <a:off x="1005840" y="482601"/>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i="1" dirty="0">
                <a:solidFill>
                  <a:schemeClr val="accent1">
                    <a:lumMod val="75000"/>
                  </a:schemeClr>
                </a:solidFill>
                <a:latin typeface="Arial" panose="020B0604020202020204" pitchFamily="34" charset="0"/>
              </a:rPr>
              <a:t>Session Outline </a:t>
            </a:r>
          </a:p>
        </p:txBody>
      </p:sp>
      <p:sp>
        <p:nvSpPr>
          <p:cNvPr id="2" name="Footer Placeholder 1"/>
          <p:cNvSpPr>
            <a:spLocks noGrp="1"/>
          </p:cNvSpPr>
          <p:nvPr>
            <p:ph type="ftr" sz="quarter" idx="11"/>
          </p:nvPr>
        </p:nvSpPr>
        <p:spPr/>
        <p:txBody>
          <a:bodyPr/>
          <a:lstStyle/>
          <a:p>
            <a:r>
              <a:rPr lang="en-GB" dirty="0" err="1">
                <a:solidFill>
                  <a:prstClr val="white">
                    <a:tint val="75000"/>
                  </a:prstClr>
                </a:solidFill>
              </a:rPr>
              <a:t>Dr.Sumudu</a:t>
            </a:r>
            <a:r>
              <a:rPr lang="en-GB" dirty="0">
                <a:solidFill>
                  <a:prstClr val="white">
                    <a:tint val="75000"/>
                  </a:prstClr>
                </a:solidFill>
              </a:rPr>
              <a:t> </a:t>
            </a:r>
            <a:r>
              <a:rPr lang="en-GB" dirty="0" err="1">
                <a:solidFill>
                  <a:prstClr val="white">
                    <a:tint val="75000"/>
                  </a:prstClr>
                </a:solidFill>
              </a:rPr>
              <a:t>Perera</a:t>
            </a:r>
            <a:endParaRPr lang="en-GB" dirty="0">
              <a:solidFill>
                <a:prstClr val="white">
                  <a:tint val="75000"/>
                </a:prstClr>
              </a:solidFill>
            </a:endParaRPr>
          </a:p>
        </p:txBody>
      </p:sp>
      <p:sp>
        <p:nvSpPr>
          <p:cNvPr id="3" name="Date Placeholder 2"/>
          <p:cNvSpPr>
            <a:spLocks noGrp="1"/>
          </p:cNvSpPr>
          <p:nvPr>
            <p:ph type="dt" sz="half" idx="10"/>
          </p:nvPr>
        </p:nvSpPr>
        <p:spPr/>
        <p:txBody>
          <a:bodyPr/>
          <a:lstStyle/>
          <a:p>
            <a:fld id="{B8749C59-B3A6-48DE-9DC7-43D9F8B75AE1}" type="datetime1">
              <a:rPr lang="en-GB" smtClean="0">
                <a:solidFill>
                  <a:prstClr val="white">
                    <a:tint val="75000"/>
                  </a:prstClr>
                </a:solidFill>
              </a:rPr>
              <a:pPr/>
              <a:t>09/05/2018</a:t>
            </a:fld>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E18371FB-5D2B-430C-ADB4-9BE9180A17CB}" type="slidenum">
              <a:rPr lang="en-GB" smtClean="0">
                <a:solidFill>
                  <a:prstClr val="white">
                    <a:tint val="75000"/>
                  </a:prstClr>
                </a:solidFill>
              </a:rPr>
              <a:pPr/>
              <a:t>2</a:t>
            </a:fld>
            <a:endParaRPr lang="en-GB">
              <a:solidFill>
                <a:prstClr val="white">
                  <a:tint val="75000"/>
                </a:prstClr>
              </a:solidFill>
            </a:endParaRPr>
          </a:p>
        </p:txBody>
      </p:sp>
    </p:spTree>
    <p:extLst>
      <p:ext uri="{BB962C8B-B14F-4D97-AF65-F5344CB8AC3E}">
        <p14:creationId xmlns:p14="http://schemas.microsoft.com/office/powerpoint/2010/main" val="2555272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31875" y="862014"/>
            <a:ext cx="7467600" cy="762000"/>
          </a:xfrm>
        </p:spPr>
        <p:txBody>
          <a:bodyPr/>
          <a:lstStyle/>
          <a:p>
            <a:r>
              <a:rPr lang="en-US" altLang="en-US" dirty="0"/>
              <a:t>Seasonal Variation</a:t>
            </a:r>
          </a:p>
        </p:txBody>
      </p:sp>
      <p:sp>
        <p:nvSpPr>
          <p:cNvPr id="21507" name="Text Box 3"/>
          <p:cNvSpPr txBox="1">
            <a:spLocks noChangeArrowheads="1"/>
          </p:cNvSpPr>
          <p:nvPr/>
        </p:nvSpPr>
        <p:spPr bwMode="auto">
          <a:xfrm>
            <a:off x="1223487" y="2178647"/>
            <a:ext cx="808482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3000" dirty="0">
                <a:latin typeface="Arial" panose="020B0604020202020204" pitchFamily="34" charset="0"/>
              </a:rPr>
              <a:t>Ratio to Trend Method:</a:t>
            </a:r>
            <a:br>
              <a:rPr lang="en-US" altLang="en-US" sz="3000" dirty="0">
                <a:latin typeface="Arial" panose="020B0604020202020204" pitchFamily="34" charset="0"/>
              </a:rPr>
            </a:br>
            <a:r>
              <a:rPr lang="en-US" altLang="en-US" sz="3000" dirty="0">
                <a:latin typeface="Arial" panose="020B0604020202020204" pitchFamily="34" charset="0"/>
              </a:rPr>
              <a:t>Example Calculation for Quarter 1</a:t>
            </a:r>
          </a:p>
        </p:txBody>
      </p:sp>
      <p:sp>
        <p:nvSpPr>
          <p:cNvPr id="21508" name="Text Box 14"/>
          <p:cNvSpPr txBox="1">
            <a:spLocks noChangeArrowheads="1"/>
          </p:cNvSpPr>
          <p:nvPr/>
        </p:nvSpPr>
        <p:spPr bwMode="auto">
          <a:xfrm>
            <a:off x="1570197" y="5677595"/>
            <a:ext cx="73914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dirty="0">
                <a:latin typeface="Arial" panose="020B0604020202020204" pitchFamily="34" charset="0"/>
              </a:rPr>
              <a:t>Trend Forecast for </a:t>
            </a:r>
            <a:r>
              <a:rPr lang="en-US" altLang="en-US" sz="1800" dirty="0" smtClean="0">
                <a:latin typeface="Arial" panose="020B0604020202020204" pitchFamily="34" charset="0"/>
              </a:rPr>
              <a:t>2014.1 </a:t>
            </a:r>
            <a:r>
              <a:rPr lang="en-US" altLang="en-US" sz="1800" dirty="0">
                <a:latin typeface="Arial" panose="020B0604020202020204" pitchFamily="34" charset="0"/>
              </a:rPr>
              <a:t>= 11.90 + (0.394)(17) = 18.60</a:t>
            </a:r>
          </a:p>
          <a:p>
            <a:pPr algn="ctr">
              <a:spcBef>
                <a:spcPct val="50000"/>
              </a:spcBef>
            </a:pPr>
            <a:r>
              <a:rPr lang="en-US" altLang="en-US" sz="1800" dirty="0">
                <a:latin typeface="Arial" panose="020B0604020202020204" pitchFamily="34" charset="0"/>
              </a:rPr>
              <a:t>Seasonally Adjusted Forecast for </a:t>
            </a:r>
            <a:r>
              <a:rPr lang="en-US" altLang="en-US" sz="1800" dirty="0" smtClean="0">
                <a:latin typeface="Arial" panose="020B0604020202020204" pitchFamily="34" charset="0"/>
              </a:rPr>
              <a:t>2014.1 </a:t>
            </a:r>
            <a:r>
              <a:rPr lang="en-US" altLang="en-US" sz="1800" dirty="0">
                <a:latin typeface="Arial" panose="020B0604020202020204" pitchFamily="34" charset="0"/>
              </a:rPr>
              <a:t>= (18.60)(0.8869) = 16.50</a:t>
            </a:r>
            <a:endParaRPr lang="en-US" altLang="en-US" sz="3200" dirty="0">
              <a:latin typeface="Arial" panose="020B0604020202020204" pitchFamily="34" charset="0"/>
            </a:endParaRPr>
          </a:p>
        </p:txBody>
      </p:sp>
      <p:grpSp>
        <p:nvGrpSpPr>
          <p:cNvPr id="21509" name="Group 8"/>
          <p:cNvGrpSpPr>
            <a:grpSpLocks noChangeAspect="1"/>
          </p:cNvGrpSpPr>
          <p:nvPr/>
        </p:nvGrpSpPr>
        <p:grpSpPr bwMode="auto">
          <a:xfrm>
            <a:off x="2663190" y="3225702"/>
            <a:ext cx="5181600" cy="2233613"/>
            <a:chOff x="1296" y="2544"/>
            <a:chExt cx="3264" cy="1407"/>
          </a:xfrm>
        </p:grpSpPr>
        <p:sp>
          <p:nvSpPr>
            <p:cNvPr id="21510" name="AutoShape 7"/>
            <p:cNvSpPr>
              <a:spLocks noChangeAspect="1" noChangeArrowheads="1" noTextEdit="1"/>
            </p:cNvSpPr>
            <p:nvPr/>
          </p:nvSpPr>
          <p:spPr bwMode="auto">
            <a:xfrm>
              <a:off x="1296" y="2544"/>
              <a:ext cx="3264" cy="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11" name="Rectangle 9"/>
            <p:cNvSpPr>
              <a:spLocks noChangeArrowheads="1"/>
            </p:cNvSpPr>
            <p:nvPr/>
          </p:nvSpPr>
          <p:spPr bwMode="auto">
            <a:xfrm>
              <a:off x="1549" y="2760"/>
              <a:ext cx="32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Year</a:t>
              </a:r>
              <a:endParaRPr lang="en-US" altLang="en-US"/>
            </a:p>
          </p:txBody>
        </p:sp>
        <p:sp>
          <p:nvSpPr>
            <p:cNvPr id="21512" name="Rectangle 10"/>
            <p:cNvSpPr>
              <a:spLocks noChangeArrowheads="1"/>
            </p:cNvSpPr>
            <p:nvPr/>
          </p:nvSpPr>
          <p:spPr bwMode="auto">
            <a:xfrm>
              <a:off x="2318" y="2558"/>
              <a:ext cx="46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Trend </a:t>
              </a:r>
              <a:endParaRPr lang="en-US" altLang="en-US"/>
            </a:p>
          </p:txBody>
        </p:sp>
        <p:sp>
          <p:nvSpPr>
            <p:cNvPr id="21513" name="Rectangle 11"/>
            <p:cNvSpPr>
              <a:spLocks noChangeArrowheads="1"/>
            </p:cNvSpPr>
            <p:nvPr/>
          </p:nvSpPr>
          <p:spPr bwMode="auto">
            <a:xfrm>
              <a:off x="2216" y="2756"/>
              <a:ext cx="6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Forecast</a:t>
              </a:r>
              <a:endParaRPr lang="en-US" altLang="en-US"/>
            </a:p>
          </p:txBody>
        </p:sp>
        <p:sp>
          <p:nvSpPr>
            <p:cNvPr id="21514" name="Rectangle 12"/>
            <p:cNvSpPr>
              <a:spLocks noChangeArrowheads="1"/>
            </p:cNvSpPr>
            <p:nvPr/>
          </p:nvSpPr>
          <p:spPr bwMode="auto">
            <a:xfrm>
              <a:off x="3119" y="2760"/>
              <a:ext cx="44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Actual</a:t>
              </a:r>
              <a:endParaRPr lang="en-US" altLang="en-US"/>
            </a:p>
          </p:txBody>
        </p:sp>
        <p:sp>
          <p:nvSpPr>
            <p:cNvPr id="21515" name="Rectangle 13"/>
            <p:cNvSpPr>
              <a:spLocks noChangeArrowheads="1"/>
            </p:cNvSpPr>
            <p:nvPr/>
          </p:nvSpPr>
          <p:spPr bwMode="auto">
            <a:xfrm>
              <a:off x="3968" y="2760"/>
              <a:ext cx="37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Ratio</a:t>
              </a:r>
              <a:endParaRPr lang="en-US" altLang="en-US"/>
            </a:p>
          </p:txBody>
        </p:sp>
        <p:sp>
          <p:nvSpPr>
            <p:cNvPr id="21516" name="Rectangle 14"/>
            <p:cNvSpPr>
              <a:spLocks noChangeArrowheads="1"/>
            </p:cNvSpPr>
            <p:nvPr/>
          </p:nvSpPr>
          <p:spPr bwMode="auto">
            <a:xfrm>
              <a:off x="1473" y="2959"/>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2010.1</a:t>
              </a:r>
              <a:endParaRPr lang="en-US" altLang="en-US"/>
            </a:p>
          </p:txBody>
        </p:sp>
        <p:sp>
          <p:nvSpPr>
            <p:cNvPr id="21517" name="Rectangle 15"/>
            <p:cNvSpPr>
              <a:spLocks noChangeArrowheads="1"/>
            </p:cNvSpPr>
            <p:nvPr/>
          </p:nvSpPr>
          <p:spPr bwMode="auto">
            <a:xfrm>
              <a:off x="2330" y="2959"/>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12.29</a:t>
              </a:r>
              <a:endParaRPr lang="en-US" altLang="en-US"/>
            </a:p>
          </p:txBody>
        </p:sp>
        <p:sp>
          <p:nvSpPr>
            <p:cNvPr id="21518" name="Rectangle 16"/>
            <p:cNvSpPr>
              <a:spLocks noChangeArrowheads="1"/>
            </p:cNvSpPr>
            <p:nvPr/>
          </p:nvSpPr>
          <p:spPr bwMode="auto">
            <a:xfrm>
              <a:off x="3142" y="2959"/>
              <a:ext cx="39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11.00</a:t>
              </a:r>
              <a:endParaRPr lang="en-US" altLang="en-US"/>
            </a:p>
          </p:txBody>
        </p:sp>
        <p:sp>
          <p:nvSpPr>
            <p:cNvPr id="21519" name="Rectangle 17"/>
            <p:cNvSpPr>
              <a:spLocks noChangeArrowheads="1"/>
            </p:cNvSpPr>
            <p:nvPr/>
          </p:nvSpPr>
          <p:spPr bwMode="auto">
            <a:xfrm>
              <a:off x="3910" y="2959"/>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0.8950</a:t>
              </a:r>
              <a:endParaRPr lang="en-US" altLang="en-US"/>
            </a:p>
          </p:txBody>
        </p:sp>
        <p:sp>
          <p:nvSpPr>
            <p:cNvPr id="21520" name="Rectangle 18"/>
            <p:cNvSpPr>
              <a:spLocks noChangeArrowheads="1"/>
            </p:cNvSpPr>
            <p:nvPr/>
          </p:nvSpPr>
          <p:spPr bwMode="auto">
            <a:xfrm>
              <a:off x="1473" y="3158"/>
              <a:ext cx="48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2011.1</a:t>
              </a:r>
              <a:endParaRPr lang="en-US" altLang="en-US"/>
            </a:p>
          </p:txBody>
        </p:sp>
        <p:sp>
          <p:nvSpPr>
            <p:cNvPr id="21521" name="Rectangle 19"/>
            <p:cNvSpPr>
              <a:spLocks noChangeArrowheads="1"/>
            </p:cNvSpPr>
            <p:nvPr/>
          </p:nvSpPr>
          <p:spPr bwMode="auto">
            <a:xfrm>
              <a:off x="2330" y="3158"/>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13.87</a:t>
              </a:r>
              <a:endParaRPr lang="en-US" altLang="en-US"/>
            </a:p>
          </p:txBody>
        </p:sp>
        <p:sp>
          <p:nvSpPr>
            <p:cNvPr id="21522" name="Rectangle 20"/>
            <p:cNvSpPr>
              <a:spLocks noChangeArrowheads="1"/>
            </p:cNvSpPr>
            <p:nvPr/>
          </p:nvSpPr>
          <p:spPr bwMode="auto">
            <a:xfrm>
              <a:off x="3142" y="3158"/>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12.00</a:t>
              </a:r>
              <a:endParaRPr lang="en-US" altLang="en-US"/>
            </a:p>
          </p:txBody>
        </p:sp>
        <p:sp>
          <p:nvSpPr>
            <p:cNvPr id="21523" name="Rectangle 21"/>
            <p:cNvSpPr>
              <a:spLocks noChangeArrowheads="1"/>
            </p:cNvSpPr>
            <p:nvPr/>
          </p:nvSpPr>
          <p:spPr bwMode="auto">
            <a:xfrm>
              <a:off x="3910" y="3158"/>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0.8652</a:t>
              </a:r>
              <a:endParaRPr lang="en-US" altLang="en-US"/>
            </a:p>
          </p:txBody>
        </p:sp>
        <p:sp>
          <p:nvSpPr>
            <p:cNvPr id="21524" name="Rectangle 22"/>
            <p:cNvSpPr>
              <a:spLocks noChangeArrowheads="1"/>
            </p:cNvSpPr>
            <p:nvPr/>
          </p:nvSpPr>
          <p:spPr bwMode="auto">
            <a:xfrm>
              <a:off x="1473" y="3357"/>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2012.1</a:t>
              </a:r>
              <a:endParaRPr lang="en-US" altLang="en-US"/>
            </a:p>
          </p:txBody>
        </p:sp>
        <p:sp>
          <p:nvSpPr>
            <p:cNvPr id="21525" name="Rectangle 23"/>
            <p:cNvSpPr>
              <a:spLocks noChangeArrowheads="1"/>
            </p:cNvSpPr>
            <p:nvPr/>
          </p:nvSpPr>
          <p:spPr bwMode="auto">
            <a:xfrm>
              <a:off x="2330" y="3357"/>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15.45</a:t>
              </a:r>
              <a:endParaRPr lang="en-US" altLang="en-US"/>
            </a:p>
          </p:txBody>
        </p:sp>
        <p:sp>
          <p:nvSpPr>
            <p:cNvPr id="21526" name="Rectangle 24"/>
            <p:cNvSpPr>
              <a:spLocks noChangeArrowheads="1"/>
            </p:cNvSpPr>
            <p:nvPr/>
          </p:nvSpPr>
          <p:spPr bwMode="auto">
            <a:xfrm>
              <a:off x="3142" y="3357"/>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14.00</a:t>
              </a:r>
              <a:endParaRPr lang="en-US" altLang="en-US"/>
            </a:p>
          </p:txBody>
        </p:sp>
        <p:sp>
          <p:nvSpPr>
            <p:cNvPr id="21527" name="Rectangle 25"/>
            <p:cNvSpPr>
              <a:spLocks noChangeArrowheads="1"/>
            </p:cNvSpPr>
            <p:nvPr/>
          </p:nvSpPr>
          <p:spPr bwMode="auto">
            <a:xfrm>
              <a:off x="3910" y="3357"/>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0.9061</a:t>
              </a:r>
              <a:endParaRPr lang="en-US" altLang="en-US"/>
            </a:p>
          </p:txBody>
        </p:sp>
        <p:sp>
          <p:nvSpPr>
            <p:cNvPr id="21528" name="Rectangle 26"/>
            <p:cNvSpPr>
              <a:spLocks noChangeArrowheads="1"/>
            </p:cNvSpPr>
            <p:nvPr/>
          </p:nvSpPr>
          <p:spPr bwMode="auto">
            <a:xfrm>
              <a:off x="1473" y="3555"/>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2013.1</a:t>
              </a:r>
              <a:endParaRPr lang="en-US" altLang="en-US"/>
            </a:p>
          </p:txBody>
        </p:sp>
        <p:sp>
          <p:nvSpPr>
            <p:cNvPr id="21529" name="Rectangle 27"/>
            <p:cNvSpPr>
              <a:spLocks noChangeArrowheads="1"/>
            </p:cNvSpPr>
            <p:nvPr/>
          </p:nvSpPr>
          <p:spPr bwMode="auto">
            <a:xfrm>
              <a:off x="2330" y="3555"/>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17.02</a:t>
              </a:r>
              <a:endParaRPr lang="en-US" altLang="en-US"/>
            </a:p>
          </p:txBody>
        </p:sp>
        <p:sp>
          <p:nvSpPr>
            <p:cNvPr id="21530" name="Rectangle 28"/>
            <p:cNvSpPr>
              <a:spLocks noChangeArrowheads="1"/>
            </p:cNvSpPr>
            <p:nvPr/>
          </p:nvSpPr>
          <p:spPr bwMode="auto">
            <a:xfrm>
              <a:off x="3142" y="3555"/>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15.00</a:t>
              </a:r>
              <a:endParaRPr lang="en-US" altLang="en-US"/>
            </a:p>
          </p:txBody>
        </p:sp>
        <p:sp>
          <p:nvSpPr>
            <p:cNvPr id="21531" name="Rectangle 29"/>
            <p:cNvSpPr>
              <a:spLocks noChangeArrowheads="1"/>
            </p:cNvSpPr>
            <p:nvPr/>
          </p:nvSpPr>
          <p:spPr bwMode="auto">
            <a:xfrm>
              <a:off x="3910" y="3555"/>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0.8813</a:t>
              </a:r>
              <a:endParaRPr lang="en-US" altLang="en-US"/>
            </a:p>
          </p:txBody>
        </p:sp>
        <p:sp>
          <p:nvSpPr>
            <p:cNvPr id="21532" name="Rectangle 30"/>
            <p:cNvSpPr>
              <a:spLocks noChangeArrowheads="1"/>
            </p:cNvSpPr>
            <p:nvPr/>
          </p:nvSpPr>
          <p:spPr bwMode="auto">
            <a:xfrm>
              <a:off x="2014" y="3754"/>
              <a:ext cx="17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Seasonal Adjustment = </a:t>
              </a:r>
              <a:endParaRPr lang="en-US" altLang="en-US"/>
            </a:p>
          </p:txBody>
        </p:sp>
        <p:sp>
          <p:nvSpPr>
            <p:cNvPr id="21533" name="Rectangle 31"/>
            <p:cNvSpPr>
              <a:spLocks noChangeArrowheads="1"/>
            </p:cNvSpPr>
            <p:nvPr/>
          </p:nvSpPr>
          <p:spPr bwMode="auto">
            <a:xfrm>
              <a:off x="3910" y="3754"/>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latin typeface="Arial" panose="020B0604020202020204" pitchFamily="34" charset="0"/>
                </a:rPr>
                <a:t>0.8869</a:t>
              </a:r>
              <a:endParaRPr lang="en-US" altLang="en-US"/>
            </a:p>
          </p:txBody>
        </p:sp>
        <p:sp>
          <p:nvSpPr>
            <p:cNvPr id="21534" name="Line 32"/>
            <p:cNvSpPr>
              <a:spLocks noChangeShapeType="1"/>
            </p:cNvSpPr>
            <p:nvPr/>
          </p:nvSpPr>
          <p:spPr bwMode="auto">
            <a:xfrm>
              <a:off x="1296" y="2544"/>
              <a:ext cx="1" cy="1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5" name="Rectangle 33"/>
            <p:cNvSpPr>
              <a:spLocks noChangeArrowheads="1"/>
            </p:cNvSpPr>
            <p:nvPr/>
          </p:nvSpPr>
          <p:spPr bwMode="auto">
            <a:xfrm>
              <a:off x="1296" y="2544"/>
              <a:ext cx="15" cy="1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36" name="Line 34"/>
            <p:cNvSpPr>
              <a:spLocks noChangeShapeType="1"/>
            </p:cNvSpPr>
            <p:nvPr/>
          </p:nvSpPr>
          <p:spPr bwMode="auto">
            <a:xfrm>
              <a:off x="2108" y="2559"/>
              <a:ext cx="1" cy="11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7" name="Rectangle 35"/>
            <p:cNvSpPr>
              <a:spLocks noChangeArrowheads="1"/>
            </p:cNvSpPr>
            <p:nvPr/>
          </p:nvSpPr>
          <p:spPr bwMode="auto">
            <a:xfrm>
              <a:off x="2108" y="2559"/>
              <a:ext cx="16" cy="119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38" name="Line 36"/>
            <p:cNvSpPr>
              <a:spLocks noChangeShapeType="1"/>
            </p:cNvSpPr>
            <p:nvPr/>
          </p:nvSpPr>
          <p:spPr bwMode="auto">
            <a:xfrm>
              <a:off x="2920" y="2559"/>
              <a:ext cx="1" cy="11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9" name="Rectangle 37"/>
            <p:cNvSpPr>
              <a:spLocks noChangeArrowheads="1"/>
            </p:cNvSpPr>
            <p:nvPr/>
          </p:nvSpPr>
          <p:spPr bwMode="auto">
            <a:xfrm>
              <a:off x="2920" y="2559"/>
              <a:ext cx="16" cy="119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40" name="Line 38"/>
            <p:cNvSpPr>
              <a:spLocks noChangeShapeType="1"/>
            </p:cNvSpPr>
            <p:nvPr/>
          </p:nvSpPr>
          <p:spPr bwMode="auto">
            <a:xfrm>
              <a:off x="3732" y="2559"/>
              <a:ext cx="1" cy="11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1" name="Rectangle 39"/>
            <p:cNvSpPr>
              <a:spLocks noChangeArrowheads="1"/>
            </p:cNvSpPr>
            <p:nvPr/>
          </p:nvSpPr>
          <p:spPr bwMode="auto">
            <a:xfrm>
              <a:off x="3732" y="2559"/>
              <a:ext cx="16" cy="119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42" name="Line 40"/>
            <p:cNvSpPr>
              <a:spLocks noChangeShapeType="1"/>
            </p:cNvSpPr>
            <p:nvPr/>
          </p:nvSpPr>
          <p:spPr bwMode="auto">
            <a:xfrm>
              <a:off x="4545" y="2559"/>
              <a:ext cx="1" cy="13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3" name="Rectangle 41"/>
            <p:cNvSpPr>
              <a:spLocks noChangeArrowheads="1"/>
            </p:cNvSpPr>
            <p:nvPr/>
          </p:nvSpPr>
          <p:spPr bwMode="auto">
            <a:xfrm>
              <a:off x="4545" y="2559"/>
              <a:ext cx="15" cy="13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44" name="Line 42"/>
            <p:cNvSpPr>
              <a:spLocks noChangeShapeType="1"/>
            </p:cNvSpPr>
            <p:nvPr/>
          </p:nvSpPr>
          <p:spPr bwMode="auto">
            <a:xfrm>
              <a:off x="1311" y="2544"/>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5" name="Rectangle 43"/>
            <p:cNvSpPr>
              <a:spLocks noChangeArrowheads="1"/>
            </p:cNvSpPr>
            <p:nvPr/>
          </p:nvSpPr>
          <p:spPr bwMode="auto">
            <a:xfrm>
              <a:off x="1311" y="2544"/>
              <a:ext cx="324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46" name="Line 44"/>
            <p:cNvSpPr>
              <a:spLocks noChangeShapeType="1"/>
            </p:cNvSpPr>
            <p:nvPr/>
          </p:nvSpPr>
          <p:spPr bwMode="auto">
            <a:xfrm>
              <a:off x="1311" y="2942"/>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7" name="Rectangle 45"/>
            <p:cNvSpPr>
              <a:spLocks noChangeArrowheads="1"/>
            </p:cNvSpPr>
            <p:nvPr/>
          </p:nvSpPr>
          <p:spPr bwMode="auto">
            <a:xfrm>
              <a:off x="1311" y="2942"/>
              <a:ext cx="324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48" name="Line 46"/>
            <p:cNvSpPr>
              <a:spLocks noChangeShapeType="1"/>
            </p:cNvSpPr>
            <p:nvPr/>
          </p:nvSpPr>
          <p:spPr bwMode="auto">
            <a:xfrm>
              <a:off x="1311" y="3140"/>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9" name="Rectangle 47"/>
            <p:cNvSpPr>
              <a:spLocks noChangeArrowheads="1"/>
            </p:cNvSpPr>
            <p:nvPr/>
          </p:nvSpPr>
          <p:spPr bwMode="auto">
            <a:xfrm>
              <a:off x="1311" y="3140"/>
              <a:ext cx="324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50" name="Line 48"/>
            <p:cNvSpPr>
              <a:spLocks noChangeShapeType="1"/>
            </p:cNvSpPr>
            <p:nvPr/>
          </p:nvSpPr>
          <p:spPr bwMode="auto">
            <a:xfrm>
              <a:off x="1311" y="3339"/>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1" name="Rectangle 49"/>
            <p:cNvSpPr>
              <a:spLocks noChangeArrowheads="1"/>
            </p:cNvSpPr>
            <p:nvPr/>
          </p:nvSpPr>
          <p:spPr bwMode="auto">
            <a:xfrm>
              <a:off x="1311" y="3339"/>
              <a:ext cx="324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52" name="Line 50"/>
            <p:cNvSpPr>
              <a:spLocks noChangeShapeType="1"/>
            </p:cNvSpPr>
            <p:nvPr/>
          </p:nvSpPr>
          <p:spPr bwMode="auto">
            <a:xfrm>
              <a:off x="1311" y="3538"/>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3" name="Rectangle 51"/>
            <p:cNvSpPr>
              <a:spLocks noChangeArrowheads="1"/>
            </p:cNvSpPr>
            <p:nvPr/>
          </p:nvSpPr>
          <p:spPr bwMode="auto">
            <a:xfrm>
              <a:off x="1311" y="3538"/>
              <a:ext cx="324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54" name="Line 52"/>
            <p:cNvSpPr>
              <a:spLocks noChangeShapeType="1"/>
            </p:cNvSpPr>
            <p:nvPr/>
          </p:nvSpPr>
          <p:spPr bwMode="auto">
            <a:xfrm>
              <a:off x="1311" y="3737"/>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5" name="Rectangle 53"/>
            <p:cNvSpPr>
              <a:spLocks noChangeArrowheads="1"/>
            </p:cNvSpPr>
            <p:nvPr/>
          </p:nvSpPr>
          <p:spPr bwMode="auto">
            <a:xfrm>
              <a:off x="1311" y="3737"/>
              <a:ext cx="324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56" name="Line 54"/>
            <p:cNvSpPr>
              <a:spLocks noChangeShapeType="1"/>
            </p:cNvSpPr>
            <p:nvPr/>
          </p:nvSpPr>
          <p:spPr bwMode="auto">
            <a:xfrm>
              <a:off x="1311" y="3936"/>
              <a:ext cx="324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7" name="Rectangle 55"/>
            <p:cNvSpPr>
              <a:spLocks noChangeArrowheads="1"/>
            </p:cNvSpPr>
            <p:nvPr/>
          </p:nvSpPr>
          <p:spPr bwMode="auto">
            <a:xfrm>
              <a:off x="1311" y="3936"/>
              <a:ext cx="324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extLst>
      <p:ext uri="{BB962C8B-B14F-4D97-AF65-F5344CB8AC3E}">
        <p14:creationId xmlns:p14="http://schemas.microsoft.com/office/powerpoint/2010/main" val="303667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14400" y="960120"/>
            <a:ext cx="7467600" cy="769938"/>
          </a:xfrm>
        </p:spPr>
        <p:txBody>
          <a:bodyPr/>
          <a:lstStyle/>
          <a:p>
            <a:r>
              <a:rPr lang="en-US" altLang="en-US" dirty="0"/>
              <a:t>Smoothing Techniques </a:t>
            </a:r>
          </a:p>
        </p:txBody>
      </p:sp>
      <p:sp>
        <p:nvSpPr>
          <p:cNvPr id="22531" name="TextBox 2"/>
          <p:cNvSpPr txBox="1">
            <a:spLocks noChangeArrowheads="1"/>
          </p:cNvSpPr>
          <p:nvPr/>
        </p:nvSpPr>
        <p:spPr bwMode="auto">
          <a:xfrm>
            <a:off x="914400" y="2270761"/>
            <a:ext cx="877824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dirty="0"/>
          </a:p>
          <a:p>
            <a:pPr eaLnBrk="1" hangingPunct="1">
              <a:buFont typeface="Arial" panose="020B0604020202020204" pitchFamily="34" charset="0"/>
              <a:buChar char="•"/>
            </a:pPr>
            <a:r>
              <a:rPr lang="en-US" altLang="en-US" sz="2800" dirty="0"/>
              <a:t>Predicts value of a time series on the basis of some average of its past value only .</a:t>
            </a:r>
          </a:p>
          <a:p>
            <a:pPr eaLnBrk="1" hangingPunct="1">
              <a:buFont typeface="Arial" panose="020B0604020202020204" pitchFamily="34" charset="0"/>
              <a:buChar char="•"/>
            </a:pPr>
            <a:r>
              <a:rPr lang="en-US" altLang="en-US" sz="2800" dirty="0"/>
              <a:t>Smoothing techniques  are useful when the time series exhibit little trend or seasonal variations but a great deal of irregular or random variations </a:t>
            </a:r>
          </a:p>
          <a:p>
            <a:pPr eaLnBrk="1" hangingPunct="1">
              <a:buFont typeface="Arial" panose="020B0604020202020204" pitchFamily="34" charset="0"/>
              <a:buChar char="•"/>
            </a:pPr>
            <a:endParaRPr lang="en-US" altLang="en-US" dirty="0"/>
          </a:p>
        </p:txBody>
      </p:sp>
    </p:spTree>
    <p:extLst>
      <p:ext uri="{BB962C8B-B14F-4D97-AF65-F5344CB8AC3E}">
        <p14:creationId xmlns:p14="http://schemas.microsoft.com/office/powerpoint/2010/main" val="1420020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762001"/>
            <a:ext cx="8229600" cy="1069975"/>
          </a:xfrm>
        </p:spPr>
        <p:txBody>
          <a:bodyPr/>
          <a:lstStyle/>
          <a:p>
            <a:r>
              <a:rPr lang="en-US" altLang="en-US"/>
              <a:t>Moving Average Forecasts</a:t>
            </a:r>
          </a:p>
        </p:txBody>
      </p:sp>
      <p:sp>
        <p:nvSpPr>
          <p:cNvPr id="23555" name="Text Box 4"/>
          <p:cNvSpPr txBox="1">
            <a:spLocks noChangeArrowheads="1"/>
          </p:cNvSpPr>
          <p:nvPr/>
        </p:nvSpPr>
        <p:spPr bwMode="auto">
          <a:xfrm>
            <a:off x="1981200" y="2363788"/>
            <a:ext cx="716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200" dirty="0">
                <a:latin typeface="Arial" panose="020B0604020202020204" pitchFamily="34" charset="0"/>
              </a:rPr>
              <a:t>Forecast is the average of data from </a:t>
            </a:r>
            <a:r>
              <a:rPr lang="en-US" altLang="en-US" sz="3200" i="1" dirty="0">
                <a:latin typeface="Arial" panose="020B0604020202020204" pitchFamily="34" charset="0"/>
              </a:rPr>
              <a:t>w</a:t>
            </a:r>
            <a:r>
              <a:rPr lang="en-US" altLang="en-US" sz="3200" dirty="0">
                <a:latin typeface="Arial" panose="020B0604020202020204" pitchFamily="34" charset="0"/>
              </a:rPr>
              <a:t> periods prior to the forecast data point.</a:t>
            </a:r>
          </a:p>
        </p:txBody>
      </p:sp>
      <p:pic>
        <p:nvPicPr>
          <p:cNvPr id="2355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0662" y="3962400"/>
            <a:ext cx="3063876" cy="17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425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0" y="1050408"/>
            <a:ext cx="9613861" cy="1080938"/>
          </a:xfrm>
        </p:spPr>
        <p:txBody>
          <a:bodyPr/>
          <a:lstStyle/>
          <a:p>
            <a:r>
              <a:rPr lang="en-US" dirty="0"/>
              <a:t>Exponential Smoothing:</a:t>
            </a:r>
            <a:br>
              <a:rPr lang="en-US" dirty="0"/>
            </a:br>
            <a:endParaRPr lang="en-US" dirty="0"/>
          </a:p>
        </p:txBody>
      </p:sp>
      <p:sp>
        <p:nvSpPr>
          <p:cNvPr id="3" name="Date Placeholder 2"/>
          <p:cNvSpPr>
            <a:spLocks noGrp="1"/>
          </p:cNvSpPr>
          <p:nvPr>
            <p:ph type="dt" sz="half" idx="10"/>
          </p:nvPr>
        </p:nvSpPr>
        <p:spPr/>
        <p:txBody>
          <a:bodyPr/>
          <a:lstStyle/>
          <a:p>
            <a:fld id="{45B0A95E-6749-4041-A96E-676241D7591C}" type="datetime1">
              <a:rPr lang="en-GB" smtClean="0">
                <a:solidFill>
                  <a:prstClr val="white">
                    <a:tint val="75000"/>
                  </a:prstClr>
                </a:solidFill>
              </a:rPr>
              <a:pPr/>
              <a:t>09/05/2018</a:t>
            </a:fld>
            <a:endParaRPr lang="en-GB">
              <a:solidFill>
                <a:prstClr val="white">
                  <a:tint val="75000"/>
                </a:prstClr>
              </a:solidFill>
            </a:endParaRPr>
          </a:p>
        </p:txBody>
      </p:sp>
      <p:sp>
        <p:nvSpPr>
          <p:cNvPr id="4" name="Footer Placeholder 3"/>
          <p:cNvSpPr>
            <a:spLocks noGrp="1"/>
          </p:cNvSpPr>
          <p:nvPr>
            <p:ph type="ftr" sz="quarter" idx="11"/>
          </p:nvPr>
        </p:nvSpPr>
        <p:spPr>
          <a:xfrm>
            <a:off x="528991" y="6179916"/>
            <a:ext cx="6870660" cy="365125"/>
          </a:xfrm>
        </p:spPr>
        <p:txBody>
          <a:bodyPr/>
          <a:lstStyle/>
          <a:p>
            <a:r>
              <a:rPr lang="en-GB">
                <a:solidFill>
                  <a:prstClr val="white">
                    <a:tint val="75000"/>
                  </a:prstClr>
                </a:solidFill>
              </a:rPr>
              <a:t>Dr.Sumudu Perera</a:t>
            </a: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tint val="75000"/>
                  </a:prstClr>
                </a:solidFill>
              </a:rPr>
              <a:pPr/>
              <a:t>23</a:t>
            </a:fld>
            <a:endParaRPr lang="en-GB">
              <a:solidFill>
                <a:prstClr val="white">
                  <a:tint val="75000"/>
                </a:prstClr>
              </a:solidFill>
            </a:endParaRPr>
          </a:p>
        </p:txBody>
      </p:sp>
      <p:sp>
        <p:nvSpPr>
          <p:cNvPr id="6" name="Rectangle 5"/>
          <p:cNvSpPr/>
          <p:nvPr/>
        </p:nvSpPr>
        <p:spPr>
          <a:xfrm>
            <a:off x="982980" y="2131346"/>
            <a:ext cx="9746475" cy="4228850"/>
          </a:xfrm>
          <a:prstGeom prst="rect">
            <a:avLst/>
          </a:prstGeom>
        </p:spPr>
        <p:txBody>
          <a:bodyPr wrap="square">
            <a:spAutoFit/>
          </a:bodyPr>
          <a:lstStyle/>
          <a:p>
            <a:pPr marL="0" lvl="1" indent="-533400">
              <a:lnSpc>
                <a:spcPct val="120000"/>
              </a:lnSpc>
              <a:buFont typeface="Arial" panose="020B0604020202020204" pitchFamily="34" charset="0"/>
              <a:buChar char="•"/>
              <a:defRPr/>
            </a:pPr>
            <a:r>
              <a:rPr lang="en-GB" sz="2800" dirty="0">
                <a:latin typeface="Times New Roman" panose="02020603050405020304" pitchFamily="18" charset="0"/>
              </a:rPr>
              <a:t>Trend projection places equal weight on all data point in the estimation</a:t>
            </a:r>
          </a:p>
          <a:p>
            <a:pPr marL="0" lvl="1" indent="-533400">
              <a:lnSpc>
                <a:spcPct val="120000"/>
              </a:lnSpc>
              <a:buFont typeface="Arial" panose="020B0604020202020204" pitchFamily="34" charset="0"/>
              <a:buChar char="•"/>
              <a:defRPr/>
            </a:pPr>
            <a:r>
              <a:rPr lang="en-GB" sz="2800" dirty="0">
                <a:latin typeface="Times New Roman" panose="02020603050405020304" pitchFamily="18" charset="0"/>
              </a:rPr>
              <a:t>No problem if no or little change in the trend over entire series / period</a:t>
            </a:r>
          </a:p>
          <a:p>
            <a:pPr marL="0" lvl="1" indent="-533400">
              <a:lnSpc>
                <a:spcPct val="120000"/>
              </a:lnSpc>
              <a:buFont typeface="Arial" panose="020B0604020202020204" pitchFamily="34" charset="0"/>
              <a:buChar char="•"/>
              <a:defRPr/>
            </a:pPr>
            <a:r>
              <a:rPr lang="en-GB" sz="2800" dirty="0">
                <a:latin typeface="Times New Roman" panose="02020603050405020304" pitchFamily="18" charset="0"/>
              </a:rPr>
              <a:t>If recent observations are more accurate and influential than past, accuracy may be at stake</a:t>
            </a:r>
          </a:p>
          <a:p>
            <a:pPr marL="0" lvl="1" indent="-533400">
              <a:lnSpc>
                <a:spcPct val="120000"/>
              </a:lnSpc>
              <a:buClr>
                <a:schemeClr val="accent3"/>
              </a:buClr>
              <a:buFont typeface="Arial" panose="020B0604020202020204" pitchFamily="34" charset="0"/>
              <a:buChar char="•"/>
              <a:defRPr/>
            </a:pPr>
            <a:r>
              <a:rPr lang="en-GB" sz="2800" dirty="0">
                <a:latin typeface="Times New Roman" panose="02020603050405020304" pitchFamily="18" charset="0"/>
              </a:rPr>
              <a:t>Exponential smoothing gives greater weight to more recent observation</a:t>
            </a:r>
          </a:p>
        </p:txBody>
      </p:sp>
    </p:spTree>
    <p:extLst>
      <p:ext uri="{BB962C8B-B14F-4D97-AF65-F5344CB8AC3E}">
        <p14:creationId xmlns:p14="http://schemas.microsoft.com/office/powerpoint/2010/main" val="1239031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786" y="763078"/>
            <a:ext cx="9613861" cy="1080938"/>
          </a:xfrm>
        </p:spPr>
        <p:txBody>
          <a:bodyPr/>
          <a:lstStyle/>
          <a:p>
            <a:r>
              <a:rPr lang="en-US" dirty="0" err="1"/>
              <a:t>Barometirc</a:t>
            </a:r>
            <a:r>
              <a:rPr lang="en-US" dirty="0"/>
              <a:t> forecasting</a:t>
            </a:r>
          </a:p>
        </p:txBody>
      </p:sp>
      <p:sp>
        <p:nvSpPr>
          <p:cNvPr id="3" name="Date Placeholder 2"/>
          <p:cNvSpPr>
            <a:spLocks noGrp="1"/>
          </p:cNvSpPr>
          <p:nvPr>
            <p:ph type="dt" sz="half" idx="10"/>
          </p:nvPr>
        </p:nvSpPr>
        <p:spPr/>
        <p:txBody>
          <a:bodyPr/>
          <a:lstStyle/>
          <a:p>
            <a:fld id="{45B0A95E-6749-4041-A96E-676241D7591C}" type="datetime1">
              <a:rPr lang="en-GB" smtClean="0">
                <a:solidFill>
                  <a:prstClr val="white">
                    <a:tint val="75000"/>
                  </a:prstClr>
                </a:solidFill>
              </a:rPr>
              <a:pPr/>
              <a:t>09/05/2018</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r>
              <a:rPr lang="en-GB">
                <a:solidFill>
                  <a:prstClr val="white">
                    <a:tint val="75000"/>
                  </a:prstClr>
                </a:solidFill>
              </a:rPr>
              <a:t>Dr.Sumudu Perera</a:t>
            </a: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tint val="75000"/>
                  </a:prstClr>
                </a:solidFill>
              </a:rPr>
              <a:pPr/>
              <a:t>24</a:t>
            </a:fld>
            <a:endParaRPr lang="en-GB">
              <a:solidFill>
                <a:prstClr val="white">
                  <a:tint val="75000"/>
                </a:prstClr>
              </a:solidFill>
            </a:endParaRPr>
          </a:p>
        </p:txBody>
      </p:sp>
      <p:sp>
        <p:nvSpPr>
          <p:cNvPr id="7" name="Rectangle 2"/>
          <p:cNvSpPr txBox="1">
            <a:spLocks noChangeArrowheads="1"/>
          </p:cNvSpPr>
          <p:nvPr/>
        </p:nvSpPr>
        <p:spPr>
          <a:xfrm>
            <a:off x="698075" y="2286000"/>
            <a:ext cx="9881000" cy="4572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609600" indent="-609600">
              <a:lnSpc>
                <a:spcPct val="110000"/>
              </a:lnSpc>
              <a:spcBef>
                <a:spcPct val="0"/>
              </a:spcBef>
              <a:buClr>
                <a:schemeClr val="tx1"/>
              </a:buClr>
              <a:buFont typeface="Wingdings" pitchFamily="2" charset="2"/>
              <a:buChar char="¶"/>
              <a:defRPr/>
            </a:pPr>
            <a:r>
              <a:rPr lang="en-GB" dirty="0">
                <a:latin typeface="Andalus" pitchFamily="2" charset="-78"/>
                <a:cs typeface="Andalus" pitchFamily="2" charset="-78"/>
              </a:rPr>
              <a:t>Barometric Forecasting:</a:t>
            </a:r>
          </a:p>
          <a:p>
            <a:pPr marL="1371600" lvl="2" indent="-457200">
              <a:lnSpc>
                <a:spcPct val="110000"/>
              </a:lnSpc>
              <a:spcBef>
                <a:spcPct val="0"/>
              </a:spcBef>
              <a:buClr>
                <a:schemeClr val="tx1"/>
              </a:buClr>
              <a:buFont typeface="Wingdings" pitchFamily="2" charset="2"/>
              <a:buChar char="¶"/>
              <a:defRPr/>
            </a:pPr>
            <a:r>
              <a:rPr lang="en-GB" sz="2800" dirty="0">
                <a:latin typeface="Andalus" pitchFamily="2" charset="-78"/>
                <a:cs typeface="Andalus" pitchFamily="2" charset="-78"/>
              </a:rPr>
              <a:t>Trend projection and exponential smoothing use past relationship to predict future</a:t>
            </a:r>
          </a:p>
          <a:p>
            <a:pPr marL="1371600" lvl="2" indent="-457200">
              <a:lnSpc>
                <a:spcPct val="110000"/>
              </a:lnSpc>
              <a:spcBef>
                <a:spcPct val="0"/>
              </a:spcBef>
              <a:buClr>
                <a:schemeClr val="tx1"/>
              </a:buClr>
              <a:buFont typeface="Wingdings" pitchFamily="2" charset="2"/>
              <a:buChar char="¶"/>
              <a:defRPr/>
            </a:pPr>
            <a:r>
              <a:rPr lang="en-GB" sz="2800" dirty="0">
                <a:latin typeface="Andalus" pitchFamily="2" charset="-78"/>
                <a:cs typeface="Andalus" pitchFamily="2" charset="-78"/>
              </a:rPr>
              <a:t>If no clear pattern in a time  series, data have little value for forecasting</a:t>
            </a:r>
          </a:p>
          <a:p>
            <a:pPr marL="1371600" lvl="2" indent="-457200">
              <a:lnSpc>
                <a:spcPct val="110000"/>
              </a:lnSpc>
              <a:spcBef>
                <a:spcPct val="0"/>
              </a:spcBef>
              <a:buClr>
                <a:schemeClr val="tx1"/>
              </a:buClr>
              <a:buFont typeface="Wingdings" pitchFamily="2" charset="2"/>
              <a:buChar char="¶"/>
              <a:defRPr/>
            </a:pPr>
            <a:r>
              <a:rPr lang="en-GB" sz="2800" dirty="0">
                <a:latin typeface="Andalus" pitchFamily="2" charset="-78"/>
                <a:cs typeface="Andalus" pitchFamily="2" charset="-78"/>
              </a:rPr>
              <a:t>One way to forecast or anticipate short-term changes in economic activity or turning points in business cycle is to use the index of leading economic indicators.</a:t>
            </a:r>
          </a:p>
          <a:p>
            <a:pPr marL="365760" indent="-256032">
              <a:buClr>
                <a:schemeClr val="accent3"/>
              </a:buClr>
              <a:buFont typeface="Georgia"/>
              <a:buChar char="•"/>
              <a:defRPr/>
            </a:pPr>
            <a:endParaRPr lang="en-GB" dirty="0">
              <a:latin typeface="Andalus" pitchFamily="2" charset="-78"/>
              <a:cs typeface="Andalus" pitchFamily="2" charset="-78"/>
            </a:endParaRPr>
          </a:p>
          <a:p>
            <a:pPr marL="365760" indent="-256032">
              <a:buClr>
                <a:schemeClr val="accent3"/>
              </a:buClr>
              <a:buFont typeface="Georgia"/>
              <a:buChar char="•"/>
              <a:defRPr/>
            </a:pPr>
            <a:endParaRPr lang="en-US" dirty="0">
              <a:latin typeface="Andalus" pitchFamily="2" charset="-78"/>
              <a:cs typeface="Andalus" pitchFamily="2" charset="-78"/>
            </a:endParaRPr>
          </a:p>
        </p:txBody>
      </p:sp>
    </p:spTree>
    <p:extLst>
      <p:ext uri="{BB962C8B-B14F-4D97-AF65-F5344CB8AC3E}">
        <p14:creationId xmlns:p14="http://schemas.microsoft.com/office/powerpoint/2010/main" val="174948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left)">
                                      <p:cBhvr>
                                        <p:cTn id="10" dur="500"/>
                                        <p:tgtEl>
                                          <p:spTgt spid="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ipe(left)">
                                      <p:cBhvr>
                                        <p:cTn id="13" dur="500"/>
                                        <p:tgtEl>
                                          <p:spTgt spid="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left)">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288961" y="938011"/>
            <a:ext cx="8382000" cy="769938"/>
          </a:xfrm>
        </p:spPr>
        <p:txBody>
          <a:bodyPr/>
          <a:lstStyle/>
          <a:p>
            <a:r>
              <a:rPr lang="en-US" altLang="en-US" dirty="0"/>
              <a:t>Input –Output Forecasting</a:t>
            </a:r>
          </a:p>
        </p:txBody>
      </p:sp>
      <p:sp>
        <p:nvSpPr>
          <p:cNvPr id="29699" name="Content Placeholder 2"/>
          <p:cNvSpPr>
            <a:spLocks noGrp="1"/>
          </p:cNvSpPr>
          <p:nvPr>
            <p:ph idx="1"/>
          </p:nvPr>
        </p:nvSpPr>
        <p:spPr>
          <a:xfrm>
            <a:off x="1447060" y="2641107"/>
            <a:ext cx="7543800" cy="4114800"/>
          </a:xfrm>
        </p:spPr>
        <p:txBody>
          <a:bodyPr rtlCol="0">
            <a:normAutofit/>
          </a:bodyPr>
          <a:lstStyle/>
          <a:p>
            <a:pPr marL="365760" indent="-256032">
              <a:buClr>
                <a:schemeClr val="accent3"/>
              </a:buClr>
              <a:buFont typeface="Georgia"/>
              <a:buChar char="•"/>
              <a:defRPr/>
            </a:pPr>
            <a:r>
              <a:rPr lang="en-US" dirty="0"/>
              <a:t>A firm can also forecast sales by using input-output tables</a:t>
            </a:r>
          </a:p>
          <a:p>
            <a:pPr marL="365760" indent="-256032">
              <a:buClr>
                <a:schemeClr val="accent3"/>
              </a:buClr>
              <a:buFont typeface="Georgia"/>
              <a:buChar char="•"/>
              <a:defRPr/>
            </a:pPr>
            <a:r>
              <a:rPr lang="en-US" dirty="0"/>
              <a:t>Input –output table examines the interdependence among various industries and sectors of the economy.</a:t>
            </a:r>
          </a:p>
          <a:p>
            <a:pPr marL="365760" indent="-256032">
              <a:buClr>
                <a:schemeClr val="accent3"/>
              </a:buClr>
              <a:buFont typeface="Georgia"/>
              <a:buChar char="•"/>
              <a:defRPr/>
            </a:pPr>
            <a:r>
              <a:rPr lang="en-US" dirty="0"/>
              <a:t>It shows the use of the output of each industry as inputs by other industries and for final consumption</a:t>
            </a:r>
          </a:p>
          <a:p>
            <a:pPr marL="365760" indent="-256032">
              <a:buClr>
                <a:schemeClr val="accent3"/>
              </a:buClr>
              <a:buFont typeface="Georgia"/>
              <a:buChar char="•"/>
              <a:defRPr/>
            </a:pPr>
            <a:r>
              <a:rPr lang="en-US" dirty="0"/>
              <a:t>Since ,this method is time consuming and highly cost associated firms used secondary data  </a:t>
            </a:r>
          </a:p>
        </p:txBody>
      </p:sp>
    </p:spTree>
    <p:extLst>
      <p:ext uri="{BB962C8B-B14F-4D97-AF65-F5344CB8AC3E}">
        <p14:creationId xmlns:p14="http://schemas.microsoft.com/office/powerpoint/2010/main" val="271205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Forecasting</a:t>
            </a:r>
          </a:p>
        </p:txBody>
      </p:sp>
      <p:sp>
        <p:nvSpPr>
          <p:cNvPr id="3" name="Content Placeholder 2"/>
          <p:cNvSpPr>
            <a:spLocks noGrp="1"/>
          </p:cNvSpPr>
          <p:nvPr>
            <p:ph idx="1"/>
          </p:nvPr>
        </p:nvSpPr>
        <p:spPr>
          <a:xfrm>
            <a:off x="680321" y="2253803"/>
            <a:ext cx="9530479" cy="3872361"/>
          </a:xfrm>
        </p:spPr>
        <p:txBody>
          <a:bodyPr rtlCol="0">
            <a:normAutofit/>
          </a:bodyPr>
          <a:lstStyle/>
          <a:p>
            <a:pPr>
              <a:defRPr/>
            </a:pPr>
            <a:endParaRPr lang="en-US" dirty="0"/>
          </a:p>
          <a:p>
            <a:pPr>
              <a:defRPr/>
            </a:pPr>
            <a:r>
              <a:rPr lang="en-US" dirty="0"/>
              <a:t>There is a risk and uncertainty in the business environment </a:t>
            </a:r>
          </a:p>
          <a:p>
            <a:pPr>
              <a:defRPr/>
            </a:pPr>
            <a:r>
              <a:rPr lang="en-US" dirty="0"/>
              <a:t>Managers need to utilize limited resources to gain optimum benefit</a:t>
            </a:r>
          </a:p>
          <a:p>
            <a:pPr>
              <a:defRPr/>
            </a:pPr>
            <a:r>
              <a:rPr lang="en-US" dirty="0"/>
              <a:t>They have to foresee the future</a:t>
            </a:r>
          </a:p>
          <a:p>
            <a:pPr>
              <a:defRPr/>
            </a:pPr>
            <a:r>
              <a:rPr lang="en-US" dirty="0"/>
              <a:t>They have to plan for the future</a:t>
            </a:r>
          </a:p>
          <a:p>
            <a:pPr>
              <a:defRPr/>
            </a:pPr>
            <a:r>
              <a:rPr lang="en-GB" dirty="0">
                <a:latin typeface="Footlight MT Light" pitchFamily="18" charset="0"/>
              </a:rPr>
              <a:t>Forecasting is an important part of managerial decision making as business decisions involve a great deal of uncertainty.</a:t>
            </a:r>
          </a:p>
          <a:p>
            <a:pPr>
              <a:defRPr/>
            </a:pPr>
            <a:endParaRPr lang="en-US" dirty="0"/>
          </a:p>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367437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38011" y="759853"/>
            <a:ext cx="8229600" cy="1066800"/>
          </a:xfrm>
        </p:spPr>
        <p:txBody>
          <a:bodyPr/>
          <a:lstStyle/>
          <a:p>
            <a:r>
              <a:rPr lang="en-US" altLang="en-US" dirty="0"/>
              <a:t>Objectives of Demand Forecasting</a:t>
            </a:r>
          </a:p>
        </p:txBody>
      </p:sp>
      <p:sp>
        <p:nvSpPr>
          <p:cNvPr id="6147" name="Content Placeholder 2"/>
          <p:cNvSpPr>
            <a:spLocks noGrp="1"/>
          </p:cNvSpPr>
          <p:nvPr>
            <p:ph idx="1"/>
          </p:nvPr>
        </p:nvSpPr>
        <p:spPr>
          <a:xfrm>
            <a:off x="1092558" y="2444839"/>
            <a:ext cx="8229600" cy="4592638"/>
          </a:xfrm>
        </p:spPr>
        <p:txBody>
          <a:bodyPr/>
          <a:lstStyle/>
          <a:p>
            <a:r>
              <a:rPr lang="en-US" altLang="en-US" dirty="0"/>
              <a:t>Reduce risk and uncertainty that the firms face in short term operational decision making </a:t>
            </a:r>
          </a:p>
          <a:p>
            <a:endParaRPr lang="en-US" altLang="en-US" dirty="0"/>
          </a:p>
          <a:p>
            <a:r>
              <a:rPr lang="en-US" altLang="en-US" dirty="0"/>
              <a:t>Reduce risk and uncertainty that the firm faces in planning for long term growth</a:t>
            </a:r>
          </a:p>
          <a:p>
            <a:pPr>
              <a:buFont typeface="Arial" panose="020B0604020202020204" pitchFamily="34" charset="0"/>
              <a:buNone/>
            </a:pPr>
            <a:endParaRPr lang="en-US" altLang="en-US" dirty="0"/>
          </a:p>
        </p:txBody>
      </p:sp>
    </p:spTree>
    <p:extLst>
      <p:ext uri="{BB962C8B-B14F-4D97-AF65-F5344CB8AC3E}">
        <p14:creationId xmlns:p14="http://schemas.microsoft.com/office/powerpoint/2010/main" val="2310626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30310" y="764146"/>
            <a:ext cx="8229600" cy="1066800"/>
          </a:xfrm>
        </p:spPr>
        <p:txBody>
          <a:bodyPr/>
          <a:lstStyle/>
          <a:p>
            <a:r>
              <a:rPr lang="en-US" altLang="en-US" dirty="0"/>
              <a:t>Micro and Macro forecasting</a:t>
            </a:r>
          </a:p>
        </p:txBody>
      </p:sp>
      <p:sp>
        <p:nvSpPr>
          <p:cNvPr id="7171" name="Content Placeholder 2"/>
          <p:cNvSpPr>
            <a:spLocks noGrp="1"/>
          </p:cNvSpPr>
          <p:nvPr>
            <p:ph idx="1"/>
          </p:nvPr>
        </p:nvSpPr>
        <p:spPr>
          <a:xfrm>
            <a:off x="850006" y="2240923"/>
            <a:ext cx="9180490" cy="4139731"/>
          </a:xfrm>
        </p:spPr>
        <p:txBody>
          <a:bodyPr/>
          <a:lstStyle/>
          <a:p>
            <a:r>
              <a:rPr lang="en-US" altLang="en-US" dirty="0"/>
              <a:t>Macro forecasts is the forecasting of general economic condition</a:t>
            </a:r>
          </a:p>
          <a:p>
            <a:r>
              <a:rPr lang="en-US" altLang="en-US" dirty="0"/>
              <a:t>Ex: economic growth, price level changes</a:t>
            </a:r>
          </a:p>
          <a:p>
            <a:r>
              <a:rPr lang="en-US" altLang="en-US" dirty="0"/>
              <a:t>These forecasts are made by economists, central bank, policy makers</a:t>
            </a:r>
          </a:p>
          <a:p>
            <a:r>
              <a:rPr lang="en-US" altLang="en-US" dirty="0"/>
              <a:t>They show the future changes based on the historical data and expected changes in the domestic and international conditions</a:t>
            </a:r>
          </a:p>
          <a:p>
            <a:endParaRPr lang="en-US" altLang="en-US" dirty="0"/>
          </a:p>
          <a:p>
            <a:endParaRPr lang="en-US" altLang="en-US" dirty="0"/>
          </a:p>
        </p:txBody>
      </p:sp>
    </p:spTree>
    <p:extLst>
      <p:ext uri="{BB962C8B-B14F-4D97-AF65-F5344CB8AC3E}">
        <p14:creationId xmlns:p14="http://schemas.microsoft.com/office/powerpoint/2010/main" val="222904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229600" cy="1066800"/>
          </a:xfrm>
        </p:spPr>
        <p:txBody>
          <a:bodyPr/>
          <a:lstStyle/>
          <a:p>
            <a:r>
              <a:rPr lang="en-US" altLang="en-US"/>
              <a:t>Micro forecasts</a:t>
            </a:r>
          </a:p>
        </p:txBody>
      </p:sp>
      <p:sp>
        <p:nvSpPr>
          <p:cNvPr id="3" name="Content Placeholder 2"/>
          <p:cNvSpPr>
            <a:spLocks noGrp="1"/>
          </p:cNvSpPr>
          <p:nvPr>
            <p:ph idx="1"/>
          </p:nvPr>
        </p:nvSpPr>
        <p:spPr>
          <a:xfrm>
            <a:off x="772732" y="2292438"/>
            <a:ext cx="9438068" cy="4281399"/>
          </a:xfrm>
        </p:spPr>
        <p:txBody>
          <a:bodyPr rtlCol="0">
            <a:normAutofit/>
          </a:bodyPr>
          <a:lstStyle/>
          <a:p>
            <a:pPr>
              <a:defRPr/>
            </a:pPr>
            <a:r>
              <a:rPr lang="en-US" dirty="0"/>
              <a:t>Micro forecast means forecasting of the demand or sales of a firm</a:t>
            </a:r>
          </a:p>
          <a:p>
            <a:pPr>
              <a:defRPr/>
            </a:pPr>
            <a:r>
              <a:rPr lang="en-US" dirty="0"/>
              <a:t>These are based on historical market share of the firm and planned marketing strategy</a:t>
            </a:r>
          </a:p>
          <a:p>
            <a:pPr>
              <a:defRPr/>
            </a:pPr>
            <a:r>
              <a:rPr lang="en-US" dirty="0"/>
              <a:t>These forecasts are used to forecast the firms operational needs: ex:  raw material, equipment,  warehousing, labour</a:t>
            </a:r>
          </a:p>
          <a:p>
            <a:pPr>
              <a:defRPr/>
            </a:pPr>
            <a:r>
              <a:rPr lang="en-US" dirty="0"/>
              <a:t>Firms use long term forecast to  forecast expenditure on plant and equipment to meet its long term growth plan and strategy</a:t>
            </a:r>
          </a:p>
          <a:p>
            <a:pPr>
              <a:defRPr/>
            </a:pPr>
            <a:endParaRPr lang="en-US" dirty="0"/>
          </a:p>
          <a:p>
            <a:pPr>
              <a:defRPr/>
            </a:pPr>
            <a:endParaRPr lang="en-US" dirty="0"/>
          </a:p>
        </p:txBody>
      </p:sp>
    </p:spTree>
    <p:extLst>
      <p:ext uri="{BB962C8B-B14F-4D97-AF65-F5344CB8AC3E}">
        <p14:creationId xmlns:p14="http://schemas.microsoft.com/office/powerpoint/2010/main" val="2060425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21080" y="678180"/>
            <a:ext cx="8229600" cy="1066800"/>
          </a:xfrm>
        </p:spPr>
        <p:txBody>
          <a:bodyPr/>
          <a:lstStyle/>
          <a:p>
            <a:r>
              <a:rPr lang="en-US" altLang="en-US" dirty="0"/>
              <a:t>Forecasting Techniques</a:t>
            </a:r>
          </a:p>
        </p:txBody>
      </p:sp>
      <p:sp>
        <p:nvSpPr>
          <p:cNvPr id="3" name="Content Placeholder 2"/>
          <p:cNvSpPr>
            <a:spLocks noGrp="1"/>
          </p:cNvSpPr>
          <p:nvPr>
            <p:ph idx="1"/>
          </p:nvPr>
        </p:nvSpPr>
        <p:spPr>
          <a:xfrm>
            <a:off x="900380" y="2281562"/>
            <a:ext cx="8470999" cy="4462138"/>
          </a:xfrm>
        </p:spPr>
        <p:txBody>
          <a:bodyPr rtlCol="0">
            <a:normAutofit fontScale="92500" lnSpcReduction="20000"/>
          </a:bodyPr>
          <a:lstStyle/>
          <a:p>
            <a:pPr>
              <a:defRPr/>
            </a:pPr>
            <a:r>
              <a:rPr lang="en-US" sz="2000" dirty="0"/>
              <a:t>Qualitative Techniques</a:t>
            </a:r>
          </a:p>
          <a:p>
            <a:pPr>
              <a:defRPr/>
            </a:pPr>
            <a:r>
              <a:rPr lang="en-US" sz="2000" dirty="0"/>
              <a:t>Quantitative Techniques</a:t>
            </a:r>
          </a:p>
          <a:p>
            <a:pPr>
              <a:defRPr/>
            </a:pPr>
            <a:endParaRPr lang="en-US" sz="2000" dirty="0"/>
          </a:p>
          <a:p>
            <a:pPr>
              <a:defRPr/>
            </a:pPr>
            <a:r>
              <a:rPr lang="en-US" sz="2000" dirty="0"/>
              <a:t>Based on only past data</a:t>
            </a:r>
          </a:p>
          <a:p>
            <a:pPr>
              <a:defRPr/>
            </a:pPr>
            <a:r>
              <a:rPr lang="en-US" sz="2000" dirty="0"/>
              <a:t>Use of complex models based on a large set of additional data and relationships</a:t>
            </a:r>
          </a:p>
          <a:p>
            <a:pPr>
              <a:defRPr/>
            </a:pPr>
            <a:endParaRPr lang="en-US" sz="2000" dirty="0"/>
          </a:p>
          <a:p>
            <a:pPr>
              <a:defRPr/>
            </a:pPr>
            <a:r>
              <a:rPr lang="en-US" sz="2000" dirty="0"/>
              <a:t>Performed by the firm</a:t>
            </a:r>
          </a:p>
          <a:p>
            <a:pPr>
              <a:defRPr/>
            </a:pPr>
            <a:r>
              <a:rPr lang="en-US" sz="2000" dirty="0"/>
              <a:t>Performed by consulting firms</a:t>
            </a:r>
          </a:p>
          <a:p>
            <a:pPr>
              <a:buNone/>
              <a:defRPr/>
            </a:pPr>
            <a:endParaRPr lang="en-US" sz="2000" dirty="0"/>
          </a:p>
          <a:p>
            <a:pPr>
              <a:defRPr/>
            </a:pPr>
            <a:r>
              <a:rPr lang="en-US" sz="2000" dirty="0"/>
              <a:t>Useful for short term</a:t>
            </a:r>
          </a:p>
          <a:p>
            <a:pPr>
              <a:defRPr/>
            </a:pPr>
            <a:r>
              <a:rPr lang="en-US" sz="2000" dirty="0"/>
              <a:t>Useful for long term</a:t>
            </a:r>
          </a:p>
          <a:p>
            <a:pPr>
              <a:defRPr/>
            </a:pPr>
            <a:endParaRPr lang="en-US" dirty="0"/>
          </a:p>
          <a:p>
            <a:pPr>
              <a:buNone/>
              <a:defRPr/>
            </a:pPr>
            <a:endParaRPr lang="en-US" dirty="0"/>
          </a:p>
        </p:txBody>
      </p:sp>
    </p:spTree>
    <p:extLst>
      <p:ext uri="{BB962C8B-B14F-4D97-AF65-F5344CB8AC3E}">
        <p14:creationId xmlns:p14="http://schemas.microsoft.com/office/powerpoint/2010/main" val="2430213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57400" y="762000"/>
            <a:ext cx="8229600" cy="1066800"/>
          </a:xfrm>
        </p:spPr>
        <p:txBody>
          <a:bodyPr/>
          <a:lstStyle/>
          <a:p>
            <a:r>
              <a:rPr lang="en-US" altLang="en-US" dirty="0"/>
              <a:t>Qualitative Forecast</a:t>
            </a:r>
          </a:p>
        </p:txBody>
      </p:sp>
      <p:sp>
        <p:nvSpPr>
          <p:cNvPr id="10243" name="Content Placeholder 2"/>
          <p:cNvSpPr>
            <a:spLocks noGrp="1"/>
          </p:cNvSpPr>
          <p:nvPr>
            <p:ph idx="1"/>
          </p:nvPr>
        </p:nvSpPr>
        <p:spPr>
          <a:xfrm>
            <a:off x="815340" y="2484120"/>
            <a:ext cx="8229600" cy="4821238"/>
          </a:xfrm>
        </p:spPr>
        <p:txBody>
          <a:bodyPr/>
          <a:lstStyle/>
          <a:p>
            <a:r>
              <a:rPr lang="en-US" altLang="en-US" dirty="0"/>
              <a:t>Usefulness: </a:t>
            </a:r>
          </a:p>
          <a:p>
            <a:pPr lvl="1"/>
            <a:endParaRPr lang="en-US" altLang="en-US" dirty="0"/>
          </a:p>
          <a:p>
            <a:r>
              <a:rPr lang="en-US" altLang="en-US" dirty="0"/>
              <a:t>Qualitative Forecast techniques </a:t>
            </a:r>
          </a:p>
          <a:p>
            <a:pPr lvl="1"/>
            <a:r>
              <a:rPr lang="en-US" altLang="en-US" dirty="0"/>
              <a:t>Surveys</a:t>
            </a:r>
          </a:p>
          <a:p>
            <a:pPr lvl="1"/>
            <a:r>
              <a:rPr lang="en-US" altLang="en-US" dirty="0"/>
              <a:t>Opinion polls </a:t>
            </a:r>
          </a:p>
          <a:p>
            <a:pPr lvl="1"/>
            <a:r>
              <a:rPr lang="en-US" altLang="en-US" dirty="0"/>
              <a:t>Market Experiments</a:t>
            </a:r>
          </a:p>
        </p:txBody>
      </p:sp>
    </p:spTree>
    <p:extLst>
      <p:ext uri="{BB962C8B-B14F-4D97-AF65-F5344CB8AC3E}">
        <p14:creationId xmlns:p14="http://schemas.microsoft.com/office/powerpoint/2010/main" val="206013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Opinion Polls</a:t>
            </a:r>
            <a:br>
              <a:rPr lang="en-US" dirty="0"/>
            </a:br>
            <a:endParaRPr lang="en-US" dirty="0"/>
          </a:p>
        </p:txBody>
      </p:sp>
      <p:sp>
        <p:nvSpPr>
          <p:cNvPr id="3" name="Content Placeholder 2"/>
          <p:cNvSpPr>
            <a:spLocks noGrp="1"/>
          </p:cNvSpPr>
          <p:nvPr>
            <p:ph idx="1"/>
          </p:nvPr>
        </p:nvSpPr>
        <p:spPr/>
        <p:txBody>
          <a:bodyPr/>
          <a:lstStyle/>
          <a:p>
            <a:r>
              <a:rPr lang="en-US" dirty="0"/>
              <a:t>Forecasts are done based on the opinions of the experts within or outside the firm. To control the subjective nature of the personal insights, polling is used. Hence, average forecast of the group is used as the forecast </a:t>
            </a:r>
          </a:p>
          <a:p>
            <a:r>
              <a:rPr lang="en-US" dirty="0"/>
              <a:t> There are different Polling techniques</a:t>
            </a:r>
          </a:p>
          <a:p>
            <a:pPr marL="0" indent="0">
              <a:buNone/>
            </a:pPr>
            <a:endParaRPr lang="en-US" dirty="0"/>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09/05/2018</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a:solidFill>
                  <a:prstClr val="white">
                    <a:tint val="75000"/>
                  </a:prstClr>
                </a:solidFill>
              </a:rPr>
              <a:t>Dr.Sumudu Perera</a:t>
            </a: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9</a:t>
            </a:fld>
            <a:endParaRPr lang="en-GB">
              <a:solidFill>
                <a:prstClr val="white">
                  <a:tint val="75000"/>
                </a:prstClr>
              </a:solidFill>
            </a:endParaRPr>
          </a:p>
        </p:txBody>
      </p:sp>
    </p:spTree>
    <p:extLst>
      <p:ext uri="{BB962C8B-B14F-4D97-AF65-F5344CB8AC3E}">
        <p14:creationId xmlns:p14="http://schemas.microsoft.com/office/powerpoint/2010/main" val="3053358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1185</Words>
  <Application>Microsoft Office PowerPoint</Application>
  <PresentationFormat>Custom</PresentationFormat>
  <Paragraphs>262</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Ion Boardroom</vt:lpstr>
      <vt:lpstr>Equation</vt:lpstr>
      <vt:lpstr>BEC 30325: MANAGERIAL ECONOMICS </vt:lpstr>
      <vt:lpstr>PowerPoint Presentation</vt:lpstr>
      <vt:lpstr>Forecasting</vt:lpstr>
      <vt:lpstr>Objectives of Demand Forecasting</vt:lpstr>
      <vt:lpstr>Micro and Macro forecasting</vt:lpstr>
      <vt:lpstr>Micro forecasts</vt:lpstr>
      <vt:lpstr>Forecasting Techniques</vt:lpstr>
      <vt:lpstr>Qualitative Forecast</vt:lpstr>
      <vt:lpstr> Opinion Polls </vt:lpstr>
      <vt:lpstr>Executive Polling</vt:lpstr>
      <vt:lpstr>Sales force Polling</vt:lpstr>
      <vt:lpstr>Consumer Intension Polling</vt:lpstr>
      <vt:lpstr>SURVEYS</vt:lpstr>
      <vt:lpstr>MARKET EXPERIMENTS</vt:lpstr>
      <vt:lpstr>Quantitative Forecasting </vt:lpstr>
      <vt:lpstr>Time -Series Analysis:  </vt:lpstr>
      <vt:lpstr>TREND PROJECTION</vt:lpstr>
      <vt:lpstr>Example</vt:lpstr>
      <vt:lpstr>Seasonal Variation</vt:lpstr>
      <vt:lpstr>Seasonal Variation</vt:lpstr>
      <vt:lpstr>Smoothing Techniques </vt:lpstr>
      <vt:lpstr>Moving Average Forecasts</vt:lpstr>
      <vt:lpstr>Exponential Smoothing: </vt:lpstr>
      <vt:lpstr>Barometirc forecasting</vt:lpstr>
      <vt:lpstr>Input –Output Forecasting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 30325: MANAGERIAL ECONOMICS</dc:title>
  <dc:creator>Thilini Navaratne</dc:creator>
  <cp:lastModifiedBy>BEC</cp:lastModifiedBy>
  <cp:revision>8</cp:revision>
  <dcterms:created xsi:type="dcterms:W3CDTF">2017-10-13T01:54:31Z</dcterms:created>
  <dcterms:modified xsi:type="dcterms:W3CDTF">2018-05-09T09:32:11Z</dcterms:modified>
</cp:coreProperties>
</file>