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33" r:id="rId2"/>
  </p:sldMasterIdLst>
  <p:notesMasterIdLst>
    <p:notesMasterId r:id="rId27"/>
  </p:notesMasterIdLst>
  <p:handoutMasterIdLst>
    <p:handoutMasterId r:id="rId28"/>
  </p:handoutMasterIdLst>
  <p:sldIdLst>
    <p:sldId id="356" r:id="rId3"/>
    <p:sldId id="504" r:id="rId4"/>
    <p:sldId id="472" r:id="rId5"/>
    <p:sldId id="474" r:id="rId6"/>
    <p:sldId id="475" r:id="rId7"/>
    <p:sldId id="476" r:id="rId8"/>
    <p:sldId id="477" r:id="rId9"/>
    <p:sldId id="478" r:id="rId10"/>
    <p:sldId id="480" r:id="rId11"/>
    <p:sldId id="481" r:id="rId12"/>
    <p:sldId id="482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9" r:id="rId24"/>
    <p:sldId id="505" r:id="rId25"/>
    <p:sldId id="460" r:id="rId26"/>
  </p:sldIdLst>
  <p:sldSz cx="9144000" cy="6858000" type="screen4x3"/>
  <p:notesSz cx="6645275" cy="9777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E600"/>
    <a:srgbClr val="F1F1F1"/>
    <a:srgbClr val="FAE600"/>
    <a:srgbClr val="B4B4B4"/>
    <a:srgbClr val="646464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81593" autoAdjust="0"/>
  </p:normalViewPr>
  <p:slideViewPr>
    <p:cSldViewPr>
      <p:cViewPr>
        <p:scale>
          <a:sx n="70" d="100"/>
          <a:sy n="7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3079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2562" y="9448800"/>
            <a:ext cx="6264275" cy="24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Shanaka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de Silva			</a:t>
            </a:r>
            <a:r>
              <a:rPr lang="en-US" sz="1400" b="1" dirty="0" err="1" smtClean="0">
                <a:solidFill>
                  <a:srgbClr val="000000"/>
                </a:solidFill>
                <a:cs typeface="Arial" charset="0"/>
              </a:rPr>
              <a:t>shanakad@gmail.com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3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932" y="4644601"/>
            <a:ext cx="5317411" cy="43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3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9388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60363" indent="1905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3900" indent="1778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81088" indent="176213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733425"/>
            <a:ext cx="4889500" cy="366712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412875"/>
            <a:ext cx="8234362" cy="4519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00025"/>
            <a:ext cx="2057400" cy="57324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00025"/>
            <a:ext cx="6024562" cy="5732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http://solidstate.ae/wp-content/uploads/2015/11/pro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0" b="8675"/>
          <a:stretch/>
        </p:blipFill>
        <p:spPr bwMode="auto">
          <a:xfrm>
            <a:off x="0" y="0"/>
            <a:ext cx="9144000" cy="583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31BB-AE9A-499C-B95B-1BC5143B4C16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79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11E7-AF20-4D9D-A5BD-114664DAE1E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7706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DD1F-BB60-49E4-95F4-F6BD7A3BD632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05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3CB2-F706-4CE5-8D07-D6B7D151E09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36977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E94D-135D-4E11-BCCF-876D2E7520E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3037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12875"/>
            <a:ext cx="8234362" cy="451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8C1F-30B7-4565-97E6-9D87781A44D2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29583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1B6B-7B38-46B1-BC28-8B467D26849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9607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6226-D7A6-4100-AD6F-6159E91B340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41819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CEEB-2D05-4937-9820-E034E825885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34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B601B-F8BF-4CB5-ACAC-2388E23CE3A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30597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E76B-BE68-48E4-9F4D-D9BA466E9209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795"/>
      </p:ext>
    </p:extLst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3804602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8404225" y="662940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dirty="0">
                <a:solidFill>
                  <a:srgbClr val="000000"/>
                </a:solidFill>
                <a:cs typeface="Arial" charset="0"/>
              </a:rPr>
              <a:t>Page </a:t>
            </a:r>
            <a:fld id="{0BA490E2-26B2-43DD-A0BB-BA0772170A6F}" type="slidenum">
              <a:rPr lang="en-US" sz="110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381000" y="6629400"/>
            <a:ext cx="7086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200" dirty="0" err="1" smtClean="0">
                <a:solidFill>
                  <a:srgbClr val="000000"/>
                </a:solidFill>
                <a:cs typeface="Arial" charset="0"/>
              </a:rPr>
              <a:t>Shanaka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 de Silva			</a:t>
            </a:r>
            <a:r>
              <a:rPr lang="en-US" sz="1200" b="1" dirty="0" err="1" smtClean="0">
                <a:solidFill>
                  <a:srgbClr val="000000"/>
                </a:solidFill>
                <a:cs typeface="Arial" charset="0"/>
              </a:rPr>
              <a:t>shanakad@gmail.com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913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80" r:id="rId3"/>
    <p:sldLayoutId id="2147483681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2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801688" indent="-35560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343025" indent="-36195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881188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4177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8749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33321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7893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42465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53340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5333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A882704-8727-4235-997B-0717FA249B5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3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1.doc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5181601"/>
            <a:ext cx="9144000" cy="1676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000500"/>
            <a:ext cx="5867400" cy="7620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7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Project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MGT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30725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352800" y="5181600"/>
            <a:ext cx="5715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Indike Manthilake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MBA,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Msc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Bsc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CSM, PMI-ACP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rgbClr val="FFC000"/>
                </a:solidFill>
              </a:rPr>
              <a:t>indikem@gmail.com</a:t>
            </a:r>
            <a:endParaRPr lang="en-US" sz="2000" b="1" kern="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28600" y="1295400"/>
          <a:ext cx="85344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3" imgW="7749540" imgH="5600700" progId="Word.Document.8">
                  <p:embed/>
                </p:oleObj>
              </mc:Choice>
              <mc:Fallback>
                <p:oleObj name="Document" r:id="rId3" imgW="7749540" imgH="5600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5344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Diagrams – Exercise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2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04532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F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Diagrams – Exercise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2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39282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3"/>
          <p:cNvGrpSpPr>
            <a:grpSpLocks/>
          </p:cNvGrpSpPr>
          <p:nvPr/>
        </p:nvGrpSpPr>
        <p:grpSpPr bwMode="auto">
          <a:xfrm>
            <a:off x="2844800" y="1600200"/>
            <a:ext cx="2806700" cy="2376488"/>
            <a:chOff x="5057" y="0"/>
            <a:chExt cx="680" cy="663"/>
          </a:xfrm>
        </p:grpSpPr>
        <p:sp>
          <p:nvSpPr>
            <p:cNvPr id="25608" name="Rectangle 4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LS</a:t>
              </a:r>
            </a:p>
          </p:txBody>
        </p:sp>
        <p:sp>
          <p:nvSpPr>
            <p:cNvPr id="25609" name="Rectangle 5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Float</a:t>
              </a:r>
            </a:p>
          </p:txBody>
        </p:sp>
        <p:sp>
          <p:nvSpPr>
            <p:cNvPr id="25610" name="Rectangle 6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LF</a:t>
              </a:r>
            </a:p>
          </p:txBody>
        </p:sp>
        <p:sp>
          <p:nvSpPr>
            <p:cNvPr id="25611" name="Rectangle 7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ES</a:t>
              </a:r>
            </a:p>
          </p:txBody>
        </p:sp>
        <p:sp>
          <p:nvSpPr>
            <p:cNvPr id="25612" name="Rectangle 8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DUR</a:t>
              </a:r>
            </a:p>
          </p:txBody>
        </p:sp>
        <p:sp>
          <p:nvSpPr>
            <p:cNvPr id="25613" name="Rectangle 9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EF</a:t>
              </a:r>
            </a:p>
          </p:txBody>
        </p:sp>
        <p:sp>
          <p:nvSpPr>
            <p:cNvPr id="25614" name="Rectangle 10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Task ID</a:t>
              </a:r>
            </a:p>
          </p:txBody>
        </p:sp>
      </p:grpSp>
      <p:sp>
        <p:nvSpPr>
          <p:cNvPr id="25603" name="Text Box 11"/>
          <p:cNvSpPr txBox="1">
            <a:spLocks noChangeArrowheads="1"/>
          </p:cNvSpPr>
          <p:nvPr/>
        </p:nvSpPr>
        <p:spPr bwMode="auto">
          <a:xfrm>
            <a:off x="1093788" y="4732338"/>
            <a:ext cx="25288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ES – Early Start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EF – Early Finish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LS – Late Start</a:t>
            </a:r>
          </a:p>
        </p:txBody>
      </p:sp>
      <p:sp>
        <p:nvSpPr>
          <p:cNvPr id="25604" name="Rectangle 12"/>
          <p:cNvSpPr>
            <a:spLocks noChangeArrowheads="1"/>
          </p:cNvSpPr>
          <p:nvPr/>
        </p:nvSpPr>
        <p:spPr bwMode="auto">
          <a:xfrm>
            <a:off x="4170363" y="4760913"/>
            <a:ext cx="4572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LF – Late Finish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DUR - Duration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77318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66838"/>
            <a:ext cx="8534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 smtClean="0">
                <a:ea typeface="ＭＳ Ｐゴシック" pitchFamily="34" charset="-128"/>
              </a:rPr>
              <a:t>One Predecessor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rgbClr val="C00000"/>
                </a:solidFill>
                <a:ea typeface="ＭＳ Ｐゴシック" pitchFamily="34" charset="-128"/>
              </a:rPr>
              <a:t>Early Start (ES) </a:t>
            </a:r>
            <a:r>
              <a:rPr lang="en-US" altLang="en-US" sz="2000" b="1" smtClean="0">
                <a:solidFill>
                  <a:srgbClr val="0070C0"/>
                </a:solidFill>
                <a:ea typeface="ＭＳ Ｐゴシック" pitchFamily="34" charset="-128"/>
              </a:rPr>
              <a:t>= EF</a:t>
            </a:r>
            <a:r>
              <a:rPr lang="en-US" altLang="en-US" sz="2000" b="1" baseline="-25000" smtClean="0">
                <a:solidFill>
                  <a:srgbClr val="0070C0"/>
                </a:solidFill>
                <a:ea typeface="ＭＳ Ｐゴシック" pitchFamily="34" charset="-128"/>
              </a:rPr>
              <a:t>p</a:t>
            </a:r>
            <a:endParaRPr lang="en-US" altLang="en-US" sz="2000" b="1" smtClean="0">
              <a:solidFill>
                <a:srgbClr val="0070C0"/>
              </a:solidFill>
              <a:ea typeface="ＭＳ Ｐゴシック" pitchFamily="34" charset="-128"/>
            </a:endParaRP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smtClean="0">
                <a:solidFill>
                  <a:schemeClr val="accent2"/>
                </a:solidFill>
                <a:ea typeface="ＭＳ Ｐゴシック" pitchFamily="34" charset="-128"/>
              </a:rPr>
              <a:t>	</a:t>
            </a:r>
            <a:r>
              <a:rPr lang="en-US" altLang="en-US" sz="1600" b="1" smtClean="0">
                <a:ea typeface="ＭＳ Ｐゴシック" pitchFamily="34" charset="-128"/>
              </a:rPr>
              <a:t> 	</a:t>
            </a:r>
            <a:r>
              <a:rPr lang="en-US" altLang="en-US" b="1" smtClean="0">
                <a:solidFill>
                  <a:srgbClr val="C00000"/>
                </a:solidFill>
                <a:ea typeface="ＭＳ Ｐゴシック" pitchFamily="34" charset="-128"/>
              </a:rPr>
              <a:t> ES</a:t>
            </a:r>
            <a:r>
              <a:rPr lang="en-US" altLang="en-US" sz="1600" b="1" smtClean="0">
                <a:ea typeface="ＭＳ Ｐゴシック" pitchFamily="34" charset="-128"/>
              </a:rPr>
              <a:t>  =  </a:t>
            </a:r>
            <a:r>
              <a:rPr lang="en-US" altLang="en-US" b="1" smtClean="0">
                <a:ea typeface="ＭＳ Ｐゴシック" pitchFamily="34" charset="-128"/>
              </a:rPr>
              <a:t>3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b="1" smtClean="0">
              <a:solidFill>
                <a:srgbClr val="CC99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rgbClr val="CC9900"/>
                </a:solidFill>
                <a:ea typeface="ＭＳ Ｐゴシック" pitchFamily="34" charset="-128"/>
              </a:rPr>
              <a:t>Early Finish (EF)</a:t>
            </a:r>
            <a:r>
              <a:rPr lang="en-US" altLang="en-US" sz="2000" b="1" smtClean="0">
                <a:ea typeface="ＭＳ Ｐゴシック" pitchFamily="34" charset="-128"/>
              </a:rPr>
              <a:t> = </a:t>
            </a:r>
            <a:r>
              <a:rPr lang="en-US" altLang="en-US" sz="2000" b="1" smtClean="0">
                <a:solidFill>
                  <a:schemeClr val="folHlink"/>
                </a:solidFill>
                <a:ea typeface="ＭＳ Ｐゴシック" pitchFamily="34" charset="-128"/>
              </a:rPr>
              <a:t>Early Start (ES)</a:t>
            </a:r>
            <a:r>
              <a:rPr lang="en-US" altLang="en-US" sz="2000" b="1" smtClean="0">
                <a:ea typeface="ＭＳ Ｐゴシック" pitchFamily="34" charset="-128"/>
              </a:rPr>
              <a:t> + Duration</a:t>
            </a:r>
            <a:endParaRPr lang="en-US" altLang="en-US" b="1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ea typeface="ＭＳ Ｐゴシック" pitchFamily="34" charset="-128"/>
              </a:rPr>
              <a:t>			 </a:t>
            </a:r>
            <a:r>
              <a:rPr lang="en-US" altLang="en-US" b="1" smtClean="0">
                <a:solidFill>
                  <a:srgbClr val="CC9900"/>
                </a:solidFill>
                <a:ea typeface="ＭＳ Ｐゴシック" pitchFamily="34" charset="-128"/>
              </a:rPr>
              <a:t>EF</a:t>
            </a:r>
            <a:r>
              <a:rPr lang="en-US" altLang="en-US" sz="1600" b="1" smtClean="0">
                <a:ea typeface="ＭＳ Ｐゴシック" pitchFamily="34" charset="-128"/>
              </a:rPr>
              <a:t>   =  </a:t>
            </a:r>
            <a:r>
              <a:rPr lang="en-US" altLang="en-US" sz="2000" b="1" smtClean="0">
                <a:ea typeface="ＭＳ Ｐゴシック" pitchFamily="34" charset="-128"/>
              </a:rPr>
              <a:t>3 + 4 = 7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1258888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1978025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2698750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3417888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4138613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859338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5578475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6299200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>
            <a:off x="7018338" y="37671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1258888" y="3981450"/>
            <a:ext cx="2160587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A100 (Task 1) FOUNDATIONS</a:t>
            </a:r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3419475" y="4702175"/>
            <a:ext cx="2881313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A200 (Task 2) WALLS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1309688" y="5494338"/>
            <a:ext cx="5984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1</a:t>
            </a: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2028825" y="5494338"/>
            <a:ext cx="5984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2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2700338" y="5494338"/>
            <a:ext cx="5984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3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468688" y="5494338"/>
            <a:ext cx="5984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4</a:t>
            </a:r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4189413" y="5494338"/>
            <a:ext cx="5984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5</a:t>
            </a:r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4859338" y="5508625"/>
            <a:ext cx="5984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6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5651500" y="5508625"/>
            <a:ext cx="598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7</a:t>
            </a:r>
          </a:p>
        </p:txBody>
      </p:sp>
      <p:sp>
        <p:nvSpPr>
          <p:cNvPr id="26645" name="Text Box 22"/>
          <p:cNvSpPr txBox="1">
            <a:spLocks noChangeArrowheads="1"/>
          </p:cNvSpPr>
          <p:nvPr/>
        </p:nvSpPr>
        <p:spPr bwMode="auto">
          <a:xfrm>
            <a:off x="6421438" y="5508625"/>
            <a:ext cx="5984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8</a:t>
            </a:r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1166813" y="43434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ES</a:t>
            </a:r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3059113" y="434975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00FF"/>
                </a:solidFill>
              </a:rPr>
              <a:t>EF</a:t>
            </a:r>
          </a:p>
        </p:txBody>
      </p:sp>
      <p:sp>
        <p:nvSpPr>
          <p:cNvPr id="26648" name="Text Box 25"/>
          <p:cNvSpPr txBox="1">
            <a:spLocks noChangeArrowheads="1"/>
          </p:cNvSpPr>
          <p:nvPr/>
        </p:nvSpPr>
        <p:spPr bwMode="auto">
          <a:xfrm>
            <a:off x="3276600" y="50498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ES</a:t>
            </a:r>
          </a:p>
        </p:txBody>
      </p:sp>
      <p:sp>
        <p:nvSpPr>
          <p:cNvPr id="26649" name="Text Box 26"/>
          <p:cNvSpPr txBox="1">
            <a:spLocks noChangeArrowheads="1"/>
          </p:cNvSpPr>
          <p:nvPr/>
        </p:nvSpPr>
        <p:spPr bwMode="auto">
          <a:xfrm>
            <a:off x="5967413" y="5056188"/>
            <a:ext cx="485775" cy="376237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EF</a:t>
            </a:r>
          </a:p>
        </p:txBody>
      </p:sp>
      <p:grpSp>
        <p:nvGrpSpPr>
          <p:cNvPr id="26650" name="Group 27"/>
          <p:cNvGrpSpPr>
            <a:grpSpLocks/>
          </p:cNvGrpSpPr>
          <p:nvPr/>
        </p:nvGrpSpPr>
        <p:grpSpPr bwMode="auto">
          <a:xfrm>
            <a:off x="7723188" y="4789488"/>
            <a:ext cx="1079500" cy="1052512"/>
            <a:chOff x="5057" y="0"/>
            <a:chExt cx="680" cy="663"/>
          </a:xfrm>
        </p:grpSpPr>
        <p:sp>
          <p:nvSpPr>
            <p:cNvPr id="26655" name="Rectangle 28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26656" name="Rectangle 29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26657" name="Rectangle 30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26658" name="Rectangle 31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26659" name="Rectangle 32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26660" name="Rectangle 33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26661" name="Rectangle 34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sp>
        <p:nvSpPr>
          <p:cNvPr id="26651" name="Line 35"/>
          <p:cNvSpPr>
            <a:spLocks noChangeShapeType="1"/>
          </p:cNvSpPr>
          <p:nvPr/>
        </p:nvSpPr>
        <p:spPr bwMode="auto">
          <a:xfrm>
            <a:off x="1247775" y="3800475"/>
            <a:ext cx="6110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Forward Pass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2097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03555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Multiple Predecessor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b="1" smtClean="0">
                <a:solidFill>
                  <a:srgbClr val="C00000"/>
                </a:solidFill>
                <a:ea typeface="ＭＳ Ｐゴシック" pitchFamily="34" charset="-128"/>
              </a:rPr>
              <a:t>Early Start (ES) </a:t>
            </a:r>
            <a:r>
              <a:rPr lang="en-US" altLang="en-US" b="1" smtClean="0">
                <a:ea typeface="ＭＳ Ｐゴシック" pitchFamily="34" charset="-128"/>
              </a:rPr>
              <a:t>= Max(</a:t>
            </a:r>
            <a:r>
              <a:rPr lang="en-US" altLang="en-US" b="1" smtClean="0">
                <a:solidFill>
                  <a:srgbClr val="6600FF"/>
                </a:solidFill>
                <a:ea typeface="ＭＳ Ｐゴシック" pitchFamily="34" charset="-128"/>
              </a:rPr>
              <a:t>EF</a:t>
            </a:r>
            <a:r>
              <a:rPr lang="en-US" altLang="en-US" b="1" baseline="-25000" smtClean="0">
                <a:solidFill>
                  <a:schemeClr val="accent2"/>
                </a:solidFill>
                <a:ea typeface="ＭＳ Ｐゴシック" pitchFamily="34" charset="-128"/>
              </a:rPr>
              <a:t>p</a:t>
            </a:r>
            <a:r>
              <a:rPr lang="en-US" altLang="en-US" b="1" smtClean="0">
                <a:ea typeface="ＭＳ Ｐゴシック" pitchFamily="34" charset="-128"/>
              </a:rPr>
              <a:t>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smtClean="0">
                <a:ea typeface="ＭＳ Ｐゴシック" pitchFamily="34" charset="-128"/>
              </a:rPr>
              <a:t>				 </a:t>
            </a:r>
            <a:r>
              <a:rPr lang="en-US" altLang="en-US" b="1" smtClean="0">
                <a:solidFill>
                  <a:srgbClr val="C00000"/>
                </a:solidFill>
                <a:ea typeface="ＭＳ Ｐゴシック" pitchFamily="34" charset="-128"/>
              </a:rPr>
              <a:t>ES </a:t>
            </a:r>
            <a:r>
              <a:rPr lang="en-US" altLang="en-US" sz="1600" b="1" smtClean="0">
                <a:ea typeface="ＭＳ Ｐゴシック" pitchFamily="34" charset="-128"/>
              </a:rPr>
              <a:t> = </a:t>
            </a:r>
            <a:r>
              <a:rPr lang="en-US" altLang="en-US" b="1" smtClean="0">
                <a:ea typeface="ＭＳ Ｐゴシック" pitchFamily="34" charset="-128"/>
              </a:rPr>
              <a:t>3</a:t>
            </a:r>
          </a:p>
          <a:p>
            <a:pPr lvl="3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1600" b="1" smtClean="0">
                <a:ea typeface="ＭＳ Ｐゴシック" pitchFamily="34" charset="-128"/>
              </a:rPr>
              <a:t>last completion date of all predecessors</a:t>
            </a:r>
            <a:r>
              <a:rPr lang="en-US" altLang="en-US" sz="160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1258888" y="2979738"/>
            <a:ext cx="0" cy="31353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1978025" y="2979738"/>
            <a:ext cx="0" cy="31353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2698750" y="2994025"/>
            <a:ext cx="0" cy="31210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3417888" y="2965450"/>
            <a:ext cx="0" cy="314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138613" y="3008313"/>
            <a:ext cx="0" cy="3106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4859338" y="2965450"/>
            <a:ext cx="0" cy="314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578475" y="2979738"/>
            <a:ext cx="0" cy="31353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6299200" y="3008313"/>
            <a:ext cx="0" cy="3106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7018338" y="3008313"/>
            <a:ext cx="0" cy="3106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1258888" y="4529138"/>
            <a:ext cx="1406525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A300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3419475" y="5121275"/>
            <a:ext cx="2881313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A400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1309688" y="60420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1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2028825" y="60420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2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2700338" y="60420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3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468688" y="60420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4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4189413" y="60420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5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859338" y="605631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6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651500" y="605631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7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6421438" y="605631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8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1166813" y="48910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ES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2301875" y="48974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EF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3276600" y="55975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ES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5967413" y="56038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EF</a:t>
            </a:r>
          </a:p>
        </p:txBody>
      </p:sp>
      <p:grpSp>
        <p:nvGrpSpPr>
          <p:cNvPr id="27674" name="Group 27"/>
          <p:cNvGrpSpPr>
            <a:grpSpLocks/>
          </p:cNvGrpSpPr>
          <p:nvPr/>
        </p:nvGrpSpPr>
        <p:grpSpPr bwMode="auto">
          <a:xfrm>
            <a:off x="7810500" y="5110163"/>
            <a:ext cx="1079500" cy="1052512"/>
            <a:chOff x="5057" y="0"/>
            <a:chExt cx="680" cy="663"/>
          </a:xfrm>
        </p:grpSpPr>
        <p:sp>
          <p:nvSpPr>
            <p:cNvPr id="27685" name="Rectangle 28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27686" name="Rectangle 29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27687" name="Rectangle 30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27688" name="Rectangle 31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27689" name="Rectangle 32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27690" name="Rectangle 33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27691" name="Rectangle 34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sp>
        <p:nvSpPr>
          <p:cNvPr id="27675" name="Line 35"/>
          <p:cNvSpPr>
            <a:spLocks noChangeShapeType="1"/>
          </p:cNvSpPr>
          <p:nvPr/>
        </p:nvSpPr>
        <p:spPr bwMode="auto">
          <a:xfrm>
            <a:off x="1204913" y="2984500"/>
            <a:ext cx="6110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27676" name="Rectangle 36"/>
          <p:cNvSpPr>
            <a:spLocks noChangeArrowheads="1"/>
          </p:cNvSpPr>
          <p:nvPr/>
        </p:nvSpPr>
        <p:spPr bwMode="auto">
          <a:xfrm>
            <a:off x="1254125" y="3811588"/>
            <a:ext cx="2160588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A200</a:t>
            </a:r>
          </a:p>
        </p:txBody>
      </p:sp>
      <p:sp>
        <p:nvSpPr>
          <p:cNvPr id="27677" name="Text Box 37"/>
          <p:cNvSpPr txBox="1">
            <a:spLocks noChangeArrowheads="1"/>
          </p:cNvSpPr>
          <p:nvPr/>
        </p:nvSpPr>
        <p:spPr bwMode="auto">
          <a:xfrm>
            <a:off x="1190625" y="41735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ES</a:t>
            </a:r>
          </a:p>
        </p:txBody>
      </p:sp>
      <p:sp>
        <p:nvSpPr>
          <p:cNvPr id="27678" name="Text Box 38"/>
          <p:cNvSpPr txBox="1">
            <a:spLocks noChangeArrowheads="1"/>
          </p:cNvSpPr>
          <p:nvPr/>
        </p:nvSpPr>
        <p:spPr bwMode="auto">
          <a:xfrm>
            <a:off x="3082925" y="41798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00FF"/>
                </a:solidFill>
              </a:rPr>
              <a:t>EF</a:t>
            </a:r>
          </a:p>
        </p:txBody>
      </p:sp>
      <p:sp>
        <p:nvSpPr>
          <p:cNvPr id="27679" name="Rectangle 39"/>
          <p:cNvSpPr>
            <a:spLocks noChangeArrowheads="1"/>
          </p:cNvSpPr>
          <p:nvPr/>
        </p:nvSpPr>
        <p:spPr bwMode="auto">
          <a:xfrm>
            <a:off x="1265238" y="3108325"/>
            <a:ext cx="709612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A100</a:t>
            </a:r>
          </a:p>
        </p:txBody>
      </p:sp>
      <p:sp>
        <p:nvSpPr>
          <p:cNvPr id="27680" name="Text Box 40"/>
          <p:cNvSpPr txBox="1">
            <a:spLocks noChangeArrowheads="1"/>
          </p:cNvSpPr>
          <p:nvPr/>
        </p:nvSpPr>
        <p:spPr bwMode="auto">
          <a:xfrm>
            <a:off x="1173163" y="347027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ES</a:t>
            </a:r>
          </a:p>
        </p:txBody>
      </p:sp>
      <p:sp>
        <p:nvSpPr>
          <p:cNvPr id="27681" name="Text Box 41"/>
          <p:cNvSpPr txBox="1">
            <a:spLocks noChangeArrowheads="1"/>
          </p:cNvSpPr>
          <p:nvPr/>
        </p:nvSpPr>
        <p:spPr bwMode="auto">
          <a:xfrm>
            <a:off x="1636713" y="34766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EF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Forward Pass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77194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3"/>
          <p:cNvGrpSpPr>
            <a:grpSpLocks/>
          </p:cNvGrpSpPr>
          <p:nvPr/>
        </p:nvGrpSpPr>
        <p:grpSpPr bwMode="auto">
          <a:xfrm>
            <a:off x="684213" y="1676400"/>
            <a:ext cx="2168525" cy="2116138"/>
            <a:chOff x="5057" y="0"/>
            <a:chExt cx="680" cy="663"/>
          </a:xfrm>
        </p:grpSpPr>
        <p:sp>
          <p:nvSpPr>
            <p:cNvPr id="28721" name="Rectangle 4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LS</a:t>
              </a:r>
            </a:p>
          </p:txBody>
        </p:sp>
        <p:sp>
          <p:nvSpPr>
            <p:cNvPr id="28722" name="Rectangle 5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Float</a:t>
              </a:r>
            </a:p>
          </p:txBody>
        </p:sp>
        <p:sp>
          <p:nvSpPr>
            <p:cNvPr id="28723" name="Rectangle 6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LF</a:t>
              </a:r>
            </a:p>
          </p:txBody>
        </p:sp>
        <p:sp>
          <p:nvSpPr>
            <p:cNvPr id="28724" name="Rectangle 7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0</a:t>
              </a:r>
            </a:p>
          </p:txBody>
        </p:sp>
        <p:sp>
          <p:nvSpPr>
            <p:cNvPr id="28725" name="Rectangle 8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28726" name="Rectangle 9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28727" name="Rectangle 10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A100</a:t>
              </a:r>
            </a:p>
          </p:txBody>
        </p:sp>
      </p:grpSp>
      <p:grpSp>
        <p:nvGrpSpPr>
          <p:cNvPr id="28675" name="Group 11"/>
          <p:cNvGrpSpPr>
            <a:grpSpLocks/>
          </p:cNvGrpSpPr>
          <p:nvPr/>
        </p:nvGrpSpPr>
        <p:grpSpPr bwMode="auto">
          <a:xfrm>
            <a:off x="5222875" y="1676400"/>
            <a:ext cx="2168525" cy="2116138"/>
            <a:chOff x="5057" y="0"/>
            <a:chExt cx="680" cy="663"/>
          </a:xfrm>
        </p:grpSpPr>
        <p:sp>
          <p:nvSpPr>
            <p:cNvPr id="28714" name="Rectangle 12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LS</a:t>
              </a:r>
            </a:p>
          </p:txBody>
        </p:sp>
        <p:sp>
          <p:nvSpPr>
            <p:cNvPr id="28715" name="Rectangle 13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Float</a:t>
              </a:r>
            </a:p>
          </p:txBody>
        </p:sp>
        <p:sp>
          <p:nvSpPr>
            <p:cNvPr id="28716" name="Rectangle 14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LF</a:t>
              </a:r>
            </a:p>
          </p:txBody>
        </p:sp>
        <p:sp>
          <p:nvSpPr>
            <p:cNvPr id="28717" name="Rectangle 15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28718" name="Rectangle 16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28719" name="Rectangle 17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28720" name="Rectangle 18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A200</a:t>
              </a:r>
            </a:p>
          </p:txBody>
        </p:sp>
      </p:grpSp>
      <p:cxnSp>
        <p:nvCxnSpPr>
          <p:cNvPr id="28676" name="AutoShape 19"/>
          <p:cNvCxnSpPr>
            <a:cxnSpLocks noChangeShapeType="1"/>
            <a:stCxn id="28726" idx="3"/>
            <a:endCxn id="28717" idx="1"/>
          </p:cNvCxnSpPr>
          <p:nvPr/>
        </p:nvCxnSpPr>
        <p:spPr bwMode="auto">
          <a:xfrm>
            <a:off x="2849563" y="2706688"/>
            <a:ext cx="23733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7" name="Text Box 20"/>
          <p:cNvSpPr txBox="1">
            <a:spLocks noChangeArrowheads="1"/>
          </p:cNvSpPr>
          <p:nvPr/>
        </p:nvSpPr>
        <p:spPr bwMode="auto">
          <a:xfrm>
            <a:off x="3552825" y="238125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FS</a:t>
            </a:r>
          </a:p>
        </p:txBody>
      </p:sp>
      <p:sp>
        <p:nvSpPr>
          <p:cNvPr id="28678" name="Text Box 21"/>
          <p:cNvSpPr txBox="1">
            <a:spLocks noChangeArrowheads="1"/>
          </p:cNvSpPr>
          <p:nvPr/>
        </p:nvSpPr>
        <p:spPr bwMode="auto">
          <a:xfrm>
            <a:off x="3236913" y="2649538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Finish-to-Start</a:t>
            </a:r>
          </a:p>
        </p:txBody>
      </p:sp>
      <p:grpSp>
        <p:nvGrpSpPr>
          <p:cNvPr id="28679" name="Group 22"/>
          <p:cNvGrpSpPr>
            <a:grpSpLocks/>
          </p:cNvGrpSpPr>
          <p:nvPr/>
        </p:nvGrpSpPr>
        <p:grpSpPr bwMode="auto">
          <a:xfrm>
            <a:off x="7650163" y="4546600"/>
            <a:ext cx="1079500" cy="1052513"/>
            <a:chOff x="5057" y="0"/>
            <a:chExt cx="680" cy="663"/>
          </a:xfrm>
        </p:grpSpPr>
        <p:sp>
          <p:nvSpPr>
            <p:cNvPr id="28707" name="Rectangle 23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28708" name="Rectangle 24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28709" name="Rectangle 25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28710" name="Rectangle 26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28711" name="Rectangle 27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28712" name="Rectangle 28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28713" name="Rectangle 29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sp>
        <p:nvSpPr>
          <p:cNvPr id="28680" name="Line 30"/>
          <p:cNvSpPr>
            <a:spLocks noChangeShapeType="1"/>
          </p:cNvSpPr>
          <p:nvPr/>
        </p:nvSpPr>
        <p:spPr bwMode="auto">
          <a:xfrm>
            <a:off x="1258888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31"/>
          <p:cNvSpPr>
            <a:spLocks noChangeShapeType="1"/>
          </p:cNvSpPr>
          <p:nvPr/>
        </p:nvSpPr>
        <p:spPr bwMode="auto">
          <a:xfrm>
            <a:off x="1978025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32"/>
          <p:cNvSpPr>
            <a:spLocks noChangeShapeType="1"/>
          </p:cNvSpPr>
          <p:nvPr/>
        </p:nvSpPr>
        <p:spPr bwMode="auto">
          <a:xfrm>
            <a:off x="2698750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33"/>
          <p:cNvSpPr>
            <a:spLocks noChangeShapeType="1"/>
          </p:cNvSpPr>
          <p:nvPr/>
        </p:nvSpPr>
        <p:spPr bwMode="auto">
          <a:xfrm>
            <a:off x="3417888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34"/>
          <p:cNvSpPr>
            <a:spLocks noChangeShapeType="1"/>
          </p:cNvSpPr>
          <p:nvPr/>
        </p:nvSpPr>
        <p:spPr bwMode="auto">
          <a:xfrm>
            <a:off x="4138613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35"/>
          <p:cNvSpPr>
            <a:spLocks noChangeShapeType="1"/>
          </p:cNvSpPr>
          <p:nvPr/>
        </p:nvSpPr>
        <p:spPr bwMode="auto">
          <a:xfrm>
            <a:off x="4859338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6"/>
          <p:cNvSpPr>
            <a:spLocks noChangeShapeType="1"/>
          </p:cNvSpPr>
          <p:nvPr/>
        </p:nvSpPr>
        <p:spPr bwMode="auto">
          <a:xfrm>
            <a:off x="5578475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7"/>
          <p:cNvSpPr>
            <a:spLocks noChangeShapeType="1"/>
          </p:cNvSpPr>
          <p:nvPr/>
        </p:nvSpPr>
        <p:spPr bwMode="auto">
          <a:xfrm>
            <a:off x="6299200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38"/>
          <p:cNvSpPr>
            <a:spLocks noChangeShapeType="1"/>
          </p:cNvSpPr>
          <p:nvPr/>
        </p:nvSpPr>
        <p:spPr bwMode="auto">
          <a:xfrm>
            <a:off x="7018338" y="4081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39"/>
          <p:cNvSpPr>
            <a:spLocks noChangeArrowheads="1"/>
          </p:cNvSpPr>
          <p:nvPr/>
        </p:nvSpPr>
        <p:spPr bwMode="auto">
          <a:xfrm>
            <a:off x="1258888" y="4295775"/>
            <a:ext cx="2160587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A100 (Task 1) FOUNDATIONS</a:t>
            </a:r>
          </a:p>
        </p:txBody>
      </p:sp>
      <p:sp>
        <p:nvSpPr>
          <p:cNvPr id="28690" name="Rectangle 40"/>
          <p:cNvSpPr>
            <a:spLocks noChangeArrowheads="1"/>
          </p:cNvSpPr>
          <p:nvPr/>
        </p:nvSpPr>
        <p:spPr bwMode="auto">
          <a:xfrm>
            <a:off x="3419475" y="5016500"/>
            <a:ext cx="2881313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A200 (Task 2) WALLS</a:t>
            </a:r>
          </a:p>
        </p:txBody>
      </p:sp>
      <p:sp>
        <p:nvSpPr>
          <p:cNvPr id="28691" name="Text Box 41"/>
          <p:cNvSpPr txBox="1">
            <a:spLocks noChangeArrowheads="1"/>
          </p:cNvSpPr>
          <p:nvPr/>
        </p:nvSpPr>
        <p:spPr bwMode="auto">
          <a:xfrm>
            <a:off x="1309688" y="58086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1</a:t>
            </a:r>
          </a:p>
        </p:txBody>
      </p:sp>
      <p:sp>
        <p:nvSpPr>
          <p:cNvPr id="28692" name="Text Box 42"/>
          <p:cNvSpPr txBox="1">
            <a:spLocks noChangeArrowheads="1"/>
          </p:cNvSpPr>
          <p:nvPr/>
        </p:nvSpPr>
        <p:spPr bwMode="auto">
          <a:xfrm>
            <a:off x="2028825" y="58086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2</a:t>
            </a:r>
          </a:p>
        </p:txBody>
      </p:sp>
      <p:sp>
        <p:nvSpPr>
          <p:cNvPr id="28693" name="Text Box 43"/>
          <p:cNvSpPr txBox="1">
            <a:spLocks noChangeArrowheads="1"/>
          </p:cNvSpPr>
          <p:nvPr/>
        </p:nvSpPr>
        <p:spPr bwMode="auto">
          <a:xfrm>
            <a:off x="2700338" y="58086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3</a:t>
            </a:r>
          </a:p>
        </p:txBody>
      </p:sp>
      <p:sp>
        <p:nvSpPr>
          <p:cNvPr id="28694" name="Text Box 44"/>
          <p:cNvSpPr txBox="1">
            <a:spLocks noChangeArrowheads="1"/>
          </p:cNvSpPr>
          <p:nvPr/>
        </p:nvSpPr>
        <p:spPr bwMode="auto">
          <a:xfrm>
            <a:off x="3468688" y="58086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4</a:t>
            </a:r>
          </a:p>
        </p:txBody>
      </p:sp>
      <p:sp>
        <p:nvSpPr>
          <p:cNvPr id="28695" name="Text Box 45"/>
          <p:cNvSpPr txBox="1">
            <a:spLocks noChangeArrowheads="1"/>
          </p:cNvSpPr>
          <p:nvPr/>
        </p:nvSpPr>
        <p:spPr bwMode="auto">
          <a:xfrm>
            <a:off x="4189413" y="58086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5</a:t>
            </a:r>
          </a:p>
        </p:txBody>
      </p:sp>
      <p:sp>
        <p:nvSpPr>
          <p:cNvPr id="28696" name="Text Box 46"/>
          <p:cNvSpPr txBox="1">
            <a:spLocks noChangeArrowheads="1"/>
          </p:cNvSpPr>
          <p:nvPr/>
        </p:nvSpPr>
        <p:spPr bwMode="auto">
          <a:xfrm>
            <a:off x="4859338" y="5822950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6</a:t>
            </a:r>
          </a:p>
        </p:txBody>
      </p:sp>
      <p:sp>
        <p:nvSpPr>
          <p:cNvPr id="28697" name="Text Box 47"/>
          <p:cNvSpPr txBox="1">
            <a:spLocks noChangeArrowheads="1"/>
          </p:cNvSpPr>
          <p:nvPr/>
        </p:nvSpPr>
        <p:spPr bwMode="auto">
          <a:xfrm>
            <a:off x="5651500" y="5822950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7</a:t>
            </a:r>
          </a:p>
        </p:txBody>
      </p:sp>
      <p:sp>
        <p:nvSpPr>
          <p:cNvPr id="28698" name="Text Box 48"/>
          <p:cNvSpPr txBox="1">
            <a:spLocks noChangeArrowheads="1"/>
          </p:cNvSpPr>
          <p:nvPr/>
        </p:nvSpPr>
        <p:spPr bwMode="auto">
          <a:xfrm>
            <a:off x="6421438" y="5822950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8</a:t>
            </a:r>
          </a:p>
        </p:txBody>
      </p:sp>
      <p:sp>
        <p:nvSpPr>
          <p:cNvPr id="28699" name="Text Box 49"/>
          <p:cNvSpPr txBox="1">
            <a:spLocks noChangeArrowheads="1"/>
          </p:cNvSpPr>
          <p:nvPr/>
        </p:nvSpPr>
        <p:spPr bwMode="auto">
          <a:xfrm>
            <a:off x="1166813" y="46577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ES</a:t>
            </a:r>
          </a:p>
        </p:txBody>
      </p:sp>
      <p:sp>
        <p:nvSpPr>
          <p:cNvPr id="28700" name="Text Box 50"/>
          <p:cNvSpPr txBox="1">
            <a:spLocks noChangeArrowheads="1"/>
          </p:cNvSpPr>
          <p:nvPr/>
        </p:nvSpPr>
        <p:spPr bwMode="auto">
          <a:xfrm>
            <a:off x="3059113" y="46640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00FF"/>
                </a:solidFill>
              </a:rPr>
              <a:t>EF</a:t>
            </a:r>
          </a:p>
        </p:txBody>
      </p:sp>
      <p:sp>
        <p:nvSpPr>
          <p:cNvPr id="28701" name="Text Box 51"/>
          <p:cNvSpPr txBox="1">
            <a:spLocks noChangeArrowheads="1"/>
          </p:cNvSpPr>
          <p:nvPr/>
        </p:nvSpPr>
        <p:spPr bwMode="auto">
          <a:xfrm>
            <a:off x="3276600" y="53641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folHlink"/>
                </a:solidFill>
              </a:rPr>
              <a:t>ES</a:t>
            </a:r>
          </a:p>
        </p:txBody>
      </p:sp>
      <p:sp>
        <p:nvSpPr>
          <p:cNvPr id="28702" name="Text Box 52"/>
          <p:cNvSpPr txBox="1">
            <a:spLocks noChangeArrowheads="1"/>
          </p:cNvSpPr>
          <p:nvPr/>
        </p:nvSpPr>
        <p:spPr bwMode="auto">
          <a:xfrm>
            <a:off x="5967413" y="53705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EF</a:t>
            </a:r>
          </a:p>
        </p:txBody>
      </p:sp>
      <p:sp>
        <p:nvSpPr>
          <p:cNvPr id="28703" name="Line 53"/>
          <p:cNvSpPr>
            <a:spLocks noChangeShapeType="1"/>
          </p:cNvSpPr>
          <p:nvPr/>
        </p:nvSpPr>
        <p:spPr bwMode="auto">
          <a:xfrm>
            <a:off x="1247775" y="4114800"/>
            <a:ext cx="6110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Forward Pass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84325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44575"/>
            <a:ext cx="8229600" cy="5356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>
                <a:ea typeface="ＭＳ Ｐゴシック" pitchFamily="34" charset="-128"/>
              </a:rPr>
              <a:t>One Successor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rgbClr val="C00000"/>
                </a:solidFill>
                <a:latin typeface="Verdana" pitchFamily="34" charset="0"/>
                <a:ea typeface="ＭＳ Ｐゴシック" pitchFamily="34" charset="-128"/>
              </a:rPr>
              <a:t>Late Finish(</a:t>
            </a:r>
            <a:r>
              <a:rPr lang="en-US" altLang="en-US" sz="2000" b="1" smtClean="0">
                <a:solidFill>
                  <a:srgbClr val="C00000"/>
                </a:solidFill>
                <a:ea typeface="ＭＳ Ｐゴシック" pitchFamily="34" charset="-128"/>
              </a:rPr>
              <a:t>LF) </a:t>
            </a:r>
            <a:r>
              <a:rPr lang="en-US" altLang="en-US" sz="2000" b="1" smtClean="0">
                <a:solidFill>
                  <a:schemeClr val="accent2"/>
                </a:solidFill>
                <a:ea typeface="ＭＳ Ｐゴシック" pitchFamily="34" charset="-128"/>
              </a:rPr>
              <a:t>=</a:t>
            </a:r>
            <a:r>
              <a:rPr lang="en-US" altLang="en-US" sz="2000" b="1" smtClean="0">
                <a:solidFill>
                  <a:srgbClr val="6600FF"/>
                </a:solidFill>
                <a:ea typeface="ＭＳ Ｐゴシック" pitchFamily="34" charset="-128"/>
              </a:rPr>
              <a:t> LS</a:t>
            </a:r>
            <a:r>
              <a:rPr lang="en-US" altLang="en-US" sz="2000" b="1" baseline="-25000" smtClean="0">
                <a:solidFill>
                  <a:srgbClr val="6600FF"/>
                </a:solidFill>
                <a:ea typeface="ＭＳ Ｐゴシック" pitchFamily="34" charset="-128"/>
              </a:rPr>
              <a:t>s</a:t>
            </a:r>
            <a:endParaRPr lang="en-US" altLang="en-US" sz="2000" b="1" smtClean="0">
              <a:solidFill>
                <a:schemeClr val="accent2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ea typeface="ＭＳ Ｐゴシック" pitchFamily="34" charset="-128"/>
              </a:rPr>
              <a:t>			</a:t>
            </a:r>
            <a:r>
              <a:rPr lang="en-US" altLang="en-US" sz="1600" b="1" smtClean="0">
                <a:ea typeface="ＭＳ Ｐゴシック" pitchFamily="34" charset="-128"/>
              </a:rPr>
              <a:t>	</a:t>
            </a:r>
            <a:r>
              <a:rPr lang="en-US" altLang="en-US" sz="1800" b="1" smtClean="0">
                <a:solidFill>
                  <a:srgbClr val="C00000"/>
                </a:solidFill>
                <a:ea typeface="ＭＳ Ｐゴシック" pitchFamily="34" charset="-128"/>
              </a:rPr>
              <a:t>LF</a:t>
            </a:r>
            <a:r>
              <a:rPr lang="en-US" altLang="en-US" sz="1800" b="1" smtClean="0">
                <a:ea typeface="ＭＳ Ｐゴシック" pitchFamily="34" charset="-128"/>
              </a:rPr>
              <a:t> = 3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b="1" smtClean="0">
              <a:solidFill>
                <a:srgbClr val="CC9900"/>
              </a:solidFill>
              <a:latin typeface="Verdana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rgbClr val="CC9900"/>
                </a:solidFill>
                <a:latin typeface="Verdana" pitchFamily="34" charset="0"/>
                <a:ea typeface="ＭＳ Ｐゴシック" pitchFamily="34" charset="-128"/>
              </a:rPr>
              <a:t>Late Start(LS)</a:t>
            </a:r>
            <a:r>
              <a:rPr lang="en-US" altLang="en-US" sz="2000" b="1" smtClean="0">
                <a:latin typeface="Verdana" pitchFamily="34" charset="0"/>
                <a:ea typeface="ＭＳ Ｐゴシック" pitchFamily="34" charset="-128"/>
              </a:rPr>
              <a:t> = </a:t>
            </a:r>
            <a:r>
              <a:rPr lang="en-US" altLang="en-US" sz="2000" b="1" smtClean="0">
                <a:solidFill>
                  <a:srgbClr val="C00000"/>
                </a:solidFill>
                <a:latin typeface="Verdana" pitchFamily="34" charset="0"/>
                <a:ea typeface="ＭＳ Ｐゴシック" pitchFamily="34" charset="-128"/>
              </a:rPr>
              <a:t>Late Finish(LF) </a:t>
            </a:r>
            <a:r>
              <a:rPr lang="en-US" altLang="en-US" sz="2000" b="1" smtClean="0">
                <a:latin typeface="Verdana" pitchFamily="34" charset="0"/>
                <a:ea typeface="ＭＳ Ｐゴシック" pitchFamily="34" charset="-128"/>
              </a:rPr>
              <a:t>– Duration</a:t>
            </a:r>
            <a:r>
              <a:rPr lang="en-US" altLang="en-US" sz="1800" b="1" smtClean="0">
                <a:latin typeface="Verdana" pitchFamily="34" charset="0"/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smtClean="0">
                <a:latin typeface="Verdana" pitchFamily="34" charset="0"/>
                <a:ea typeface="ＭＳ Ｐゴシック" pitchFamily="34" charset="-128"/>
              </a:rPr>
              <a:t>				</a:t>
            </a:r>
            <a:r>
              <a:rPr lang="en-US" altLang="en-US" sz="1800" b="1" smtClean="0">
                <a:solidFill>
                  <a:srgbClr val="CC9900"/>
                </a:solidFill>
                <a:latin typeface="Verdana" pitchFamily="34" charset="0"/>
                <a:ea typeface="ＭＳ Ｐゴシック" pitchFamily="34" charset="-128"/>
              </a:rPr>
              <a:t>LS</a:t>
            </a:r>
            <a:r>
              <a:rPr lang="en-US" altLang="en-US" sz="1800" b="1" smtClean="0">
                <a:ea typeface="ＭＳ Ｐゴシック" pitchFamily="34" charset="-128"/>
              </a:rPr>
              <a:t> = 3 - 3 = 0</a:t>
            </a: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7664450" y="4035425"/>
            <a:ext cx="1079500" cy="1052513"/>
            <a:chOff x="5057" y="0"/>
            <a:chExt cx="680" cy="663"/>
          </a:xfrm>
        </p:grpSpPr>
        <p:sp>
          <p:nvSpPr>
            <p:cNvPr id="29727" name="Rectangle 5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29728" name="Rectangle 6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29729" name="Rectangle 7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29730" name="Rectangle 8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29731" name="Rectangle 9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29732" name="Rectangle 10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29733" name="Rectangle 11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sp>
        <p:nvSpPr>
          <p:cNvPr id="29700" name="Line 12"/>
          <p:cNvSpPr>
            <a:spLocks noChangeShapeType="1"/>
          </p:cNvSpPr>
          <p:nvPr/>
        </p:nvSpPr>
        <p:spPr bwMode="auto">
          <a:xfrm>
            <a:off x="1258888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13"/>
          <p:cNvSpPr>
            <a:spLocks noChangeShapeType="1"/>
          </p:cNvSpPr>
          <p:nvPr/>
        </p:nvSpPr>
        <p:spPr bwMode="auto">
          <a:xfrm>
            <a:off x="1978025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14"/>
          <p:cNvSpPr>
            <a:spLocks noChangeShapeType="1"/>
          </p:cNvSpPr>
          <p:nvPr/>
        </p:nvSpPr>
        <p:spPr bwMode="auto">
          <a:xfrm>
            <a:off x="2698750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5"/>
          <p:cNvSpPr>
            <a:spLocks noChangeShapeType="1"/>
          </p:cNvSpPr>
          <p:nvPr/>
        </p:nvSpPr>
        <p:spPr bwMode="auto">
          <a:xfrm>
            <a:off x="3417888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6"/>
          <p:cNvSpPr>
            <a:spLocks noChangeShapeType="1"/>
          </p:cNvSpPr>
          <p:nvPr/>
        </p:nvSpPr>
        <p:spPr bwMode="auto">
          <a:xfrm>
            <a:off x="4138613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7"/>
          <p:cNvSpPr>
            <a:spLocks noChangeShapeType="1"/>
          </p:cNvSpPr>
          <p:nvPr/>
        </p:nvSpPr>
        <p:spPr bwMode="auto">
          <a:xfrm>
            <a:off x="4859338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8"/>
          <p:cNvSpPr>
            <a:spLocks noChangeShapeType="1"/>
          </p:cNvSpPr>
          <p:nvPr/>
        </p:nvSpPr>
        <p:spPr bwMode="auto">
          <a:xfrm>
            <a:off x="5578475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9"/>
          <p:cNvSpPr>
            <a:spLocks noChangeShapeType="1"/>
          </p:cNvSpPr>
          <p:nvPr/>
        </p:nvSpPr>
        <p:spPr bwMode="auto">
          <a:xfrm>
            <a:off x="6299200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20"/>
          <p:cNvSpPr>
            <a:spLocks noChangeShapeType="1"/>
          </p:cNvSpPr>
          <p:nvPr/>
        </p:nvSpPr>
        <p:spPr bwMode="auto">
          <a:xfrm>
            <a:off x="7018338" y="34956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21"/>
          <p:cNvSpPr>
            <a:spLocks noChangeArrowheads="1"/>
          </p:cNvSpPr>
          <p:nvPr/>
        </p:nvSpPr>
        <p:spPr bwMode="auto">
          <a:xfrm>
            <a:off x="1258888" y="3709988"/>
            <a:ext cx="2160587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A100 (Task 1) FOUNDATIONS</a:t>
            </a:r>
          </a:p>
        </p:txBody>
      </p:sp>
      <p:sp>
        <p:nvSpPr>
          <p:cNvPr id="29710" name="Rectangle 22"/>
          <p:cNvSpPr>
            <a:spLocks noChangeArrowheads="1"/>
          </p:cNvSpPr>
          <p:nvPr/>
        </p:nvSpPr>
        <p:spPr bwMode="auto">
          <a:xfrm>
            <a:off x="3419475" y="4430713"/>
            <a:ext cx="2881313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A200 (Task 2) WALLS</a:t>
            </a:r>
          </a:p>
        </p:txBody>
      </p:sp>
      <p:sp>
        <p:nvSpPr>
          <p:cNvPr id="29711" name="Text Box 23"/>
          <p:cNvSpPr txBox="1">
            <a:spLocks noChangeArrowheads="1"/>
          </p:cNvSpPr>
          <p:nvPr/>
        </p:nvSpPr>
        <p:spPr bwMode="auto">
          <a:xfrm>
            <a:off x="1309688" y="5222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1</a:t>
            </a:r>
          </a:p>
        </p:txBody>
      </p:sp>
      <p:sp>
        <p:nvSpPr>
          <p:cNvPr id="29712" name="Text Box 24"/>
          <p:cNvSpPr txBox="1">
            <a:spLocks noChangeArrowheads="1"/>
          </p:cNvSpPr>
          <p:nvPr/>
        </p:nvSpPr>
        <p:spPr bwMode="auto">
          <a:xfrm>
            <a:off x="2028825" y="5222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2</a:t>
            </a:r>
          </a:p>
        </p:txBody>
      </p:sp>
      <p:sp>
        <p:nvSpPr>
          <p:cNvPr id="29713" name="Text Box 25"/>
          <p:cNvSpPr txBox="1">
            <a:spLocks noChangeArrowheads="1"/>
          </p:cNvSpPr>
          <p:nvPr/>
        </p:nvSpPr>
        <p:spPr bwMode="auto">
          <a:xfrm>
            <a:off x="2700338" y="5222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3</a:t>
            </a:r>
          </a:p>
        </p:txBody>
      </p:sp>
      <p:sp>
        <p:nvSpPr>
          <p:cNvPr id="29714" name="Text Box 26"/>
          <p:cNvSpPr txBox="1">
            <a:spLocks noChangeArrowheads="1"/>
          </p:cNvSpPr>
          <p:nvPr/>
        </p:nvSpPr>
        <p:spPr bwMode="auto">
          <a:xfrm>
            <a:off x="3468688" y="5222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4</a:t>
            </a:r>
          </a:p>
        </p:txBody>
      </p:sp>
      <p:sp>
        <p:nvSpPr>
          <p:cNvPr id="29715" name="Text Box 27"/>
          <p:cNvSpPr txBox="1">
            <a:spLocks noChangeArrowheads="1"/>
          </p:cNvSpPr>
          <p:nvPr/>
        </p:nvSpPr>
        <p:spPr bwMode="auto">
          <a:xfrm>
            <a:off x="4189413" y="5222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5</a:t>
            </a:r>
          </a:p>
        </p:txBody>
      </p:sp>
      <p:sp>
        <p:nvSpPr>
          <p:cNvPr id="29716" name="Text Box 28"/>
          <p:cNvSpPr txBox="1">
            <a:spLocks noChangeArrowheads="1"/>
          </p:cNvSpPr>
          <p:nvPr/>
        </p:nvSpPr>
        <p:spPr bwMode="auto">
          <a:xfrm>
            <a:off x="4859338" y="52371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6</a:t>
            </a:r>
          </a:p>
        </p:txBody>
      </p:sp>
      <p:sp>
        <p:nvSpPr>
          <p:cNvPr id="29717" name="Text Box 29"/>
          <p:cNvSpPr txBox="1">
            <a:spLocks noChangeArrowheads="1"/>
          </p:cNvSpPr>
          <p:nvPr/>
        </p:nvSpPr>
        <p:spPr bwMode="auto">
          <a:xfrm>
            <a:off x="5651500" y="52371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7</a:t>
            </a:r>
          </a:p>
        </p:txBody>
      </p:sp>
      <p:sp>
        <p:nvSpPr>
          <p:cNvPr id="29718" name="Text Box 30"/>
          <p:cNvSpPr txBox="1">
            <a:spLocks noChangeArrowheads="1"/>
          </p:cNvSpPr>
          <p:nvPr/>
        </p:nvSpPr>
        <p:spPr bwMode="auto">
          <a:xfrm>
            <a:off x="6421438" y="52371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8</a:t>
            </a:r>
          </a:p>
        </p:txBody>
      </p:sp>
      <p:sp>
        <p:nvSpPr>
          <p:cNvPr id="29719" name="Text Box 31"/>
          <p:cNvSpPr txBox="1">
            <a:spLocks noChangeArrowheads="1"/>
          </p:cNvSpPr>
          <p:nvPr/>
        </p:nvSpPr>
        <p:spPr bwMode="auto">
          <a:xfrm>
            <a:off x="1166813" y="40719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LS</a:t>
            </a:r>
          </a:p>
        </p:txBody>
      </p:sp>
      <p:sp>
        <p:nvSpPr>
          <p:cNvPr id="29720" name="Text Box 32"/>
          <p:cNvSpPr txBox="1">
            <a:spLocks noChangeArrowheads="1"/>
          </p:cNvSpPr>
          <p:nvPr/>
        </p:nvSpPr>
        <p:spPr bwMode="auto">
          <a:xfrm>
            <a:off x="3059113" y="40782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LF</a:t>
            </a:r>
          </a:p>
        </p:txBody>
      </p:sp>
      <p:sp>
        <p:nvSpPr>
          <p:cNvPr id="29721" name="Text Box 33"/>
          <p:cNvSpPr txBox="1">
            <a:spLocks noChangeArrowheads="1"/>
          </p:cNvSpPr>
          <p:nvPr/>
        </p:nvSpPr>
        <p:spPr bwMode="auto">
          <a:xfrm>
            <a:off x="3276600" y="47783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00FF"/>
                </a:solidFill>
              </a:rPr>
              <a:t>LS</a:t>
            </a:r>
          </a:p>
        </p:txBody>
      </p:sp>
      <p:sp>
        <p:nvSpPr>
          <p:cNvPr id="29722" name="Text Box 34"/>
          <p:cNvSpPr txBox="1">
            <a:spLocks noChangeArrowheads="1"/>
          </p:cNvSpPr>
          <p:nvPr/>
        </p:nvSpPr>
        <p:spPr bwMode="auto">
          <a:xfrm>
            <a:off x="5967413" y="478472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LF</a:t>
            </a:r>
          </a:p>
        </p:txBody>
      </p:sp>
      <p:sp>
        <p:nvSpPr>
          <p:cNvPr id="29723" name="Line 35"/>
          <p:cNvSpPr>
            <a:spLocks noChangeShapeType="1"/>
          </p:cNvSpPr>
          <p:nvPr/>
        </p:nvSpPr>
        <p:spPr bwMode="auto">
          <a:xfrm>
            <a:off x="947738" y="3529013"/>
            <a:ext cx="6110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Backward Pass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5921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Multiple Successor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rgbClr val="C00000"/>
                </a:solidFill>
                <a:ea typeface="ＭＳ Ｐゴシック" pitchFamily="34" charset="-128"/>
              </a:rPr>
              <a:t>Late Finish (LF)</a:t>
            </a:r>
            <a:r>
              <a:rPr lang="en-US" altLang="en-US" sz="2000" b="1" smtClean="0">
                <a:ea typeface="ＭＳ Ｐゴシック" pitchFamily="34" charset="-128"/>
              </a:rPr>
              <a:t> = </a:t>
            </a:r>
            <a:r>
              <a:rPr lang="en-US" altLang="en-US" sz="2000" b="1" smtClean="0">
                <a:solidFill>
                  <a:srgbClr val="6600FF"/>
                </a:solidFill>
                <a:ea typeface="ＭＳ Ｐゴシック" pitchFamily="34" charset="-128"/>
              </a:rPr>
              <a:t>Min(</a:t>
            </a:r>
            <a:r>
              <a:rPr lang="en-US" altLang="en-US" b="1" smtClean="0">
                <a:solidFill>
                  <a:srgbClr val="6600FF"/>
                </a:solidFill>
                <a:ea typeface="ＭＳ Ｐゴシック" pitchFamily="34" charset="-128"/>
              </a:rPr>
              <a:t>LS</a:t>
            </a:r>
            <a:r>
              <a:rPr lang="en-US" altLang="en-US" b="1" baseline="-25000" smtClean="0">
                <a:solidFill>
                  <a:srgbClr val="6600FF"/>
                </a:solidFill>
                <a:ea typeface="ＭＳ Ｐゴシック" pitchFamily="34" charset="-128"/>
              </a:rPr>
              <a:t>s</a:t>
            </a:r>
            <a:r>
              <a:rPr lang="en-US" altLang="en-US" sz="2000" b="1" smtClean="0">
                <a:solidFill>
                  <a:srgbClr val="6600FF"/>
                </a:solidFill>
                <a:ea typeface="ＭＳ Ｐゴシック" pitchFamily="34" charset="-128"/>
              </a:rPr>
              <a:t>)</a:t>
            </a:r>
            <a:r>
              <a:rPr lang="en-US" altLang="en-US" sz="2000" b="1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ea typeface="ＭＳ Ｐゴシック" pitchFamily="34" charset="-128"/>
              </a:rPr>
              <a:t>				</a:t>
            </a:r>
            <a:r>
              <a:rPr lang="en-US" altLang="en-US" sz="2000" b="1" smtClean="0">
                <a:solidFill>
                  <a:srgbClr val="C00000"/>
                </a:solidFill>
                <a:ea typeface="ＭＳ Ｐゴシック" pitchFamily="34" charset="-128"/>
              </a:rPr>
              <a:t> LF</a:t>
            </a:r>
            <a:r>
              <a:rPr lang="en-US" altLang="en-US" sz="2000" b="1" smtClean="0">
                <a:ea typeface="ＭＳ Ｐゴシック" pitchFamily="34" charset="-128"/>
              </a:rPr>
              <a:t> = 4</a:t>
            </a:r>
          </a:p>
          <a:p>
            <a:pPr lvl="3" eaLnBrk="1" hangingPunct="1"/>
            <a:r>
              <a:rPr lang="en-US" altLang="en-US" sz="1600" b="1" smtClean="0">
                <a:ea typeface="ＭＳ Ｐゴシック" pitchFamily="34" charset="-128"/>
              </a:rPr>
              <a:t>earliest completion all successors</a:t>
            </a:r>
            <a:r>
              <a:rPr lang="en-US" altLang="en-US" sz="1400" smtClean="0">
                <a:ea typeface="ＭＳ Ｐゴシック" pitchFamily="34" charset="-128"/>
              </a:rPr>
              <a:t> </a:t>
            </a:r>
          </a:p>
          <a:p>
            <a:pPr eaLnBrk="1" hangingPunct="1"/>
            <a:endParaRPr lang="en-US" altLang="en-US" sz="2000" i="1" smtClean="0">
              <a:ea typeface="ＭＳ Ｐゴシック" pitchFamily="34" charset="-128"/>
            </a:endParaRP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7753350" y="4600575"/>
            <a:ext cx="1079500" cy="1052513"/>
            <a:chOff x="5057" y="0"/>
            <a:chExt cx="680" cy="663"/>
          </a:xfrm>
        </p:grpSpPr>
        <p:sp>
          <p:nvSpPr>
            <p:cNvPr id="30757" name="Rectangle 5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30758" name="Rectangle 6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30759" name="Rectangle 7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30760" name="Rectangle 8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30761" name="Rectangle 9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30762" name="Rectangle 10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30763" name="Rectangle 11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sp>
        <p:nvSpPr>
          <p:cNvPr id="30724" name="Line 12"/>
          <p:cNvSpPr>
            <a:spLocks noChangeShapeType="1"/>
          </p:cNvSpPr>
          <p:nvPr/>
        </p:nvSpPr>
        <p:spPr bwMode="auto">
          <a:xfrm>
            <a:off x="1258888" y="3049588"/>
            <a:ext cx="0" cy="31353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13"/>
          <p:cNvSpPr>
            <a:spLocks noChangeShapeType="1"/>
          </p:cNvSpPr>
          <p:nvPr/>
        </p:nvSpPr>
        <p:spPr bwMode="auto">
          <a:xfrm>
            <a:off x="1978025" y="3049588"/>
            <a:ext cx="0" cy="31353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14"/>
          <p:cNvSpPr>
            <a:spLocks noChangeShapeType="1"/>
          </p:cNvSpPr>
          <p:nvPr/>
        </p:nvSpPr>
        <p:spPr bwMode="auto">
          <a:xfrm>
            <a:off x="2698750" y="3063875"/>
            <a:ext cx="0" cy="31210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5"/>
          <p:cNvSpPr>
            <a:spLocks noChangeShapeType="1"/>
          </p:cNvSpPr>
          <p:nvPr/>
        </p:nvSpPr>
        <p:spPr bwMode="auto">
          <a:xfrm>
            <a:off x="3417888" y="3035300"/>
            <a:ext cx="0" cy="314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6"/>
          <p:cNvSpPr>
            <a:spLocks noChangeShapeType="1"/>
          </p:cNvSpPr>
          <p:nvPr/>
        </p:nvSpPr>
        <p:spPr bwMode="auto">
          <a:xfrm>
            <a:off x="4138613" y="3078163"/>
            <a:ext cx="0" cy="3106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7"/>
          <p:cNvSpPr>
            <a:spLocks noChangeShapeType="1"/>
          </p:cNvSpPr>
          <p:nvPr/>
        </p:nvSpPr>
        <p:spPr bwMode="auto">
          <a:xfrm>
            <a:off x="4859338" y="3035300"/>
            <a:ext cx="0" cy="314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5578475" y="3049588"/>
            <a:ext cx="0" cy="31353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9"/>
          <p:cNvSpPr>
            <a:spLocks noChangeShapeType="1"/>
          </p:cNvSpPr>
          <p:nvPr/>
        </p:nvSpPr>
        <p:spPr bwMode="auto">
          <a:xfrm>
            <a:off x="6299200" y="3078163"/>
            <a:ext cx="0" cy="3106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0"/>
          <p:cNvSpPr>
            <a:spLocks noChangeShapeType="1"/>
          </p:cNvSpPr>
          <p:nvPr/>
        </p:nvSpPr>
        <p:spPr bwMode="auto">
          <a:xfrm>
            <a:off x="7018338" y="3078163"/>
            <a:ext cx="0" cy="31067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21"/>
          <p:cNvSpPr>
            <a:spLocks noChangeArrowheads="1"/>
          </p:cNvSpPr>
          <p:nvPr/>
        </p:nvSpPr>
        <p:spPr bwMode="auto">
          <a:xfrm>
            <a:off x="4886325" y="5275263"/>
            <a:ext cx="1406525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A300</a:t>
            </a:r>
          </a:p>
        </p:txBody>
      </p:sp>
      <p:sp>
        <p:nvSpPr>
          <p:cNvPr id="30734" name="Rectangle 22"/>
          <p:cNvSpPr>
            <a:spLocks noChangeArrowheads="1"/>
          </p:cNvSpPr>
          <p:nvPr/>
        </p:nvSpPr>
        <p:spPr bwMode="auto">
          <a:xfrm>
            <a:off x="1241425" y="3171825"/>
            <a:ext cx="2881313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A200 (Task 2) WALLS</a:t>
            </a:r>
          </a:p>
        </p:txBody>
      </p:sp>
      <p:sp>
        <p:nvSpPr>
          <p:cNvPr id="30735" name="Text Box 23"/>
          <p:cNvSpPr txBox="1">
            <a:spLocks noChangeArrowheads="1"/>
          </p:cNvSpPr>
          <p:nvPr/>
        </p:nvSpPr>
        <p:spPr bwMode="auto">
          <a:xfrm>
            <a:off x="1309688" y="6111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1</a:t>
            </a:r>
          </a:p>
        </p:txBody>
      </p:sp>
      <p:sp>
        <p:nvSpPr>
          <p:cNvPr id="30736" name="Text Box 24"/>
          <p:cNvSpPr txBox="1">
            <a:spLocks noChangeArrowheads="1"/>
          </p:cNvSpPr>
          <p:nvPr/>
        </p:nvSpPr>
        <p:spPr bwMode="auto">
          <a:xfrm>
            <a:off x="2028825" y="6111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2</a:t>
            </a:r>
          </a:p>
        </p:txBody>
      </p:sp>
      <p:sp>
        <p:nvSpPr>
          <p:cNvPr id="30737" name="Text Box 25"/>
          <p:cNvSpPr txBox="1">
            <a:spLocks noChangeArrowheads="1"/>
          </p:cNvSpPr>
          <p:nvPr/>
        </p:nvSpPr>
        <p:spPr bwMode="auto">
          <a:xfrm>
            <a:off x="2700338" y="6111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3</a:t>
            </a:r>
          </a:p>
        </p:txBody>
      </p:sp>
      <p:sp>
        <p:nvSpPr>
          <p:cNvPr id="30738" name="Text Box 26"/>
          <p:cNvSpPr txBox="1">
            <a:spLocks noChangeArrowheads="1"/>
          </p:cNvSpPr>
          <p:nvPr/>
        </p:nvSpPr>
        <p:spPr bwMode="auto">
          <a:xfrm>
            <a:off x="3468688" y="6111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4</a:t>
            </a:r>
          </a:p>
        </p:txBody>
      </p:sp>
      <p:sp>
        <p:nvSpPr>
          <p:cNvPr id="30739" name="Text Box 27"/>
          <p:cNvSpPr txBox="1">
            <a:spLocks noChangeArrowheads="1"/>
          </p:cNvSpPr>
          <p:nvPr/>
        </p:nvSpPr>
        <p:spPr bwMode="auto">
          <a:xfrm>
            <a:off x="4189413" y="611187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5</a:t>
            </a:r>
          </a:p>
        </p:txBody>
      </p:sp>
      <p:sp>
        <p:nvSpPr>
          <p:cNvPr id="30740" name="Text Box 28"/>
          <p:cNvSpPr txBox="1">
            <a:spLocks noChangeArrowheads="1"/>
          </p:cNvSpPr>
          <p:nvPr/>
        </p:nvSpPr>
        <p:spPr bwMode="auto">
          <a:xfrm>
            <a:off x="4859338" y="61261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6</a:t>
            </a:r>
          </a:p>
        </p:txBody>
      </p:sp>
      <p:sp>
        <p:nvSpPr>
          <p:cNvPr id="30741" name="Text Box 29"/>
          <p:cNvSpPr txBox="1">
            <a:spLocks noChangeArrowheads="1"/>
          </p:cNvSpPr>
          <p:nvPr/>
        </p:nvSpPr>
        <p:spPr bwMode="auto">
          <a:xfrm>
            <a:off x="5651500" y="61261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7</a:t>
            </a:r>
          </a:p>
        </p:txBody>
      </p:sp>
      <p:sp>
        <p:nvSpPr>
          <p:cNvPr id="30742" name="Text Box 30"/>
          <p:cNvSpPr txBox="1">
            <a:spLocks noChangeArrowheads="1"/>
          </p:cNvSpPr>
          <p:nvPr/>
        </p:nvSpPr>
        <p:spPr bwMode="auto">
          <a:xfrm>
            <a:off x="6421438" y="6126163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8</a:t>
            </a:r>
          </a:p>
        </p:txBody>
      </p:sp>
      <p:sp>
        <p:nvSpPr>
          <p:cNvPr id="30743" name="Text Box 31"/>
          <p:cNvSpPr txBox="1">
            <a:spLocks noChangeArrowheads="1"/>
          </p:cNvSpPr>
          <p:nvPr/>
        </p:nvSpPr>
        <p:spPr bwMode="auto">
          <a:xfrm>
            <a:off x="4794250" y="56372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LS</a:t>
            </a:r>
          </a:p>
        </p:txBody>
      </p:sp>
      <p:sp>
        <p:nvSpPr>
          <p:cNvPr id="30744" name="Text Box 32"/>
          <p:cNvSpPr txBox="1">
            <a:spLocks noChangeArrowheads="1"/>
          </p:cNvSpPr>
          <p:nvPr/>
        </p:nvSpPr>
        <p:spPr bwMode="auto">
          <a:xfrm>
            <a:off x="5929313" y="564356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LF</a:t>
            </a:r>
          </a:p>
        </p:txBody>
      </p:sp>
      <p:sp>
        <p:nvSpPr>
          <p:cNvPr id="30745" name="Text Box 33"/>
          <p:cNvSpPr txBox="1">
            <a:spLocks noChangeArrowheads="1"/>
          </p:cNvSpPr>
          <p:nvPr/>
        </p:nvSpPr>
        <p:spPr bwMode="auto">
          <a:xfrm>
            <a:off x="1098550" y="35194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LS</a:t>
            </a:r>
          </a:p>
        </p:txBody>
      </p:sp>
      <p:sp>
        <p:nvSpPr>
          <p:cNvPr id="30746" name="Text Box 34"/>
          <p:cNvSpPr txBox="1">
            <a:spLocks noChangeArrowheads="1"/>
          </p:cNvSpPr>
          <p:nvPr/>
        </p:nvSpPr>
        <p:spPr bwMode="auto">
          <a:xfrm>
            <a:off x="3789363" y="352583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LF</a:t>
            </a:r>
          </a:p>
        </p:txBody>
      </p:sp>
      <p:sp>
        <p:nvSpPr>
          <p:cNvPr id="30747" name="Rectangle 35"/>
          <p:cNvSpPr>
            <a:spLocks noChangeArrowheads="1"/>
          </p:cNvSpPr>
          <p:nvPr/>
        </p:nvSpPr>
        <p:spPr bwMode="auto">
          <a:xfrm>
            <a:off x="4141788" y="4557713"/>
            <a:ext cx="2160587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A200</a:t>
            </a:r>
          </a:p>
        </p:txBody>
      </p:sp>
      <p:sp>
        <p:nvSpPr>
          <p:cNvPr id="30748" name="Text Box 36"/>
          <p:cNvSpPr txBox="1">
            <a:spLocks noChangeArrowheads="1"/>
          </p:cNvSpPr>
          <p:nvPr/>
        </p:nvSpPr>
        <p:spPr bwMode="auto">
          <a:xfrm>
            <a:off x="4078288" y="49196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00FF"/>
                </a:solidFill>
              </a:rPr>
              <a:t>LS</a:t>
            </a:r>
          </a:p>
        </p:txBody>
      </p:sp>
      <p:sp>
        <p:nvSpPr>
          <p:cNvPr id="30749" name="Text Box 37"/>
          <p:cNvSpPr txBox="1">
            <a:spLocks noChangeArrowheads="1"/>
          </p:cNvSpPr>
          <p:nvPr/>
        </p:nvSpPr>
        <p:spPr bwMode="auto">
          <a:xfrm>
            <a:off x="5970588" y="49260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LF</a:t>
            </a:r>
          </a:p>
        </p:txBody>
      </p:sp>
      <p:sp>
        <p:nvSpPr>
          <p:cNvPr id="30750" name="Rectangle 38"/>
          <p:cNvSpPr>
            <a:spLocks noChangeArrowheads="1"/>
          </p:cNvSpPr>
          <p:nvPr/>
        </p:nvSpPr>
        <p:spPr bwMode="auto">
          <a:xfrm>
            <a:off x="5586413" y="3841750"/>
            <a:ext cx="709612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A100</a:t>
            </a:r>
          </a:p>
        </p:txBody>
      </p:sp>
      <p:sp>
        <p:nvSpPr>
          <p:cNvPr id="30751" name="Text Box 39"/>
          <p:cNvSpPr txBox="1">
            <a:spLocks noChangeArrowheads="1"/>
          </p:cNvSpPr>
          <p:nvPr/>
        </p:nvSpPr>
        <p:spPr bwMode="auto">
          <a:xfrm>
            <a:off x="5494338" y="4203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LS</a:t>
            </a:r>
          </a:p>
        </p:txBody>
      </p:sp>
      <p:sp>
        <p:nvSpPr>
          <p:cNvPr id="30752" name="Text Box 40"/>
          <p:cNvSpPr txBox="1">
            <a:spLocks noChangeArrowheads="1"/>
          </p:cNvSpPr>
          <p:nvPr/>
        </p:nvSpPr>
        <p:spPr bwMode="auto">
          <a:xfrm>
            <a:off x="5957888" y="421005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LF</a:t>
            </a:r>
          </a:p>
        </p:txBody>
      </p:sp>
      <p:sp>
        <p:nvSpPr>
          <p:cNvPr id="30753" name="Line 41"/>
          <p:cNvSpPr>
            <a:spLocks noChangeShapeType="1"/>
          </p:cNvSpPr>
          <p:nvPr/>
        </p:nvSpPr>
        <p:spPr bwMode="auto">
          <a:xfrm>
            <a:off x="890588" y="3038475"/>
            <a:ext cx="6110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Backward Pass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09201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"/>
          <p:cNvGrpSpPr>
            <a:grpSpLocks/>
          </p:cNvGrpSpPr>
          <p:nvPr/>
        </p:nvGrpSpPr>
        <p:grpSpPr bwMode="auto">
          <a:xfrm>
            <a:off x="7680325" y="4513263"/>
            <a:ext cx="1079500" cy="1052512"/>
            <a:chOff x="5057" y="0"/>
            <a:chExt cx="680" cy="663"/>
          </a:xfrm>
        </p:grpSpPr>
        <p:sp>
          <p:nvSpPr>
            <p:cNvPr id="31793" name="Rectangle 4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31794" name="Rectangle 5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31795" name="Rectangle 6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31796" name="Rectangle 7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31797" name="Rectangle 8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31798" name="Rectangle 9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31799" name="Rectangle 10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grpSp>
        <p:nvGrpSpPr>
          <p:cNvPr id="31747" name="Group 11"/>
          <p:cNvGrpSpPr>
            <a:grpSpLocks/>
          </p:cNvGrpSpPr>
          <p:nvPr/>
        </p:nvGrpSpPr>
        <p:grpSpPr bwMode="auto">
          <a:xfrm>
            <a:off x="447675" y="1409700"/>
            <a:ext cx="2257425" cy="2376488"/>
            <a:chOff x="5057" y="0"/>
            <a:chExt cx="680" cy="663"/>
          </a:xfrm>
        </p:grpSpPr>
        <p:sp>
          <p:nvSpPr>
            <p:cNvPr id="31786" name="Rectangle 12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31787" name="Rectangle 13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Float</a:t>
              </a:r>
            </a:p>
          </p:txBody>
        </p:sp>
        <p:sp>
          <p:nvSpPr>
            <p:cNvPr id="31788" name="Rectangle 14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31789" name="Rectangle 15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0</a:t>
              </a:r>
            </a:p>
          </p:txBody>
        </p:sp>
        <p:sp>
          <p:nvSpPr>
            <p:cNvPr id="31790" name="Rectangle 16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1791" name="Rectangle 17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1792" name="Rectangle 18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A100</a:t>
              </a:r>
            </a:p>
          </p:txBody>
        </p:sp>
      </p:grpSp>
      <p:grpSp>
        <p:nvGrpSpPr>
          <p:cNvPr id="31748" name="Group 19"/>
          <p:cNvGrpSpPr>
            <a:grpSpLocks/>
          </p:cNvGrpSpPr>
          <p:nvPr/>
        </p:nvGrpSpPr>
        <p:grpSpPr bwMode="auto">
          <a:xfrm>
            <a:off x="4981575" y="1409700"/>
            <a:ext cx="2244725" cy="2376488"/>
            <a:chOff x="5057" y="0"/>
            <a:chExt cx="680" cy="663"/>
          </a:xfrm>
        </p:grpSpPr>
        <p:sp>
          <p:nvSpPr>
            <p:cNvPr id="31779" name="Rectangle 20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31780" name="Rectangle 21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Float</a:t>
              </a:r>
            </a:p>
          </p:txBody>
        </p:sp>
        <p:sp>
          <p:nvSpPr>
            <p:cNvPr id="31781" name="Rectangle 22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31782" name="Rectangle 23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1783" name="Rectangle 24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31784" name="Rectangle 25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31785" name="Rectangle 26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A200</a:t>
              </a:r>
            </a:p>
          </p:txBody>
        </p:sp>
      </p:grpSp>
      <p:cxnSp>
        <p:nvCxnSpPr>
          <p:cNvPr id="31749" name="AutoShape 27"/>
          <p:cNvCxnSpPr>
            <a:cxnSpLocks noChangeShapeType="1"/>
            <a:stCxn id="31791" idx="3"/>
            <a:endCxn id="31782" idx="1"/>
          </p:cNvCxnSpPr>
          <p:nvPr/>
        </p:nvCxnSpPr>
        <p:spPr bwMode="auto">
          <a:xfrm>
            <a:off x="2701925" y="2565400"/>
            <a:ext cx="22796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0" name="Text Box 28"/>
          <p:cNvSpPr txBox="1">
            <a:spLocks noChangeArrowheads="1"/>
          </p:cNvSpPr>
          <p:nvPr/>
        </p:nvSpPr>
        <p:spPr bwMode="auto">
          <a:xfrm>
            <a:off x="3414713" y="22145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FS</a:t>
            </a:r>
          </a:p>
        </p:txBody>
      </p:sp>
      <p:sp>
        <p:nvSpPr>
          <p:cNvPr id="31751" name="Text Box 29"/>
          <p:cNvSpPr txBox="1">
            <a:spLocks noChangeArrowheads="1"/>
          </p:cNvSpPr>
          <p:nvPr/>
        </p:nvSpPr>
        <p:spPr bwMode="auto">
          <a:xfrm>
            <a:off x="3022600" y="2482850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Finish-to-Start</a:t>
            </a:r>
          </a:p>
        </p:txBody>
      </p:sp>
      <p:sp>
        <p:nvSpPr>
          <p:cNvPr id="31752" name="Line 30"/>
          <p:cNvSpPr>
            <a:spLocks noChangeShapeType="1"/>
          </p:cNvSpPr>
          <p:nvPr/>
        </p:nvSpPr>
        <p:spPr bwMode="auto">
          <a:xfrm>
            <a:off x="1258888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31"/>
          <p:cNvSpPr>
            <a:spLocks noChangeShapeType="1"/>
          </p:cNvSpPr>
          <p:nvPr/>
        </p:nvSpPr>
        <p:spPr bwMode="auto">
          <a:xfrm>
            <a:off x="1978025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32"/>
          <p:cNvSpPr>
            <a:spLocks noChangeShapeType="1"/>
          </p:cNvSpPr>
          <p:nvPr/>
        </p:nvSpPr>
        <p:spPr bwMode="auto">
          <a:xfrm>
            <a:off x="2698750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33"/>
          <p:cNvSpPr>
            <a:spLocks noChangeShapeType="1"/>
          </p:cNvSpPr>
          <p:nvPr/>
        </p:nvSpPr>
        <p:spPr bwMode="auto">
          <a:xfrm>
            <a:off x="3417888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34"/>
          <p:cNvSpPr>
            <a:spLocks noChangeShapeType="1"/>
          </p:cNvSpPr>
          <p:nvPr/>
        </p:nvSpPr>
        <p:spPr bwMode="auto">
          <a:xfrm>
            <a:off x="4138613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35"/>
          <p:cNvSpPr>
            <a:spLocks noChangeShapeType="1"/>
          </p:cNvSpPr>
          <p:nvPr/>
        </p:nvSpPr>
        <p:spPr bwMode="auto">
          <a:xfrm>
            <a:off x="4859338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36"/>
          <p:cNvSpPr>
            <a:spLocks noChangeShapeType="1"/>
          </p:cNvSpPr>
          <p:nvPr/>
        </p:nvSpPr>
        <p:spPr bwMode="auto">
          <a:xfrm>
            <a:off x="5578475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37"/>
          <p:cNvSpPr>
            <a:spLocks noChangeShapeType="1"/>
          </p:cNvSpPr>
          <p:nvPr/>
        </p:nvSpPr>
        <p:spPr bwMode="auto">
          <a:xfrm>
            <a:off x="6299200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38"/>
          <p:cNvSpPr>
            <a:spLocks noChangeShapeType="1"/>
          </p:cNvSpPr>
          <p:nvPr/>
        </p:nvSpPr>
        <p:spPr bwMode="auto">
          <a:xfrm>
            <a:off x="7018338" y="41100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Rectangle 39"/>
          <p:cNvSpPr>
            <a:spLocks noChangeArrowheads="1"/>
          </p:cNvSpPr>
          <p:nvPr/>
        </p:nvSpPr>
        <p:spPr bwMode="auto">
          <a:xfrm>
            <a:off x="1258888" y="4324350"/>
            <a:ext cx="2160587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A100 (Task 1) FOUNDATIONS</a:t>
            </a:r>
          </a:p>
        </p:txBody>
      </p:sp>
      <p:sp>
        <p:nvSpPr>
          <p:cNvPr id="31762" name="Rectangle 40"/>
          <p:cNvSpPr>
            <a:spLocks noChangeArrowheads="1"/>
          </p:cNvSpPr>
          <p:nvPr/>
        </p:nvSpPr>
        <p:spPr bwMode="auto">
          <a:xfrm>
            <a:off x="3419475" y="5045075"/>
            <a:ext cx="2881313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A200 (Task 2) WALLS</a:t>
            </a:r>
          </a:p>
        </p:txBody>
      </p:sp>
      <p:sp>
        <p:nvSpPr>
          <p:cNvPr id="31763" name="Text Box 41"/>
          <p:cNvSpPr txBox="1">
            <a:spLocks noChangeArrowheads="1"/>
          </p:cNvSpPr>
          <p:nvPr/>
        </p:nvSpPr>
        <p:spPr bwMode="auto">
          <a:xfrm>
            <a:off x="1309688" y="5837238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1</a:t>
            </a:r>
          </a:p>
        </p:txBody>
      </p:sp>
      <p:sp>
        <p:nvSpPr>
          <p:cNvPr id="31764" name="Text Box 42"/>
          <p:cNvSpPr txBox="1">
            <a:spLocks noChangeArrowheads="1"/>
          </p:cNvSpPr>
          <p:nvPr/>
        </p:nvSpPr>
        <p:spPr bwMode="auto">
          <a:xfrm>
            <a:off x="2028825" y="5837238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2</a:t>
            </a:r>
          </a:p>
        </p:txBody>
      </p:sp>
      <p:sp>
        <p:nvSpPr>
          <p:cNvPr id="31765" name="Text Box 43"/>
          <p:cNvSpPr txBox="1">
            <a:spLocks noChangeArrowheads="1"/>
          </p:cNvSpPr>
          <p:nvPr/>
        </p:nvSpPr>
        <p:spPr bwMode="auto">
          <a:xfrm>
            <a:off x="2700338" y="5837238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3</a:t>
            </a:r>
          </a:p>
        </p:txBody>
      </p:sp>
      <p:sp>
        <p:nvSpPr>
          <p:cNvPr id="31766" name="Text Box 44"/>
          <p:cNvSpPr txBox="1">
            <a:spLocks noChangeArrowheads="1"/>
          </p:cNvSpPr>
          <p:nvPr/>
        </p:nvSpPr>
        <p:spPr bwMode="auto">
          <a:xfrm>
            <a:off x="3468688" y="5837238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4</a:t>
            </a:r>
          </a:p>
        </p:txBody>
      </p:sp>
      <p:sp>
        <p:nvSpPr>
          <p:cNvPr id="31767" name="Text Box 45"/>
          <p:cNvSpPr txBox="1">
            <a:spLocks noChangeArrowheads="1"/>
          </p:cNvSpPr>
          <p:nvPr/>
        </p:nvSpPr>
        <p:spPr bwMode="auto">
          <a:xfrm>
            <a:off x="4189413" y="5837238"/>
            <a:ext cx="606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5</a:t>
            </a:r>
          </a:p>
        </p:txBody>
      </p:sp>
      <p:sp>
        <p:nvSpPr>
          <p:cNvPr id="31768" name="Text Box 46"/>
          <p:cNvSpPr txBox="1">
            <a:spLocks noChangeArrowheads="1"/>
          </p:cNvSpPr>
          <p:nvPr/>
        </p:nvSpPr>
        <p:spPr bwMode="auto">
          <a:xfrm>
            <a:off x="4859338" y="58515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6</a:t>
            </a:r>
          </a:p>
        </p:txBody>
      </p:sp>
      <p:sp>
        <p:nvSpPr>
          <p:cNvPr id="31769" name="Text Box 47"/>
          <p:cNvSpPr txBox="1">
            <a:spLocks noChangeArrowheads="1"/>
          </p:cNvSpPr>
          <p:nvPr/>
        </p:nvSpPr>
        <p:spPr bwMode="auto">
          <a:xfrm>
            <a:off x="5651500" y="58515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7</a:t>
            </a:r>
          </a:p>
        </p:txBody>
      </p:sp>
      <p:sp>
        <p:nvSpPr>
          <p:cNvPr id="31770" name="Text Box 48"/>
          <p:cNvSpPr txBox="1">
            <a:spLocks noChangeArrowheads="1"/>
          </p:cNvSpPr>
          <p:nvPr/>
        </p:nvSpPr>
        <p:spPr bwMode="auto">
          <a:xfrm>
            <a:off x="6421438" y="5851525"/>
            <a:ext cx="606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May 8</a:t>
            </a:r>
          </a:p>
        </p:txBody>
      </p:sp>
      <p:sp>
        <p:nvSpPr>
          <p:cNvPr id="31771" name="Text Box 49"/>
          <p:cNvSpPr txBox="1">
            <a:spLocks noChangeArrowheads="1"/>
          </p:cNvSpPr>
          <p:nvPr/>
        </p:nvSpPr>
        <p:spPr bwMode="auto">
          <a:xfrm>
            <a:off x="1166813" y="46863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LS</a:t>
            </a:r>
          </a:p>
        </p:txBody>
      </p:sp>
      <p:sp>
        <p:nvSpPr>
          <p:cNvPr id="31772" name="Text Box 50"/>
          <p:cNvSpPr txBox="1">
            <a:spLocks noChangeArrowheads="1"/>
          </p:cNvSpPr>
          <p:nvPr/>
        </p:nvSpPr>
        <p:spPr bwMode="auto">
          <a:xfrm>
            <a:off x="3059113" y="469265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folHlink"/>
                </a:solidFill>
              </a:rPr>
              <a:t>LF</a:t>
            </a:r>
          </a:p>
        </p:txBody>
      </p:sp>
      <p:sp>
        <p:nvSpPr>
          <p:cNvPr id="31773" name="Text Box 51"/>
          <p:cNvSpPr txBox="1">
            <a:spLocks noChangeArrowheads="1"/>
          </p:cNvSpPr>
          <p:nvPr/>
        </p:nvSpPr>
        <p:spPr bwMode="auto">
          <a:xfrm>
            <a:off x="3276600" y="53927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00FF"/>
                </a:solidFill>
              </a:rPr>
              <a:t>LS</a:t>
            </a:r>
          </a:p>
        </p:txBody>
      </p:sp>
      <p:sp>
        <p:nvSpPr>
          <p:cNvPr id="31774" name="Text Box 52"/>
          <p:cNvSpPr txBox="1">
            <a:spLocks noChangeArrowheads="1"/>
          </p:cNvSpPr>
          <p:nvPr/>
        </p:nvSpPr>
        <p:spPr bwMode="auto">
          <a:xfrm>
            <a:off x="5967413" y="53990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LF</a:t>
            </a:r>
          </a:p>
        </p:txBody>
      </p:sp>
      <p:sp>
        <p:nvSpPr>
          <p:cNvPr id="31775" name="Line 53"/>
          <p:cNvSpPr>
            <a:spLocks noChangeShapeType="1"/>
          </p:cNvSpPr>
          <p:nvPr/>
        </p:nvSpPr>
        <p:spPr bwMode="auto">
          <a:xfrm>
            <a:off x="947738" y="4143375"/>
            <a:ext cx="6110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Backward Pass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12242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25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itchFamily="34" charset="-128"/>
              </a:rPr>
              <a:t>Float = Late Start – Early Start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485775" y="2743200"/>
            <a:ext cx="2806700" cy="2376488"/>
            <a:chOff x="5057" y="0"/>
            <a:chExt cx="680" cy="663"/>
          </a:xfrm>
        </p:grpSpPr>
        <p:sp>
          <p:nvSpPr>
            <p:cNvPr id="32794" name="Rectangle 5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0</a:t>
              </a:r>
            </a:p>
          </p:txBody>
        </p:sp>
        <p:sp>
          <p:nvSpPr>
            <p:cNvPr id="32795" name="Rectangle 6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0</a:t>
              </a:r>
            </a:p>
          </p:txBody>
        </p:sp>
        <p:sp>
          <p:nvSpPr>
            <p:cNvPr id="32796" name="Rectangle 7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2797" name="Rectangle 8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0</a:t>
              </a:r>
            </a:p>
          </p:txBody>
        </p:sp>
        <p:sp>
          <p:nvSpPr>
            <p:cNvPr id="32798" name="Rectangle 9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2799" name="Rectangle 10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2800" name="Rectangle 11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A100</a:t>
              </a:r>
            </a:p>
          </p:txBody>
        </p:sp>
      </p:grpSp>
      <p:grpSp>
        <p:nvGrpSpPr>
          <p:cNvPr id="32772" name="Group 12"/>
          <p:cNvGrpSpPr>
            <a:grpSpLocks/>
          </p:cNvGrpSpPr>
          <p:nvPr/>
        </p:nvGrpSpPr>
        <p:grpSpPr bwMode="auto">
          <a:xfrm>
            <a:off x="5022850" y="2743200"/>
            <a:ext cx="2806700" cy="2376488"/>
            <a:chOff x="5057" y="0"/>
            <a:chExt cx="680" cy="663"/>
          </a:xfrm>
        </p:grpSpPr>
        <p:sp>
          <p:nvSpPr>
            <p:cNvPr id="32787" name="Rectangle 13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2788" name="Rectangle 14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0</a:t>
              </a:r>
            </a:p>
          </p:txBody>
        </p:sp>
        <p:sp>
          <p:nvSpPr>
            <p:cNvPr id="32789" name="Rectangle 15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32790" name="Rectangle 16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3</a:t>
              </a:r>
            </a:p>
          </p:txBody>
        </p:sp>
        <p:sp>
          <p:nvSpPr>
            <p:cNvPr id="32791" name="Rectangle 17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32792" name="Rectangle 18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32793" name="Rectangle 19"/>
            <p:cNvSpPr>
              <a:spLocks noChangeArrowheads="1"/>
            </p:cNvSpPr>
            <p:nvPr/>
          </p:nvSpPr>
          <p:spPr bwMode="auto">
            <a:xfrm>
              <a:off x="5057" y="0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/>
                <a:t>A200</a:t>
              </a:r>
            </a:p>
          </p:txBody>
        </p:sp>
      </p:grpSp>
      <p:cxnSp>
        <p:nvCxnSpPr>
          <p:cNvPr id="32773" name="AutoShape 20"/>
          <p:cNvCxnSpPr>
            <a:cxnSpLocks noChangeShapeType="1"/>
          </p:cNvCxnSpPr>
          <p:nvPr/>
        </p:nvCxnSpPr>
        <p:spPr bwMode="auto">
          <a:xfrm>
            <a:off x="3287713" y="3898900"/>
            <a:ext cx="173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4" name="Text Box 21"/>
          <p:cNvSpPr txBox="1">
            <a:spLocks noChangeArrowheads="1"/>
          </p:cNvSpPr>
          <p:nvPr/>
        </p:nvSpPr>
        <p:spPr bwMode="auto">
          <a:xfrm>
            <a:off x="3941763" y="35544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FS</a:t>
            </a:r>
          </a:p>
        </p:txBody>
      </p:sp>
      <p:sp>
        <p:nvSpPr>
          <p:cNvPr id="32775" name="Text Box 22"/>
          <p:cNvSpPr txBox="1">
            <a:spLocks noChangeArrowheads="1"/>
          </p:cNvSpPr>
          <p:nvPr/>
        </p:nvSpPr>
        <p:spPr bwMode="auto">
          <a:xfrm>
            <a:off x="3365500" y="3822700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Finish-to-Start</a:t>
            </a:r>
          </a:p>
        </p:txBody>
      </p:sp>
      <p:grpSp>
        <p:nvGrpSpPr>
          <p:cNvPr id="32776" name="Group 23"/>
          <p:cNvGrpSpPr>
            <a:grpSpLocks/>
          </p:cNvGrpSpPr>
          <p:nvPr/>
        </p:nvGrpSpPr>
        <p:grpSpPr bwMode="auto">
          <a:xfrm>
            <a:off x="7825423" y="5821363"/>
            <a:ext cx="1079500" cy="1000125"/>
            <a:chOff x="5057" y="33"/>
            <a:chExt cx="680" cy="630"/>
          </a:xfrm>
        </p:grpSpPr>
        <p:sp>
          <p:nvSpPr>
            <p:cNvPr id="32780" name="Rectangle 24"/>
            <p:cNvSpPr>
              <a:spLocks noChangeArrowheads="1"/>
            </p:cNvSpPr>
            <p:nvPr/>
          </p:nvSpPr>
          <p:spPr bwMode="auto">
            <a:xfrm>
              <a:off x="5057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LS</a:t>
              </a:r>
            </a:p>
          </p:txBody>
        </p:sp>
        <p:sp>
          <p:nvSpPr>
            <p:cNvPr id="32781" name="Rectangle 25"/>
            <p:cNvSpPr>
              <a:spLocks noChangeArrowheads="1"/>
            </p:cNvSpPr>
            <p:nvPr/>
          </p:nvSpPr>
          <p:spPr bwMode="auto">
            <a:xfrm>
              <a:off x="5283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Float</a:t>
              </a:r>
            </a:p>
          </p:txBody>
        </p:sp>
        <p:sp>
          <p:nvSpPr>
            <p:cNvPr id="32782" name="Rectangle 26"/>
            <p:cNvSpPr>
              <a:spLocks noChangeArrowheads="1"/>
            </p:cNvSpPr>
            <p:nvPr/>
          </p:nvSpPr>
          <p:spPr bwMode="auto">
            <a:xfrm>
              <a:off x="5510" y="436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LF</a:t>
              </a:r>
            </a:p>
          </p:txBody>
        </p:sp>
        <p:sp>
          <p:nvSpPr>
            <p:cNvPr id="32783" name="Rectangle 27"/>
            <p:cNvSpPr>
              <a:spLocks noChangeArrowheads="1"/>
            </p:cNvSpPr>
            <p:nvPr/>
          </p:nvSpPr>
          <p:spPr bwMode="auto">
            <a:xfrm>
              <a:off x="5057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ES</a:t>
              </a:r>
            </a:p>
          </p:txBody>
        </p:sp>
        <p:sp>
          <p:nvSpPr>
            <p:cNvPr id="32784" name="Rectangle 28"/>
            <p:cNvSpPr>
              <a:spLocks noChangeArrowheads="1"/>
            </p:cNvSpPr>
            <p:nvPr/>
          </p:nvSpPr>
          <p:spPr bwMode="auto">
            <a:xfrm>
              <a:off x="5283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DUR</a:t>
              </a:r>
            </a:p>
          </p:txBody>
        </p:sp>
        <p:sp>
          <p:nvSpPr>
            <p:cNvPr id="32785" name="Rectangle 29"/>
            <p:cNvSpPr>
              <a:spLocks noChangeArrowheads="1"/>
            </p:cNvSpPr>
            <p:nvPr/>
          </p:nvSpPr>
          <p:spPr bwMode="auto">
            <a:xfrm>
              <a:off x="5510" y="209"/>
              <a:ext cx="22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/>
                <a:t>EF</a:t>
              </a:r>
            </a:p>
          </p:txBody>
        </p:sp>
        <p:sp>
          <p:nvSpPr>
            <p:cNvPr id="32786" name="Rectangle 30"/>
            <p:cNvSpPr>
              <a:spLocks noChangeArrowheads="1"/>
            </p:cNvSpPr>
            <p:nvPr/>
          </p:nvSpPr>
          <p:spPr bwMode="auto">
            <a:xfrm>
              <a:off x="5057" y="33"/>
              <a:ext cx="680" cy="2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/>
                <a:t>Task ID</a:t>
              </a:r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Diagrams – Float/Slack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31563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_car_TOC_page.t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3"/>
          <p:cNvSpPr>
            <a:spLocks/>
          </p:cNvSpPr>
          <p:nvPr/>
        </p:nvSpPr>
        <p:spPr bwMode="auto">
          <a:xfrm>
            <a:off x="0" y="3200400"/>
            <a:ext cx="5181600" cy="3657600"/>
          </a:xfrm>
          <a:custGeom>
            <a:avLst/>
            <a:gdLst>
              <a:gd name="T0" fmla="*/ 0 w 2532"/>
              <a:gd name="T1" fmla="*/ 0 h 2607"/>
              <a:gd name="T2" fmla="*/ 0 w 2532"/>
              <a:gd name="T3" fmla="*/ 2147483647 h 2607"/>
              <a:gd name="T4" fmla="*/ 2147483647 w 2532"/>
              <a:gd name="T5" fmla="*/ 2147483647 h 2607"/>
              <a:gd name="T6" fmla="*/ 2147483647 w 2532"/>
              <a:gd name="T7" fmla="*/ 2147483647 h 2607"/>
              <a:gd name="T8" fmla="*/ 0 w 2532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2"/>
              <a:gd name="T16" fmla="*/ 0 h 2607"/>
              <a:gd name="T17" fmla="*/ 2532 w 2532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2" h="2607">
                <a:moveTo>
                  <a:pt x="0" y="0"/>
                </a:moveTo>
                <a:lnTo>
                  <a:pt x="0" y="2606"/>
                </a:lnTo>
                <a:lnTo>
                  <a:pt x="2013" y="2607"/>
                </a:lnTo>
                <a:lnTo>
                  <a:pt x="253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" y="3162300"/>
            <a:ext cx="4073525" cy="54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25" tIns="42062" rIns="84125" bIns="42062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EYInterstate" pitchFamily="2" charset="0"/>
              </a:rPr>
              <a:t>Agenda</a:t>
            </a:r>
            <a:endParaRPr kumimoji="0" lang="en-US" sz="30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EYInterstate" pitchFamily="2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77" y="3962400"/>
            <a:ext cx="4173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PERT and Critical Path Analysis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32000" y="871900"/>
            <a:ext cx="6502200" cy="720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Lesson 6 – The Project Schedule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81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605027"/>
            <a:ext cx="9144000" cy="5833873"/>
          </a:xfrm>
          <a:solidFill>
            <a:srgbClr val="FFFFFF"/>
          </a:solidFill>
        </p:spPr>
        <p:txBody>
          <a:bodyPr/>
          <a:lstStyle/>
          <a:p>
            <a:r>
              <a:rPr lang="en-US" sz="2800" dirty="0"/>
              <a:t>Critical Path is the longest duration </a:t>
            </a:r>
            <a:r>
              <a:rPr lang="en-US" sz="2800" dirty="0" smtClean="0"/>
              <a:t>path in a Network Diagram.</a:t>
            </a:r>
            <a:endParaRPr lang="en-US" sz="2800" dirty="0"/>
          </a:p>
          <a:p>
            <a:r>
              <a:rPr lang="en-US" sz="2800" dirty="0" smtClean="0"/>
              <a:t>IT identifies the </a:t>
            </a:r>
            <a:r>
              <a:rPr lang="en-US" sz="2800" dirty="0"/>
              <a:t>shortest time needed to complete a </a:t>
            </a:r>
            <a:r>
              <a:rPr lang="en-US" sz="2800" dirty="0" smtClean="0"/>
              <a:t>project.</a:t>
            </a:r>
            <a:endParaRPr lang="en-US" sz="2800" dirty="0"/>
          </a:p>
          <a:p>
            <a:r>
              <a:rPr lang="en-US" sz="2800" dirty="0"/>
              <a:t>There can be more than one critical </a:t>
            </a:r>
            <a:r>
              <a:rPr lang="en-US" sz="2800" dirty="0" smtClean="0"/>
              <a:t>path in a </a:t>
            </a:r>
            <a:r>
              <a:rPr lang="en-US" sz="2800" dirty="0"/>
              <a:t>Network Diagram.</a:t>
            </a:r>
          </a:p>
          <a:p>
            <a:r>
              <a:rPr lang="en-US" sz="2800" dirty="0" smtClean="0"/>
              <a:t>Near-critical </a:t>
            </a:r>
            <a:r>
              <a:rPr lang="en-US" sz="2800" dirty="0"/>
              <a:t>path is the path that has close in duration to critical </a:t>
            </a:r>
            <a:r>
              <a:rPr lang="en-US" sz="2800" dirty="0" smtClean="0"/>
              <a:t>path.</a:t>
            </a:r>
          </a:p>
          <a:p>
            <a:r>
              <a:rPr lang="en-US" sz="2800" dirty="0" smtClean="0"/>
              <a:t>Any delay to an activity in a Critical Path will delay the entire project.</a:t>
            </a:r>
          </a:p>
          <a:p>
            <a:r>
              <a:rPr lang="en-US" sz="2800" dirty="0" smtClean="0"/>
              <a:t>All activities in a Critical Path contains zero (0) slack/float.</a:t>
            </a:r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Critical Path Method (CPM)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33286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219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800" dirty="0" smtClean="0"/>
              <a:t>Following activities were identified as main tasks for the computerization project. Draw the Activity on Node (AON) network diagram and mark the critical path for the project.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438400"/>
          <a:ext cx="8381999" cy="393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843048"/>
                <a:gridCol w="1661948"/>
                <a:gridCol w="2962603"/>
              </a:tblGrid>
              <a:tr h="64013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TaskID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(weeks)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Immediate predecessor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Analyse</a:t>
                      </a:r>
                      <a:r>
                        <a:rPr lang="en-US" sz="1800" dirty="0" smtClean="0"/>
                        <a:t> Requirements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System Design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Finalyse</a:t>
                      </a:r>
                      <a:r>
                        <a:rPr lang="en-US" sz="1800" dirty="0" smtClean="0"/>
                        <a:t> the Architecture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Database Design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System Implementation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Testing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UAT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Parallel Run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657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Rollout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r>
                        <a:rPr lang="en-US" sz="1800" smtClean="0"/>
                        <a:t>,H</a:t>
                      </a:r>
                      <a:endParaRPr lang="en-US" sz="18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Case Study - 1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94820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9144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12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Used </a:t>
            </a:r>
            <a:r>
              <a:rPr lang="en-US" sz="2400" dirty="0">
                <a:latin typeface="Arial Narrow" pitchFamily="34" charset="0"/>
              </a:rPr>
              <a:t>to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shorten the schedule duration </a:t>
            </a:r>
            <a:r>
              <a:rPr lang="en-US" sz="2400" dirty="0">
                <a:latin typeface="Arial Narrow" pitchFamily="34" charset="0"/>
              </a:rPr>
              <a:t>without reducing the </a:t>
            </a:r>
            <a:r>
              <a:rPr lang="en-US" sz="2400" dirty="0" smtClean="0">
                <a:latin typeface="Arial Narrow" pitchFamily="34" charset="0"/>
              </a:rPr>
              <a:t>project scope.</a:t>
            </a:r>
          </a:p>
          <a:p>
            <a:pPr eaLnBrk="0" hangingPunct="0">
              <a:defRPr/>
            </a:pPr>
            <a:endParaRPr lang="en-US" sz="24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Arial Narrow" pitchFamily="34" charset="0"/>
              </a:rPr>
              <a:t>Crashing</a:t>
            </a:r>
            <a:r>
              <a:rPr lang="en-US" sz="2400" dirty="0" smtClean="0">
                <a:latin typeface="Arial Narrow" pitchFamily="34" charset="0"/>
              </a:rPr>
              <a:t> - used </a:t>
            </a:r>
            <a:r>
              <a:rPr lang="en-US" sz="2400" dirty="0">
                <a:latin typeface="Arial Narrow" pitchFamily="34" charset="0"/>
              </a:rPr>
              <a:t>to shorten the schedule duration for the least incremental cost by </a:t>
            </a:r>
            <a:r>
              <a:rPr lang="en-US" sz="2400" dirty="0" smtClean="0">
                <a:latin typeface="Arial Narrow" pitchFamily="34" charset="0"/>
              </a:rPr>
              <a:t>adding resources</a:t>
            </a:r>
            <a:r>
              <a:rPr lang="en-US" sz="2400" dirty="0">
                <a:latin typeface="Arial Narrow" pitchFamily="34" charset="0"/>
              </a:rPr>
              <a:t>. Examples of crashing include approving overtime, bringing in additional resources, or </a:t>
            </a:r>
            <a:r>
              <a:rPr lang="en-US" sz="2400" dirty="0" smtClean="0">
                <a:latin typeface="Arial Narrow" pitchFamily="34" charset="0"/>
              </a:rPr>
              <a:t>paying to </a:t>
            </a:r>
            <a:r>
              <a:rPr lang="en-US" sz="2400" dirty="0">
                <a:latin typeface="Arial Narrow" pitchFamily="34" charset="0"/>
              </a:rPr>
              <a:t>expedite delivery to activities on the critical path.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Crashing works only for activities on the critical </a:t>
            </a: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</a:rPr>
              <a:t>path </a:t>
            </a:r>
            <a:r>
              <a:rPr lang="en-US" sz="2400" dirty="0" smtClean="0">
                <a:latin typeface="Arial Narrow" pitchFamily="34" charset="0"/>
              </a:rPr>
              <a:t>where </a:t>
            </a:r>
            <a:r>
              <a:rPr lang="en-US" sz="2400" dirty="0">
                <a:latin typeface="Arial Narrow" pitchFamily="34" charset="0"/>
              </a:rPr>
              <a:t>additional resources will shorten the activity’s duration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eaLnBrk="0" hangingPunct="0">
              <a:defRPr/>
            </a:pPr>
            <a:endParaRPr lang="en-US" sz="2400" dirty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Arial Narrow" pitchFamily="34" charset="0"/>
              </a:rPr>
              <a:t>Fast Tracking</a:t>
            </a:r>
            <a:r>
              <a:rPr lang="en-US" sz="2400" dirty="0" smtClean="0">
                <a:latin typeface="Arial Narrow" pitchFamily="34" charset="0"/>
              </a:rPr>
              <a:t> - activities </a:t>
            </a:r>
            <a:r>
              <a:rPr lang="en-US" sz="2400" dirty="0">
                <a:latin typeface="Arial Narrow" pitchFamily="34" charset="0"/>
              </a:rPr>
              <a:t>or phases normally done in </a:t>
            </a:r>
            <a:r>
              <a:rPr lang="en-US" sz="2400" dirty="0" smtClean="0">
                <a:latin typeface="Arial Narrow" pitchFamily="34" charset="0"/>
              </a:rPr>
              <a:t>sequence are </a:t>
            </a:r>
            <a:r>
              <a:rPr lang="en-US" sz="2400" dirty="0">
                <a:latin typeface="Arial Narrow" pitchFamily="34" charset="0"/>
              </a:rPr>
              <a:t>performed in parallel for at least a portion of their duration. An example is constructing the </a:t>
            </a:r>
            <a:r>
              <a:rPr lang="en-US" sz="2400" dirty="0" smtClean="0">
                <a:latin typeface="Arial Narrow" pitchFamily="34" charset="0"/>
              </a:rPr>
              <a:t>foundation for </a:t>
            </a:r>
            <a:r>
              <a:rPr lang="en-US" sz="2400" dirty="0">
                <a:latin typeface="Arial Narrow" pitchFamily="34" charset="0"/>
              </a:rPr>
              <a:t>a building before completing all of the architectural drawings</a:t>
            </a:r>
            <a:r>
              <a:rPr lang="en-US" sz="2400" dirty="0" smtClean="0">
                <a:latin typeface="Arial Narrow" pitchFamily="34" charset="0"/>
              </a:rPr>
              <a:t>.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Schedule Compression</a:t>
            </a:r>
          </a:p>
        </p:txBody>
      </p:sp>
    </p:spTree>
    <p:extLst>
      <p:ext uri="{BB962C8B-B14F-4D97-AF65-F5344CB8AC3E}">
        <p14:creationId xmlns:p14="http://schemas.microsoft.com/office/powerpoint/2010/main" val="8305073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90600"/>
          </a:xfrm>
        </p:spPr>
        <p:txBody>
          <a:bodyPr/>
          <a:lstStyle/>
          <a:p>
            <a:r>
              <a:rPr lang="en-US" sz="2800" dirty="0" smtClean="0"/>
              <a:t>Refer ABC </a:t>
            </a:r>
            <a:r>
              <a:rPr lang="en-US" sz="2800" smtClean="0"/>
              <a:t>superMKT </a:t>
            </a:r>
            <a:r>
              <a:rPr lang="en-US" sz="2800" dirty="0" smtClean="0"/>
              <a:t>case study and answer questions</a:t>
            </a:r>
            <a:endParaRPr 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Group Work - Case Study - 2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C8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95072"/>
            <a:ext cx="91440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/>
            <a:r>
              <a:rPr lang="en-US" sz="3200" b="1" dirty="0">
                <a:latin typeface="+mj-lt"/>
                <a:ea typeface="+mj-ea"/>
                <a:cs typeface="+mj-cs"/>
              </a:rPr>
              <a:t>Expected 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Duration - Exercise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57698" name="Picture 2" descr="http://blogs.attask.com/wp-content/uploads/2011/09/e8be28677e44e3646d0237a3ad9a87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10049"/>
            <a:ext cx="3810000" cy="2647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1158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_car_TOC_page.t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3"/>
          <p:cNvSpPr>
            <a:spLocks/>
          </p:cNvSpPr>
          <p:nvPr/>
        </p:nvSpPr>
        <p:spPr bwMode="auto">
          <a:xfrm>
            <a:off x="0" y="3200400"/>
            <a:ext cx="5181600" cy="3657600"/>
          </a:xfrm>
          <a:custGeom>
            <a:avLst/>
            <a:gdLst>
              <a:gd name="T0" fmla="*/ 0 w 2532"/>
              <a:gd name="T1" fmla="*/ 0 h 2607"/>
              <a:gd name="T2" fmla="*/ 0 w 2532"/>
              <a:gd name="T3" fmla="*/ 2147483647 h 2607"/>
              <a:gd name="T4" fmla="*/ 2147483647 w 2532"/>
              <a:gd name="T5" fmla="*/ 2147483647 h 2607"/>
              <a:gd name="T6" fmla="*/ 2147483647 w 2532"/>
              <a:gd name="T7" fmla="*/ 2147483647 h 2607"/>
              <a:gd name="T8" fmla="*/ 0 w 2532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2"/>
              <a:gd name="T16" fmla="*/ 0 h 2607"/>
              <a:gd name="T17" fmla="*/ 2532 w 2532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2" h="2607">
                <a:moveTo>
                  <a:pt x="0" y="0"/>
                </a:moveTo>
                <a:lnTo>
                  <a:pt x="0" y="2606"/>
                </a:lnTo>
                <a:lnTo>
                  <a:pt x="2013" y="2607"/>
                </a:lnTo>
                <a:lnTo>
                  <a:pt x="253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" y="3162300"/>
            <a:ext cx="4073525" cy="54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25" tIns="42062" rIns="84125" bIns="42062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EYInterstate" pitchFamily="2" charset="0"/>
              </a:rPr>
              <a:t>Agenda</a:t>
            </a:r>
            <a:endParaRPr kumimoji="0" lang="en-US" sz="30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EYInterstate" pitchFamily="2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77" y="3962400"/>
            <a:ext cx="4173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Estimate Costs and income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Creating  a Preliminary Budget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Budget and Schedule Balancing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32000" y="871900"/>
            <a:ext cx="6502200" cy="720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Lesson 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7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 – The Project Schedule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827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" y="685800"/>
            <a:ext cx="899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r>
              <a:rPr lang="en-US" sz="2800" b="1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Precedence Diagramming Method (</a:t>
            </a:r>
            <a:r>
              <a:rPr lang="en-US" sz="2800" b="1" kern="0" dirty="0" err="1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PDM</a:t>
            </a:r>
            <a:r>
              <a:rPr lang="en-US" sz="2800" b="1" kern="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)</a:t>
            </a:r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1400" dirty="0" smtClean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/>
              <a:t>Activity-on-Node </a:t>
            </a:r>
            <a:r>
              <a:rPr lang="en-US" sz="2400" dirty="0"/>
              <a:t>(AON) Diagramming Method </a:t>
            </a:r>
          </a:p>
          <a:p>
            <a:pPr eaLnBrk="0" hangingPunct="0">
              <a:defRPr/>
            </a:pPr>
            <a:r>
              <a:rPr lang="en-US" sz="2400" dirty="0"/>
              <a:t>Method used in Critical Path </a:t>
            </a:r>
            <a:r>
              <a:rPr lang="en-US" sz="2400" dirty="0" smtClean="0"/>
              <a:t>Methodology (</a:t>
            </a:r>
            <a:r>
              <a:rPr lang="en-US" sz="2400" dirty="0" err="1"/>
              <a:t>CPM</a:t>
            </a:r>
            <a:r>
              <a:rPr lang="en-US" sz="2400" dirty="0"/>
              <a:t>)</a:t>
            </a:r>
          </a:p>
          <a:p>
            <a:pPr eaLnBrk="0" hangingPunct="0">
              <a:defRPr/>
            </a:pPr>
            <a:r>
              <a:rPr lang="en-US" sz="2400" dirty="0"/>
              <a:t>No dummy activities</a:t>
            </a:r>
          </a:p>
          <a:p>
            <a:pPr eaLnBrk="0" hangingPunct="0">
              <a:defRPr/>
            </a:pPr>
            <a:r>
              <a:rPr lang="en-US" sz="2400" dirty="0" smtClean="0"/>
              <a:t>Activities </a:t>
            </a:r>
            <a:r>
              <a:rPr lang="en-US" sz="2400" dirty="0"/>
              <a:t>are represented by boxes</a:t>
            </a:r>
          </a:p>
          <a:p>
            <a:pPr eaLnBrk="0" hangingPunct="0">
              <a:defRPr/>
            </a:pPr>
            <a:r>
              <a:rPr lang="en-US" sz="2400" dirty="0"/>
              <a:t>Arrows show relationships between activities</a:t>
            </a:r>
          </a:p>
          <a:p>
            <a:pPr eaLnBrk="0" hangingPunct="0">
              <a:defRPr/>
            </a:pPr>
            <a:r>
              <a:rPr lang="en-US" sz="2400" dirty="0" smtClean="0"/>
              <a:t>Very popular and </a:t>
            </a:r>
            <a:r>
              <a:rPr lang="en-US" sz="2400" dirty="0"/>
              <a:t>used by project management software</a:t>
            </a:r>
          </a:p>
          <a:p>
            <a:pPr eaLnBrk="0" hangingPunct="0">
              <a:defRPr/>
            </a:pPr>
            <a:r>
              <a:rPr lang="en-US" sz="2400" dirty="0"/>
              <a:t>Better at showing different types of dependencies</a:t>
            </a:r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2400" dirty="0" smtClean="0"/>
          </a:p>
        </p:txBody>
      </p:sp>
      <p:pic>
        <p:nvPicPr>
          <p:cNvPr id="10244" name="Picture 2" descr="http://pmstudycircle.com/wp-content/uploads/2012/07/Precedence-Diagramming-Method-P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9" b="22809"/>
          <a:stretch>
            <a:fillRect/>
          </a:stretch>
        </p:blipFill>
        <p:spPr bwMode="auto">
          <a:xfrm>
            <a:off x="1295400" y="4495800"/>
            <a:ext cx="577215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PERT (Program Evaluation Review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Technique)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00395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609600"/>
            <a:ext cx="899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r>
              <a:rPr lang="en-US" sz="2800" b="1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Leads and Lags</a:t>
            </a:r>
            <a:endParaRPr lang="en-US" sz="1400" dirty="0" smtClean="0">
              <a:latin typeface="Arial Narrow" pitchFamily="34" charset="0"/>
            </a:endParaRPr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1100" dirty="0" smtClean="0"/>
          </a:p>
          <a:p>
            <a:pPr eaLnBrk="0" hangingPunct="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Arial Narrow" pitchFamily="34" charset="0"/>
              </a:rPr>
              <a:t>Use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leads</a:t>
            </a:r>
            <a:r>
              <a:rPr lang="en-US" sz="2400" dirty="0">
                <a:latin typeface="Arial Narrow" pitchFamily="34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lags</a:t>
            </a:r>
            <a:r>
              <a:rPr lang="en-US" sz="2400" dirty="0">
                <a:latin typeface="Arial Narrow" pitchFamily="34" charset="0"/>
              </a:rPr>
              <a:t> to support realistic and achievable project schedule.</a:t>
            </a:r>
          </a:p>
          <a:p>
            <a:pPr eaLnBrk="0" hangingPunct="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Arial Narrow" pitchFamily="34" charset="0"/>
              </a:rPr>
              <a:t>Each activity is connected at least to one predecessor and one successor except the start and the end.</a:t>
            </a:r>
          </a:p>
          <a:p>
            <a:pPr eaLnBrk="0" hangingPunct="0">
              <a:defRPr/>
            </a:pPr>
            <a:endParaRPr lang="en-US" sz="2400" dirty="0" smtClean="0"/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2400" dirty="0"/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2400" dirty="0" smtClean="0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810000" y="2438400"/>
            <a:ext cx="4038600" cy="838200"/>
            <a:chOff x="1149265" y="3135868"/>
            <a:chExt cx="4468099" cy="978932"/>
          </a:xfrm>
        </p:grpSpPr>
        <p:sp>
          <p:nvSpPr>
            <p:cNvPr id="6" name="Rectangle 5"/>
            <p:cNvSpPr/>
            <p:nvPr/>
          </p:nvSpPr>
          <p:spPr>
            <a:xfrm>
              <a:off x="1295041" y="3135868"/>
              <a:ext cx="915046" cy="5339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DADADA">
                      <a:lumMod val="10000"/>
                    </a:srgbClr>
                  </a:solidFill>
                  <a:latin typeface="Bradley Hand ITC" pitchFamily="66" charset="0"/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7856" y="3135868"/>
              <a:ext cx="915046" cy="5339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DADADA">
                      <a:lumMod val="10000"/>
                    </a:srgbClr>
                  </a:solidFill>
                  <a:latin typeface="Bradley Hand ITC" pitchFamily="66" charset="0"/>
                </a:rPr>
                <a:t>B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7871" y="3135868"/>
              <a:ext cx="915048" cy="5339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DADADA">
                      <a:lumMod val="10000"/>
                    </a:srgbClr>
                  </a:solidFill>
                  <a:latin typeface="Bradley Hand ITC" pitchFamily="66" charset="0"/>
                </a:rPr>
                <a:t>C</a:t>
              </a:r>
            </a:p>
          </p:txBody>
        </p:sp>
        <p:cxnSp>
          <p:nvCxnSpPr>
            <p:cNvPr id="11" name="Straight Arrow Connector 10"/>
            <p:cNvCxnSpPr>
              <a:stCxn id="6" idx="3"/>
              <a:endCxn id="7" idx="1"/>
            </p:cNvCxnSpPr>
            <p:nvPr/>
          </p:nvCxnSpPr>
          <p:spPr>
            <a:xfrm>
              <a:off x="2210087" y="3402849"/>
              <a:ext cx="837769" cy="1855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>
              <a:off x="3962903" y="3402849"/>
              <a:ext cx="684968" cy="1855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8" name="Rectangle 12"/>
            <p:cNvSpPr>
              <a:spLocks noChangeArrowheads="1"/>
            </p:cNvSpPr>
            <p:nvPr/>
          </p:nvSpPr>
          <p:spPr bwMode="auto">
            <a:xfrm>
              <a:off x="1149265" y="3745468"/>
              <a:ext cx="12891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1800" b="1">
                  <a:solidFill>
                    <a:srgbClr val="161616"/>
                  </a:solidFill>
                  <a:latin typeface="Bradley Hand ITC" pitchFamily="66" charset="0"/>
                  <a:ea typeface="굴림" pitchFamily="34" charset="-127"/>
                </a:rPr>
                <a:t>predecessor </a:t>
              </a:r>
              <a:endParaRPr lang="en-US" altLang="en-US" sz="1800" b="1">
                <a:solidFill>
                  <a:srgbClr val="161616"/>
                </a:solidFill>
                <a:latin typeface="Bradley Hand ITC" pitchFamily="66" charset="0"/>
                <a:ea typeface="굴림" pitchFamily="34" charset="-127"/>
              </a:endParaRPr>
            </a:p>
          </p:txBody>
        </p:sp>
        <p:sp>
          <p:nvSpPr>
            <p:cNvPr id="12309" name="Rectangle 13"/>
            <p:cNvSpPr>
              <a:spLocks noChangeArrowheads="1"/>
            </p:cNvSpPr>
            <p:nvPr/>
          </p:nvSpPr>
          <p:spPr bwMode="auto">
            <a:xfrm>
              <a:off x="4419600" y="3745468"/>
              <a:ext cx="1197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q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—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ü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1800" b="1">
                  <a:solidFill>
                    <a:srgbClr val="161616"/>
                  </a:solidFill>
                  <a:latin typeface="Bradley Hand ITC" pitchFamily="66" charset="0"/>
                  <a:ea typeface="굴림" pitchFamily="34" charset="-127"/>
                </a:rPr>
                <a:t>Successor </a:t>
              </a:r>
              <a:endParaRPr lang="en-US" altLang="en-US" sz="1800" b="1">
                <a:solidFill>
                  <a:srgbClr val="161616"/>
                </a:solidFill>
                <a:latin typeface="Bradley Hand ITC" pitchFamily="66" charset="0"/>
                <a:ea typeface="굴림" pitchFamily="34" charset="-127"/>
              </a:endParaRPr>
            </a:p>
          </p:txBody>
        </p:sp>
      </p:grp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304800" y="3810000"/>
            <a:ext cx="3505200" cy="9239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 Narrow" pitchFamily="34" charset="0"/>
              </a:rPr>
              <a:t>Leads</a:t>
            </a:r>
            <a:endParaRPr lang="en-US" altLang="en-US" sz="1800">
              <a:latin typeface="Arial Narrow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 Narrow" pitchFamily="34" charset="0"/>
              </a:rPr>
              <a:t>May be added to start an activity before the predecessor activity is complete.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0" y="4953000"/>
            <a:ext cx="914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DADADA">
                    <a:lumMod val="10000"/>
                  </a:srgbClr>
                </a:solidFill>
                <a:latin typeface="Bradley Hand ITC" pitchFamily="66" charset="0"/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76400" y="5867400"/>
            <a:ext cx="914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DADADA">
                    <a:lumMod val="10000"/>
                  </a:srgbClr>
                </a:solidFill>
                <a:latin typeface="Bradley Hand ITC" pitchFamily="66" charset="0"/>
              </a:rPr>
              <a:t>B</a:t>
            </a: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 flipH="1">
            <a:off x="1676400" y="5219700"/>
            <a:ext cx="381000" cy="914400"/>
          </a:xfrm>
          <a:prstGeom prst="bentConnector5">
            <a:avLst>
              <a:gd name="adj1" fmla="val -60000"/>
              <a:gd name="adj2" fmla="val 50000"/>
              <a:gd name="adj3" fmla="val 16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8"/>
          <p:cNvSpPr txBox="1">
            <a:spLocks noChangeArrowheads="1"/>
          </p:cNvSpPr>
          <p:nvPr/>
        </p:nvSpPr>
        <p:spPr bwMode="auto">
          <a:xfrm>
            <a:off x="4872038" y="3733800"/>
            <a:ext cx="3200400" cy="9239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 Narrow" pitchFamily="34" charset="0"/>
              </a:rPr>
              <a:t>Lags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 Narrow" pitchFamily="34" charset="0"/>
              </a:rPr>
              <a:t>Inserted waiting time between activities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67400" y="4876800"/>
            <a:ext cx="914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DADADA">
                    <a:lumMod val="10000"/>
                  </a:srgbClr>
                </a:solidFill>
                <a:latin typeface="Bradley Hand ITC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9000" y="5791200"/>
            <a:ext cx="914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DADADA">
                    <a:lumMod val="10000"/>
                  </a:srgbClr>
                </a:solidFill>
                <a:latin typeface="Bradley Hand ITC" pitchFamily="66" charset="0"/>
              </a:rPr>
              <a:t>B</a:t>
            </a:r>
          </a:p>
        </p:txBody>
      </p:sp>
      <p:cxnSp>
        <p:nvCxnSpPr>
          <p:cNvPr id="22" name="Elbow Connector 21"/>
          <p:cNvCxnSpPr>
            <a:stCxn id="20" idx="3"/>
            <a:endCxn id="21" idx="1"/>
          </p:cNvCxnSpPr>
          <p:nvPr/>
        </p:nvCxnSpPr>
        <p:spPr>
          <a:xfrm>
            <a:off x="6781800" y="5143500"/>
            <a:ext cx="457200" cy="91440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Sequence activities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63205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0" y="882650"/>
            <a:ext cx="89154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74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altLang="en-US" sz="2000" dirty="0"/>
              <a:t>	FS – 2 days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716213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435350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156075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875213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595938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316663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7035800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756525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8475663" y="7302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716213" y="1089025"/>
            <a:ext cx="2879725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A100 FOUNDATIONS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56075" y="1738313"/>
            <a:ext cx="2879725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A400 PLUMBING</a:t>
            </a:r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3795713" y="1306513"/>
            <a:ext cx="2232025" cy="719137"/>
          </a:xfrm>
          <a:custGeom>
            <a:avLst/>
            <a:gdLst>
              <a:gd name="T0" fmla="*/ 2147483647 w 1406"/>
              <a:gd name="T1" fmla="*/ 0 h 453"/>
              <a:gd name="T2" fmla="*/ 2147483647 w 1406"/>
              <a:gd name="T3" fmla="*/ 0 h 453"/>
              <a:gd name="T4" fmla="*/ 2147483647 w 1406"/>
              <a:gd name="T5" fmla="*/ 2147483647 h 453"/>
              <a:gd name="T6" fmla="*/ 0 w 1406"/>
              <a:gd name="T7" fmla="*/ 2147483647 h 453"/>
              <a:gd name="T8" fmla="*/ 0 w 1406"/>
              <a:gd name="T9" fmla="*/ 2147483647 h 453"/>
              <a:gd name="T10" fmla="*/ 2147483647 w 1406"/>
              <a:gd name="T11" fmla="*/ 2147483647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6"/>
              <a:gd name="T19" fmla="*/ 0 h 453"/>
              <a:gd name="T20" fmla="*/ 1406 w 1406"/>
              <a:gd name="T21" fmla="*/ 453 h 4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6" h="453">
                <a:moveTo>
                  <a:pt x="1134" y="0"/>
                </a:moveTo>
                <a:lnTo>
                  <a:pt x="1406" y="0"/>
                </a:lnTo>
                <a:lnTo>
                  <a:pt x="1406" y="227"/>
                </a:lnTo>
                <a:lnTo>
                  <a:pt x="0" y="227"/>
                </a:lnTo>
                <a:lnTo>
                  <a:pt x="0" y="453"/>
                </a:lnTo>
                <a:lnTo>
                  <a:pt x="181" y="45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581400" y="2635250"/>
            <a:ext cx="469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A400 - LEAD (Acceleration) by 2 days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7495" y="0"/>
            <a:ext cx="9144000" cy="381000"/>
          </a:xfrm>
          <a:prstGeom prst="rect">
            <a:avLst/>
          </a:prstGeom>
        </p:spPr>
        <p:txBody>
          <a:bodyPr tIns="0" rIns="45720" bIns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119062" eaLnBrk="0" hangingPunct="0">
              <a:defRPr/>
            </a:pPr>
            <a:r>
              <a:rPr lang="en-US" sz="2800" b="1" kern="0" dirty="0">
                <a:solidFill>
                  <a:srgbClr val="6BB76D">
                    <a:lumMod val="10000"/>
                  </a:srgbClr>
                </a:solidFill>
                <a:latin typeface="Calibri" pitchFamily="34" charset="0"/>
              </a:rPr>
              <a:t>Leads and Lags</a:t>
            </a:r>
            <a:endParaRPr lang="en-US" sz="1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3330" name="Rectangle 3"/>
          <p:cNvSpPr txBox="1">
            <a:spLocks noChangeArrowheads="1"/>
          </p:cNvSpPr>
          <p:nvPr/>
        </p:nvSpPr>
        <p:spPr bwMode="auto">
          <a:xfrm>
            <a:off x="304800" y="3419475"/>
            <a:ext cx="8174038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altLang="en-US" sz="2000">
                <a:latin typeface="Corbel" pitchFamily="34" charset="0"/>
              </a:rPr>
              <a:t>	FS + 2 days</a:t>
            </a:r>
          </a:p>
        </p:txBody>
      </p:sp>
      <p:sp>
        <p:nvSpPr>
          <p:cNvPr id="13331" name="Line 4"/>
          <p:cNvSpPr>
            <a:spLocks noChangeShapeType="1"/>
          </p:cNvSpPr>
          <p:nvPr/>
        </p:nvSpPr>
        <p:spPr bwMode="auto">
          <a:xfrm>
            <a:off x="2708275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5"/>
          <p:cNvSpPr>
            <a:spLocks noChangeShapeType="1"/>
          </p:cNvSpPr>
          <p:nvPr/>
        </p:nvSpPr>
        <p:spPr bwMode="auto">
          <a:xfrm>
            <a:off x="3427413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6"/>
          <p:cNvSpPr>
            <a:spLocks noChangeShapeType="1"/>
          </p:cNvSpPr>
          <p:nvPr/>
        </p:nvSpPr>
        <p:spPr bwMode="auto">
          <a:xfrm>
            <a:off x="4148138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7"/>
          <p:cNvSpPr>
            <a:spLocks noChangeShapeType="1"/>
          </p:cNvSpPr>
          <p:nvPr/>
        </p:nvSpPr>
        <p:spPr bwMode="auto">
          <a:xfrm>
            <a:off x="4867275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8"/>
          <p:cNvSpPr>
            <a:spLocks noChangeShapeType="1"/>
          </p:cNvSpPr>
          <p:nvPr/>
        </p:nvSpPr>
        <p:spPr bwMode="auto">
          <a:xfrm>
            <a:off x="5588000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9"/>
          <p:cNvSpPr>
            <a:spLocks noChangeShapeType="1"/>
          </p:cNvSpPr>
          <p:nvPr/>
        </p:nvSpPr>
        <p:spPr bwMode="auto">
          <a:xfrm>
            <a:off x="6308725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10"/>
          <p:cNvSpPr>
            <a:spLocks noChangeShapeType="1"/>
          </p:cNvSpPr>
          <p:nvPr/>
        </p:nvSpPr>
        <p:spPr bwMode="auto">
          <a:xfrm>
            <a:off x="7027863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11"/>
          <p:cNvSpPr>
            <a:spLocks noChangeShapeType="1"/>
          </p:cNvSpPr>
          <p:nvPr/>
        </p:nvSpPr>
        <p:spPr bwMode="auto">
          <a:xfrm>
            <a:off x="7748588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12"/>
          <p:cNvSpPr>
            <a:spLocks noChangeShapeType="1"/>
          </p:cNvSpPr>
          <p:nvPr/>
        </p:nvSpPr>
        <p:spPr bwMode="auto">
          <a:xfrm>
            <a:off x="8467725" y="3827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Rectangle 13"/>
          <p:cNvSpPr>
            <a:spLocks noChangeArrowheads="1"/>
          </p:cNvSpPr>
          <p:nvPr/>
        </p:nvSpPr>
        <p:spPr bwMode="auto">
          <a:xfrm>
            <a:off x="2708275" y="4186238"/>
            <a:ext cx="2879725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A100 WALL PAINTING COAT1</a:t>
            </a:r>
          </a:p>
        </p:txBody>
      </p:sp>
      <p:sp>
        <p:nvSpPr>
          <p:cNvPr id="13341" name="Text Box 14"/>
          <p:cNvSpPr txBox="1">
            <a:spLocks noChangeArrowheads="1"/>
          </p:cNvSpPr>
          <p:nvPr/>
        </p:nvSpPr>
        <p:spPr bwMode="auto">
          <a:xfrm>
            <a:off x="2049463" y="5683250"/>
            <a:ext cx="709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A200 - LAG (Delayed) by 2 days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(need to allow Coat1 painting to dry first before applying Coat2)</a:t>
            </a:r>
          </a:p>
        </p:txBody>
      </p:sp>
      <p:sp>
        <p:nvSpPr>
          <p:cNvPr id="13342" name="Rectangle 15"/>
          <p:cNvSpPr>
            <a:spLocks noChangeArrowheads="1"/>
          </p:cNvSpPr>
          <p:nvPr/>
        </p:nvSpPr>
        <p:spPr bwMode="auto">
          <a:xfrm>
            <a:off x="7027863" y="4835525"/>
            <a:ext cx="1439862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charset="0"/>
              </a:rPr>
              <a:t>A200 WALL PAINTING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charset="0"/>
              </a:rPr>
              <a:t>COAT2</a:t>
            </a:r>
          </a:p>
        </p:txBody>
      </p:sp>
      <p:sp>
        <p:nvSpPr>
          <p:cNvPr id="13343" name="Freeform 16"/>
          <p:cNvSpPr>
            <a:spLocks/>
          </p:cNvSpPr>
          <p:nvPr/>
        </p:nvSpPr>
        <p:spPr bwMode="auto">
          <a:xfrm>
            <a:off x="5588000" y="4330700"/>
            <a:ext cx="1655763" cy="504825"/>
          </a:xfrm>
          <a:custGeom>
            <a:avLst/>
            <a:gdLst>
              <a:gd name="T0" fmla="*/ 0 w 136"/>
              <a:gd name="T1" fmla="*/ 0 h 318"/>
              <a:gd name="T2" fmla="*/ 2147483647 w 136"/>
              <a:gd name="T3" fmla="*/ 0 h 318"/>
              <a:gd name="T4" fmla="*/ 2147483647 w 136"/>
              <a:gd name="T5" fmla="*/ 2147483647 h 318"/>
              <a:gd name="T6" fmla="*/ 0 60000 65536"/>
              <a:gd name="T7" fmla="*/ 0 60000 65536"/>
              <a:gd name="T8" fmla="*/ 0 60000 65536"/>
              <a:gd name="T9" fmla="*/ 0 w 136"/>
              <a:gd name="T10" fmla="*/ 0 h 318"/>
              <a:gd name="T11" fmla="*/ 136 w 136"/>
              <a:gd name="T12" fmla="*/ 318 h 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318">
                <a:moveTo>
                  <a:pt x="0" y="0"/>
                </a:moveTo>
                <a:lnTo>
                  <a:pt x="136" y="0"/>
                </a:lnTo>
                <a:lnTo>
                  <a:pt x="136" y="3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316865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Sequence activities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22946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762000"/>
            <a:ext cx="8991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0" hangingPunct="0">
              <a:buFont typeface="Wingdings 2" pitchFamily="18" charset="2"/>
              <a:buNone/>
              <a:defRPr/>
            </a:pPr>
            <a:r>
              <a:rPr lang="en-US" sz="2800" b="1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Project Schedule Network </a:t>
            </a:r>
            <a:r>
              <a:rPr lang="en-US" sz="2800" b="1" kern="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Diagrams</a:t>
            </a:r>
          </a:p>
          <a:p>
            <a:pPr marL="119062" indent="0" eaLnBrk="0" hangingPunct="0">
              <a:buFont typeface="Wingdings 2" pitchFamily="18" charset="2"/>
              <a:buNone/>
              <a:defRPr/>
            </a:pPr>
            <a:endParaRPr lang="en-US" sz="2000" dirty="0">
              <a:latin typeface="Arial Narrow" pitchFamily="34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Graphical </a:t>
            </a:r>
            <a:r>
              <a:rPr lang="en-US" sz="2400" dirty="0">
                <a:latin typeface="Arial Narrow" pitchFamily="34" charset="0"/>
              </a:rPr>
              <a:t>representation of the logical relationships, also referred to </a:t>
            </a:r>
            <a:r>
              <a:rPr lang="en-US" sz="2400" dirty="0" smtClean="0">
                <a:latin typeface="Arial Narrow" pitchFamily="34" charset="0"/>
              </a:rPr>
              <a:t>as dependencies</a:t>
            </a:r>
            <a:r>
              <a:rPr lang="en-US" sz="2400" dirty="0">
                <a:latin typeface="Arial Narrow" pitchFamily="34" charset="0"/>
              </a:rPr>
              <a:t>, among the project schedule </a:t>
            </a:r>
            <a:r>
              <a:rPr lang="en-US" sz="2400" dirty="0" smtClean="0">
                <a:latin typeface="Arial Narrow" pitchFamily="34" charset="0"/>
              </a:rPr>
              <a:t>activities</a:t>
            </a:r>
          </a:p>
          <a:p>
            <a:pPr eaLnBrk="0" hangingPunct="0">
              <a:defRPr/>
            </a:pPr>
            <a:r>
              <a:rPr lang="en-US" sz="2400" dirty="0" smtClean="0">
                <a:latin typeface="Arial Narrow" pitchFamily="34" charset="0"/>
              </a:rPr>
              <a:t>Network </a:t>
            </a:r>
            <a:r>
              <a:rPr lang="en-US" sz="2400" dirty="0">
                <a:latin typeface="Arial Narrow" pitchFamily="34" charset="0"/>
              </a:rPr>
              <a:t>diagram is produced manually or by using project management software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7394" r="4823" b="7687"/>
          <a:stretch>
            <a:fillRect/>
          </a:stretch>
        </p:blipFill>
        <p:spPr bwMode="auto">
          <a:xfrm>
            <a:off x="2590800" y="3103563"/>
            <a:ext cx="6477000" cy="322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Sequence activities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00153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269050"/>
              </p:ext>
            </p:extLst>
          </p:nvPr>
        </p:nvGraphicFramePr>
        <p:xfrm>
          <a:off x="2057400" y="2133600"/>
          <a:ext cx="62547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4" imgW="8747760" imgH="4529328" progId="Word.Document.8">
                  <p:embed/>
                </p:oleObj>
              </mc:Choice>
              <mc:Fallback>
                <p:oleObj name="Document" r:id="rId4" imgW="8747760" imgH="45293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6254750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808037"/>
            <a:ext cx="786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latin typeface="Century Gothic" pitchFamily="34" charset="0"/>
              </a:rPr>
              <a:t>Exercise: Draw an AON Network for the following precedence table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Diagrams – Activity on Node (AON)</a:t>
            </a:r>
          </a:p>
        </p:txBody>
      </p:sp>
    </p:spTree>
    <p:extLst>
      <p:ext uri="{BB962C8B-B14F-4D97-AF65-F5344CB8AC3E}">
        <p14:creationId xmlns:p14="http://schemas.microsoft.com/office/powerpoint/2010/main" val="25094230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4"/>
          <p:cNvSpPr>
            <a:spLocks noChangeShapeType="1"/>
          </p:cNvSpPr>
          <p:nvPr/>
        </p:nvSpPr>
        <p:spPr bwMode="auto">
          <a:xfrm flipV="1">
            <a:off x="1143000" y="2667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2895600" y="2514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1143000" y="3581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2819400" y="4114800"/>
            <a:ext cx="838200" cy="858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4800600" y="2514600"/>
            <a:ext cx="154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1993900" y="2286000"/>
            <a:ext cx="901700" cy="7493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1905000" y="3517900"/>
            <a:ext cx="901700" cy="7493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3975100" y="2209800"/>
            <a:ext cx="901700" cy="7493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3746500" y="4598988"/>
            <a:ext cx="901700" cy="7493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6395" name="Line 14"/>
          <p:cNvSpPr>
            <a:spLocks noChangeShapeType="1"/>
          </p:cNvSpPr>
          <p:nvPr/>
        </p:nvSpPr>
        <p:spPr bwMode="auto">
          <a:xfrm flipV="1">
            <a:off x="2819400" y="3695700"/>
            <a:ext cx="22161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5035550" y="3365500"/>
            <a:ext cx="901700" cy="7493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6342063" y="2139950"/>
            <a:ext cx="901700" cy="7493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 flipV="1">
            <a:off x="5967413" y="2889250"/>
            <a:ext cx="2667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2692400"/>
            <a:ext cx="914400" cy="1454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dirty="0"/>
              <a:t>Start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077200" y="2552700"/>
            <a:ext cx="914400" cy="1454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dirty="0"/>
              <a:t>Finish</a:t>
            </a:r>
          </a:p>
        </p:txBody>
      </p:sp>
      <p:sp>
        <p:nvSpPr>
          <p:cNvPr id="16402" name="Line 8"/>
          <p:cNvSpPr>
            <a:spLocks noChangeShapeType="1"/>
          </p:cNvSpPr>
          <p:nvPr/>
        </p:nvSpPr>
        <p:spPr bwMode="auto">
          <a:xfrm>
            <a:off x="7243763" y="2590800"/>
            <a:ext cx="833437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4"/>
          <p:cNvSpPr>
            <a:spLocks noChangeShapeType="1"/>
          </p:cNvSpPr>
          <p:nvPr/>
        </p:nvSpPr>
        <p:spPr bwMode="auto">
          <a:xfrm flipV="1">
            <a:off x="4648200" y="3892550"/>
            <a:ext cx="3352800" cy="1196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Diagrams – Activity on Node (AON)</a:t>
            </a:r>
          </a:p>
        </p:txBody>
      </p:sp>
    </p:spTree>
    <p:extLst>
      <p:ext uri="{BB962C8B-B14F-4D97-AF65-F5344CB8AC3E}">
        <p14:creationId xmlns:p14="http://schemas.microsoft.com/office/powerpoint/2010/main" val="38633035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3"/>
          <p:cNvGraphicFramePr>
            <a:graphicFrameLocks noGrp="1"/>
          </p:cNvGraphicFramePr>
          <p:nvPr>
            <p:ph idx="1"/>
          </p:nvPr>
        </p:nvGraphicFramePr>
        <p:xfrm>
          <a:off x="703263" y="1311275"/>
          <a:ext cx="6661150" cy="3819528"/>
        </p:xfrm>
        <a:graphic>
          <a:graphicData uri="http://schemas.openxmlformats.org/drawingml/2006/table">
            <a:tbl>
              <a:tblPr/>
              <a:tblGrid>
                <a:gridCol w="3330575"/>
                <a:gridCol w="33305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Preceding Activity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Succeeding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6" name="Text Box 35"/>
          <p:cNvSpPr txBox="1">
            <a:spLocks noChangeArrowheads="1"/>
          </p:cNvSpPr>
          <p:nvPr/>
        </p:nvSpPr>
        <p:spPr bwMode="auto">
          <a:xfrm>
            <a:off x="488950" y="5384800"/>
            <a:ext cx="742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—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Draw a network diagram based on the above table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5669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Network Diagrams – Exercise </a:t>
            </a:r>
            <a:r>
              <a:rPr lang="en-US" sz="3200" b="1" dirty="0" smtClean="0">
                <a:solidFill>
                  <a:srgbClr val="FFC800"/>
                </a:solidFill>
                <a:latin typeface="+mj-lt"/>
                <a:ea typeface="+mj-ea"/>
                <a:cs typeface="+mj-cs"/>
              </a:rPr>
              <a:t>1</a:t>
            </a:r>
            <a:endParaRPr lang="en-US" sz="3200" b="1" dirty="0">
              <a:solidFill>
                <a:srgbClr val="FFC8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9946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 slide no bullets">
  <a:themeElements>
    <a:clrScheme name="Text slide no bullets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Text slide no 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 slide no bullets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4129</TotalTime>
  <Words>1022</Words>
  <Application>Microsoft Office PowerPoint</Application>
  <PresentationFormat>On-screen Show (4:3)</PresentationFormat>
  <Paragraphs>387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Text slide no bullets</vt:lpstr>
      <vt:lpstr>3_Module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Ernst &amp; Young</dc:creator>
  <cp:lastModifiedBy>Indika</cp:lastModifiedBy>
  <cp:revision>483</cp:revision>
  <dcterms:created xsi:type="dcterms:W3CDTF">2012-02-08T09:53:35Z</dcterms:created>
  <dcterms:modified xsi:type="dcterms:W3CDTF">2016-08-29T05:54:09Z</dcterms:modified>
</cp:coreProperties>
</file>