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81" r:id="rId2"/>
    <p:sldId id="273" r:id="rId3"/>
    <p:sldId id="274" r:id="rId4"/>
    <p:sldId id="275" r:id="rId5"/>
    <p:sldId id="282" r:id="rId6"/>
    <p:sldId id="283" r:id="rId7"/>
    <p:sldId id="284" r:id="rId8"/>
    <p:sldId id="285" r:id="rId9"/>
    <p:sldId id="278" r:id="rId10"/>
    <p:sldId id="276" r:id="rId11"/>
    <p:sldId id="279" r:id="rId12"/>
    <p:sldId id="280" r:id="rId13"/>
    <p:sldId id="286"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6E83F-DA0E-4B0C-ABB7-4BDDD73B269C}" type="datetimeFigureOut">
              <a:rPr lang="en-US" smtClean="0"/>
              <a:t>3/22/2018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92306-FE3A-4889-B3F4-5998082A5FB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5F0BDAA0-D4CE-45F2-9F60-67AFD0FE9D5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0BDAA0-D4CE-45F2-9F60-67AFD0FE9D5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F0BDAA0-D4CE-45F2-9F60-67AFD0FE9D5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0BDAA0-D4CE-45F2-9F60-67AFD0FE9D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0F7A178-4938-41ED-91D5-BF00B303B85D}" type="datetimeFigureOut">
              <a:rPr lang="en-US" smtClean="0"/>
              <a:pPr/>
              <a:t>3/22/2018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0BDAA0-D4CE-45F2-9F60-67AFD0FE9D5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0F7A178-4938-41ED-91D5-BF00B303B85D}" type="datetimeFigureOut">
              <a:rPr lang="en-US" smtClean="0"/>
              <a:pPr/>
              <a:t>3/22/2018</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0BDAA0-D4CE-45F2-9F60-67AFD0FE9D5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447800"/>
            <a:ext cx="7406640" cy="1371600"/>
          </a:xfrm>
        </p:spPr>
        <p:txBody>
          <a:bodyPr>
            <a:noAutofit/>
          </a:bodyPr>
          <a:lstStyle/>
          <a:p>
            <a:pPr algn="ctr">
              <a:spcBef>
                <a:spcPts val="0"/>
              </a:spcBef>
            </a:pPr>
            <a:r>
              <a:rPr lang="en-US" sz="7200" dirty="0" smtClean="0"/>
              <a:t>Inventories</a:t>
            </a:r>
            <a:br>
              <a:rPr lang="en-US" sz="7200" dirty="0" smtClean="0"/>
            </a:br>
            <a:r>
              <a:rPr lang="en-US" sz="7200" dirty="0" smtClean="0">
                <a:latin typeface="Arial Black" pitchFamily="34" charset="0"/>
              </a:rPr>
              <a:t> </a:t>
            </a:r>
            <a:r>
              <a:rPr lang="en-US" sz="3200" dirty="0" smtClean="0">
                <a:latin typeface="Arial Black" pitchFamily="34" charset="0"/>
              </a:rPr>
              <a:t>LKAS 2 </a:t>
            </a:r>
            <a:endParaRPr lang="en-US" sz="3200" dirty="0">
              <a:latin typeface="Arial Black" pitchFamily="34" charset="0"/>
            </a:endParaRPr>
          </a:p>
        </p:txBody>
      </p:sp>
      <p:sp>
        <p:nvSpPr>
          <p:cNvPr id="3" name="Subtitle 2"/>
          <p:cNvSpPr>
            <a:spLocks noGrp="1"/>
          </p:cNvSpPr>
          <p:nvPr>
            <p:ph type="subTitle" idx="1"/>
          </p:nvPr>
        </p:nvSpPr>
        <p:spPr>
          <a:xfrm>
            <a:off x="1295400" y="4724400"/>
            <a:ext cx="7406640" cy="1752600"/>
          </a:xfrm>
        </p:spPr>
        <p:txBody>
          <a:bodyPr>
            <a:normAutofit fontScale="70000" lnSpcReduction="20000"/>
          </a:bodyPr>
          <a:lstStyle/>
          <a:p>
            <a:r>
              <a:rPr lang="en-US" sz="6600" b="1" dirty="0" err="1" smtClean="0">
                <a:latin typeface="Tahoma" pitchFamily="34" charset="0"/>
                <a:ea typeface="Tahoma" pitchFamily="34" charset="0"/>
                <a:cs typeface="Tahoma" pitchFamily="34" charset="0"/>
              </a:rPr>
              <a:t>Rangajewa</a:t>
            </a:r>
            <a:r>
              <a:rPr lang="en-US" sz="6600" b="1" dirty="0" smtClean="0">
                <a:latin typeface="Tahoma" pitchFamily="34" charset="0"/>
                <a:ea typeface="Tahoma" pitchFamily="34" charset="0"/>
                <a:cs typeface="Tahoma" pitchFamily="34" charset="0"/>
              </a:rPr>
              <a:t> </a:t>
            </a:r>
            <a:r>
              <a:rPr lang="en-US" sz="6600" b="1" dirty="0" err="1" smtClean="0">
                <a:latin typeface="Tahoma" pitchFamily="34" charset="0"/>
                <a:ea typeface="Tahoma" pitchFamily="34" charset="0"/>
                <a:cs typeface="Tahoma" pitchFamily="34" charset="0"/>
              </a:rPr>
              <a:t>Herath</a:t>
            </a:r>
            <a:endParaRPr lang="en-US" sz="6600" b="1" dirty="0" smtClean="0">
              <a:latin typeface="Tahoma" pitchFamily="34" charset="0"/>
              <a:ea typeface="Tahoma" pitchFamily="34" charset="0"/>
              <a:cs typeface="Tahoma" pitchFamily="34" charset="0"/>
            </a:endParaRPr>
          </a:p>
          <a:p>
            <a:r>
              <a:rPr lang="en-US" sz="2800" dirty="0" smtClean="0"/>
              <a:t>B.Sc. Accountancy and Financial Management(Sp.) (</a:t>
            </a:r>
            <a:r>
              <a:rPr lang="en-US" sz="2800" dirty="0" err="1" smtClean="0"/>
              <a:t>Hons</a:t>
            </a:r>
            <a:r>
              <a:rPr lang="en-US" sz="2800" dirty="0" smtClean="0"/>
              <a:t>.) (USJ) , </a:t>
            </a:r>
          </a:p>
          <a:p>
            <a:r>
              <a:rPr lang="en-US" sz="2800" dirty="0" smtClean="0"/>
              <a:t>Master of Business Administration -PIM(USJ)</a:t>
            </a:r>
          </a:p>
          <a:p>
            <a:r>
              <a:rPr lang="en-US" sz="2800" b="1" dirty="0" smtClean="0">
                <a:solidFill>
                  <a:srgbClr val="FF0000"/>
                </a:solidFill>
              </a:rPr>
              <a:t>(Senior Lecturer, University of Sri Jayewardenepura)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 Realizable Value (NRV)</a:t>
            </a:r>
            <a:r>
              <a:rPr lang="en-US" dirty="0" smtClean="0"/>
              <a:t> </a:t>
            </a:r>
            <a:endParaRPr lang="en-US" dirty="0"/>
          </a:p>
        </p:txBody>
      </p:sp>
      <p:sp>
        <p:nvSpPr>
          <p:cNvPr id="3" name="Content Placeholder 2"/>
          <p:cNvSpPr>
            <a:spLocks noGrp="1"/>
          </p:cNvSpPr>
          <p:nvPr>
            <p:ph idx="1"/>
          </p:nvPr>
        </p:nvSpPr>
        <p:spPr>
          <a:xfrm>
            <a:off x="1066800" y="1447800"/>
            <a:ext cx="7866888" cy="4800600"/>
          </a:xfrm>
        </p:spPr>
        <p:txBody>
          <a:bodyPr/>
          <a:lstStyle/>
          <a:p>
            <a:pPr algn="just">
              <a:buNone/>
            </a:pPr>
            <a:r>
              <a:rPr lang="en-US" dirty="0" smtClean="0"/>
              <a:t>	The </a:t>
            </a:r>
            <a:r>
              <a:rPr lang="en-US" dirty="0"/>
              <a:t>estimated selling price in the ordinary course of business less the estimated costs of completion and the estimated costs necessary to make the sale.</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smtClean="0"/>
              <a:t>Exercise </a:t>
            </a:r>
            <a:r>
              <a:rPr lang="en-US" dirty="0" smtClean="0">
                <a:latin typeface="Times New Roman" pitchFamily="18" charset="0"/>
                <a:cs typeface="Times New Roman" pitchFamily="18" charset="0"/>
              </a:rPr>
              <a:t>2</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en-US" dirty="0" smtClean="0">
                <a:latin typeface="Times New Roman" pitchFamily="18" charset="0"/>
                <a:cs typeface="Times New Roman" pitchFamily="18" charset="0"/>
              </a:rPr>
              <a:t>Lanka </a:t>
            </a:r>
            <a:r>
              <a:rPr lang="en-US" dirty="0" smtClean="0">
                <a:latin typeface="Times New Roman" pitchFamily="18" charset="0"/>
                <a:cs typeface="Times New Roman" pitchFamily="18" charset="0"/>
              </a:rPr>
              <a:t>Company PLC. had 50 000 units of product X which was purchased at Rs.40 each. But these items now can only be sold at Rs.35 per unit. However 10% sales commission should be given to sales staff at the time of sale.</a:t>
            </a:r>
          </a:p>
          <a:p>
            <a:pPr algn="just">
              <a:buNone/>
            </a:pPr>
            <a:r>
              <a:rPr lang="en-US" b="1" dirty="0" smtClean="0">
                <a:latin typeface="Times New Roman" pitchFamily="18" charset="0"/>
                <a:cs typeface="Times New Roman" pitchFamily="18" charset="0"/>
              </a:rPr>
              <a:t>	Required:</a:t>
            </a:r>
            <a:r>
              <a:rPr lang="en-US" dirty="0" smtClean="0">
                <a:latin typeface="Times New Roman" pitchFamily="18" charset="0"/>
                <a:cs typeface="Times New Roman" pitchFamily="18" charset="0"/>
              </a:rPr>
              <a:t> Calculate the NRV of the stock.</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a:t>
            </a:r>
            <a:r>
              <a:rPr lang="en-US" dirty="0" smtClean="0">
                <a:latin typeface="Times New Roman" pitchFamily="18" charset="0"/>
                <a:cs typeface="Times New Roman" pitchFamily="18" charset="0"/>
              </a:rPr>
              <a:t>3</a:t>
            </a:r>
            <a:r>
              <a:rPr lang="en-US" dirty="0" smtClean="0"/>
              <a:t/>
            </a:r>
            <a:br>
              <a:rPr lang="en-US" dirty="0" smtClean="0"/>
            </a:br>
            <a:endParaRPr lang="en-US" dirty="0"/>
          </a:p>
        </p:txBody>
      </p:sp>
      <p:sp>
        <p:nvSpPr>
          <p:cNvPr id="3" name="Content Placeholder 2"/>
          <p:cNvSpPr>
            <a:spLocks noGrp="1"/>
          </p:cNvSpPr>
          <p:nvPr>
            <p:ph idx="1"/>
          </p:nvPr>
        </p:nvSpPr>
        <p:spPr>
          <a:xfrm>
            <a:off x="1066800" y="1447800"/>
            <a:ext cx="7866888" cy="4191000"/>
          </a:xfrm>
        </p:spPr>
        <p:txBody>
          <a:bodyPr>
            <a:normAutofit fontScale="92500" lnSpcReduction="10000"/>
          </a:bodyPr>
          <a:lstStyle/>
          <a:p>
            <a:pPr algn="just"/>
            <a:r>
              <a:rPr lang="en-US" dirty="0" smtClean="0">
                <a:latin typeface="Times New Roman" pitchFamily="18" charset="0"/>
                <a:cs typeface="Times New Roman" pitchFamily="18" charset="0"/>
              </a:rPr>
              <a:t>Lanka Company PLC. had 10 000 units of product X which are party completed. Cost incurred up to date is Rs.150,000. These items can be sold at Rs.25 each once the product is completed. However a cost of Rs.80,000 has to be incurred to complete these products. Further, 10% sales commission should be given to sales staff at the time of sale.</a:t>
            </a:r>
          </a:p>
          <a:p>
            <a:pPr algn="just"/>
            <a:r>
              <a:rPr lang="en-US" b="1" dirty="0" smtClean="0">
                <a:latin typeface="Times New Roman" pitchFamily="18" charset="0"/>
                <a:cs typeface="Times New Roman" pitchFamily="18" charset="0"/>
              </a:rPr>
              <a:t>Required:</a:t>
            </a:r>
            <a:r>
              <a:rPr lang="en-US" dirty="0" smtClean="0">
                <a:latin typeface="Times New Roman" pitchFamily="18" charset="0"/>
                <a:cs typeface="Times New Roman" pitchFamily="18" charset="0"/>
              </a:rPr>
              <a:t> Calculate the NRV of the stock</a:t>
            </a:r>
            <a:r>
              <a:rPr lang="en-US"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ahoma" pitchFamily="34" charset="0"/>
                <a:ea typeface="Tahoma" pitchFamily="34" charset="0"/>
                <a:cs typeface="Tahoma" pitchFamily="34" charset="0"/>
              </a:rPr>
              <a:t>Techniques for the measurement of cost</a:t>
            </a:r>
            <a:endParaRPr lang="en-US" sz="40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600200"/>
            <a:ext cx="8382000" cy="4525963"/>
          </a:xfrm>
        </p:spPr>
        <p:txBody>
          <a:bodyPr>
            <a:normAutofit fontScale="85000" lnSpcReduction="10000"/>
          </a:bodyPr>
          <a:lstStyle/>
          <a:p>
            <a:pPr algn="just"/>
            <a:r>
              <a:rPr lang="en-US" dirty="0" smtClean="0"/>
              <a:t>The cost of inventories of items that are not ordinarily interchangeable and goods or services produced and segregated for specific projects shall be assigned by using </a:t>
            </a:r>
            <a:r>
              <a:rPr lang="en-US" b="1" dirty="0" smtClean="0"/>
              <a:t>specific identification </a:t>
            </a:r>
            <a:r>
              <a:rPr lang="en-US" dirty="0" smtClean="0"/>
              <a:t>of their individual costs.</a:t>
            </a:r>
          </a:p>
          <a:p>
            <a:pPr algn="just"/>
            <a:r>
              <a:rPr lang="en-US" dirty="0" smtClean="0"/>
              <a:t>The cost of inventories, other than those could use specific identification, shall be assigned by using the </a:t>
            </a:r>
            <a:r>
              <a:rPr lang="en-US" b="1" dirty="0" smtClean="0"/>
              <a:t>first-in, first-out (FIFO) or weighted average cost </a:t>
            </a:r>
            <a:r>
              <a:rPr lang="en-US" dirty="0" smtClean="0"/>
              <a:t>formula. An entity shall use the same cost formula for all inventories having a similar nature and use to the entity. For inventories with a different nature or use, different cost formulas may be justified.</a:t>
            </a:r>
            <a:endParaRPr lang="en-US" dirty="0"/>
          </a:p>
        </p:txBody>
      </p:sp>
      <p:sp>
        <p:nvSpPr>
          <p:cNvPr id="4" name="Slide Number Placeholder 3"/>
          <p:cNvSpPr>
            <a:spLocks noGrp="1"/>
          </p:cNvSpPr>
          <p:nvPr>
            <p:ph type="sldNum" sz="quarter" idx="12"/>
          </p:nvPr>
        </p:nvSpPr>
        <p:spPr/>
        <p:txBody>
          <a:bodyPr/>
          <a:lstStyle/>
          <a:p>
            <a:fld id="{3AFCDDD1-878C-4C48-BF98-0CB968145B68}"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ahoma" pitchFamily="34" charset="0"/>
                <a:ea typeface="Tahoma" pitchFamily="34" charset="0"/>
                <a:cs typeface="Tahoma" pitchFamily="34" charset="0"/>
              </a:rPr>
              <a:t>Recognition as an expense</a:t>
            </a:r>
          </a:p>
        </p:txBody>
      </p:sp>
      <p:sp>
        <p:nvSpPr>
          <p:cNvPr id="3" name="Content Placeholder 2"/>
          <p:cNvSpPr>
            <a:spLocks noGrp="1"/>
          </p:cNvSpPr>
          <p:nvPr>
            <p:ph idx="1"/>
          </p:nvPr>
        </p:nvSpPr>
        <p:spPr>
          <a:xfrm>
            <a:off x="304800" y="1447800"/>
            <a:ext cx="8382000" cy="4678363"/>
          </a:xfrm>
        </p:spPr>
        <p:txBody>
          <a:bodyPr>
            <a:normAutofit/>
          </a:bodyPr>
          <a:lstStyle/>
          <a:p>
            <a:pPr algn="just"/>
            <a:r>
              <a:rPr lang="en-US" sz="2700" dirty="0" smtClean="0"/>
              <a:t>When inventories are sold, the carrying amount of those inventories shall be </a:t>
            </a:r>
            <a:r>
              <a:rPr lang="en-US" sz="2700" dirty="0" err="1" smtClean="0"/>
              <a:t>recognised</a:t>
            </a:r>
            <a:r>
              <a:rPr lang="en-US" sz="2700" dirty="0" smtClean="0"/>
              <a:t> as an expense in the period in which the related revenue is </a:t>
            </a:r>
            <a:r>
              <a:rPr lang="en-US" sz="2700" dirty="0" err="1" smtClean="0"/>
              <a:t>recognised</a:t>
            </a:r>
            <a:r>
              <a:rPr lang="en-US" sz="2700" dirty="0" smtClean="0"/>
              <a:t>. The amount of any write-down of inventories to net </a:t>
            </a:r>
            <a:r>
              <a:rPr lang="en-US" sz="2700" dirty="0" err="1" smtClean="0"/>
              <a:t>realisable</a:t>
            </a:r>
            <a:r>
              <a:rPr lang="en-US" sz="2700" dirty="0" smtClean="0"/>
              <a:t> value and all losses of inventories shall be </a:t>
            </a:r>
            <a:r>
              <a:rPr lang="en-US" sz="2700" dirty="0" err="1" smtClean="0"/>
              <a:t>recognised</a:t>
            </a:r>
            <a:r>
              <a:rPr lang="en-US" sz="2700" dirty="0" smtClean="0"/>
              <a:t> as an expense in the period the write-down or loss occurs. The amount of any reversal of any write-down of inventories, arising from an increase in net </a:t>
            </a:r>
            <a:r>
              <a:rPr lang="en-US" sz="2700" dirty="0" err="1" smtClean="0"/>
              <a:t>realisable</a:t>
            </a:r>
            <a:r>
              <a:rPr lang="en-US" sz="2700" dirty="0" smtClean="0"/>
              <a:t> value, shall be </a:t>
            </a:r>
            <a:r>
              <a:rPr lang="en-US" sz="2700" dirty="0" err="1" smtClean="0"/>
              <a:t>recognised</a:t>
            </a:r>
            <a:r>
              <a:rPr lang="en-US" sz="2700" dirty="0" smtClean="0"/>
              <a:t> as a reduction in the amount of inventories </a:t>
            </a:r>
            <a:r>
              <a:rPr lang="en-US" sz="2700" dirty="0" err="1" smtClean="0"/>
              <a:t>recognised</a:t>
            </a:r>
            <a:r>
              <a:rPr lang="en-US" sz="2700" dirty="0" smtClean="0"/>
              <a:t> as an expense in the period in which the reversal occurs.</a:t>
            </a:r>
          </a:p>
        </p:txBody>
      </p:sp>
      <p:sp>
        <p:nvSpPr>
          <p:cNvPr id="4" name="Slide Number Placeholder 3"/>
          <p:cNvSpPr>
            <a:spLocks noGrp="1"/>
          </p:cNvSpPr>
          <p:nvPr>
            <p:ph type="sldNum" sz="quarter" idx="12"/>
          </p:nvPr>
        </p:nvSpPr>
        <p:spPr/>
        <p:txBody>
          <a:bodyPr/>
          <a:lstStyle/>
          <a:p>
            <a:fld id="{3AFCDDD1-878C-4C48-BF98-0CB968145B68}"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763000" cy="2133600"/>
          </a:xfrm>
        </p:spPr>
        <p:txBody>
          <a:bodyPr>
            <a:noAutofit/>
          </a:bodyPr>
          <a:lstStyle/>
          <a:p>
            <a:pPr algn="ctr"/>
            <a:r>
              <a:rPr lang="en-US" sz="4800" b="1" dirty="0" smtClean="0">
                <a:latin typeface="Tahoma" pitchFamily="34" charset="0"/>
                <a:ea typeface="Tahoma" pitchFamily="34" charset="0"/>
                <a:cs typeface="Tahoma" pitchFamily="34" charset="0"/>
              </a:rPr>
              <a:t>Events after the Reporting Period</a:t>
            </a:r>
            <a:br>
              <a:rPr lang="en-US" sz="4800" b="1" dirty="0" smtClean="0">
                <a:latin typeface="Tahoma" pitchFamily="34" charset="0"/>
                <a:ea typeface="Tahoma" pitchFamily="34" charset="0"/>
                <a:cs typeface="Tahoma" pitchFamily="34" charset="0"/>
              </a:rPr>
            </a:br>
            <a:r>
              <a:rPr lang="en-US" sz="3600" dirty="0" smtClean="0">
                <a:latin typeface="Tahoma" pitchFamily="34" charset="0"/>
                <a:ea typeface="Tahoma" pitchFamily="34" charset="0"/>
                <a:cs typeface="Tahoma" pitchFamily="34" charset="0"/>
              </a:rPr>
              <a:t>( LKAS 10)</a:t>
            </a:r>
            <a:endParaRPr lang="en-US" sz="3600" b="1"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1828800" y="5358384"/>
            <a:ext cx="7086600" cy="1499616"/>
          </a:xfrm>
        </p:spPr>
        <p:txBody>
          <a:bodyPr>
            <a:normAutofit/>
          </a:bodyPr>
          <a:lstStyle/>
          <a:p>
            <a:r>
              <a:rPr lang="en-US" sz="4800" b="1" dirty="0" smtClean="0">
                <a:solidFill>
                  <a:schemeClr val="tx1"/>
                </a:solidFill>
                <a:latin typeface="Tahoma" pitchFamily="34" charset="0"/>
                <a:ea typeface="Tahoma" pitchFamily="34" charset="0"/>
                <a:cs typeface="Tahoma" pitchFamily="34" charset="0"/>
              </a:rPr>
              <a:t>Rangajewa Herath</a:t>
            </a:r>
          </a:p>
          <a:p>
            <a:r>
              <a:rPr lang="en-US" sz="1600" b="1" i="1" dirty="0" smtClean="0"/>
              <a:t>B.Sc. Accountancy and Financial Management(Sp.) (</a:t>
            </a:r>
            <a:r>
              <a:rPr lang="en-US" sz="1600" b="1" i="1" dirty="0" err="1" smtClean="0"/>
              <a:t>Hons</a:t>
            </a:r>
            <a:r>
              <a:rPr lang="en-US" sz="1600" b="1" i="1" dirty="0" smtClean="0"/>
              <a:t>.) (USJ) , </a:t>
            </a:r>
          </a:p>
          <a:p>
            <a:r>
              <a:rPr lang="en-US" sz="1600" b="1" i="1" dirty="0" smtClean="0"/>
              <a:t>Master of Business Administration -PIM(USJ)</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The objective of this Standard </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219200"/>
            <a:ext cx="8915400" cy="5181600"/>
          </a:xfrm>
        </p:spPr>
        <p:txBody>
          <a:bodyPr>
            <a:noAutofit/>
          </a:bodyPr>
          <a:lstStyle/>
          <a:p>
            <a:pPr marL="0" indent="0" algn="just">
              <a:lnSpc>
                <a:spcPct val="150000"/>
              </a:lnSpc>
              <a:buNone/>
            </a:pPr>
            <a:r>
              <a:rPr lang="en-US" sz="2300" dirty="0" smtClean="0">
                <a:latin typeface="Tahoma" pitchFamily="34" charset="0"/>
                <a:ea typeface="Tahoma" pitchFamily="34" charset="0"/>
                <a:cs typeface="Tahoma" pitchFamily="34" charset="0"/>
              </a:rPr>
              <a:t>The objective of this Standard is to prescribe: </a:t>
            </a:r>
          </a:p>
          <a:p>
            <a:pPr algn="just">
              <a:lnSpc>
                <a:spcPct val="150000"/>
              </a:lnSpc>
              <a:buNone/>
            </a:pPr>
            <a:r>
              <a:rPr lang="en-US" sz="2300" dirty="0" smtClean="0">
                <a:latin typeface="Tahoma" pitchFamily="34" charset="0"/>
                <a:ea typeface="Tahoma" pitchFamily="34" charset="0"/>
                <a:cs typeface="Tahoma" pitchFamily="34" charset="0"/>
              </a:rPr>
              <a:t>	(a) when an entity should adjust its financial statements for events after the reporting period; and </a:t>
            </a:r>
          </a:p>
          <a:p>
            <a:pPr algn="just">
              <a:lnSpc>
                <a:spcPct val="150000"/>
              </a:lnSpc>
              <a:buNone/>
            </a:pPr>
            <a:r>
              <a:rPr lang="en-US" sz="2300" dirty="0" smtClean="0">
                <a:latin typeface="Tahoma" pitchFamily="34" charset="0"/>
                <a:ea typeface="Tahoma" pitchFamily="34" charset="0"/>
                <a:cs typeface="Tahoma" pitchFamily="34" charset="0"/>
              </a:rPr>
              <a:t>	(b) the disclosures that an entity should give about the date when the financial statements were authorised for issue and about events after the reporting period. </a:t>
            </a:r>
          </a:p>
          <a:p>
            <a:pPr algn="just">
              <a:lnSpc>
                <a:spcPct val="150000"/>
              </a:lnSpc>
              <a:buNone/>
            </a:pPr>
            <a:r>
              <a:rPr lang="en-US" sz="2300" dirty="0" smtClean="0">
                <a:latin typeface="Tahoma" pitchFamily="34" charset="0"/>
                <a:ea typeface="Tahoma" pitchFamily="34" charset="0"/>
                <a:cs typeface="Tahoma" pitchFamily="34" charset="0"/>
              </a:rPr>
              <a:t>	The Standard also requires that an entity should not prepare its financial statements on a going concern basis if events after the reporting period indicate that the going concern assumption is not appropriate.</a:t>
            </a:r>
            <a:endParaRPr lang="en-US" sz="23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Scope</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625609"/>
          </a:xfrm>
        </p:spPr>
        <p:txBody>
          <a:bodyPr>
            <a:noAutofit/>
          </a:bodyPr>
          <a:lstStyle/>
          <a:p>
            <a:pPr algn="just">
              <a:lnSpc>
                <a:spcPct val="150000"/>
              </a:lnSpc>
            </a:pPr>
            <a:r>
              <a:rPr lang="en-US" dirty="0" smtClean="0">
                <a:latin typeface="Tahoma" pitchFamily="34" charset="0"/>
                <a:ea typeface="Tahoma" pitchFamily="34" charset="0"/>
                <a:cs typeface="Tahoma" pitchFamily="34" charset="0"/>
              </a:rPr>
              <a:t>This Standard shall be applied in the accounting for, and disclosure of, events after the reporting period.</a:t>
            </a:r>
            <a:endParaRPr lang="en-US"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Definitions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625609"/>
          </a:xfrm>
        </p:spPr>
        <p:txBody>
          <a:bodyPr>
            <a:noAutofit/>
          </a:bodyPr>
          <a:lstStyle/>
          <a:p>
            <a:pPr algn="just">
              <a:lnSpc>
                <a:spcPct val="150000"/>
              </a:lnSpc>
            </a:pPr>
            <a:r>
              <a:rPr lang="en-US" b="1" dirty="0" smtClean="0"/>
              <a:t>Events after the reporting period </a:t>
            </a:r>
            <a:r>
              <a:rPr lang="en-US" dirty="0" smtClean="0"/>
              <a:t>are those events, favourable and </a:t>
            </a:r>
            <a:r>
              <a:rPr lang="en-US" dirty="0" err="1" smtClean="0"/>
              <a:t>unfavourable</a:t>
            </a:r>
            <a:r>
              <a:rPr lang="en-US" dirty="0" smtClean="0"/>
              <a:t>, that occur between the end of the reporting period and the date when the financial statements are authorised for issue. </a:t>
            </a:r>
          </a:p>
          <a:p>
            <a:pPr algn="just">
              <a:lnSpc>
                <a:spcPct val="150000"/>
              </a:lnSpc>
            </a:pPr>
            <a:r>
              <a:rPr lang="en-US" dirty="0" smtClean="0"/>
              <a:t>Two types of events can be identified:</a:t>
            </a:r>
            <a:endParaRPr lang="en-US"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Definitions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625609"/>
          </a:xfrm>
        </p:spPr>
        <p:txBody>
          <a:bodyPr>
            <a:noAutofit/>
          </a:bodyPr>
          <a:lstStyle/>
          <a:p>
            <a:pPr algn="just">
              <a:lnSpc>
                <a:spcPct val="125000"/>
              </a:lnSpc>
              <a:buNone/>
            </a:pPr>
            <a:r>
              <a:rPr lang="en-US" dirty="0" smtClean="0"/>
              <a:t>	(a) those that provide evidence of conditions that existed at the end of the reporting period </a:t>
            </a:r>
            <a:r>
              <a:rPr lang="en-US" b="1" dirty="0" smtClean="0"/>
              <a:t>(adjusting events after the reporting period); </a:t>
            </a:r>
            <a:r>
              <a:rPr lang="en-US" dirty="0" smtClean="0"/>
              <a:t>and</a:t>
            </a:r>
          </a:p>
          <a:p>
            <a:pPr algn="just">
              <a:lnSpc>
                <a:spcPct val="125000"/>
              </a:lnSpc>
              <a:buNone/>
            </a:pPr>
            <a:endParaRPr lang="en-US" dirty="0" smtClean="0"/>
          </a:p>
          <a:p>
            <a:pPr algn="just">
              <a:lnSpc>
                <a:spcPct val="125000"/>
              </a:lnSpc>
              <a:buNone/>
            </a:pPr>
            <a:r>
              <a:rPr lang="en-US" dirty="0" smtClean="0"/>
              <a:t>	 (b) those that are indicative of conditions that arose after the reporting period </a:t>
            </a:r>
            <a:r>
              <a:rPr lang="en-US" b="1" dirty="0" smtClean="0"/>
              <a:t>(non-adjusting events after the reporting period)</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Inventories</a:t>
            </a:r>
            <a:endParaRPr lang="en-US" dirty="0"/>
          </a:p>
        </p:txBody>
      </p:sp>
      <p:sp>
        <p:nvSpPr>
          <p:cNvPr id="3" name="Content Placeholder 2"/>
          <p:cNvSpPr>
            <a:spLocks noGrp="1"/>
          </p:cNvSpPr>
          <p:nvPr>
            <p:ph idx="1"/>
          </p:nvPr>
        </p:nvSpPr>
        <p:spPr/>
        <p:txBody>
          <a:bodyPr/>
          <a:lstStyle/>
          <a:p>
            <a:pPr>
              <a:buNone/>
            </a:pPr>
            <a:r>
              <a:rPr lang="en-US" b="1" dirty="0"/>
              <a:t>Inventories</a:t>
            </a:r>
            <a:r>
              <a:rPr lang="en-US" dirty="0"/>
              <a:t> are assets:</a:t>
            </a:r>
          </a:p>
          <a:p>
            <a:pPr>
              <a:buNone/>
            </a:pPr>
            <a:r>
              <a:rPr lang="en-US" dirty="0"/>
              <a:t>(a) held for sale in the ordinary course of business;</a:t>
            </a:r>
          </a:p>
          <a:p>
            <a:pPr>
              <a:buNone/>
            </a:pPr>
            <a:r>
              <a:rPr lang="en-US" dirty="0"/>
              <a:t>(b) in the process of production for such sale; or</a:t>
            </a:r>
          </a:p>
          <a:p>
            <a:pPr>
              <a:buNone/>
            </a:pPr>
            <a:r>
              <a:rPr lang="en-US" dirty="0"/>
              <a:t>(c) in the form of materials or supplies to be consumed in the production process or in the rendering of services.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080120"/>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Events after the reporting period</a:t>
            </a:r>
            <a:endParaRPr lang="en-US" sz="4400" dirty="0">
              <a:latin typeface="Tahoma" pitchFamily="34" charset="0"/>
              <a:ea typeface="Tahoma" pitchFamily="34" charset="0"/>
              <a:cs typeface="Tahoma" pitchFamily="34" charset="0"/>
            </a:endParaRPr>
          </a:p>
        </p:txBody>
      </p:sp>
      <p:cxnSp>
        <p:nvCxnSpPr>
          <p:cNvPr id="5" name="Straight Arrow Connector 4"/>
          <p:cNvCxnSpPr/>
          <p:nvPr/>
        </p:nvCxnSpPr>
        <p:spPr>
          <a:xfrm>
            <a:off x="685800" y="2819400"/>
            <a:ext cx="7391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067594" y="2818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200400" y="28194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3048000"/>
            <a:ext cx="1524000" cy="369332"/>
          </a:xfrm>
          <a:prstGeom prst="rect">
            <a:avLst/>
          </a:prstGeom>
          <a:noFill/>
        </p:spPr>
        <p:txBody>
          <a:bodyPr wrap="square" rtlCol="0">
            <a:spAutoFit/>
          </a:bodyPr>
          <a:lstStyle/>
          <a:p>
            <a:r>
              <a:rPr lang="en-US" dirty="0" smtClean="0">
                <a:latin typeface="Tahoma" pitchFamily="34" charset="0"/>
                <a:ea typeface="Tahoma" pitchFamily="34" charset="0"/>
                <a:cs typeface="Tahoma" pitchFamily="34" charset="0"/>
              </a:rPr>
              <a:t>01/04/ 2015</a:t>
            </a:r>
          </a:p>
        </p:txBody>
      </p:sp>
      <p:cxnSp>
        <p:nvCxnSpPr>
          <p:cNvPr id="19" name="Straight Connector 18"/>
          <p:cNvCxnSpPr/>
          <p:nvPr/>
        </p:nvCxnSpPr>
        <p:spPr>
          <a:xfrm rot="5400000">
            <a:off x="7391400" y="28194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66800" y="1828800"/>
            <a:ext cx="2743200" cy="307777"/>
          </a:xfrm>
          <a:prstGeom prst="rect">
            <a:avLst/>
          </a:prstGeom>
          <a:noFill/>
        </p:spPr>
        <p:txBody>
          <a:bodyPr wrap="square" rtlCol="0">
            <a:spAutoFit/>
          </a:bodyPr>
          <a:lstStyle/>
          <a:p>
            <a:r>
              <a:rPr lang="en-US" sz="1400" b="1" dirty="0" smtClean="0"/>
              <a:t> </a:t>
            </a:r>
            <a:r>
              <a:rPr lang="en-US" sz="1400" b="1" dirty="0" smtClean="0">
                <a:latin typeface="Tahoma" pitchFamily="34" charset="0"/>
                <a:ea typeface="Tahoma" pitchFamily="34" charset="0"/>
                <a:cs typeface="Tahoma" pitchFamily="34" charset="0"/>
              </a:rPr>
              <a:t>Reporting Period</a:t>
            </a:r>
            <a:endParaRPr lang="en-US" sz="1400" b="1" dirty="0">
              <a:latin typeface="Tahoma" pitchFamily="34" charset="0"/>
              <a:ea typeface="Tahoma" pitchFamily="34" charset="0"/>
              <a:cs typeface="Tahoma" pitchFamily="34" charset="0"/>
            </a:endParaRPr>
          </a:p>
        </p:txBody>
      </p:sp>
      <p:sp>
        <p:nvSpPr>
          <p:cNvPr id="25" name="TextBox 24"/>
          <p:cNvSpPr txBox="1"/>
          <p:nvPr/>
        </p:nvSpPr>
        <p:spPr>
          <a:xfrm>
            <a:off x="5257800" y="1828800"/>
            <a:ext cx="2743200" cy="800219"/>
          </a:xfrm>
          <a:prstGeom prst="rect">
            <a:avLst/>
          </a:prstGeom>
          <a:noFill/>
        </p:spPr>
        <p:txBody>
          <a:bodyPr wrap="square" rtlCol="0">
            <a:spAutoFit/>
          </a:bodyPr>
          <a:lstStyle/>
          <a:p>
            <a:pPr algn="ctr"/>
            <a:r>
              <a:rPr lang="en-US"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Date that financial statements are authorized for issue</a:t>
            </a:r>
            <a:endParaRPr lang="en-US" b="1" dirty="0">
              <a:latin typeface="Tahoma" pitchFamily="34" charset="0"/>
              <a:ea typeface="Tahoma" pitchFamily="34" charset="0"/>
              <a:cs typeface="Tahoma" pitchFamily="34" charset="0"/>
            </a:endParaRPr>
          </a:p>
        </p:txBody>
      </p:sp>
      <p:cxnSp>
        <p:nvCxnSpPr>
          <p:cNvPr id="27" name="Straight Connector 26"/>
          <p:cNvCxnSpPr/>
          <p:nvPr/>
        </p:nvCxnSpPr>
        <p:spPr>
          <a:xfrm rot="5400000">
            <a:off x="6438900" y="2857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ight Brace 28"/>
          <p:cNvSpPr/>
          <p:nvPr/>
        </p:nvSpPr>
        <p:spPr>
          <a:xfrm rot="16200000">
            <a:off x="4972050" y="3181350"/>
            <a:ext cx="533400" cy="3009900"/>
          </a:xfrm>
          <a:prstGeom prst="rightBrace">
            <a:avLst>
              <a:gd name="adj1" fmla="val 24866"/>
              <a:gd name="adj2" fmla="val 50000"/>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2743200" y="4114800"/>
            <a:ext cx="5486400" cy="369332"/>
          </a:xfrm>
          <a:prstGeom prst="rect">
            <a:avLst/>
          </a:prstGeom>
          <a:noFill/>
        </p:spPr>
        <p:txBody>
          <a:bodyPr wrap="square" rtlCol="0">
            <a:spAutoFit/>
          </a:bodyPr>
          <a:lstStyle/>
          <a:p>
            <a:pPr algn="ctr"/>
            <a:r>
              <a:rPr lang="en-US" b="1" dirty="0" smtClean="0">
                <a:latin typeface="Tahoma" pitchFamily="34" charset="0"/>
                <a:ea typeface="Tahoma" pitchFamily="34" charset="0"/>
                <a:cs typeface="Tahoma" pitchFamily="34" charset="0"/>
              </a:rPr>
              <a:t>Events after the reporting period</a:t>
            </a:r>
            <a:endParaRPr lang="en-US" b="1" dirty="0">
              <a:latin typeface="Tahoma" pitchFamily="34" charset="0"/>
              <a:ea typeface="Tahoma" pitchFamily="34" charset="0"/>
              <a:cs typeface="Tahoma" pitchFamily="34" charset="0"/>
            </a:endParaRPr>
          </a:p>
        </p:txBody>
      </p:sp>
      <p:sp>
        <p:nvSpPr>
          <p:cNvPr id="32" name="Right Brace 31"/>
          <p:cNvSpPr/>
          <p:nvPr/>
        </p:nvSpPr>
        <p:spPr>
          <a:xfrm rot="16200000">
            <a:off x="2057400" y="1295400"/>
            <a:ext cx="457200" cy="2133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2667000" y="3048000"/>
            <a:ext cx="1524000" cy="369332"/>
          </a:xfrm>
          <a:prstGeom prst="rect">
            <a:avLst/>
          </a:prstGeom>
          <a:noFill/>
        </p:spPr>
        <p:txBody>
          <a:bodyPr wrap="square" rtlCol="0">
            <a:spAutoFit/>
          </a:bodyPr>
          <a:lstStyle/>
          <a:p>
            <a:r>
              <a:rPr lang="en-US" dirty="0" smtClean="0">
                <a:latin typeface="Tahoma" pitchFamily="34" charset="0"/>
                <a:ea typeface="Tahoma" pitchFamily="34" charset="0"/>
                <a:cs typeface="Tahoma" pitchFamily="34" charset="0"/>
              </a:rPr>
              <a:t>31/03/ 2016</a:t>
            </a:r>
          </a:p>
        </p:txBody>
      </p:sp>
      <p:sp>
        <p:nvSpPr>
          <p:cNvPr id="37" name="TextBox 36"/>
          <p:cNvSpPr txBox="1"/>
          <p:nvPr/>
        </p:nvSpPr>
        <p:spPr>
          <a:xfrm>
            <a:off x="5943600" y="3048000"/>
            <a:ext cx="1524000" cy="369332"/>
          </a:xfrm>
          <a:prstGeom prst="rect">
            <a:avLst/>
          </a:prstGeom>
          <a:noFill/>
        </p:spPr>
        <p:txBody>
          <a:bodyPr wrap="square" rtlCol="0">
            <a:spAutoFit/>
          </a:bodyPr>
          <a:lstStyle/>
          <a:p>
            <a:r>
              <a:rPr lang="en-US" dirty="0" smtClean="0">
                <a:latin typeface="Tahoma" pitchFamily="34" charset="0"/>
                <a:ea typeface="Tahoma" pitchFamily="34" charset="0"/>
                <a:cs typeface="Tahoma" pitchFamily="34" charset="0"/>
              </a:rPr>
              <a:t>30/06/ 2016</a:t>
            </a:r>
          </a:p>
        </p:txBody>
      </p:sp>
      <p:sp>
        <p:nvSpPr>
          <p:cNvPr id="41" name="Oval 40"/>
          <p:cNvSpPr/>
          <p:nvPr/>
        </p:nvSpPr>
        <p:spPr>
          <a:xfrm>
            <a:off x="4114800" y="2743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876800" y="2743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486400" y="2743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096000" y="2743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rot="16200000" flipV="1">
            <a:off x="4114800" y="3200400"/>
            <a:ext cx="9906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6200000" flipV="1">
            <a:off x="4495800" y="3429000"/>
            <a:ext cx="990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flipH="1" flipV="1">
            <a:off x="4800600" y="3352800"/>
            <a:ext cx="9906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5143500" y="3086100"/>
            <a:ext cx="10668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048000" y="4953000"/>
            <a:ext cx="2057400" cy="369332"/>
          </a:xfrm>
          <a:prstGeom prst="rect">
            <a:avLst/>
          </a:prstGeom>
          <a:noFill/>
        </p:spPr>
        <p:txBody>
          <a:bodyPr wrap="square" rtlCol="0">
            <a:spAutoFit/>
          </a:bodyPr>
          <a:lstStyle/>
          <a:p>
            <a:r>
              <a:rPr lang="en-US" dirty="0" smtClean="0">
                <a:latin typeface="Tahoma" pitchFamily="34" charset="0"/>
                <a:ea typeface="Tahoma" pitchFamily="34" charset="0"/>
                <a:cs typeface="Tahoma" pitchFamily="34" charset="0"/>
              </a:rPr>
              <a:t>Adjusting Events</a:t>
            </a:r>
          </a:p>
        </p:txBody>
      </p:sp>
      <p:sp>
        <p:nvSpPr>
          <p:cNvPr id="55" name="TextBox 54"/>
          <p:cNvSpPr txBox="1"/>
          <p:nvPr/>
        </p:nvSpPr>
        <p:spPr>
          <a:xfrm>
            <a:off x="5943600" y="4953000"/>
            <a:ext cx="2590800" cy="369332"/>
          </a:xfrm>
          <a:prstGeom prst="rect">
            <a:avLst/>
          </a:prstGeom>
          <a:noFill/>
        </p:spPr>
        <p:txBody>
          <a:bodyPr wrap="square" rtlCol="0">
            <a:spAutoFit/>
          </a:bodyPr>
          <a:lstStyle/>
          <a:p>
            <a:r>
              <a:rPr lang="en-US" dirty="0" smtClean="0">
                <a:latin typeface="Tahoma" pitchFamily="34" charset="0"/>
                <a:ea typeface="Tahoma" pitchFamily="34" charset="0"/>
                <a:cs typeface="Tahoma" pitchFamily="34" charset="0"/>
              </a:rPr>
              <a:t>Non-Adjusting Events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Adjusting events after the reporting period</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752600"/>
            <a:ext cx="8915400" cy="4397009"/>
          </a:xfrm>
        </p:spPr>
        <p:txBody>
          <a:bodyPr>
            <a:noAutofit/>
          </a:bodyPr>
          <a:lstStyle/>
          <a:p>
            <a:pPr algn="just">
              <a:lnSpc>
                <a:spcPct val="125000"/>
              </a:lnSpc>
              <a:buNone/>
            </a:pPr>
            <a:r>
              <a:rPr lang="en-US" dirty="0" smtClean="0"/>
              <a:t>	 An entity shall adjust the amounts </a:t>
            </a:r>
            <a:r>
              <a:rPr lang="en-US" dirty="0" err="1" smtClean="0"/>
              <a:t>recognised</a:t>
            </a:r>
            <a:r>
              <a:rPr lang="en-US" dirty="0" smtClean="0"/>
              <a:t> in its financial statements to reflect adjusting events after the reporting period.</a:t>
            </a:r>
          </a:p>
          <a:p>
            <a:pPr algn="just">
              <a:lnSpc>
                <a:spcPct val="125000"/>
              </a:lnSpc>
              <a:buNone/>
            </a:pPr>
            <a:endParaRPr lang="en-US" dirty="0" smtClean="0"/>
          </a:p>
          <a:p>
            <a:pPr algn="just">
              <a:lnSpc>
                <a:spcPct val="125000"/>
              </a:lnSpc>
              <a:buNone/>
            </a:pPr>
            <a:r>
              <a:rPr lang="en-US" dirty="0" smtClean="0"/>
              <a:t>	</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Adjusting events after the reporting period - Examples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625609"/>
          </a:xfrm>
        </p:spPr>
        <p:txBody>
          <a:bodyPr>
            <a:noAutofit/>
          </a:bodyPr>
          <a:lstStyle/>
          <a:p>
            <a:pPr algn="just">
              <a:lnSpc>
                <a:spcPct val="125000"/>
              </a:lnSpc>
              <a:buNone/>
            </a:pPr>
            <a:r>
              <a:rPr lang="en-US" dirty="0" smtClean="0">
                <a:latin typeface="Tahoma" pitchFamily="34" charset="0"/>
                <a:ea typeface="Tahoma" pitchFamily="34" charset="0"/>
                <a:cs typeface="Tahoma" pitchFamily="34" charset="0"/>
              </a:rPr>
              <a:t>	(a) </a:t>
            </a:r>
            <a:r>
              <a:rPr lang="en-US" sz="2400" dirty="0" smtClean="0">
                <a:latin typeface="Tahoma" pitchFamily="34" charset="0"/>
                <a:ea typeface="Tahoma" pitchFamily="34" charset="0"/>
                <a:cs typeface="Tahoma" pitchFamily="34" charset="0"/>
              </a:rPr>
              <a:t>the settlement after the reporting period of a court case that confirms that the entity had a present obligation at the end of the reporting period. The entity adjusts any previously recognized provision related to this court case in accordance with LKAS 37 Provisions, Contingent Liabilities and Contingent Assets or recognizes a new provision. </a:t>
            </a:r>
          </a:p>
          <a:p>
            <a:pPr algn="just">
              <a:lnSpc>
                <a:spcPct val="125000"/>
              </a:lnSpc>
              <a:buNone/>
            </a:pPr>
            <a:r>
              <a:rPr lang="en-US" dirty="0" smtClean="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The entity does not merely disclose a contingent liability because the settlement provides additional evidence that would be considered in accordance with paragraph 16 of LKAS 37.</a:t>
            </a:r>
          </a:p>
          <a:p>
            <a:pPr algn="just">
              <a:lnSpc>
                <a:spcPct val="125000"/>
              </a:lnSpc>
              <a:buNone/>
            </a:pPr>
            <a:endParaRPr lang="en-US" dirty="0" smtClean="0">
              <a:latin typeface="Tahoma" pitchFamily="34" charset="0"/>
              <a:ea typeface="Tahoma" pitchFamily="34" charset="0"/>
              <a:cs typeface="Tahoma" pitchFamily="34" charset="0"/>
            </a:endParaRPr>
          </a:p>
          <a:p>
            <a:pPr algn="just">
              <a:lnSpc>
                <a:spcPct val="125000"/>
              </a:lnSpc>
              <a:buNone/>
            </a:pPr>
            <a:r>
              <a:rPr lang="en-US" dirty="0" smtClean="0">
                <a:latin typeface="Tahoma" pitchFamily="34" charset="0"/>
                <a:ea typeface="Tahoma" pitchFamily="34" charset="0"/>
                <a:cs typeface="Tahoma" pitchFamily="34" charset="0"/>
              </a:rPr>
              <a:t>	</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684113"/>
          </a:xfrm>
        </p:spPr>
        <p:txBody>
          <a:bodyPr>
            <a:noAutofit/>
          </a:bodyPr>
          <a:lstStyle/>
          <a:p>
            <a:r>
              <a:rPr lang="en-US" sz="4400" dirty="0" smtClean="0">
                <a:latin typeface="Tahoma" pitchFamily="34" charset="0"/>
                <a:ea typeface="Tahoma" pitchFamily="34" charset="0"/>
                <a:cs typeface="Tahoma" pitchFamily="34" charset="0"/>
              </a:rPr>
              <a:t>Adjusting events after the reporting period - Examples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228600" y="1524000"/>
            <a:ext cx="8915400" cy="4953000"/>
          </a:xfrm>
        </p:spPr>
        <p:txBody>
          <a:bodyPr>
            <a:noAutofit/>
          </a:bodyPr>
          <a:lstStyle/>
          <a:p>
            <a:pPr algn="just">
              <a:lnSpc>
                <a:spcPct val="120000"/>
              </a:lnSpc>
              <a:buNone/>
            </a:pPr>
            <a:r>
              <a:rPr lang="en-US" sz="2200" dirty="0" smtClean="0">
                <a:latin typeface="Tahoma" pitchFamily="34" charset="0"/>
                <a:ea typeface="Tahoma" pitchFamily="34" charset="0"/>
                <a:cs typeface="Tahoma" pitchFamily="34" charset="0"/>
              </a:rPr>
              <a:t>	 (b) the receipt of information after the reporting period indicating that an asset was impaired at the end of the reporting period, or that the amount of a previously recognized impairment loss for that asset needs to be adjusted. </a:t>
            </a:r>
          </a:p>
          <a:p>
            <a:pPr algn="just">
              <a:lnSpc>
                <a:spcPct val="120000"/>
              </a:lnSpc>
              <a:buNone/>
            </a:pPr>
            <a:r>
              <a:rPr lang="en-US" sz="2200" dirty="0" smtClean="0">
                <a:latin typeface="Tahoma" pitchFamily="34" charset="0"/>
                <a:ea typeface="Tahoma" pitchFamily="34" charset="0"/>
                <a:cs typeface="Tahoma" pitchFamily="34" charset="0"/>
              </a:rPr>
              <a:t>For example: </a:t>
            </a:r>
          </a:p>
          <a:p>
            <a:pPr algn="just">
              <a:lnSpc>
                <a:spcPct val="120000"/>
              </a:lnSpc>
              <a:buNone/>
            </a:pPr>
            <a:r>
              <a:rPr lang="en-US" sz="2200" dirty="0" smtClean="0">
                <a:latin typeface="Tahoma" pitchFamily="34" charset="0"/>
                <a:ea typeface="Tahoma" pitchFamily="34" charset="0"/>
                <a:cs typeface="Tahoma" pitchFamily="34" charset="0"/>
              </a:rPr>
              <a:t>	(</a:t>
            </a:r>
            <a:r>
              <a:rPr lang="en-US" sz="2200" dirty="0" err="1" smtClean="0">
                <a:latin typeface="Tahoma" pitchFamily="34" charset="0"/>
                <a:ea typeface="Tahoma" pitchFamily="34" charset="0"/>
                <a:cs typeface="Tahoma" pitchFamily="34" charset="0"/>
              </a:rPr>
              <a:t>i</a:t>
            </a:r>
            <a:r>
              <a:rPr lang="en-US" sz="2200" dirty="0" smtClean="0">
                <a:latin typeface="Tahoma" pitchFamily="34" charset="0"/>
                <a:ea typeface="Tahoma" pitchFamily="34" charset="0"/>
                <a:cs typeface="Tahoma" pitchFamily="34" charset="0"/>
              </a:rPr>
              <a:t>) the bankruptcy of a customer that occurs after the reporting period usually confirms that a loss existed at the end of the reporting period on a trade receivable and that the entity needs to adjust the carrying amount of the trade receivable; and </a:t>
            </a:r>
          </a:p>
          <a:p>
            <a:pPr algn="just">
              <a:lnSpc>
                <a:spcPct val="120000"/>
              </a:lnSpc>
              <a:buNone/>
            </a:pPr>
            <a:r>
              <a:rPr lang="en-US" sz="2200" dirty="0" smtClean="0">
                <a:latin typeface="Tahoma" pitchFamily="34" charset="0"/>
                <a:ea typeface="Tahoma" pitchFamily="34" charset="0"/>
                <a:cs typeface="Tahoma" pitchFamily="34" charset="0"/>
              </a:rPr>
              <a:t>	(ii) the sale of inventories after the reporting period may give evidence about their net realizable value at the end of the reporting period.</a:t>
            </a:r>
          </a:p>
          <a:p>
            <a:pPr algn="just">
              <a:lnSpc>
                <a:spcPct val="120000"/>
              </a:lnSpc>
              <a:buNone/>
            </a:pPr>
            <a:endParaRPr lang="en-US" sz="2200" dirty="0" smtClean="0">
              <a:latin typeface="Tahoma" pitchFamily="34" charset="0"/>
              <a:ea typeface="Tahoma" pitchFamily="34" charset="0"/>
              <a:cs typeface="Tahoma" pitchFamily="34" charset="0"/>
            </a:endParaRPr>
          </a:p>
          <a:p>
            <a:pPr algn="just">
              <a:lnSpc>
                <a:spcPct val="120000"/>
              </a:lnSpc>
              <a:buNone/>
            </a:pPr>
            <a:r>
              <a:rPr lang="en-US" sz="2200" dirty="0" smtClean="0">
                <a:latin typeface="Tahoma" pitchFamily="34" charset="0"/>
                <a:ea typeface="Tahoma" pitchFamily="34" charset="0"/>
                <a:cs typeface="Tahoma" pitchFamily="34" charset="0"/>
              </a:rPr>
              <a:t>	</a:t>
            </a:r>
            <a:endParaRPr lang="en-US" sz="2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Adjusting events after the reporting period - Examples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953000"/>
          </a:xfrm>
        </p:spPr>
        <p:txBody>
          <a:bodyPr>
            <a:noAutofit/>
          </a:bodyPr>
          <a:lstStyle/>
          <a:p>
            <a:pPr algn="just">
              <a:lnSpc>
                <a:spcPct val="120000"/>
              </a:lnSpc>
              <a:buNone/>
            </a:pPr>
            <a:r>
              <a:rPr lang="en-US" sz="2200" dirty="0" smtClean="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(c) the determination after the reporting period of the cost of assets purchased, or the proceeds from assets sold, before the end of the reporting period.</a:t>
            </a:r>
          </a:p>
          <a:p>
            <a:pPr algn="just">
              <a:lnSpc>
                <a:spcPct val="120000"/>
              </a:lnSpc>
              <a:buNone/>
            </a:pPr>
            <a:r>
              <a:rPr lang="en-US" sz="2400" dirty="0" smtClean="0">
                <a:latin typeface="Tahoma" pitchFamily="34" charset="0"/>
                <a:ea typeface="Tahoma" pitchFamily="34" charset="0"/>
                <a:cs typeface="Tahoma" pitchFamily="34" charset="0"/>
              </a:rPr>
              <a:t> (d) the determination after the reporting period of the amount of profit-sharing or bonus payments, if the entity had a present legal or constructive obligation at the end of the reporting period to make such payments as a result of events before that date (see LKAS 19 Employee Benefits). </a:t>
            </a:r>
          </a:p>
          <a:p>
            <a:pPr algn="just">
              <a:lnSpc>
                <a:spcPct val="120000"/>
              </a:lnSpc>
              <a:buNone/>
            </a:pPr>
            <a:r>
              <a:rPr lang="en-US" sz="2400" dirty="0" smtClean="0">
                <a:latin typeface="Tahoma" pitchFamily="34" charset="0"/>
                <a:ea typeface="Tahoma" pitchFamily="34" charset="0"/>
                <a:cs typeface="Tahoma" pitchFamily="34" charset="0"/>
              </a:rPr>
              <a:t>(e) the discovery of fraud or errors that show that the financial statements are incorrect.</a:t>
            </a:r>
            <a:endParaRPr lang="en-US" sz="2200" dirty="0" smtClean="0">
              <a:latin typeface="Tahoma" pitchFamily="34" charset="0"/>
              <a:ea typeface="Tahoma" pitchFamily="34" charset="0"/>
              <a:cs typeface="Tahoma" pitchFamily="34" charset="0"/>
            </a:endParaRPr>
          </a:p>
          <a:p>
            <a:pPr algn="just">
              <a:lnSpc>
                <a:spcPct val="120000"/>
              </a:lnSpc>
              <a:buNone/>
            </a:pPr>
            <a:r>
              <a:rPr lang="en-US" sz="2200" dirty="0" smtClean="0">
                <a:latin typeface="Tahoma" pitchFamily="34" charset="0"/>
                <a:ea typeface="Tahoma" pitchFamily="34" charset="0"/>
                <a:cs typeface="Tahoma" pitchFamily="34" charset="0"/>
              </a:rPr>
              <a:t>	</a:t>
            </a:r>
            <a:endParaRPr lang="en-US" sz="2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Non-adjusting events after the reporting period</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625609"/>
          </a:xfrm>
        </p:spPr>
        <p:txBody>
          <a:bodyPr>
            <a:noAutofit/>
          </a:bodyPr>
          <a:lstStyle/>
          <a:p>
            <a:pPr algn="just">
              <a:lnSpc>
                <a:spcPct val="125000"/>
              </a:lnSpc>
              <a:buNone/>
            </a:pPr>
            <a:r>
              <a:rPr lang="en-US" dirty="0" smtClean="0"/>
              <a:t>	 </a:t>
            </a:r>
            <a:r>
              <a:rPr lang="en-US" sz="2400" dirty="0" smtClean="0">
                <a:latin typeface="Tahoma" pitchFamily="34" charset="0"/>
                <a:ea typeface="Tahoma" pitchFamily="34" charset="0"/>
                <a:cs typeface="Tahoma" pitchFamily="34" charset="0"/>
              </a:rPr>
              <a:t>An entity shall not adjust the amounts recognized in its financial statements to reflect non-adjusting events after the reporting period.</a:t>
            </a:r>
          </a:p>
          <a:p>
            <a:pPr algn="just">
              <a:lnSpc>
                <a:spcPct val="125000"/>
              </a:lnSpc>
              <a:buNone/>
            </a:pPr>
            <a:endParaRPr lang="en-US" sz="800" dirty="0" smtClean="0"/>
          </a:p>
          <a:p>
            <a:pPr algn="just">
              <a:lnSpc>
                <a:spcPct val="125000"/>
              </a:lnSpc>
              <a:buNone/>
            </a:pPr>
            <a:r>
              <a:rPr lang="en-US" dirty="0" smtClean="0"/>
              <a:t>	</a:t>
            </a:r>
            <a:r>
              <a:rPr lang="en-US" sz="2200" dirty="0" smtClean="0">
                <a:latin typeface="Tahoma" pitchFamily="34" charset="0"/>
                <a:ea typeface="Tahoma" pitchFamily="34" charset="0"/>
                <a:cs typeface="Tahoma" pitchFamily="34" charset="0"/>
              </a:rPr>
              <a:t>If non-adjusting events after the reporting period are material, non-disclosure could influence the economic decisions that users make on the basis of the financial statements. Accordingly, an entity shall disclose the following for each material category of non-adjusting event after the reporting period: </a:t>
            </a:r>
          </a:p>
          <a:p>
            <a:pPr marL="576072" indent="-457200" algn="just">
              <a:lnSpc>
                <a:spcPct val="125000"/>
              </a:lnSpc>
              <a:buNone/>
            </a:pPr>
            <a:r>
              <a:rPr lang="en-US" sz="2200" dirty="0" smtClean="0">
                <a:latin typeface="Tahoma" pitchFamily="34" charset="0"/>
                <a:ea typeface="Tahoma" pitchFamily="34" charset="0"/>
                <a:cs typeface="Tahoma" pitchFamily="34" charset="0"/>
              </a:rPr>
              <a:t>(a) the nature of the event; and </a:t>
            </a:r>
          </a:p>
          <a:p>
            <a:pPr marL="576072" indent="-457200" algn="just">
              <a:lnSpc>
                <a:spcPct val="125000"/>
              </a:lnSpc>
              <a:buNone/>
            </a:pPr>
            <a:r>
              <a:rPr lang="en-US" sz="2200" dirty="0" smtClean="0">
                <a:latin typeface="Tahoma" pitchFamily="34" charset="0"/>
                <a:ea typeface="Tahoma" pitchFamily="34" charset="0"/>
                <a:cs typeface="Tahoma" pitchFamily="34" charset="0"/>
              </a:rPr>
              <a:t>(b) an estimate of its financial effect, or a statement that such an estimate cannot be made.</a:t>
            </a:r>
            <a:endParaRPr lang="en-US" sz="22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684113"/>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smtClean="0">
                <a:latin typeface="Tahoma" pitchFamily="34" charset="0"/>
                <a:ea typeface="Tahoma" pitchFamily="34" charset="0"/>
                <a:cs typeface="Tahoma" pitchFamily="34" charset="0"/>
              </a:rPr>
              <a:t>Non-adjusting events after the reporting period - Examples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953000"/>
          </a:xfrm>
        </p:spPr>
        <p:txBody>
          <a:bodyPr>
            <a:noAutofit/>
          </a:bodyPr>
          <a:lstStyle/>
          <a:p>
            <a:pPr algn="just">
              <a:lnSpc>
                <a:spcPct val="120000"/>
              </a:lnSpc>
              <a:buNone/>
            </a:pPr>
            <a:r>
              <a:rPr lang="en-US" sz="2000" dirty="0" smtClean="0">
                <a:latin typeface="Tahoma" pitchFamily="34" charset="0"/>
                <a:ea typeface="Tahoma" pitchFamily="34" charset="0"/>
                <a:cs typeface="Tahoma" pitchFamily="34" charset="0"/>
              </a:rPr>
              <a:t> (a) a major business combination after the reporting period (SLFRS 3 Business Combinations requires specific disclosures in such cases) or disposing of a major subsidiary; </a:t>
            </a:r>
          </a:p>
          <a:p>
            <a:pPr algn="just">
              <a:lnSpc>
                <a:spcPct val="120000"/>
              </a:lnSpc>
              <a:buNone/>
            </a:pPr>
            <a:r>
              <a:rPr lang="en-US" sz="2000" dirty="0" smtClean="0">
                <a:latin typeface="Tahoma" pitchFamily="34" charset="0"/>
                <a:ea typeface="Tahoma" pitchFamily="34" charset="0"/>
                <a:cs typeface="Tahoma" pitchFamily="34" charset="0"/>
              </a:rPr>
              <a:t>(b) announcing a plan to discontinue an operation; </a:t>
            </a:r>
          </a:p>
          <a:p>
            <a:pPr algn="just">
              <a:lnSpc>
                <a:spcPct val="120000"/>
              </a:lnSpc>
              <a:buNone/>
            </a:pPr>
            <a:r>
              <a:rPr lang="en-US" sz="2000" dirty="0" smtClean="0">
                <a:latin typeface="Tahoma" pitchFamily="34" charset="0"/>
                <a:ea typeface="Tahoma" pitchFamily="34" charset="0"/>
                <a:cs typeface="Tahoma" pitchFamily="34" charset="0"/>
              </a:rPr>
              <a:t>(c) major purchases of assets, classification of assets as held for sale in accordance with SLFRS 5 Non-current Assets Held for Sale and Discontinued Operations, other disposals of assets, or expropriation of major assets by government; </a:t>
            </a:r>
          </a:p>
          <a:p>
            <a:pPr algn="just">
              <a:lnSpc>
                <a:spcPct val="120000"/>
              </a:lnSpc>
              <a:buNone/>
            </a:pPr>
            <a:r>
              <a:rPr lang="en-US" sz="2000" dirty="0" smtClean="0">
                <a:latin typeface="Tahoma" pitchFamily="34" charset="0"/>
                <a:ea typeface="Tahoma" pitchFamily="34" charset="0"/>
                <a:cs typeface="Tahoma" pitchFamily="34" charset="0"/>
              </a:rPr>
              <a:t>(d) the destruction of a major production plant by a fire after the reporting period; </a:t>
            </a:r>
          </a:p>
          <a:p>
            <a:pPr algn="just">
              <a:lnSpc>
                <a:spcPct val="120000"/>
              </a:lnSpc>
              <a:buNone/>
            </a:pPr>
            <a:r>
              <a:rPr lang="en-US" sz="2000" dirty="0" smtClean="0">
                <a:latin typeface="Tahoma" pitchFamily="34" charset="0"/>
                <a:ea typeface="Tahoma" pitchFamily="34" charset="0"/>
                <a:cs typeface="Tahoma" pitchFamily="34" charset="0"/>
              </a:rPr>
              <a:t>(e) announcing, or commencing the implementation of, a major restructuring (see LKAS 37); 	</a:t>
            </a:r>
            <a:endParaRPr lang="en-US" sz="2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684113"/>
          </a:xfrm>
        </p:spPr>
        <p:txBody>
          <a:bodyPr>
            <a:noAutofit/>
          </a:bodyPr>
          <a:lstStyle/>
          <a:p>
            <a:r>
              <a:rPr lang="en-US" sz="4400" dirty="0" smtClean="0">
                <a:latin typeface="Tahoma" pitchFamily="34" charset="0"/>
                <a:ea typeface="Tahoma" pitchFamily="34" charset="0"/>
                <a:cs typeface="Tahoma" pitchFamily="34" charset="0"/>
              </a:rPr>
              <a:t>Non-adjusting events after the reporting period - Examples</a:t>
            </a:r>
            <a:endParaRPr lang="en-US" sz="4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524000"/>
            <a:ext cx="8915400" cy="4953000"/>
          </a:xfrm>
        </p:spPr>
        <p:txBody>
          <a:bodyPr>
            <a:noAutofit/>
          </a:bodyPr>
          <a:lstStyle/>
          <a:p>
            <a:pPr algn="just">
              <a:lnSpc>
                <a:spcPct val="120000"/>
              </a:lnSpc>
              <a:buNone/>
            </a:pPr>
            <a:endParaRPr lang="en-US" sz="2200" b="1" dirty="0">
              <a:latin typeface="Tahoma" pitchFamily="34" charset="0"/>
              <a:ea typeface="Tahoma" pitchFamily="34" charset="0"/>
              <a:cs typeface="Tahoma" pitchFamily="34" charset="0"/>
            </a:endParaRPr>
          </a:p>
        </p:txBody>
      </p:sp>
      <p:sp>
        <p:nvSpPr>
          <p:cNvPr id="4" name="Rectangle 3"/>
          <p:cNvSpPr/>
          <p:nvPr/>
        </p:nvSpPr>
        <p:spPr>
          <a:xfrm>
            <a:off x="381000" y="2362200"/>
            <a:ext cx="8382000" cy="3046988"/>
          </a:xfrm>
          <a:prstGeom prst="rect">
            <a:avLst/>
          </a:prstGeom>
        </p:spPr>
        <p:txBody>
          <a:bodyPr wrap="square">
            <a:spAutoFit/>
          </a:bodyPr>
          <a:lstStyle/>
          <a:p>
            <a:pPr algn="just"/>
            <a:r>
              <a:rPr lang="en-US" sz="3200" dirty="0" smtClean="0">
                <a:latin typeface="Tahoma" pitchFamily="34" charset="0"/>
                <a:ea typeface="Tahoma" pitchFamily="34" charset="0"/>
                <a:cs typeface="Tahoma" pitchFamily="34" charset="0"/>
              </a:rPr>
              <a:t>If an entity declares dividends to holders of equity instruments (as defined in LKAS 32 Financial Instruments: Presentation) after the reporting period, the entity shall not </a:t>
            </a:r>
            <a:r>
              <a:rPr lang="en-US" sz="3200" dirty="0" err="1" smtClean="0">
                <a:latin typeface="Tahoma" pitchFamily="34" charset="0"/>
                <a:ea typeface="Tahoma" pitchFamily="34" charset="0"/>
                <a:cs typeface="Tahoma" pitchFamily="34" charset="0"/>
              </a:rPr>
              <a:t>recognise</a:t>
            </a:r>
            <a:r>
              <a:rPr lang="en-US" sz="3200" dirty="0" smtClean="0">
                <a:latin typeface="Tahoma" pitchFamily="34" charset="0"/>
                <a:ea typeface="Tahoma" pitchFamily="34" charset="0"/>
                <a:cs typeface="Tahoma" pitchFamily="34" charset="0"/>
              </a:rPr>
              <a:t> those dividends as a liability at the end of the reporting period.</a:t>
            </a:r>
            <a:endParaRPr lang="en-US" sz="32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Measurement of Inventories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lvl="0" indent="0">
              <a:buNone/>
            </a:pPr>
            <a:r>
              <a:rPr lang="en-US" dirty="0" smtClean="0"/>
              <a:t>Inventories </a:t>
            </a:r>
            <a:r>
              <a:rPr lang="en-US" dirty="0"/>
              <a:t>shall be measured at the </a:t>
            </a:r>
            <a:r>
              <a:rPr lang="en-US" u="sng" dirty="0"/>
              <a:t>lower </a:t>
            </a:r>
            <a:r>
              <a:rPr lang="en-US" u="sng" dirty="0" smtClean="0"/>
              <a:t>of cost </a:t>
            </a:r>
            <a:r>
              <a:rPr lang="en-US" u="sng" dirty="0"/>
              <a:t>and net realizable value.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Cost of Inventories</a:t>
            </a:r>
            <a:r>
              <a:rPr lang="en-US" dirty="0" smtClean="0"/>
              <a:t/>
            </a:r>
            <a:br>
              <a:rPr lang="en-US" dirty="0" smtClean="0"/>
            </a:br>
            <a:endParaRPr lang="en-US" dirty="0"/>
          </a:p>
        </p:txBody>
      </p:sp>
      <p:sp>
        <p:nvSpPr>
          <p:cNvPr id="3" name="Content Placeholder 2"/>
          <p:cNvSpPr>
            <a:spLocks noGrp="1"/>
          </p:cNvSpPr>
          <p:nvPr>
            <p:ph idx="1"/>
          </p:nvPr>
        </p:nvSpPr>
        <p:spPr>
          <a:xfrm>
            <a:off x="990600" y="1447800"/>
            <a:ext cx="7943088" cy="4800600"/>
          </a:xfrm>
        </p:spPr>
        <p:txBody>
          <a:bodyPr>
            <a:normAutofit fontScale="85000" lnSpcReduction="10000"/>
          </a:bodyPr>
          <a:lstStyle/>
          <a:p>
            <a:pPr>
              <a:buNone/>
            </a:pPr>
            <a:r>
              <a:rPr lang="en-US" b="1" dirty="0"/>
              <a:t> </a:t>
            </a:r>
            <a:endParaRPr lang="en-US" dirty="0"/>
          </a:p>
          <a:p>
            <a:pPr marL="0" indent="0">
              <a:buNone/>
            </a:pPr>
            <a:r>
              <a:rPr lang="en-US" dirty="0"/>
              <a:t>The cost of inventories shall comprise all costs of purchase, costs of conversion and other costs incurred in bringing the inventories to their present location and condition.</a:t>
            </a:r>
          </a:p>
          <a:p>
            <a:pPr>
              <a:buNone/>
            </a:pPr>
            <a:r>
              <a:rPr lang="en-US" dirty="0"/>
              <a:t> </a:t>
            </a:r>
          </a:p>
          <a:p>
            <a:pPr>
              <a:buNone/>
            </a:pPr>
            <a:r>
              <a:rPr lang="en-US" dirty="0" smtClean="0"/>
              <a:t>	Cost </a:t>
            </a:r>
            <a:r>
              <a:rPr lang="en-US" dirty="0"/>
              <a:t>of purchase   				</a:t>
            </a:r>
            <a:r>
              <a:rPr lang="en-US" dirty="0" smtClean="0"/>
              <a:t>XXX</a:t>
            </a:r>
            <a:endParaRPr lang="en-US" dirty="0"/>
          </a:p>
          <a:p>
            <a:pPr>
              <a:buNone/>
            </a:pPr>
            <a:r>
              <a:rPr lang="en-US" dirty="0" smtClean="0"/>
              <a:t>	Cost </a:t>
            </a:r>
            <a:r>
              <a:rPr lang="en-US" dirty="0"/>
              <a:t>of conversion				</a:t>
            </a:r>
            <a:r>
              <a:rPr lang="en-US" dirty="0" smtClean="0"/>
              <a:t>XXX</a:t>
            </a:r>
            <a:endParaRPr lang="en-US" dirty="0"/>
          </a:p>
          <a:p>
            <a:pPr>
              <a:spcBef>
                <a:spcPts val="0"/>
              </a:spcBef>
              <a:buNone/>
            </a:pPr>
            <a:r>
              <a:rPr lang="en-US" dirty="0" smtClean="0"/>
              <a:t>	Other </a:t>
            </a:r>
            <a:r>
              <a:rPr lang="en-US" dirty="0"/>
              <a:t>costs to bring the inventory to present 			</a:t>
            </a:r>
            <a:r>
              <a:rPr lang="en-US" dirty="0" smtClean="0"/>
              <a:t> </a:t>
            </a:r>
            <a:r>
              <a:rPr lang="en-US" dirty="0"/>
              <a:t>location and </a:t>
            </a:r>
            <a:r>
              <a:rPr lang="en-US" dirty="0" smtClean="0"/>
              <a:t>condition</a:t>
            </a:r>
            <a:r>
              <a:rPr lang="en-US" dirty="0"/>
              <a:t>		</a:t>
            </a:r>
            <a:r>
              <a:rPr lang="en-US" u="sng" dirty="0"/>
              <a:t>XXX</a:t>
            </a:r>
            <a:endParaRPr lang="en-US" dirty="0"/>
          </a:p>
          <a:p>
            <a:pPr>
              <a:buNone/>
            </a:pPr>
            <a:r>
              <a:rPr lang="en-US" b="1" dirty="0" smtClean="0"/>
              <a:t>	Cost </a:t>
            </a:r>
            <a:r>
              <a:rPr lang="en-US" b="1" dirty="0"/>
              <a:t>of inventories				</a:t>
            </a:r>
            <a:r>
              <a:rPr lang="en-US" b="1" u="sng" dirty="0" smtClean="0"/>
              <a:t>XXX</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4800" b="1" dirty="0" smtClean="0">
                <a:latin typeface="Tahoma" pitchFamily="34" charset="0"/>
                <a:ea typeface="Tahoma" pitchFamily="34" charset="0"/>
                <a:cs typeface="Tahoma" pitchFamily="34" charset="0"/>
              </a:rPr>
              <a:t>Costs of purchase</a:t>
            </a:r>
            <a:endParaRPr lang="en-US" sz="48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685800" y="1066800"/>
            <a:ext cx="8229600" cy="5562600"/>
          </a:xfrm>
        </p:spPr>
        <p:txBody>
          <a:bodyPr>
            <a:noAutofit/>
          </a:bodyPr>
          <a:lstStyle/>
          <a:p>
            <a:pPr algn="just">
              <a:spcBef>
                <a:spcPts val="1200"/>
              </a:spcBef>
            </a:pPr>
            <a:r>
              <a:rPr lang="en-US" dirty="0" smtClean="0"/>
              <a:t>The costs of purchase of inventories comprise the purchase price, import duties and other taxes (other than those subsequently recoverable by the entity from the taxing authorities), and transport, handling and other costs directly attributable to the acquisition of finished goods, materials and services. Trade discounts, rebates and other similar items are deducted in determining the costs of purchase.</a:t>
            </a:r>
            <a:endParaRPr lang="en-US" dirty="0"/>
          </a:p>
        </p:txBody>
      </p:sp>
      <p:sp>
        <p:nvSpPr>
          <p:cNvPr id="4" name="Slide Number Placeholder 3"/>
          <p:cNvSpPr>
            <a:spLocks noGrp="1"/>
          </p:cNvSpPr>
          <p:nvPr>
            <p:ph type="sldNum" sz="quarter" idx="12"/>
          </p:nvPr>
        </p:nvSpPr>
        <p:spPr/>
        <p:txBody>
          <a:bodyPr/>
          <a:lstStyle/>
          <a:p>
            <a:fld id="{3AFCDDD1-878C-4C48-BF98-0CB968145B6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4800" b="1" dirty="0" smtClean="0">
                <a:latin typeface="Tahoma" pitchFamily="34" charset="0"/>
                <a:ea typeface="Tahoma" pitchFamily="34" charset="0"/>
                <a:cs typeface="Tahoma" pitchFamily="34" charset="0"/>
              </a:rPr>
              <a:t>Costs of Conversion</a:t>
            </a:r>
          </a:p>
        </p:txBody>
      </p:sp>
      <p:sp>
        <p:nvSpPr>
          <p:cNvPr id="3" name="Content Placeholder 2"/>
          <p:cNvSpPr>
            <a:spLocks noGrp="1"/>
          </p:cNvSpPr>
          <p:nvPr>
            <p:ph idx="1"/>
          </p:nvPr>
        </p:nvSpPr>
        <p:spPr>
          <a:xfrm>
            <a:off x="914400" y="1066800"/>
            <a:ext cx="8001000" cy="5562600"/>
          </a:xfrm>
        </p:spPr>
        <p:txBody>
          <a:bodyPr>
            <a:noAutofit/>
          </a:bodyPr>
          <a:lstStyle/>
          <a:p>
            <a:pPr algn="just">
              <a:spcBef>
                <a:spcPts val="1200"/>
              </a:spcBef>
            </a:pPr>
            <a:r>
              <a:rPr lang="en-US" dirty="0" smtClean="0"/>
              <a:t>The costs of conversion of inventories include costs directly related to the units of production, such as direct </a:t>
            </a:r>
            <a:r>
              <a:rPr lang="en-US" dirty="0" err="1" smtClean="0"/>
              <a:t>labour</a:t>
            </a:r>
            <a:r>
              <a:rPr lang="en-US" dirty="0" smtClean="0"/>
              <a:t>. They also include a systematic allocation of fixed and variable production overheads that are incurred in converting materials into finished goods.</a:t>
            </a:r>
          </a:p>
          <a:p>
            <a:pPr>
              <a:buNone/>
            </a:pPr>
            <a:endParaRPr lang="en-US" dirty="0" smtClean="0"/>
          </a:p>
        </p:txBody>
      </p:sp>
      <p:sp>
        <p:nvSpPr>
          <p:cNvPr id="4" name="Slide Number Placeholder 3"/>
          <p:cNvSpPr>
            <a:spLocks noGrp="1"/>
          </p:cNvSpPr>
          <p:nvPr>
            <p:ph type="sldNum" sz="quarter" idx="12"/>
          </p:nvPr>
        </p:nvSpPr>
        <p:spPr/>
        <p:txBody>
          <a:bodyPr/>
          <a:lstStyle/>
          <a:p>
            <a:fld id="{3AFCDDD1-878C-4C48-BF98-0CB968145B68}"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800" b="1" dirty="0" smtClean="0">
                <a:latin typeface="Tahoma" pitchFamily="34" charset="0"/>
                <a:ea typeface="Tahoma" pitchFamily="34" charset="0"/>
                <a:cs typeface="Tahoma" pitchFamily="34" charset="0"/>
              </a:rPr>
              <a:t>Other Costs</a:t>
            </a:r>
            <a:endParaRPr lang="en-US" sz="48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838200" y="1371600"/>
            <a:ext cx="8077200" cy="5257800"/>
          </a:xfrm>
        </p:spPr>
        <p:txBody>
          <a:bodyPr>
            <a:noAutofit/>
          </a:bodyPr>
          <a:lstStyle/>
          <a:p>
            <a:pPr algn="just">
              <a:spcBef>
                <a:spcPts val="1200"/>
              </a:spcBef>
            </a:pPr>
            <a:r>
              <a:rPr lang="en-US" dirty="0" smtClean="0"/>
              <a:t>Other costs are included in the cost of inventories only to the extent that they are incurred in bringing the inventories to their present location and condition.</a:t>
            </a:r>
          </a:p>
          <a:p>
            <a:pPr algn="just">
              <a:spcBef>
                <a:spcPts val="1200"/>
              </a:spcBef>
            </a:pPr>
            <a:r>
              <a:rPr lang="en-US" dirty="0" smtClean="0"/>
              <a:t>For example, it may be appropriate to include nonproduction overheads or the costs of designing products for specific customers in the cost of inventories.</a:t>
            </a:r>
            <a:endParaRPr lang="en-US" dirty="0"/>
          </a:p>
        </p:txBody>
      </p:sp>
      <p:sp>
        <p:nvSpPr>
          <p:cNvPr id="4" name="Slide Number Placeholder 3"/>
          <p:cNvSpPr>
            <a:spLocks noGrp="1"/>
          </p:cNvSpPr>
          <p:nvPr>
            <p:ph type="sldNum" sz="quarter" idx="12"/>
          </p:nvPr>
        </p:nvSpPr>
        <p:spPr/>
        <p:txBody>
          <a:bodyPr/>
          <a:lstStyle/>
          <a:p>
            <a:fld id="{3AFCDDD1-878C-4C48-BF98-0CB968145B68}"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smtClean="0">
                <a:latin typeface="Tahoma" pitchFamily="34" charset="0"/>
                <a:ea typeface="Tahoma" pitchFamily="34" charset="0"/>
                <a:cs typeface="Tahoma" pitchFamily="34" charset="0"/>
              </a:rPr>
              <a:t>Examples of costs excluded from the cost of inventories</a:t>
            </a:r>
            <a:endParaRPr lang="en-US"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9144000" cy="5562600"/>
          </a:xfrm>
        </p:spPr>
        <p:txBody>
          <a:bodyPr>
            <a:normAutofit/>
          </a:bodyPr>
          <a:lstStyle/>
          <a:p>
            <a:pPr>
              <a:buNone/>
            </a:pPr>
            <a:r>
              <a:rPr lang="en-US" dirty="0" smtClean="0"/>
              <a:t>(a) abnormal amounts of wasted materials, </a:t>
            </a:r>
            <a:r>
              <a:rPr lang="en-US" dirty="0" err="1" smtClean="0"/>
              <a:t>labour</a:t>
            </a:r>
            <a:r>
              <a:rPr lang="en-US" dirty="0" smtClean="0"/>
              <a:t> or other production costs;</a:t>
            </a:r>
          </a:p>
          <a:p>
            <a:pPr>
              <a:buNone/>
            </a:pPr>
            <a:r>
              <a:rPr lang="en-US" dirty="0" smtClean="0"/>
              <a:t>(b) storage costs, unless those costs are necessary in the production process before a further production stage;</a:t>
            </a:r>
          </a:p>
          <a:p>
            <a:pPr>
              <a:buNone/>
            </a:pPr>
            <a:r>
              <a:rPr lang="en-US" dirty="0" smtClean="0"/>
              <a:t>(c) administrative overheads that do not contribute to bringing inventories to their present location and condition; and</a:t>
            </a:r>
          </a:p>
          <a:p>
            <a:pPr>
              <a:buNone/>
            </a:pPr>
            <a:r>
              <a:rPr lang="en-US" dirty="0" smtClean="0"/>
              <a:t>(d) selling costs.</a:t>
            </a:r>
          </a:p>
        </p:txBody>
      </p:sp>
      <p:sp>
        <p:nvSpPr>
          <p:cNvPr id="4" name="Slide Number Placeholder 3"/>
          <p:cNvSpPr>
            <a:spLocks noGrp="1"/>
          </p:cNvSpPr>
          <p:nvPr>
            <p:ph type="sldNum" sz="quarter" idx="12"/>
          </p:nvPr>
        </p:nvSpPr>
        <p:spPr/>
        <p:txBody>
          <a:bodyPr/>
          <a:lstStyle/>
          <a:p>
            <a:fld id="{3AFCDDD1-878C-4C48-BF98-0CB968145B68}"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16152"/>
          </a:xfrm>
        </p:spPr>
        <p:txBody>
          <a:bodyPr>
            <a:normAutofit fontScale="90000"/>
          </a:bodyPr>
          <a:lstStyle/>
          <a:p>
            <a:r>
              <a:rPr lang="en-US" dirty="0" smtClean="0"/>
              <a:t/>
            </a:r>
            <a:br>
              <a:rPr lang="en-US" dirty="0" smtClean="0"/>
            </a:br>
            <a:r>
              <a:rPr lang="en-US" dirty="0" smtClean="0"/>
              <a:t>Exercise </a:t>
            </a:r>
            <a:r>
              <a:rPr lang="en-US" dirty="0" smtClean="0">
                <a:latin typeface="Times New Roman" pitchFamily="18" charset="0"/>
                <a:cs typeface="Times New Roman" pitchFamily="18" charset="0"/>
              </a:rPr>
              <a:t>1</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333999"/>
          </a:xfrm>
        </p:spPr>
        <p:txBody>
          <a:bodyPr>
            <a:noAutofit/>
          </a:bodyPr>
          <a:lstStyle/>
          <a:p>
            <a:pPr algn="just">
              <a:buNone/>
            </a:pPr>
            <a:r>
              <a:rPr lang="en-US" sz="2000" dirty="0" smtClean="0"/>
              <a:t> 	</a:t>
            </a:r>
            <a:r>
              <a:rPr lang="en-US" sz="2000" dirty="0" err="1" smtClean="0">
                <a:latin typeface="Times New Roman" pitchFamily="18" charset="0"/>
                <a:cs typeface="Times New Roman" pitchFamily="18" charset="0"/>
              </a:rPr>
              <a:t>Tharanga</a:t>
            </a:r>
            <a:r>
              <a:rPr lang="en-US" sz="2000" dirty="0" smtClean="0">
                <a:latin typeface="Times New Roman" pitchFamily="18" charset="0"/>
                <a:cs typeface="Times New Roman" pitchFamily="18" charset="0"/>
              </a:rPr>
              <a:t> Company PLC is a textile manufacturing company. Following information is relevant clothes and other materials imported during the December </a:t>
            </a:r>
            <a:r>
              <a:rPr lang="en-US" sz="2000" dirty="0" smtClean="0">
                <a:latin typeface="Times New Roman" pitchFamily="18" charset="0"/>
                <a:cs typeface="Times New Roman" pitchFamily="18" charset="0"/>
              </a:rPr>
              <a:t>2017.</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Purchased price (Prior to the trade discount)		450 000</a:t>
            </a:r>
          </a:p>
          <a:p>
            <a:pPr algn="just"/>
            <a:r>
              <a:rPr lang="en-US" sz="2000" dirty="0" smtClean="0">
                <a:latin typeface="Times New Roman" pitchFamily="18" charset="0"/>
                <a:cs typeface="Times New Roman" pitchFamily="18" charset="0"/>
              </a:rPr>
              <a:t>Trade Discount</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10</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Freight and insurance					100 000</a:t>
            </a:r>
          </a:p>
          <a:p>
            <a:pPr algn="just"/>
            <a:r>
              <a:rPr lang="en-US" sz="2000" dirty="0" smtClean="0">
                <a:latin typeface="Times New Roman" pitchFamily="18" charset="0"/>
                <a:cs typeface="Times New Roman" pitchFamily="18" charset="0"/>
              </a:rPr>
              <a:t>Import duties						150 000</a:t>
            </a:r>
          </a:p>
          <a:p>
            <a:pPr algn="just"/>
            <a:r>
              <a:rPr lang="en-US" sz="2000" dirty="0" smtClean="0">
                <a:latin typeface="Times New Roman" pitchFamily="18" charset="0"/>
                <a:cs typeface="Times New Roman" pitchFamily="18" charset="0"/>
              </a:rPr>
              <a:t>Transport charges 					  20 000</a:t>
            </a:r>
          </a:p>
          <a:p>
            <a:pPr algn="just">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During </a:t>
            </a:r>
            <a:r>
              <a:rPr lang="en-US" sz="2000" dirty="0" smtClean="0">
                <a:latin typeface="Times New Roman" pitchFamily="18" charset="0"/>
                <a:cs typeface="Times New Roman" pitchFamily="18" charset="0"/>
              </a:rPr>
              <a:t>the period these materials were used to manufacture garments and direct </a:t>
            </a:r>
            <a:r>
              <a:rPr lang="en-US" sz="2000" dirty="0" err="1" smtClean="0">
                <a:latin typeface="Times New Roman" pitchFamily="18" charset="0"/>
                <a:cs typeface="Times New Roman" pitchFamily="18" charset="0"/>
              </a:rPr>
              <a:t>laboure</a:t>
            </a:r>
            <a:r>
              <a:rPr lang="en-US" sz="2000" dirty="0" smtClean="0">
                <a:latin typeface="Times New Roman" pitchFamily="18" charset="0"/>
                <a:cs typeface="Times New Roman" pitchFamily="18" charset="0"/>
              </a:rPr>
              <a:t> cost and manufacturing overhead incurred were Rs.150 000 and Rs.80 000 respectively. Special design cost incurred Rs.50 000 for a special customer order which was manufactured using these materials. These items are still available in the stores and storage cost is Rs.75 000. General administration cost of the December was Rs.45 000. </a:t>
            </a:r>
          </a:p>
          <a:p>
            <a:pPr algn="just">
              <a:buNone/>
            </a:pPr>
            <a:r>
              <a:rPr lang="en-US" sz="2000" b="1" dirty="0" smtClean="0">
                <a:latin typeface="Times New Roman" pitchFamily="18" charset="0"/>
                <a:cs typeface="Times New Roman" pitchFamily="18" charset="0"/>
              </a:rPr>
              <a:t>Required</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Calculate the cost of closing inventory as at </a:t>
            </a:r>
            <a:r>
              <a:rPr lang="en-US" sz="2000" dirty="0" smtClean="0">
                <a:latin typeface="Times New Roman" pitchFamily="18" charset="0"/>
                <a:cs typeface="Times New Roman" pitchFamily="18" charset="0"/>
              </a:rPr>
              <a:t>31.12.2017.</a:t>
            </a:r>
            <a:endParaRPr lang="en-US" sz="2000" dirty="0" smtClean="0">
              <a:latin typeface="Times New Roman" pitchFamily="18" charset="0"/>
              <a:cs typeface="Times New Roman" pitchFamily="18" charset="0"/>
            </a:endParaRPr>
          </a:p>
          <a:p>
            <a:pPr algn="just"/>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1231</TotalTime>
  <Words>1184</Words>
  <Application>Microsoft Office PowerPoint</Application>
  <PresentationFormat>On-screen Show (4:3)</PresentationFormat>
  <Paragraphs>128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Inventories  LKAS 2 </vt:lpstr>
      <vt:lpstr>Inventories</vt:lpstr>
      <vt:lpstr>Measurement of Inventories </vt:lpstr>
      <vt:lpstr>Cost of Inventories </vt:lpstr>
      <vt:lpstr>Costs of purchase</vt:lpstr>
      <vt:lpstr>Costs of Conversion</vt:lpstr>
      <vt:lpstr>Other Costs</vt:lpstr>
      <vt:lpstr>Examples of costs excluded from the cost of inventories</vt:lpstr>
      <vt:lpstr> Exercise 1  </vt:lpstr>
      <vt:lpstr>Net Realizable Value (NRV) </vt:lpstr>
      <vt:lpstr>Exercise 2 </vt:lpstr>
      <vt:lpstr>Exercise 3 </vt:lpstr>
      <vt:lpstr>Techniques for the measurement of cost</vt:lpstr>
      <vt:lpstr>Recognition as an expense</vt:lpstr>
      <vt:lpstr>Events after the Reporting Period ( LKAS 10)</vt:lpstr>
      <vt:lpstr>The objective of this Standard </vt:lpstr>
      <vt:lpstr>Scope</vt:lpstr>
      <vt:lpstr>Definitions</vt:lpstr>
      <vt:lpstr>Definitions</vt:lpstr>
      <vt:lpstr>Events after the reporting period</vt:lpstr>
      <vt:lpstr>Adjusting events after the reporting period</vt:lpstr>
      <vt:lpstr>Adjusting events after the reporting period - Examples</vt:lpstr>
      <vt:lpstr>Adjusting events after the reporting period - Examples</vt:lpstr>
      <vt:lpstr>Adjusting events after the reporting period - Examples</vt:lpstr>
      <vt:lpstr>Non-adjusting events after the reporting period</vt:lpstr>
      <vt:lpstr>Non-adjusting events after the reporting period - Examples</vt:lpstr>
      <vt:lpstr>Non-adjusting events after the reporting period - 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for Assets</dc:title>
  <dc:creator>ITRC</dc:creator>
  <cp:lastModifiedBy>ITRC</cp:lastModifiedBy>
  <cp:revision>29</cp:revision>
  <dcterms:created xsi:type="dcterms:W3CDTF">2015-03-20T15:56:41Z</dcterms:created>
  <dcterms:modified xsi:type="dcterms:W3CDTF">2018-03-21T19:14:00Z</dcterms:modified>
</cp:coreProperties>
</file>