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783306-F3F4-4DC5-9F78-35C34458FE9B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5E0F28F-43EC-4C46-BD3D-6E6C5C923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10000"/>
            <a:ext cx="6400800" cy="1600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4800" b="1" dirty="0" err="1" smtClean="0">
                <a:solidFill>
                  <a:schemeClr val="tx1"/>
                </a:solidFill>
              </a:rPr>
              <a:t>Rangajewa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Herath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B.Sc. Accountancy and Financial Management(Sp.)(USJ)</a:t>
            </a:r>
          </a:p>
          <a:p>
            <a:pPr algn="l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MBA-PIM(USJ)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sz="4400" b="1" dirty="0" smtClean="0"/>
              <a:t/>
            </a:r>
            <a:br>
              <a:rPr lang="en-AU" sz="4400" b="1" dirty="0" smtClean="0"/>
            </a:br>
            <a:r>
              <a:rPr lang="en-AU" sz="4400" b="1" dirty="0" smtClean="0"/>
              <a:t>Impairment of assets </a:t>
            </a:r>
            <a:br>
              <a:rPr lang="en-AU" sz="4400" b="1" dirty="0" smtClean="0"/>
            </a:br>
            <a:r>
              <a:rPr lang="en-AU" b="1" dirty="0" smtClean="0"/>
              <a:t>(LKAS 36) </a:t>
            </a:r>
            <a:br>
              <a:rPr lang="en-AU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Illustration 1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325" indent="-60325" algn="just">
              <a:lnSpc>
                <a:spcPct val="80000"/>
              </a:lnSpc>
              <a:buNone/>
            </a:pPr>
            <a:r>
              <a:rPr lang="en-AU" sz="2400" dirty="0" smtClean="0">
                <a:latin typeface="Calibri" pitchFamily="34" charset="0"/>
              </a:rPr>
              <a:t>The cost and accumulated deprecation of a plant as at 31.03.2017 was Rs. 5 million and Rs.1.5 million respectively. The fire value less cost of disposal  and value in use of this plant on this date was Rs. 3.2 million and Rs.3.3 respectively.</a:t>
            </a:r>
          </a:p>
          <a:p>
            <a:pPr marL="447675" indent="-447675" algn="just">
              <a:lnSpc>
                <a:spcPct val="80000"/>
              </a:lnSpc>
              <a:buNone/>
            </a:pPr>
            <a:r>
              <a:rPr lang="en-AU" sz="2400" dirty="0" smtClean="0">
                <a:latin typeface="Calibri" pitchFamily="34" charset="0"/>
              </a:rPr>
              <a:t> </a:t>
            </a:r>
            <a:endParaRPr lang="en-AU" sz="2400" dirty="0" smtClean="0">
              <a:latin typeface="Calibri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n-AU" sz="2400" b="1" dirty="0" smtClean="0">
                <a:latin typeface="Calibri" pitchFamily="34" charset="0"/>
              </a:rPr>
              <a:t>Required</a:t>
            </a:r>
            <a:r>
              <a:rPr lang="en-AU" sz="2400" b="1" dirty="0" smtClean="0">
                <a:latin typeface="Calibri" pitchFamily="34" charset="0"/>
              </a:rPr>
              <a:t>:</a:t>
            </a:r>
          </a:p>
          <a:p>
            <a:pPr marL="447675" indent="-447675" algn="just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Calculate the </a:t>
            </a:r>
            <a:r>
              <a:rPr lang="en-AU" sz="2400" dirty="0" smtClean="0">
                <a:latin typeface="Calibri" pitchFamily="34" charset="0"/>
              </a:rPr>
              <a:t>impairment </a:t>
            </a:r>
            <a:r>
              <a:rPr lang="en-AU" sz="2400" dirty="0" smtClean="0">
                <a:latin typeface="Calibri" pitchFamily="34" charset="0"/>
              </a:rPr>
              <a:t>loss </a:t>
            </a:r>
            <a:endParaRPr lang="en-AU" sz="2400" dirty="0" smtClean="0">
              <a:latin typeface="Calibri" pitchFamily="34" charset="0"/>
            </a:endParaRPr>
          </a:p>
          <a:p>
            <a:pPr marL="447675" indent="-447675" algn="just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Prepare the necessary ledger accounts</a:t>
            </a:r>
          </a:p>
          <a:p>
            <a:pPr marL="447675" indent="-447675" algn="just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Provide the extracts of the financial statements</a:t>
            </a:r>
            <a:endParaRPr lang="en-AU" sz="2400" dirty="0" smtClean="0">
              <a:latin typeface="Calibri" pitchFamily="34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Illustration 2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325" indent="-60325" algn="just">
              <a:lnSpc>
                <a:spcPct val="80000"/>
              </a:lnSpc>
              <a:buNone/>
            </a:pPr>
            <a:r>
              <a:rPr lang="en-AU" sz="2400" dirty="0" smtClean="0">
                <a:latin typeface="Calibri" pitchFamily="34" charset="0"/>
              </a:rPr>
              <a:t>ABC PLC purchased a plant for Rs.8 million on 01.04.2013 and estimated a useful life of 8 years. The fire value less cost of disposal  and value in use of this plant on 31.03.2016 were Rs. 4.4 million and Rs.4.5 respectively.</a:t>
            </a:r>
          </a:p>
          <a:p>
            <a:pPr marL="447675" indent="-447675" algn="just">
              <a:lnSpc>
                <a:spcPct val="80000"/>
              </a:lnSpc>
              <a:buNone/>
            </a:pPr>
            <a:r>
              <a:rPr lang="en-AU" sz="2400" dirty="0" smtClean="0">
                <a:latin typeface="Calibri" pitchFamily="34" charset="0"/>
              </a:rPr>
              <a:t> </a:t>
            </a:r>
            <a:endParaRPr lang="en-AU" sz="2400" dirty="0" smtClean="0">
              <a:latin typeface="Calibri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n-AU" sz="2400" b="1" dirty="0" smtClean="0">
                <a:latin typeface="Calibri" pitchFamily="34" charset="0"/>
              </a:rPr>
              <a:t>Required</a:t>
            </a:r>
            <a:r>
              <a:rPr lang="en-AU" sz="2400" b="1" dirty="0" smtClean="0">
                <a:latin typeface="Calibri" pitchFamily="34" charset="0"/>
              </a:rPr>
              <a:t>:</a:t>
            </a:r>
          </a:p>
          <a:p>
            <a:pPr marL="447675" indent="-447675" algn="just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Calculate the </a:t>
            </a:r>
            <a:r>
              <a:rPr lang="en-AU" sz="2400" dirty="0" smtClean="0">
                <a:latin typeface="Calibri" pitchFamily="34" charset="0"/>
              </a:rPr>
              <a:t>impairment </a:t>
            </a:r>
            <a:r>
              <a:rPr lang="en-AU" sz="2400" dirty="0" smtClean="0">
                <a:latin typeface="Calibri" pitchFamily="34" charset="0"/>
              </a:rPr>
              <a:t>loss </a:t>
            </a:r>
            <a:endParaRPr lang="en-AU" sz="2400" dirty="0" smtClean="0">
              <a:latin typeface="Calibri" pitchFamily="34" charset="0"/>
            </a:endParaRPr>
          </a:p>
          <a:p>
            <a:pPr marL="447675" indent="-447675" algn="just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Prepare the necessary ledger accounts</a:t>
            </a:r>
          </a:p>
          <a:p>
            <a:pPr marL="447675" indent="-447675" algn="just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Provide the extracts of the financial statements for year 2015/16 and 2016/17.</a:t>
            </a:r>
            <a:endParaRPr lang="en-AU" sz="2400" dirty="0" smtClean="0">
              <a:latin typeface="Calibri" pitchFamily="34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Cash-generating units (CGUs) –  excluding goodwill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47675" indent="-447675">
              <a:lnSpc>
                <a:spcPct val="80000"/>
              </a:lnSpc>
              <a:spcAft>
                <a:spcPts val="600"/>
              </a:spcAft>
            </a:pPr>
            <a:r>
              <a:rPr lang="en-AU" sz="2400" dirty="0" smtClean="0">
                <a:latin typeface="Calibri" pitchFamily="34" charset="0"/>
              </a:rPr>
              <a:t>Our focus has been on individual assets, where both the FV-CD and the VIU could be measured</a:t>
            </a:r>
          </a:p>
          <a:p>
            <a:pPr marL="847725" lvl="1" indent="-447675">
              <a:lnSpc>
                <a:spcPct val="80000"/>
              </a:lnSpc>
              <a:spcAft>
                <a:spcPts val="600"/>
              </a:spcAft>
            </a:pPr>
            <a:r>
              <a:rPr lang="en-AU" sz="2000" dirty="0" smtClean="0">
                <a:latin typeface="Calibri" pitchFamily="34" charset="0"/>
              </a:rPr>
              <a:t>FV-CD can be determined for most assets.</a:t>
            </a:r>
          </a:p>
          <a:p>
            <a:pPr marL="847725" lvl="1" indent="-447675">
              <a:lnSpc>
                <a:spcPct val="80000"/>
              </a:lnSpc>
              <a:spcAft>
                <a:spcPts val="600"/>
              </a:spcAft>
            </a:pPr>
            <a:r>
              <a:rPr lang="en-AU" sz="2000" dirty="0" smtClean="0">
                <a:latin typeface="Calibri" pitchFamily="34" charset="0"/>
              </a:rPr>
              <a:t>But many individual assets do not generate cash inflows in their own right; e.g. a machine in a factory works in conjunction with the rest of the assets in the factory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</a:pPr>
            <a:r>
              <a:rPr lang="en-AU" sz="2400" dirty="0" smtClean="0">
                <a:latin typeface="Calibri" pitchFamily="34" charset="0"/>
              </a:rPr>
              <a:t>When it is not possible to determine the RA for an individual asset, the entity should </a:t>
            </a:r>
          </a:p>
          <a:p>
            <a:pPr marL="847725" lvl="1" indent="-447675">
              <a:lnSpc>
                <a:spcPct val="80000"/>
              </a:lnSpc>
              <a:spcAft>
                <a:spcPts val="600"/>
              </a:spcAft>
            </a:pPr>
            <a:r>
              <a:rPr lang="en-AU" sz="2000" dirty="0" smtClean="0">
                <a:latin typeface="Calibri" pitchFamily="34" charset="0"/>
              </a:rPr>
              <a:t>Determine the RA of the Cash Generating Unit (CGU) to which the asset belongs</a:t>
            </a:r>
          </a:p>
          <a:p>
            <a:pPr marL="847725" lvl="1" indent="-447675">
              <a:lnSpc>
                <a:spcPct val="80000"/>
              </a:lnSpc>
              <a:spcAft>
                <a:spcPts val="600"/>
              </a:spcAft>
            </a:pPr>
            <a:r>
              <a:rPr lang="en-AU" sz="2000" dirty="0" smtClean="0">
                <a:latin typeface="Calibri" pitchFamily="34" charset="0"/>
              </a:rPr>
              <a:t>The impairment test is applied to the CGU, not the individual asset</a:t>
            </a:r>
          </a:p>
          <a:p>
            <a:pPr marL="447675" indent="-447675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A CGU is defined as ‘…the smallest identifiable group of assets that generates cash flows that are largely independent of the cash inflows from other assets or groups of assets’</a:t>
            </a:r>
            <a:endParaRPr lang="en-AU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CGUs excluding goodwill</a:t>
            </a:r>
            <a:b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 – Identifying a CGU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47675" indent="-447675"/>
            <a:r>
              <a:rPr lang="en-AU" sz="2400" dirty="0" smtClean="0">
                <a:latin typeface="Calibri" pitchFamily="34" charset="0"/>
              </a:rPr>
              <a:t>Key to identification – what is the smallest group of assets?  </a:t>
            </a:r>
          </a:p>
          <a:p>
            <a:pPr marL="447675" indent="-447675"/>
            <a:r>
              <a:rPr lang="en-AU" sz="2400" dirty="0" smtClean="0">
                <a:latin typeface="Calibri" pitchFamily="34" charset="0"/>
              </a:rPr>
              <a:t>Consider:</a:t>
            </a:r>
          </a:p>
          <a:p>
            <a:pPr marL="847725" lvl="1" indent="-447675">
              <a:lnSpc>
                <a:spcPct val="80000"/>
              </a:lnSpc>
            </a:pPr>
            <a:r>
              <a:rPr lang="en-AU" sz="2000" dirty="0" smtClean="0">
                <a:latin typeface="Calibri" pitchFamily="34" charset="0"/>
              </a:rPr>
              <a:t>How does management monitor the entity’s operations?</a:t>
            </a:r>
          </a:p>
          <a:p>
            <a:pPr marL="847725" lvl="1" indent="-447675">
              <a:lnSpc>
                <a:spcPct val="80000"/>
              </a:lnSpc>
            </a:pPr>
            <a:r>
              <a:rPr lang="en-AU" sz="2000" dirty="0" smtClean="0">
                <a:latin typeface="Calibri" pitchFamily="34" charset="0"/>
              </a:rPr>
              <a:t>How does management makes decisions about continuing or disposing of the entity’s assets and operations?</a:t>
            </a:r>
          </a:p>
          <a:p>
            <a:pPr marL="847725" lvl="1" indent="-447675">
              <a:lnSpc>
                <a:spcPct val="80000"/>
              </a:lnSpc>
            </a:pPr>
            <a:r>
              <a:rPr lang="en-AU" sz="2000" dirty="0" smtClean="0">
                <a:latin typeface="Calibri" pitchFamily="34" charset="0"/>
              </a:rPr>
              <a:t>Is there an active market for the output of a group of assets?</a:t>
            </a:r>
          </a:p>
          <a:p>
            <a:pPr marL="847725" lvl="1" indent="-447675">
              <a:lnSpc>
                <a:spcPct val="80000"/>
              </a:lnSpc>
            </a:pPr>
            <a:r>
              <a:rPr lang="en-AU" sz="2000" dirty="0" smtClean="0">
                <a:latin typeface="Calibri" pitchFamily="34" charset="0"/>
              </a:rPr>
              <a:t>If the output is used internally, can it be sold outside the entity? </a:t>
            </a:r>
          </a:p>
          <a:p>
            <a:pPr marL="447675" indent="-447675"/>
            <a:endParaRPr lang="en-AU" sz="2400" dirty="0" smtClean="0">
              <a:latin typeface="Calibri" pitchFamily="34" charset="0"/>
            </a:endParaRPr>
          </a:p>
          <a:p>
            <a:pPr marL="447675" indent="-447675"/>
            <a:r>
              <a:rPr lang="en-AU" sz="2400" dirty="0" smtClean="0">
                <a:latin typeface="Calibri" pitchFamily="34" charset="0"/>
              </a:rPr>
              <a:t>CGUs must be identified consistently from period to period</a:t>
            </a:r>
          </a:p>
          <a:p>
            <a:pPr marL="447675" indent="-447675"/>
            <a:r>
              <a:rPr lang="en-AU" sz="2400" dirty="0" smtClean="0">
                <a:latin typeface="Calibri" pitchFamily="34" charset="0"/>
              </a:rPr>
              <a:t>LKAS 36 allows a ‘segment’ to be used as a CGU </a:t>
            </a:r>
          </a:p>
          <a:p>
            <a:pPr marL="847725" lvl="1" indent="-447675">
              <a:lnSpc>
                <a:spcPct val="80000"/>
              </a:lnSpc>
            </a:pPr>
            <a:r>
              <a:rPr lang="en-AU" sz="2000" dirty="0" smtClean="0">
                <a:latin typeface="Calibri" pitchFamily="34" charset="0"/>
              </a:rPr>
              <a:t>Where the segment equates to the smallest group of assets generating independent cash flows</a:t>
            </a:r>
          </a:p>
          <a:p>
            <a:pPr marL="847725" lvl="1" indent="-447675">
              <a:lnSpc>
                <a:spcPct val="80000"/>
              </a:lnSpc>
            </a:pPr>
            <a:r>
              <a:rPr lang="en-AU" sz="2000" dirty="0" smtClean="0">
                <a:latin typeface="Calibri" pitchFamily="34" charset="0"/>
              </a:rPr>
              <a:t>Segment determined in accordance with AASB 8 </a:t>
            </a:r>
            <a:r>
              <a:rPr lang="en-AU" sz="2000" i="1" dirty="0" smtClean="0">
                <a:latin typeface="Calibri" pitchFamily="34" charset="0"/>
              </a:rPr>
              <a:t>Operating Segments</a:t>
            </a:r>
            <a:endParaRPr lang="en-AU" sz="2000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CGUs excluding goodwill</a:t>
            </a:r>
            <a:b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 – Impairment losses and CGUs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47675" indent="-447675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An impairment loss arises when the CA of the CGU assets &gt; RA</a:t>
            </a:r>
          </a:p>
          <a:p>
            <a:pPr marL="447675" indent="-447675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Determining the impairment loss</a:t>
            </a:r>
          </a:p>
          <a:p>
            <a:pPr marL="847725" lvl="1" indent="-447675">
              <a:lnSpc>
                <a:spcPct val="80000"/>
              </a:lnSpc>
            </a:pPr>
            <a:r>
              <a:rPr lang="en-AU" sz="2000" dirty="0" smtClean="0">
                <a:latin typeface="Calibri" pitchFamily="34" charset="0"/>
              </a:rPr>
              <a:t>Principles for determining RA are the same for CGUs as for individual assets</a:t>
            </a:r>
          </a:p>
          <a:p>
            <a:pPr marL="447675" indent="-447675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Accounting for the impairment loss</a:t>
            </a:r>
          </a:p>
          <a:p>
            <a:pPr marL="847725" lvl="1" indent="-447675">
              <a:lnSpc>
                <a:spcPct val="80000"/>
              </a:lnSpc>
            </a:pPr>
            <a:r>
              <a:rPr lang="en-AU" sz="2000" dirty="0" smtClean="0">
                <a:latin typeface="Calibri" pitchFamily="34" charset="0"/>
              </a:rPr>
              <a:t>The loss is allocated to each asset in the CGU on a pro-rata basis</a:t>
            </a:r>
          </a:p>
          <a:p>
            <a:pPr marL="847725" lvl="1" indent="-447675">
              <a:lnSpc>
                <a:spcPct val="80000"/>
              </a:lnSpc>
            </a:pPr>
            <a:r>
              <a:rPr lang="en-AU" sz="2000" dirty="0" smtClean="0">
                <a:latin typeface="Calibri" pitchFamily="34" charset="0"/>
              </a:rPr>
              <a:t>Based on the CA of each asset / the total CA amount of the CGU assets</a:t>
            </a:r>
          </a:p>
          <a:p>
            <a:pPr marL="847725" lvl="1" indent="-447675">
              <a:lnSpc>
                <a:spcPct val="80000"/>
              </a:lnSpc>
            </a:pPr>
            <a:r>
              <a:rPr lang="en-AU" sz="2000" dirty="0" smtClean="0">
                <a:latin typeface="Calibri" pitchFamily="34" charset="0"/>
              </a:rPr>
              <a:t>Losses are accounted for in the same way as for individual assets discussed earlier</a:t>
            </a:r>
          </a:p>
          <a:p>
            <a:pPr marL="447675" indent="-447675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The CA of an individual asset cannot be reduced below the highest of:</a:t>
            </a:r>
          </a:p>
          <a:p>
            <a:pPr marL="847725" lvl="1" indent="-447675">
              <a:lnSpc>
                <a:spcPct val="80000"/>
              </a:lnSpc>
              <a:buFontTx/>
              <a:buChar char="–"/>
            </a:pPr>
            <a:r>
              <a:rPr lang="en-AU" sz="2000" dirty="0" smtClean="0">
                <a:latin typeface="Calibri" pitchFamily="34" charset="0"/>
              </a:rPr>
              <a:t>FV-CD (if determinable);</a:t>
            </a:r>
          </a:p>
          <a:p>
            <a:pPr marL="847725" lvl="1" indent="-447675">
              <a:lnSpc>
                <a:spcPct val="80000"/>
              </a:lnSpc>
              <a:buFontTx/>
              <a:buChar char="–"/>
            </a:pPr>
            <a:r>
              <a:rPr lang="en-AU" sz="2000" dirty="0" smtClean="0">
                <a:latin typeface="Calibri" pitchFamily="34" charset="0"/>
              </a:rPr>
              <a:t>VIU (if determinable); or</a:t>
            </a:r>
          </a:p>
          <a:p>
            <a:pPr marL="847725" lvl="1" indent="-447675">
              <a:lnSpc>
                <a:spcPct val="80000"/>
              </a:lnSpc>
              <a:buFontTx/>
              <a:buChar char="–"/>
            </a:pPr>
            <a:r>
              <a:rPr lang="en-AU" sz="2000" dirty="0" smtClean="0">
                <a:latin typeface="Calibri" pitchFamily="34" charset="0"/>
              </a:rPr>
              <a:t>Zero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Illustration 3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47675" indent="-447675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A Ltd has identified an impairment loss of Rs.12,000 on one of its CGUs</a:t>
            </a:r>
          </a:p>
          <a:p>
            <a:pPr marL="447675" indent="-447675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The CGU consists of the following assets (stated at current carrying amounts):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Buildings	             500,000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Equipment	300,000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Land		250,000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Fittings		150,000</a:t>
            </a:r>
          </a:p>
          <a:p>
            <a:pPr marL="447675" indent="-447675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The FV-CD of the building is Rs.497,000</a:t>
            </a:r>
          </a:p>
          <a:p>
            <a:pPr>
              <a:lnSpc>
                <a:spcPct val="80000"/>
              </a:lnSpc>
            </a:pPr>
            <a:endParaRPr lang="en-AU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AU" sz="2400" b="1" dirty="0" smtClean="0">
                <a:latin typeface="Calibri" pitchFamily="34" charset="0"/>
              </a:rPr>
              <a:t>Required:</a:t>
            </a:r>
          </a:p>
          <a:p>
            <a:pPr marL="447675" indent="-447675">
              <a:lnSpc>
                <a:spcPct val="80000"/>
              </a:lnSpc>
            </a:pPr>
            <a:r>
              <a:rPr lang="en-AU" sz="2400" dirty="0" smtClean="0">
                <a:latin typeface="Calibri" pitchFamily="34" charset="0"/>
              </a:rPr>
              <a:t>Calculate the allocation of impairment loss against all assets in the CGU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Cash Generating units and goodwill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47675" indent="-447675"/>
            <a:r>
              <a:rPr lang="en-AU" sz="2400" dirty="0" smtClean="0">
                <a:latin typeface="Calibri" pitchFamily="34" charset="0"/>
              </a:rPr>
              <a:t>The asset goodwill can only arise in a business combination</a:t>
            </a:r>
          </a:p>
          <a:p>
            <a:pPr marL="847725" lvl="1" indent="-447675"/>
            <a:r>
              <a:rPr lang="en-AU" sz="2000" dirty="0" smtClean="0">
                <a:latin typeface="Calibri" pitchFamily="34" charset="0"/>
              </a:rPr>
              <a:t>It cannot be internally generated, revealed or amortised</a:t>
            </a:r>
          </a:p>
          <a:p>
            <a:pPr marL="847725" lvl="1" indent="-447675"/>
            <a:r>
              <a:rPr lang="en-AU" sz="2000" dirty="0" smtClean="0">
                <a:latin typeface="Calibri" pitchFamily="34" charset="0"/>
              </a:rPr>
              <a:t>It is subject to impairment testing</a:t>
            </a:r>
          </a:p>
          <a:p>
            <a:pPr marL="447675" indent="-447675"/>
            <a:r>
              <a:rPr lang="en-AU" sz="2400" dirty="0" smtClean="0">
                <a:latin typeface="Calibri" pitchFamily="34" charset="0"/>
              </a:rPr>
              <a:t>Goodwill is a residual balance, consisting of assets that cannot be individually identified or separately recognised</a:t>
            </a:r>
          </a:p>
          <a:p>
            <a:pPr marL="847725" lvl="1" indent="-447675"/>
            <a:r>
              <a:rPr lang="en-AU" sz="2000" dirty="0" smtClean="0">
                <a:latin typeface="Calibri" pitchFamily="34" charset="0"/>
              </a:rPr>
              <a:t>Therefore it is not possible to determine a FV-CD for goodwill, or to identify cash flows relating specifically to goodwill</a:t>
            </a:r>
          </a:p>
          <a:p>
            <a:pPr marL="847725" lvl="1" indent="-447675"/>
            <a:r>
              <a:rPr lang="en-AU" sz="2000" dirty="0" smtClean="0">
                <a:latin typeface="Calibri" pitchFamily="34" charset="0"/>
              </a:rPr>
              <a:t>When goodwill is recognised in a business combination it must be allocated to one or more CGUs (similar to corporate assets)</a:t>
            </a:r>
          </a:p>
          <a:p>
            <a:pPr marL="847725" lvl="1" indent="-447675"/>
            <a:r>
              <a:rPr lang="en-AU" sz="2000" dirty="0" smtClean="0">
                <a:latin typeface="Calibri" pitchFamily="34" charset="0"/>
              </a:rPr>
              <a:t>LKAS 36 requires that goodwill be allocated to the lowest level at which management monitors the goodwill</a:t>
            </a:r>
            <a:endParaRPr lang="en-AU" sz="1600" dirty="0" smtClean="0">
              <a:latin typeface="Calibri" pitchFamily="34" charset="0"/>
            </a:endParaRPr>
          </a:p>
          <a:p>
            <a:pPr marL="447675" indent="-447675"/>
            <a:r>
              <a:rPr lang="en-AU" sz="2400" dirty="0" smtClean="0">
                <a:latin typeface="Calibri" pitchFamily="34" charset="0"/>
              </a:rPr>
              <a:t>Goodwill can only be tested for impairment at the CGU level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Illustration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47675" indent="-447675">
              <a:lnSpc>
                <a:spcPct val="90000"/>
              </a:lnSpc>
            </a:pPr>
            <a:r>
              <a:rPr lang="en-AU" sz="2400" dirty="0" smtClean="0">
                <a:latin typeface="Calibri" pitchFamily="34" charset="0"/>
              </a:rPr>
              <a:t>A Ltd has identified an impairment loss of $300,000 on one of its CGUs</a:t>
            </a:r>
          </a:p>
          <a:p>
            <a:pPr marL="447675" indent="-447675">
              <a:lnSpc>
                <a:spcPct val="90000"/>
              </a:lnSpc>
            </a:pPr>
            <a:r>
              <a:rPr lang="en-AU" sz="2400" dirty="0" smtClean="0">
                <a:latin typeface="Calibri" pitchFamily="34" charset="0"/>
              </a:rPr>
              <a:t>The CGU consists of the following assets (stated at current carrying amounts):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Buildings        	500,000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Equipment	300,000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Land		250,000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Goodwill	150,000</a:t>
            </a:r>
          </a:p>
          <a:p>
            <a:pPr>
              <a:lnSpc>
                <a:spcPct val="90000"/>
              </a:lnSpc>
            </a:pPr>
            <a:endParaRPr lang="en-AU" sz="2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AU" sz="2400" b="1" dirty="0" smtClean="0">
                <a:latin typeface="Calibri" pitchFamily="34" charset="0"/>
              </a:rPr>
              <a:t>Required:</a:t>
            </a:r>
          </a:p>
          <a:p>
            <a:pPr marL="447675" indent="-447675">
              <a:lnSpc>
                <a:spcPct val="90000"/>
              </a:lnSpc>
            </a:pPr>
            <a:r>
              <a:rPr lang="en-AU" sz="2400" dirty="0" smtClean="0">
                <a:latin typeface="Calibri" pitchFamily="34" charset="0"/>
              </a:rPr>
              <a:t>Calculate the allocation of impairment loss against all assets in the CGU.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Reversal of an impairment loss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47675" indent="-447675"/>
            <a:r>
              <a:rPr lang="en-AU" sz="2400" dirty="0" smtClean="0">
                <a:latin typeface="Calibri" pitchFamily="34" charset="0"/>
              </a:rPr>
              <a:t>Recognised losses are reassessed annually</a:t>
            </a:r>
          </a:p>
          <a:p>
            <a:pPr marL="847725" lvl="1" indent="-447675"/>
            <a:r>
              <a:rPr lang="en-AU" sz="2000" dirty="0" smtClean="0">
                <a:latin typeface="Calibri" pitchFamily="34" charset="0"/>
              </a:rPr>
              <a:t>Are there indicators the previous loss does not exist or has decreased?</a:t>
            </a:r>
          </a:p>
          <a:p>
            <a:pPr marL="847725" lvl="1" indent="-447675"/>
            <a:r>
              <a:rPr lang="en-AU" sz="2000" dirty="0" smtClean="0">
                <a:latin typeface="Calibri" pitchFamily="34" charset="0"/>
              </a:rPr>
              <a:t>Indicators are the same as those used for initially recognising a loss; e.g.</a:t>
            </a:r>
          </a:p>
          <a:p>
            <a:pPr marL="1247775" lvl="2" indent="-447675"/>
            <a:r>
              <a:rPr lang="en-AU" dirty="0" smtClean="0">
                <a:latin typeface="Calibri" pitchFamily="34" charset="0"/>
              </a:rPr>
              <a:t>Improvement in the economy or product markets</a:t>
            </a:r>
          </a:p>
          <a:p>
            <a:pPr marL="1247775" lvl="2" indent="-447675"/>
            <a:r>
              <a:rPr lang="en-AU" dirty="0" smtClean="0">
                <a:latin typeface="Calibri" pitchFamily="34" charset="0"/>
              </a:rPr>
              <a:t>Interest rates have decreased</a:t>
            </a:r>
          </a:p>
          <a:p>
            <a:pPr marL="447675" indent="-447675"/>
            <a:r>
              <a:rPr lang="en-AU" sz="2400" dirty="0" smtClean="0">
                <a:latin typeface="Calibri" pitchFamily="34" charset="0"/>
              </a:rPr>
              <a:t>A review of the indicators might result in:</a:t>
            </a:r>
          </a:p>
          <a:p>
            <a:pPr marL="847725" lvl="1" indent="-447675">
              <a:lnSpc>
                <a:spcPct val="90000"/>
              </a:lnSpc>
            </a:pPr>
            <a:r>
              <a:rPr lang="en-AU" sz="2000" dirty="0" smtClean="0">
                <a:latin typeface="Calibri" pitchFamily="34" charset="0"/>
              </a:rPr>
              <a:t>Changes to depreciation parameters (e.g. useful life) instead of a reversal</a:t>
            </a:r>
          </a:p>
          <a:p>
            <a:pPr marL="847725" lvl="1" indent="-447675">
              <a:lnSpc>
                <a:spcPct val="90000"/>
              </a:lnSpc>
            </a:pPr>
            <a:r>
              <a:rPr lang="en-AU" sz="2000" b="1" dirty="0" smtClean="0">
                <a:latin typeface="Calibri" pitchFamily="34" charset="0"/>
              </a:rPr>
              <a:t>IF </a:t>
            </a:r>
            <a:r>
              <a:rPr lang="en-AU" sz="2000" dirty="0" smtClean="0">
                <a:latin typeface="Calibri" pitchFamily="34" charset="0"/>
              </a:rPr>
              <a:t>there is a change in the estimates, a reversal of impairment is possible</a:t>
            </a:r>
            <a:endParaRPr lang="en-AU" b="1" dirty="0" smtClean="0"/>
          </a:p>
          <a:p>
            <a:pPr marL="447675" indent="-447675">
              <a:lnSpc>
                <a:spcPct val="90000"/>
              </a:lnSpc>
            </a:pPr>
            <a:r>
              <a:rPr lang="en-AU" sz="2400" dirty="0" smtClean="0">
                <a:latin typeface="Calibri" pitchFamily="34" charset="0"/>
              </a:rPr>
              <a:t>Ability to recognise a reversal of an impairment loss and the accounting for that reversal is dependent on whether the reversal relates to an </a:t>
            </a:r>
            <a:r>
              <a:rPr lang="en-AU" sz="2400" b="1" dirty="0" smtClean="0">
                <a:latin typeface="Calibri" pitchFamily="34" charset="0"/>
              </a:rPr>
              <a:t>individual asset</a:t>
            </a:r>
            <a:r>
              <a:rPr lang="en-AU" sz="2400" dirty="0" smtClean="0">
                <a:latin typeface="Calibri" pitchFamily="34" charset="0"/>
              </a:rPr>
              <a:t>, a </a:t>
            </a:r>
            <a:r>
              <a:rPr lang="en-AU" sz="2400" b="1" dirty="0" smtClean="0">
                <a:latin typeface="Calibri" pitchFamily="34" charset="0"/>
              </a:rPr>
              <a:t>CGU</a:t>
            </a:r>
            <a:r>
              <a:rPr lang="en-AU" sz="2400" dirty="0" smtClean="0">
                <a:latin typeface="Calibri" pitchFamily="34" charset="0"/>
              </a:rPr>
              <a:t>, or </a:t>
            </a:r>
            <a:r>
              <a:rPr lang="en-AU" sz="2400" b="1" dirty="0" smtClean="0">
                <a:latin typeface="Calibri" pitchFamily="34" charset="0"/>
              </a:rPr>
              <a:t>goodwill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Reversal of an impairment loss</a:t>
            </a:r>
            <a:b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 – Goodwill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47675" indent="-447675"/>
            <a:r>
              <a:rPr lang="en-AU" sz="2400" dirty="0" smtClean="0">
                <a:latin typeface="Calibri" pitchFamily="34" charset="0"/>
              </a:rPr>
              <a:t>LKAS 36</a:t>
            </a:r>
          </a:p>
          <a:p>
            <a:pPr marL="847725" lvl="1" indent="-447675"/>
            <a:r>
              <a:rPr lang="en-AU" sz="2000" dirty="0" smtClean="0">
                <a:latin typeface="Calibri" pitchFamily="34" charset="0"/>
              </a:rPr>
              <a:t>An impairment loss recognised for goodwill is not to be reversed in a later period</a:t>
            </a:r>
          </a:p>
          <a:p>
            <a:pPr marL="447675" indent="-447675"/>
            <a:r>
              <a:rPr lang="en-AU" sz="2400" dirty="0" smtClean="0">
                <a:latin typeface="Calibri" pitchFamily="34" charset="0"/>
              </a:rPr>
              <a:t>Like individual assets, recognised losses in relation to a CGU are reassessed annually</a:t>
            </a:r>
          </a:p>
          <a:p>
            <a:pPr marL="847725" lvl="1" indent="-447675"/>
            <a:r>
              <a:rPr lang="en-AU" sz="2000" dirty="0" smtClean="0">
                <a:latin typeface="Calibri" pitchFamily="34" charset="0"/>
              </a:rPr>
              <a:t>Are there indicators…?</a:t>
            </a:r>
          </a:p>
          <a:p>
            <a:pPr marL="447675" indent="-447675"/>
            <a:r>
              <a:rPr lang="en-AU" sz="2400" dirty="0" smtClean="0">
                <a:latin typeface="Calibri" pitchFamily="34" charset="0"/>
              </a:rPr>
              <a:t>If reassessed estimates indicate RA of a CGU is &gt; CA, impairment reversals are required</a:t>
            </a:r>
          </a:p>
          <a:p>
            <a:pPr marL="847725" lvl="1" indent="-447675"/>
            <a:r>
              <a:rPr lang="en-AU" sz="2000" dirty="0" smtClean="0">
                <a:latin typeface="Calibri" pitchFamily="34" charset="0"/>
              </a:rPr>
              <a:t>Except for goodwill</a:t>
            </a:r>
          </a:p>
          <a:p>
            <a:pPr marL="447675" indent="-447675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Introduction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47675" indent="-447675" algn="just"/>
            <a:r>
              <a:rPr lang="en-AU" dirty="0" smtClean="0">
                <a:latin typeface="Calibri" pitchFamily="34" charset="0"/>
              </a:rPr>
              <a:t>Entities are required to conduct impairment tests to ensure their assets are not overstated</a:t>
            </a:r>
          </a:p>
          <a:p>
            <a:pPr marL="447675" indent="-447675" algn="just"/>
            <a:r>
              <a:rPr lang="en-AU" dirty="0" smtClean="0">
                <a:latin typeface="Calibri" pitchFamily="34" charset="0"/>
              </a:rPr>
              <a:t>An impairment loss results when an asset’s carrying amount (CA) is more than its recoverable amount (RA)</a:t>
            </a:r>
          </a:p>
          <a:p>
            <a:pPr marL="447675" indent="-447675" algn="just"/>
            <a:r>
              <a:rPr lang="en-AU" dirty="0" smtClean="0">
                <a:latin typeface="Calibri" pitchFamily="34" charset="0"/>
              </a:rPr>
              <a:t>Entities are required to conduct impairment tests to ensure their assets are not overstated</a:t>
            </a:r>
          </a:p>
          <a:p>
            <a:pPr marL="447675" indent="-447675" algn="just"/>
            <a:r>
              <a:rPr lang="en-AU" b="1" dirty="0" smtClean="0"/>
              <a:t>Recovery can be from disposal of the asset OR from future use of the asset (including is ultimate disposal)</a:t>
            </a:r>
            <a:r>
              <a:rPr lang="en-AU" sz="2400" dirty="0" smtClean="0">
                <a:latin typeface="Calibri" pitchFamily="34" charset="0"/>
              </a:rPr>
              <a:t> </a:t>
            </a:r>
          </a:p>
          <a:p>
            <a:pPr marL="447675" indent="-447675" algn="just"/>
            <a:r>
              <a:rPr lang="en-AU" dirty="0">
                <a:latin typeface="Calibri" pitchFamily="34" charset="0"/>
              </a:rPr>
              <a:t>Not all assets require this test.  Notable exclusions include:</a:t>
            </a:r>
          </a:p>
          <a:p>
            <a:pPr lvl="1" algn="just"/>
            <a:r>
              <a:rPr lang="en-AU" sz="2400" dirty="0" smtClean="0">
                <a:latin typeface="Calibri" pitchFamily="34" charset="0"/>
              </a:rPr>
              <a:t>Inventories</a:t>
            </a:r>
          </a:p>
          <a:p>
            <a:pPr lvl="1" algn="just"/>
            <a:r>
              <a:rPr lang="en-AU" sz="2400" dirty="0" smtClean="0">
                <a:latin typeface="Calibri" pitchFamily="34" charset="0"/>
              </a:rPr>
              <a:t>Deferred tax assets</a:t>
            </a:r>
          </a:p>
          <a:p>
            <a:pPr lvl="1" algn="just"/>
            <a:r>
              <a:rPr lang="en-AU" sz="2400" dirty="0" smtClean="0">
                <a:latin typeface="Calibri" pitchFamily="34" charset="0"/>
              </a:rPr>
              <a:t>Assets held for resale</a:t>
            </a:r>
            <a:endParaRPr lang="en-AU" b="1" dirty="0" smtClean="0"/>
          </a:p>
          <a:p>
            <a:pPr algn="just">
              <a:buNone/>
            </a:pPr>
            <a:endParaRPr lang="en-AU" b="1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When to undertake an impairment test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44500" indent="-444500" algn="just"/>
            <a:r>
              <a:rPr lang="en-AU" sz="2400" dirty="0" smtClean="0">
                <a:latin typeface="Calibri" pitchFamily="34" charset="0"/>
              </a:rPr>
              <a:t>For most assets it is not necessary to conduct impairment tests every year</a:t>
            </a:r>
          </a:p>
          <a:p>
            <a:pPr marL="444500" indent="-444500" algn="just"/>
            <a:r>
              <a:rPr lang="en-AU" sz="2400" dirty="0" smtClean="0">
                <a:latin typeface="Calibri" pitchFamily="34" charset="0"/>
              </a:rPr>
              <a:t>Assets must be tested for impairment when there is an </a:t>
            </a:r>
            <a:r>
              <a:rPr lang="en-AU" sz="2400" b="1" dirty="0" smtClean="0">
                <a:latin typeface="Calibri" pitchFamily="34" charset="0"/>
              </a:rPr>
              <a:t>indication </a:t>
            </a:r>
            <a:r>
              <a:rPr lang="en-AU" sz="2400" dirty="0" smtClean="0">
                <a:latin typeface="Calibri" pitchFamily="34" charset="0"/>
              </a:rPr>
              <a:t>(or evidence) of impairment</a:t>
            </a:r>
          </a:p>
          <a:p>
            <a:pPr marL="444500" indent="-444500" algn="just"/>
            <a:r>
              <a:rPr lang="en-AU" sz="2400" dirty="0" smtClean="0">
                <a:latin typeface="Calibri" pitchFamily="34" charset="0"/>
              </a:rPr>
              <a:t>The following assets must be tested annually for impairment:</a:t>
            </a:r>
          </a:p>
          <a:p>
            <a:pPr lvl="1" algn="just"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Intangibles with indefinite useful lives</a:t>
            </a:r>
          </a:p>
          <a:p>
            <a:pPr lvl="1" algn="just"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Intangibles not yet available for use</a:t>
            </a:r>
          </a:p>
          <a:p>
            <a:pPr lvl="1" algn="just"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Goodwill acquired in a business combination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Indicators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AU" sz="2800" b="1" dirty="0" smtClean="0">
                <a:latin typeface="Calibri" pitchFamily="34" charset="0"/>
              </a:rPr>
              <a:t>Indicators</a:t>
            </a:r>
            <a:r>
              <a:rPr lang="en-AU" sz="2800" dirty="0" smtClean="0">
                <a:latin typeface="Calibri" pitchFamily="34" charset="0"/>
              </a:rPr>
              <a:t> are classified into two groups – internal and external</a:t>
            </a:r>
          </a:p>
          <a:p>
            <a:pPr marL="0" indent="0" algn="just">
              <a:lnSpc>
                <a:spcPct val="90000"/>
              </a:lnSpc>
              <a:spcAft>
                <a:spcPts val="1200"/>
              </a:spcAft>
              <a:buNone/>
            </a:pPr>
            <a:r>
              <a:rPr lang="en-AU" sz="2800" b="1" u="sng" dirty="0" smtClean="0">
                <a:latin typeface="Calibri" pitchFamily="34" charset="0"/>
              </a:rPr>
              <a:t>External sources </a:t>
            </a:r>
            <a:endParaRPr lang="en-AU" sz="2800" u="sng" dirty="0" smtClean="0">
              <a:latin typeface="Calibri" pitchFamily="34" charset="0"/>
            </a:endParaRPr>
          </a:p>
          <a:p>
            <a:pPr marL="447675" lvl="1" indent="-447675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AU" dirty="0" smtClean="0">
                <a:latin typeface="Calibri" pitchFamily="34" charset="0"/>
              </a:rPr>
              <a:t>Decline in market value – e.g. technological advancements</a:t>
            </a:r>
          </a:p>
          <a:p>
            <a:pPr marL="447675" lvl="1" indent="-447675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AU" dirty="0" smtClean="0">
                <a:latin typeface="Calibri" pitchFamily="34" charset="0"/>
              </a:rPr>
              <a:t>Adverse changes in entity’s environment/ market – e.g. a competitor may have patented a new product, resulting in a permanent fall in market share of the entity</a:t>
            </a:r>
          </a:p>
          <a:p>
            <a:pPr marL="447675" lvl="1" indent="-447675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AU" dirty="0" smtClean="0">
                <a:latin typeface="Calibri" pitchFamily="34" charset="0"/>
              </a:rPr>
              <a:t>Increases in interest rates – affects the PV of future cash flows</a:t>
            </a:r>
          </a:p>
          <a:p>
            <a:pPr marL="447675" lvl="1" indent="-447675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AU" dirty="0" smtClean="0">
                <a:latin typeface="Calibri" pitchFamily="34" charset="0"/>
              </a:rPr>
              <a:t>Market capitalisation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Indicators                  cont......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spcAft>
                <a:spcPts val="1200"/>
              </a:spcAft>
              <a:buNone/>
            </a:pPr>
            <a:r>
              <a:rPr lang="en-AU" sz="2800" b="1" u="sng" dirty="0" smtClean="0">
                <a:latin typeface="Calibri" pitchFamily="34" charset="0"/>
              </a:rPr>
              <a:t>Internal sources</a:t>
            </a:r>
          </a:p>
          <a:p>
            <a:pPr marL="447675" indent="-447675" algn="just">
              <a:lnSpc>
                <a:spcPct val="90000"/>
              </a:lnSpc>
            </a:pPr>
            <a:r>
              <a:rPr lang="en-AU" sz="2400" dirty="0" smtClean="0">
                <a:latin typeface="Calibri" pitchFamily="34" charset="0"/>
              </a:rPr>
              <a:t>Obsolescence or physical damage</a:t>
            </a:r>
          </a:p>
          <a:p>
            <a:pPr marL="447675" indent="-447675" algn="just">
              <a:lnSpc>
                <a:spcPct val="90000"/>
              </a:lnSpc>
            </a:pPr>
            <a:r>
              <a:rPr lang="en-AU" sz="2400" dirty="0" smtClean="0">
                <a:latin typeface="Calibri" pitchFamily="34" charset="0"/>
              </a:rPr>
              <a:t>Change in asset use – has the asset become idle?</a:t>
            </a:r>
          </a:p>
          <a:p>
            <a:pPr marL="447675" indent="-447675" algn="just">
              <a:lnSpc>
                <a:spcPct val="90000"/>
              </a:lnSpc>
            </a:pPr>
            <a:r>
              <a:rPr lang="en-AU" sz="2400" dirty="0" smtClean="0">
                <a:latin typeface="Calibri" pitchFamily="34" charset="0"/>
              </a:rPr>
              <a:t>Economic performance of the asset – worse than expected?</a:t>
            </a:r>
          </a:p>
          <a:p>
            <a:pPr marL="847725" lvl="1" indent="-447675" algn="just">
              <a:lnSpc>
                <a:spcPct val="90000"/>
              </a:lnSpc>
            </a:pPr>
            <a:r>
              <a:rPr lang="en-AU" sz="2000" dirty="0" smtClean="0">
                <a:latin typeface="Calibri" pitchFamily="34" charset="0"/>
              </a:rPr>
              <a:t>Cash outflows are higher than expected – e.g. maintenance costs</a:t>
            </a:r>
          </a:p>
          <a:p>
            <a:pPr marL="847725" lvl="1" indent="-447675" algn="just">
              <a:lnSpc>
                <a:spcPct val="90000"/>
              </a:lnSpc>
            </a:pPr>
            <a:r>
              <a:rPr lang="en-AU" sz="2000" dirty="0" smtClean="0">
                <a:latin typeface="Calibri" pitchFamily="34" charset="0"/>
              </a:rPr>
              <a:t>Cash inflows are lower than expected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</a:b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</a:b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Impairment test for an individual asset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47675" indent="-447675" algn="just">
              <a:lnSpc>
                <a:spcPct val="90000"/>
              </a:lnSpc>
            </a:pPr>
            <a:r>
              <a:rPr lang="en-AU" sz="2400" dirty="0" smtClean="0">
                <a:latin typeface="Calibri" pitchFamily="34" charset="0"/>
              </a:rPr>
              <a:t>There are two possible amounts against which the carrying amount can be tested for impairment</a:t>
            </a:r>
          </a:p>
          <a:p>
            <a:pPr lvl="1" algn="just">
              <a:lnSpc>
                <a:spcPct val="90000"/>
              </a:lnSpc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Fair value less costs of disposal (FV-CD)</a:t>
            </a:r>
          </a:p>
          <a:p>
            <a:pPr lvl="1" algn="just">
              <a:lnSpc>
                <a:spcPct val="90000"/>
              </a:lnSpc>
              <a:buFontTx/>
              <a:buChar char="–"/>
            </a:pPr>
            <a:r>
              <a:rPr lang="en-AU" dirty="0" smtClean="0">
                <a:latin typeface="Calibri" pitchFamily="34" charset="0"/>
              </a:rPr>
              <a:t>Value in use (VIU)</a:t>
            </a:r>
          </a:p>
          <a:p>
            <a:pPr lvl="1" algn="just">
              <a:lnSpc>
                <a:spcPct val="90000"/>
              </a:lnSpc>
              <a:buFontTx/>
              <a:buChar char="–"/>
            </a:pPr>
            <a:endParaRPr lang="en-AU" dirty="0" smtClean="0">
              <a:latin typeface="Calibri" pitchFamily="34" charset="0"/>
            </a:endParaRPr>
          </a:p>
          <a:p>
            <a:pPr marL="447675" indent="-447675" algn="just">
              <a:lnSpc>
                <a:spcPct val="90000"/>
              </a:lnSpc>
            </a:pPr>
            <a:r>
              <a:rPr lang="en-AU" sz="2400" dirty="0" smtClean="0">
                <a:latin typeface="Calibri" pitchFamily="34" charset="0"/>
              </a:rPr>
              <a:t>Not always necessary to measure both amounts when testing for impairment</a:t>
            </a:r>
          </a:p>
          <a:p>
            <a:pPr marL="847725" lvl="1" indent="-447675" algn="just">
              <a:lnSpc>
                <a:spcPct val="90000"/>
              </a:lnSpc>
            </a:pPr>
            <a:r>
              <a:rPr lang="en-AU" sz="2000" dirty="0" smtClean="0">
                <a:latin typeface="Calibri" pitchFamily="34" charset="0"/>
              </a:rPr>
              <a:t>If either one of these two amounts is higher than the carrying amount, the asset is not impaired</a:t>
            </a:r>
          </a:p>
          <a:p>
            <a:pPr marL="847725" lvl="1" indent="-447675" algn="just">
              <a:lnSpc>
                <a:spcPct val="90000"/>
              </a:lnSpc>
            </a:pPr>
            <a:r>
              <a:rPr lang="en-AU" sz="2000" dirty="0" smtClean="0">
                <a:latin typeface="Calibri" pitchFamily="34" charset="0"/>
              </a:rPr>
              <a:t>When FV-CD &gt; CA there is no need to calculate the VIU of the asset</a:t>
            </a:r>
          </a:p>
          <a:p>
            <a:pPr algn="just"/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Impairment test for an individual asset – </a:t>
            </a:r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Fair value less costs to sell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" y="1905000"/>
            <a:ext cx="4040188" cy="4343400"/>
          </a:xfrm>
          <a:prstGeom prst="rect">
            <a:avLst/>
          </a:prstGeom>
        </p:spPr>
        <p:txBody>
          <a:bodyPr/>
          <a:lstStyle/>
          <a:p>
            <a:pPr marL="447675" indent="-447675" eaLnBrk="1" hangingPunct="1">
              <a:lnSpc>
                <a:spcPct val="90000"/>
              </a:lnSpc>
              <a:tabLst>
                <a:tab pos="3136900" algn="l"/>
              </a:tabLst>
            </a:pPr>
            <a:r>
              <a:rPr lang="en-AU" u="sng" dirty="0">
                <a:latin typeface="Calibri" pitchFamily="34" charset="0"/>
              </a:rPr>
              <a:t>Fair </a:t>
            </a:r>
            <a:r>
              <a:rPr lang="en-AU" u="sng" dirty="0" smtClean="0">
                <a:latin typeface="Calibri" pitchFamily="34" charset="0"/>
              </a:rPr>
              <a:t>value</a:t>
            </a:r>
            <a:endParaRPr lang="en-AU" i="1" u="sng" dirty="0" smtClean="0">
              <a:latin typeface="Calibri" pitchFamily="34" charset="0"/>
            </a:endParaRPr>
          </a:p>
          <a:p>
            <a:pPr marL="847725" lvl="1" indent="-447675" eaLnBrk="1" hangingPunct="1">
              <a:lnSpc>
                <a:spcPct val="90000"/>
              </a:lnSpc>
              <a:tabLst>
                <a:tab pos="3136900" algn="l"/>
              </a:tabLst>
            </a:pPr>
            <a:r>
              <a:rPr lang="en-AU" dirty="0" smtClean="0">
                <a:latin typeface="Calibri" pitchFamily="34" charset="0"/>
              </a:rPr>
              <a:t>An exit price</a:t>
            </a:r>
          </a:p>
          <a:p>
            <a:pPr marL="847725" lvl="1" indent="-447675" eaLnBrk="1" hangingPunct="1">
              <a:lnSpc>
                <a:spcPct val="90000"/>
              </a:lnSpc>
              <a:tabLst>
                <a:tab pos="3136900" algn="l"/>
              </a:tabLst>
            </a:pPr>
            <a:r>
              <a:rPr lang="en-AU" dirty="0" smtClean="0">
                <a:latin typeface="Calibri" pitchFamily="34" charset="0"/>
              </a:rPr>
              <a:t>Measured using a relevant valuation technique</a:t>
            </a:r>
          </a:p>
          <a:p>
            <a:pPr marL="847725" lvl="1" indent="-447675" eaLnBrk="1" hangingPunct="1">
              <a:lnSpc>
                <a:spcPct val="90000"/>
              </a:lnSpc>
              <a:tabLst>
                <a:tab pos="3136900" algn="l"/>
              </a:tabLst>
            </a:pPr>
            <a:r>
              <a:rPr lang="en-AU" dirty="0" smtClean="0">
                <a:latin typeface="Calibri" pitchFamily="34" charset="0"/>
              </a:rPr>
              <a:t>Using observable or unobservable inputs (the ‘</a:t>
            </a:r>
            <a:r>
              <a:rPr lang="en-AU" dirty="0">
                <a:latin typeface="Calibri" pitchFamily="34" charset="0"/>
              </a:rPr>
              <a:t>value hierarchy</a:t>
            </a:r>
            <a:r>
              <a:rPr lang="en-AU" dirty="0" smtClean="0">
                <a:latin typeface="Calibri" pitchFamily="34" charset="0"/>
              </a:rPr>
              <a:t>’)</a:t>
            </a:r>
            <a:endParaRPr lang="en-AU" dirty="0">
              <a:latin typeface="Calibri" pitchFamily="34" charset="0"/>
            </a:endParaRPr>
          </a:p>
          <a:p>
            <a:endParaRPr lang="en-AU" dirty="0"/>
          </a:p>
        </p:txBody>
      </p:sp>
      <p:sp>
        <p:nvSpPr>
          <p:cNvPr id="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724400" y="1981200"/>
            <a:ext cx="4041775" cy="3951288"/>
          </a:xfrm>
          <a:prstGeom prst="rect">
            <a:avLst/>
          </a:prstGeom>
        </p:spPr>
        <p:txBody>
          <a:bodyPr/>
          <a:lstStyle/>
          <a:p>
            <a:pPr marL="447675" indent="-447675" eaLnBrk="1" hangingPunct="1">
              <a:lnSpc>
                <a:spcPct val="90000"/>
              </a:lnSpc>
              <a:tabLst>
                <a:tab pos="3136900" algn="l"/>
              </a:tabLst>
            </a:pPr>
            <a:r>
              <a:rPr lang="en-AU" u="sng" dirty="0" smtClean="0">
                <a:latin typeface="Calibri" pitchFamily="34" charset="0"/>
              </a:rPr>
              <a:t>Costs </a:t>
            </a:r>
            <a:r>
              <a:rPr lang="en-AU" u="sng" dirty="0">
                <a:latin typeface="Calibri" pitchFamily="34" charset="0"/>
              </a:rPr>
              <a:t>of disposal </a:t>
            </a:r>
            <a:r>
              <a:rPr lang="en-AU" u="sng" dirty="0" smtClean="0">
                <a:latin typeface="Calibri" pitchFamily="34" charset="0"/>
              </a:rPr>
              <a:t>include</a:t>
            </a:r>
            <a:r>
              <a:rPr lang="en-AU" dirty="0" smtClean="0">
                <a:latin typeface="Calibri" pitchFamily="34" charset="0"/>
              </a:rPr>
              <a:t>:</a:t>
            </a:r>
            <a:endParaRPr lang="en-AU" dirty="0">
              <a:latin typeface="Calibri" pitchFamily="34" charset="0"/>
            </a:endParaRPr>
          </a:p>
          <a:p>
            <a:pPr marL="847725" lvl="1" indent="-447675" eaLnBrk="1" hangingPunct="1">
              <a:lnSpc>
                <a:spcPct val="90000"/>
              </a:lnSpc>
              <a:tabLst>
                <a:tab pos="3136900" algn="l"/>
              </a:tabLst>
            </a:pPr>
            <a:r>
              <a:rPr lang="en-AU" dirty="0">
                <a:latin typeface="Calibri" pitchFamily="34" charset="0"/>
              </a:rPr>
              <a:t>L</a:t>
            </a:r>
            <a:r>
              <a:rPr lang="en-AU" dirty="0" smtClean="0">
                <a:latin typeface="Calibri" pitchFamily="34" charset="0"/>
              </a:rPr>
              <a:t>egal </a:t>
            </a:r>
            <a:r>
              <a:rPr lang="en-AU" dirty="0">
                <a:latin typeface="Calibri" pitchFamily="34" charset="0"/>
              </a:rPr>
              <a:t>fees</a:t>
            </a:r>
          </a:p>
          <a:p>
            <a:pPr marL="847725" lvl="1" indent="-447675" eaLnBrk="1" hangingPunct="1">
              <a:lnSpc>
                <a:spcPct val="90000"/>
              </a:lnSpc>
              <a:tabLst>
                <a:tab pos="3136900" algn="l"/>
              </a:tabLst>
            </a:pPr>
            <a:r>
              <a:rPr lang="en-AU" dirty="0" smtClean="0">
                <a:latin typeface="Calibri" pitchFamily="34" charset="0"/>
              </a:rPr>
              <a:t>Stamp duty / transaction taxes</a:t>
            </a:r>
          </a:p>
          <a:p>
            <a:pPr marL="847725" lvl="1" indent="-447675" eaLnBrk="1" hangingPunct="1">
              <a:lnSpc>
                <a:spcPct val="90000"/>
              </a:lnSpc>
              <a:tabLst>
                <a:tab pos="3136900" algn="l"/>
              </a:tabLst>
            </a:pPr>
            <a:r>
              <a:rPr lang="en-AU" dirty="0" smtClean="0">
                <a:latin typeface="Calibri" pitchFamily="34" charset="0"/>
              </a:rPr>
              <a:t>Costs </a:t>
            </a:r>
            <a:r>
              <a:rPr lang="en-AU" dirty="0">
                <a:latin typeface="Calibri" pitchFamily="34" charset="0"/>
              </a:rPr>
              <a:t>of removing the </a:t>
            </a:r>
            <a:r>
              <a:rPr lang="en-AU" dirty="0" smtClean="0">
                <a:latin typeface="Calibri" pitchFamily="34" charset="0"/>
              </a:rPr>
              <a:t>asset</a:t>
            </a:r>
          </a:p>
          <a:p>
            <a:pPr marL="847725" lvl="1" indent="-447675" eaLnBrk="1" hangingPunct="1">
              <a:lnSpc>
                <a:spcPct val="90000"/>
              </a:lnSpc>
              <a:tabLst>
                <a:tab pos="3136900" algn="l"/>
              </a:tabLst>
            </a:pPr>
            <a:r>
              <a:rPr lang="en-AU" dirty="0" smtClean="0">
                <a:latin typeface="Calibri" pitchFamily="34" charset="0"/>
              </a:rPr>
              <a:t>Direct incremental costs to bring the asset to a saleable condition</a:t>
            </a:r>
            <a:endParaRPr lang="en-AU" dirty="0">
              <a:latin typeface="Calibri" pitchFamily="34" charset="0"/>
            </a:endParaRP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Impairment test for an individual asset – </a:t>
            </a:r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Value in use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en-AU" sz="2400" dirty="0" smtClean="0">
                <a:latin typeface="Calibri" pitchFamily="34" charset="0"/>
              </a:rPr>
              <a:t>“The present value of future cash flows expected to be derived from an asset or cash-generating unit”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AU" sz="2400" dirty="0" smtClean="0">
              <a:latin typeface="Calibri" pitchFamily="34" charset="0"/>
            </a:endParaRPr>
          </a:p>
          <a:p>
            <a:pPr marL="447675" indent="-447675" algn="just">
              <a:lnSpc>
                <a:spcPct val="90000"/>
              </a:lnSpc>
            </a:pPr>
            <a:r>
              <a:rPr lang="en-AU" sz="2400" dirty="0" smtClean="0">
                <a:latin typeface="Calibri" pitchFamily="34" charset="0"/>
              </a:rPr>
              <a:t>Five elements when calculating value in use</a:t>
            </a:r>
          </a:p>
          <a:p>
            <a:pPr marL="914400" lvl="1" indent="-457200" algn="just">
              <a:lnSpc>
                <a:spcPct val="90000"/>
              </a:lnSpc>
              <a:buFont typeface="+mj-lt"/>
              <a:buAutoNum type="alphaLcParenR"/>
            </a:pPr>
            <a:r>
              <a:rPr lang="en-GB" dirty="0" smtClean="0">
                <a:latin typeface="Calibri" pitchFamily="34" charset="0"/>
              </a:rPr>
              <a:t>Estimate of future cash flows </a:t>
            </a:r>
          </a:p>
          <a:p>
            <a:pPr marL="914400" lvl="1" indent="-457200" algn="just">
              <a:lnSpc>
                <a:spcPct val="90000"/>
              </a:lnSpc>
              <a:buFont typeface="+mj-lt"/>
              <a:buAutoNum type="alphaLcParenR"/>
            </a:pPr>
            <a:r>
              <a:rPr lang="en-GB" dirty="0" smtClean="0">
                <a:latin typeface="Calibri" pitchFamily="34" charset="0"/>
              </a:rPr>
              <a:t>Expectations about possible variations in amount or timing of future cash flows</a:t>
            </a:r>
          </a:p>
          <a:p>
            <a:pPr marL="914400" lvl="1" indent="-457200" algn="just">
              <a:lnSpc>
                <a:spcPct val="90000"/>
              </a:lnSpc>
              <a:buFont typeface="+mj-lt"/>
              <a:buAutoNum type="alphaLcParenR"/>
            </a:pPr>
            <a:r>
              <a:rPr lang="en-GB" dirty="0" smtClean="0">
                <a:latin typeface="Calibri" pitchFamily="34" charset="0"/>
              </a:rPr>
              <a:t>Time value of money</a:t>
            </a:r>
          </a:p>
          <a:p>
            <a:pPr marL="914400" lvl="1" indent="-457200" algn="just">
              <a:lnSpc>
                <a:spcPct val="90000"/>
              </a:lnSpc>
              <a:buFont typeface="+mj-lt"/>
              <a:buAutoNum type="alphaLcParenR"/>
            </a:pPr>
            <a:r>
              <a:rPr lang="en-GB" dirty="0" smtClean="0">
                <a:latin typeface="Calibri" pitchFamily="34" charset="0"/>
              </a:rPr>
              <a:t>Price for bearing uncertainty inherent in asset</a:t>
            </a:r>
          </a:p>
          <a:p>
            <a:pPr marL="914400" lvl="1" indent="-457200" algn="just">
              <a:lnSpc>
                <a:spcPct val="90000"/>
              </a:lnSpc>
              <a:buFont typeface="+mj-lt"/>
              <a:buAutoNum type="alphaLcParenR"/>
            </a:pPr>
            <a:r>
              <a:rPr lang="en-GB" dirty="0" smtClean="0">
                <a:latin typeface="Calibri" pitchFamily="34" charset="0"/>
              </a:rPr>
              <a:t>Other factors such as illiquidity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Impairment test for an individual asset – </a:t>
            </a:r>
            <a:r>
              <a:rPr lang="en-AU" b="1" dirty="0" smtClean="0">
                <a:solidFill>
                  <a:schemeClr val="tx1"/>
                </a:solidFill>
                <a:latin typeface="Calibri" pitchFamily="34" charset="0"/>
              </a:rPr>
              <a:t>Recognition and measurement of an impairment loss for an individual asset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/>
          <a:lstStyle/>
          <a:p>
            <a:pPr marL="447675" indent="-447675" algn="just"/>
            <a:r>
              <a:rPr lang="en-AU" sz="2400" dirty="0" smtClean="0">
                <a:latin typeface="Calibri" pitchFamily="34" charset="0"/>
              </a:rPr>
              <a:t>An impairment loss is recognised where CA &gt; RA</a:t>
            </a:r>
          </a:p>
          <a:p>
            <a:pPr marL="447675" indent="-447675" algn="just"/>
            <a:r>
              <a:rPr lang="en-AU" sz="2400" dirty="0" smtClean="0">
                <a:latin typeface="Calibri" pitchFamily="34" charset="0"/>
              </a:rPr>
              <a:t>Where the asset is accounted for under the </a:t>
            </a:r>
            <a:r>
              <a:rPr lang="en-AU" sz="2400" b="1" dirty="0" smtClean="0">
                <a:latin typeface="Calibri" pitchFamily="34" charset="0"/>
              </a:rPr>
              <a:t>cost model</a:t>
            </a:r>
            <a:r>
              <a:rPr lang="en-AU" sz="2400" dirty="0" smtClean="0">
                <a:latin typeface="Calibri" pitchFamily="34" charset="0"/>
              </a:rPr>
              <a:t> the impairment loss is recognised immediately in profit or loss.</a:t>
            </a:r>
          </a:p>
          <a:p>
            <a:pPr marL="447675" indent="-447675" algn="just"/>
            <a:r>
              <a:rPr lang="en-AU" sz="2400" dirty="0" smtClean="0">
                <a:latin typeface="Calibri" pitchFamily="34" charset="0"/>
              </a:rPr>
              <a:t>Where the asset is accounted for under the </a:t>
            </a:r>
            <a:r>
              <a:rPr lang="en-AU" sz="2400" b="1" dirty="0" smtClean="0">
                <a:latin typeface="Calibri" pitchFamily="34" charset="0"/>
              </a:rPr>
              <a:t>revaluation model </a:t>
            </a:r>
            <a:r>
              <a:rPr lang="en-AU" sz="2400" dirty="0" smtClean="0">
                <a:latin typeface="Calibri" pitchFamily="34" charset="0"/>
              </a:rPr>
              <a:t>the impairment loss is treated as a revaluation decrease.</a:t>
            </a:r>
          </a:p>
          <a:p>
            <a:pPr marL="447675" indent="-447675" algn="just"/>
            <a:r>
              <a:rPr lang="en-AU" sz="2400" dirty="0" smtClean="0">
                <a:latin typeface="Calibri" pitchFamily="34" charset="0"/>
              </a:rPr>
              <a:t>Any subsequent depreciation/amortisation is based on the new recoverable amount.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</TotalTime>
  <Words>1432</Words>
  <Application>Microsoft Office PowerPoint</Application>
  <PresentationFormat>On-screen Show (4:3)</PresentationFormat>
  <Paragraphs>159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 Impairment of assets  (LKAS 36)  </vt:lpstr>
      <vt:lpstr>Introduction</vt:lpstr>
      <vt:lpstr>When to undertake an impairment test</vt:lpstr>
      <vt:lpstr>Indicators</vt:lpstr>
      <vt:lpstr>Indicators                  cont......</vt:lpstr>
      <vt:lpstr>  Impairment test for an individual asset</vt:lpstr>
      <vt:lpstr>Impairment test for an individual asset – Fair value less costs to sell</vt:lpstr>
      <vt:lpstr>Impairment test for an individual asset – Value in use</vt:lpstr>
      <vt:lpstr>Impairment test for an individual asset – Recognition and measurement of an impairment loss for an individual asset</vt:lpstr>
      <vt:lpstr>Illustration 1</vt:lpstr>
      <vt:lpstr>Illustration 2</vt:lpstr>
      <vt:lpstr>Cash-generating units (CGUs) –  excluding goodwill</vt:lpstr>
      <vt:lpstr>CGUs excluding goodwill  – Identifying a CGU</vt:lpstr>
      <vt:lpstr>CGUs excluding goodwill  – Impairment losses and CGUs</vt:lpstr>
      <vt:lpstr>Illustration 3</vt:lpstr>
      <vt:lpstr>Cash Generating units and goodwill</vt:lpstr>
      <vt:lpstr>Illustration 4</vt:lpstr>
      <vt:lpstr>Reversal of an impairment loss </vt:lpstr>
      <vt:lpstr>Reversal of an impairment loss  – Goodwill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Impairment of assets</dc:title>
  <dc:creator>ITRC</dc:creator>
  <cp:lastModifiedBy>ITRC</cp:lastModifiedBy>
  <cp:revision>22</cp:revision>
  <dcterms:created xsi:type="dcterms:W3CDTF">2016-04-08T15:33:26Z</dcterms:created>
  <dcterms:modified xsi:type="dcterms:W3CDTF">2017-04-20T18:26:33Z</dcterms:modified>
</cp:coreProperties>
</file>