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2"/>
  </p:notesMasterIdLst>
  <p:sldIdLst>
    <p:sldId id="270" r:id="rId2"/>
    <p:sldId id="257" r:id="rId3"/>
    <p:sldId id="258" r:id="rId4"/>
    <p:sldId id="259" r:id="rId5"/>
    <p:sldId id="260" r:id="rId6"/>
    <p:sldId id="261" r:id="rId7"/>
    <p:sldId id="262" r:id="rId8"/>
    <p:sldId id="263" r:id="rId9"/>
    <p:sldId id="264" r:id="rId10"/>
    <p:sldId id="265" r:id="rId11"/>
    <p:sldId id="269" r:id="rId12"/>
    <p:sldId id="267" r:id="rId13"/>
    <p:sldId id="266" r:id="rId14"/>
    <p:sldId id="272" r:id="rId15"/>
    <p:sldId id="271" r:id="rId16"/>
    <p:sldId id="273" r:id="rId17"/>
    <p:sldId id="268"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1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45D1D2-398A-4F0F-927D-D42AF6B9542E}" type="datetimeFigureOut">
              <a:rPr lang="en-US" smtClean="0"/>
              <a:pPr/>
              <a:t>4/5/2018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BE7C12-42CF-4092-9214-B9BE4EB018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7E9E8B8-B3FD-451F-8B52-22AF81F2192A}" type="datetime1">
              <a:rPr lang="en-US" smtClean="0"/>
              <a:t>4/5/2018</a:t>
            </a:fld>
            <a:endParaRPr lang="en-US"/>
          </a:p>
        </p:txBody>
      </p:sp>
      <p:sp>
        <p:nvSpPr>
          <p:cNvPr id="17" name="Footer Placeholder 16"/>
          <p:cNvSpPr>
            <a:spLocks noGrp="1"/>
          </p:cNvSpPr>
          <p:nvPr>
            <p:ph type="ftr" sz="quarter" idx="11"/>
          </p:nvPr>
        </p:nvSpPr>
        <p:spPr/>
        <p:txBody>
          <a:bodyPr/>
          <a:lstStyle/>
          <a:p>
            <a:r>
              <a:rPr lang="en-US" smtClean="0"/>
              <a:t>Rangajeewa Herath</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23BC56-A36D-4C53-AD69-69CE2F12F6E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1A6F95-5795-4849-BD5E-60A25C2171FE}" type="datetime1">
              <a:rPr lang="en-US" smtClean="0"/>
              <a:t>4/5/2018</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
        <p:nvSpPr>
          <p:cNvPr id="6" name="Slide Number Placeholder 5"/>
          <p:cNvSpPr>
            <a:spLocks noGrp="1"/>
          </p:cNvSpPr>
          <p:nvPr>
            <p:ph type="sldNum" sz="quarter" idx="12"/>
          </p:nvPr>
        </p:nvSpPr>
        <p:spPr/>
        <p:txBody>
          <a:bodyPr/>
          <a:lstStyle/>
          <a:p>
            <a:fld id="{C923BC56-A36D-4C53-AD69-69CE2F12F6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923BC56-A36D-4C53-AD69-69CE2F12F6E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50219B-E6F8-45A7-BD65-B65B4591FF0D}" type="datetime1">
              <a:rPr lang="en-US" smtClean="0"/>
              <a:t>4/5/2018</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108364-10EA-48EA-9DDD-9C9EABD2592B}" type="datetime1">
              <a:rPr lang="en-US" smtClean="0"/>
              <a:t>4/5/2018</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923BC56-A36D-4C53-AD69-69CE2F12F6E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Rangajeewa Herath</a:t>
            </a:r>
            <a:endParaRPr lang="en-US"/>
          </a:p>
        </p:txBody>
      </p:sp>
      <p:sp>
        <p:nvSpPr>
          <p:cNvPr id="4" name="Date Placeholder 3"/>
          <p:cNvSpPr>
            <a:spLocks noGrp="1"/>
          </p:cNvSpPr>
          <p:nvPr>
            <p:ph type="dt" sz="half" idx="10"/>
          </p:nvPr>
        </p:nvSpPr>
        <p:spPr/>
        <p:txBody>
          <a:bodyPr/>
          <a:lstStyle/>
          <a:p>
            <a:fld id="{3AA3060F-94FE-4BF9-9EFE-47C03FFE1732}" type="datetime1">
              <a:rPr lang="en-US" smtClean="0"/>
              <a:t>4/5/2018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23BC56-A36D-4C53-AD69-69CE2F12F6E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F03680A-80FD-4130-9D95-2B7216A12962}" type="datetime1">
              <a:rPr lang="en-US" smtClean="0"/>
              <a:t>4/5/2018</a:t>
            </a:fld>
            <a:endParaRPr lang="en-US"/>
          </a:p>
        </p:txBody>
      </p:sp>
      <p:sp>
        <p:nvSpPr>
          <p:cNvPr id="6" name="Footer Placeholder 5"/>
          <p:cNvSpPr>
            <a:spLocks noGrp="1"/>
          </p:cNvSpPr>
          <p:nvPr>
            <p:ph type="ftr" sz="quarter" idx="11"/>
          </p:nvPr>
        </p:nvSpPr>
        <p:spPr/>
        <p:txBody>
          <a:bodyPr/>
          <a:lstStyle/>
          <a:p>
            <a:r>
              <a:rPr lang="en-US" smtClean="0"/>
              <a:t>Rangajeewa Herath</a:t>
            </a:r>
            <a:endParaRPr lang="en-US"/>
          </a:p>
        </p:txBody>
      </p:sp>
      <p:sp>
        <p:nvSpPr>
          <p:cNvPr id="7" name="Slide Number Placeholder 6"/>
          <p:cNvSpPr>
            <a:spLocks noGrp="1"/>
          </p:cNvSpPr>
          <p:nvPr>
            <p:ph type="sldNum" sz="quarter" idx="12"/>
          </p:nvPr>
        </p:nvSpPr>
        <p:spPr/>
        <p:txBody>
          <a:bodyPr/>
          <a:lstStyle/>
          <a:p>
            <a:fld id="{C923BC56-A36D-4C53-AD69-69CE2F12F6E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7311779-B0F2-4CB5-9A1E-8B1CE8924576}" type="datetime1">
              <a:rPr lang="en-US" smtClean="0"/>
              <a:t>4/5/2018</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Rangajeewa Herath</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923BC56-A36D-4C53-AD69-69CE2F12F6E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92E2C8-06F5-4D05-95C9-A305E3D9674F}" type="datetime1">
              <a:rPr lang="en-US" smtClean="0"/>
              <a:t>4/5/2018</a:t>
            </a:fld>
            <a:endParaRPr lang="en-US"/>
          </a:p>
        </p:txBody>
      </p:sp>
      <p:sp>
        <p:nvSpPr>
          <p:cNvPr id="4" name="Footer Placeholder 3"/>
          <p:cNvSpPr>
            <a:spLocks noGrp="1"/>
          </p:cNvSpPr>
          <p:nvPr>
            <p:ph type="ftr" sz="quarter" idx="11"/>
          </p:nvPr>
        </p:nvSpPr>
        <p:spPr/>
        <p:txBody>
          <a:bodyPr/>
          <a:lstStyle/>
          <a:p>
            <a:r>
              <a:rPr lang="en-US" smtClean="0"/>
              <a:t>Rangajeewa Herath</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923BC56-A36D-4C53-AD69-69CE2F12F6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E609244-3678-4BED-9440-43FB258433BE}" type="datetime1">
              <a:rPr lang="en-US" smtClean="0"/>
              <a:t>4/5/2018</a:t>
            </a:fld>
            <a:endParaRPr lang="en-US"/>
          </a:p>
        </p:txBody>
      </p:sp>
      <p:sp>
        <p:nvSpPr>
          <p:cNvPr id="3" name="Footer Placeholder 2"/>
          <p:cNvSpPr>
            <a:spLocks noGrp="1"/>
          </p:cNvSpPr>
          <p:nvPr>
            <p:ph type="ftr" sz="quarter" idx="11"/>
          </p:nvPr>
        </p:nvSpPr>
        <p:spPr/>
        <p:txBody>
          <a:bodyPr/>
          <a:lstStyle/>
          <a:p>
            <a:r>
              <a:rPr lang="en-US" smtClean="0"/>
              <a:t>Rangajeewa Herath</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923BC56-A36D-4C53-AD69-69CE2F12F6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923BC56-A36D-4C53-AD69-69CE2F12F6E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EDE90DE-B7D8-4E04-9A40-18062B0BA574}" type="datetime1">
              <a:rPr lang="en-US" smtClean="0"/>
              <a:t>4/5/2018</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Rangajeewa Herath</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923BC56-A36D-4C53-AD69-69CE2F12F6E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274CA40-1687-4780-A041-DD1826CC4612}" type="datetime1">
              <a:rPr lang="en-US" smtClean="0"/>
              <a:t>4/5/2018</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Rangajeewa Herath</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FBCEDD5-F6EC-43FA-A2BD-29BE322FEFAB}" type="datetime1">
              <a:rPr lang="en-US" smtClean="0"/>
              <a:t>4/5/2018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Rangajeewa Herath</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923BC56-A36D-4C53-AD69-69CE2F12F6E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4495800"/>
            <a:ext cx="7467600" cy="1499616"/>
          </a:xfrm>
        </p:spPr>
        <p:txBody>
          <a:bodyPr>
            <a:normAutofit fontScale="85000" lnSpcReduction="20000"/>
          </a:bodyPr>
          <a:lstStyle/>
          <a:p>
            <a:r>
              <a:rPr lang="en-US" sz="3800" b="1" dirty="0" smtClean="0">
                <a:solidFill>
                  <a:schemeClr val="tx1"/>
                </a:solidFill>
              </a:rPr>
              <a:t>Rangajewa Herath</a:t>
            </a:r>
          </a:p>
          <a:p>
            <a:r>
              <a:rPr lang="en-US" sz="1400" i="1" dirty="0" smtClean="0"/>
              <a:t>B.Sc. Accountancy and Financial Management(Sp.) (</a:t>
            </a:r>
            <a:r>
              <a:rPr lang="en-US" sz="1400" i="1" dirty="0" err="1" smtClean="0"/>
              <a:t>Hons</a:t>
            </a:r>
            <a:r>
              <a:rPr lang="en-US" sz="1400" i="1" dirty="0" smtClean="0"/>
              <a:t>.) (USJ) , </a:t>
            </a:r>
          </a:p>
          <a:p>
            <a:r>
              <a:rPr lang="en-US" sz="1400" i="1" dirty="0" smtClean="0"/>
              <a:t>Master of Business Administration -PIM(USJ)</a:t>
            </a:r>
          </a:p>
          <a:p>
            <a:r>
              <a:rPr lang="en-US" sz="1700" dirty="0" smtClean="0">
                <a:latin typeface="Arial Black" pitchFamily="34" charset="0"/>
              </a:rPr>
              <a:t>Senior Lecturer, </a:t>
            </a:r>
            <a:endParaRPr lang="en-US" sz="1700" dirty="0" smtClean="0">
              <a:latin typeface="Arial Black" pitchFamily="34" charset="0"/>
            </a:endParaRPr>
          </a:p>
          <a:p>
            <a:r>
              <a:rPr lang="en-US" sz="1700" dirty="0" smtClean="0">
                <a:latin typeface="Arial Black" pitchFamily="34" charset="0"/>
              </a:rPr>
              <a:t>University </a:t>
            </a:r>
            <a:r>
              <a:rPr lang="en-US" sz="1700" dirty="0" smtClean="0">
                <a:latin typeface="Arial Black" pitchFamily="34" charset="0"/>
              </a:rPr>
              <a:t>of Sri Jayewardenepura</a:t>
            </a:r>
          </a:p>
          <a:p>
            <a:endParaRPr lang="en-US" dirty="0"/>
          </a:p>
        </p:txBody>
      </p:sp>
      <p:sp>
        <p:nvSpPr>
          <p:cNvPr id="2" name="Title 1"/>
          <p:cNvSpPr>
            <a:spLocks noGrp="1"/>
          </p:cNvSpPr>
          <p:nvPr>
            <p:ph type="ctrTitle"/>
          </p:nvPr>
        </p:nvSpPr>
        <p:spPr>
          <a:xfrm>
            <a:off x="381000" y="914400"/>
            <a:ext cx="8153400" cy="2133600"/>
          </a:xfrm>
        </p:spPr>
        <p:txBody>
          <a:bodyPr>
            <a:noAutofit/>
          </a:bodyPr>
          <a:lstStyle/>
          <a:p>
            <a:r>
              <a:rPr lang="en-US" sz="6600" b="1" dirty="0" smtClean="0">
                <a:solidFill>
                  <a:schemeClr val="tx1"/>
                </a:solidFill>
              </a:rPr>
              <a:t>Property, Plants and </a:t>
            </a:r>
            <a:r>
              <a:rPr lang="en-US" sz="6600" b="1" dirty="0" smtClean="0">
                <a:solidFill>
                  <a:schemeClr val="tx1"/>
                </a:solidFill>
              </a:rPr>
              <a:t>Equipment</a:t>
            </a:r>
            <a:br>
              <a:rPr lang="en-US" sz="6600" b="1" dirty="0" smtClean="0">
                <a:solidFill>
                  <a:schemeClr val="tx1"/>
                </a:solidFill>
              </a:rPr>
            </a:br>
            <a:r>
              <a:rPr lang="en-US" sz="4000" b="1" dirty="0" smtClean="0">
                <a:solidFill>
                  <a:schemeClr val="tx1"/>
                </a:solidFill>
              </a:rPr>
              <a:t>(</a:t>
            </a:r>
            <a:r>
              <a:rPr lang="en-US" sz="4000" b="1" dirty="0" smtClean="0">
                <a:solidFill>
                  <a:schemeClr val="tx1"/>
                </a:solidFill>
              </a:rPr>
              <a:t>LKAS </a:t>
            </a:r>
            <a:r>
              <a:rPr lang="en-US" sz="4000" b="1" dirty="0" smtClean="0">
                <a:solidFill>
                  <a:schemeClr val="tx1"/>
                </a:solidFill>
                <a:latin typeface="Arial Black" pitchFamily="34" charset="0"/>
              </a:rPr>
              <a:t>16</a:t>
            </a:r>
            <a:r>
              <a:rPr lang="en-US" sz="4000" b="1" dirty="0" smtClean="0">
                <a:solidFill>
                  <a:schemeClr val="tx1"/>
                </a:solidFill>
              </a:rPr>
              <a:t>)</a:t>
            </a:r>
            <a:endParaRPr lang="en-US" sz="40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Measurement after </a:t>
            </a:r>
            <a:r>
              <a:rPr lang="en-US" b="1" dirty="0" smtClean="0">
                <a:solidFill>
                  <a:schemeClr val="tx1"/>
                </a:solidFill>
              </a:rPr>
              <a:t>Recognition</a:t>
            </a:r>
            <a:endParaRPr lang="en-US" b="1" dirty="0">
              <a:solidFill>
                <a:schemeClr val="tx1"/>
              </a:solidFill>
            </a:endParaRPr>
          </a:p>
        </p:txBody>
      </p:sp>
      <p:sp>
        <p:nvSpPr>
          <p:cNvPr id="3" name="Content Placeholder 2"/>
          <p:cNvSpPr>
            <a:spLocks noGrp="1"/>
          </p:cNvSpPr>
          <p:nvPr>
            <p:ph sz="quarter" idx="1"/>
          </p:nvPr>
        </p:nvSpPr>
        <p:spPr/>
        <p:txBody>
          <a:bodyPr>
            <a:normAutofit fontScale="85000" lnSpcReduction="20000"/>
          </a:bodyPr>
          <a:lstStyle/>
          <a:p>
            <a:pPr algn="just"/>
            <a:endParaRPr lang="en-US" dirty="0" smtClean="0"/>
          </a:p>
          <a:p>
            <a:pPr algn="just">
              <a:buNone/>
            </a:pPr>
            <a:r>
              <a:rPr lang="en-US" dirty="0" smtClean="0"/>
              <a:t>    </a:t>
            </a:r>
            <a:r>
              <a:rPr lang="en-US" b="1" dirty="0" smtClean="0"/>
              <a:t>Cost Model</a:t>
            </a:r>
            <a:endParaRPr lang="en-US" dirty="0" smtClean="0"/>
          </a:p>
          <a:p>
            <a:pPr algn="just">
              <a:buNone/>
            </a:pPr>
            <a:r>
              <a:rPr lang="en-US" dirty="0" smtClean="0"/>
              <a:t>	 After recognition as an asset, an item of property, plant and equipment shall be carried at its cost less any accumulated depreciation. </a:t>
            </a:r>
          </a:p>
          <a:p>
            <a:pPr algn="just"/>
            <a:endParaRPr lang="en-US" dirty="0" smtClean="0"/>
          </a:p>
          <a:p>
            <a:pPr algn="just"/>
            <a:endParaRPr lang="en-US" dirty="0" smtClean="0"/>
          </a:p>
          <a:p>
            <a:pPr algn="just"/>
            <a:r>
              <a:rPr lang="en-US" b="1" dirty="0" smtClean="0"/>
              <a:t>Revaluation Model</a:t>
            </a:r>
            <a:endParaRPr lang="en-US" dirty="0" smtClean="0"/>
          </a:p>
          <a:p>
            <a:pPr algn="just">
              <a:buNone/>
            </a:pPr>
            <a:r>
              <a:rPr lang="en-US" dirty="0" smtClean="0"/>
              <a:t>	After recognition as an asset, an item of property, plant and equipment whose fair value can be measured reliably shall be carried at a revalued amount, being its fair value at the date of the revaluation less any subsequent accumulated depreciation and subsequent </a:t>
            </a:r>
            <a:r>
              <a:rPr lang="en-US" dirty="0" smtClean="0">
                <a:solidFill>
                  <a:srgbClr val="FF0000"/>
                </a:solidFill>
              </a:rPr>
              <a:t>accumulated impairment losses</a:t>
            </a:r>
            <a:r>
              <a:rPr lang="en-US" dirty="0" smtClean="0"/>
              <a:t>.</a:t>
            </a:r>
          </a:p>
          <a:p>
            <a:pPr algn="just"/>
            <a:endParaRPr lang="en-US" dirty="0"/>
          </a:p>
        </p:txBody>
      </p:sp>
      <p:sp>
        <p:nvSpPr>
          <p:cNvPr id="4" name="Slide Number Placeholder 3"/>
          <p:cNvSpPr>
            <a:spLocks noGrp="1"/>
          </p:cNvSpPr>
          <p:nvPr>
            <p:ph type="sldNum" sz="quarter" idx="12"/>
          </p:nvPr>
        </p:nvSpPr>
        <p:spPr/>
        <p:txBody>
          <a:bodyPr/>
          <a:lstStyle/>
          <a:p>
            <a:fld id="{C923BC56-A36D-4C53-AD69-69CE2F12F6E3}"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Results of Revaluation</a:t>
            </a:r>
            <a:endParaRPr lang="en-US" b="1" dirty="0">
              <a:solidFill>
                <a:schemeClr val="tx1"/>
              </a:solidFill>
            </a:endParaRPr>
          </a:p>
        </p:txBody>
      </p:sp>
      <p:graphicFrame>
        <p:nvGraphicFramePr>
          <p:cNvPr id="4" name="Content Placeholder 3"/>
          <p:cNvGraphicFramePr>
            <a:graphicFrameLocks noGrp="1"/>
          </p:cNvGraphicFramePr>
          <p:nvPr>
            <p:ph sz="quarter" idx="1"/>
          </p:nvPr>
        </p:nvGraphicFramePr>
        <p:xfrm>
          <a:off x="1066800" y="1828800"/>
          <a:ext cx="7543800" cy="2263777"/>
        </p:xfrm>
        <a:graphic>
          <a:graphicData uri="http://schemas.openxmlformats.org/drawingml/2006/table">
            <a:tbl>
              <a:tblPr firstRow="1" bandRow="1">
                <a:tableStyleId>{5C22544A-7EE6-4342-B048-85BDC9FD1C3A}</a:tableStyleId>
              </a:tblPr>
              <a:tblGrid>
                <a:gridCol w="7543800"/>
              </a:tblGrid>
              <a:tr h="977509">
                <a:tc>
                  <a:txBody>
                    <a:bodyPr/>
                    <a:lstStyle/>
                    <a:p>
                      <a:endParaRPr lang="en-US" dirty="0" smtClean="0"/>
                    </a:p>
                    <a:p>
                      <a:pPr algn="ctr"/>
                      <a:r>
                        <a:rPr lang="en-US" sz="2000" dirty="0" smtClean="0">
                          <a:solidFill>
                            <a:schemeClr val="tx1"/>
                          </a:solidFill>
                        </a:rPr>
                        <a:t>Revalued</a:t>
                      </a:r>
                      <a:r>
                        <a:rPr lang="en-US" sz="2000" baseline="0" dirty="0" smtClean="0">
                          <a:solidFill>
                            <a:schemeClr val="tx1"/>
                          </a:solidFill>
                        </a:rPr>
                        <a:t> Amount &gt; Carrying Amount  = Revaluation Surplus</a:t>
                      </a:r>
                      <a:endParaRPr lang="en-US" sz="2000" dirty="0">
                        <a:solidFill>
                          <a:schemeClr val="tx1"/>
                        </a:solidFill>
                      </a:endParaRPr>
                    </a:p>
                  </a:txBody>
                  <a:tcPr/>
                </a:tc>
              </a:tr>
              <a:tr h="1286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chemeClr val="tx1"/>
                          </a:solidFill>
                          <a:latin typeface="+mn-lt"/>
                          <a:ea typeface="+mn-ea"/>
                          <a:cs typeface="+mn-cs"/>
                        </a:rPr>
                        <a:t>Revalued Amount &lt; Carrying Amount  = Revaluation Deficit</a:t>
                      </a:r>
                    </a:p>
                    <a:p>
                      <a:pPr marL="0" algn="ctr" rtl="0" eaLnBrk="1" latinLnBrk="0" hangingPunct="1"/>
                      <a:endParaRPr kumimoji="0" lang="en-US" sz="2000" b="1" kern="1200" dirty="0" smtClean="0">
                        <a:solidFill>
                          <a:schemeClr val="tx1"/>
                        </a:solidFill>
                        <a:latin typeface="+mn-lt"/>
                        <a:ea typeface="+mn-ea"/>
                        <a:cs typeface="+mn-cs"/>
                      </a:endParaRPr>
                    </a:p>
                  </a:txBody>
                  <a:tcPr/>
                </a:tc>
              </a:tr>
            </a:tbl>
          </a:graphicData>
        </a:graphic>
      </p:graphicFrame>
      <p:sp>
        <p:nvSpPr>
          <p:cNvPr id="5" name="Slide Number Placeholder 4"/>
          <p:cNvSpPr>
            <a:spLocks noGrp="1"/>
          </p:cNvSpPr>
          <p:nvPr>
            <p:ph type="sldNum" sz="quarter" idx="12"/>
          </p:nvPr>
        </p:nvSpPr>
        <p:spPr/>
        <p:txBody>
          <a:bodyPr/>
          <a:lstStyle/>
          <a:p>
            <a:fld id="{C923BC56-A36D-4C53-AD69-69CE2F12F6E3}"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Exercise </a:t>
            </a:r>
            <a:r>
              <a:rPr lang="en-US" b="1" dirty="0" smtClean="0">
                <a:solidFill>
                  <a:schemeClr val="tx1"/>
                </a:solidFill>
                <a:latin typeface="Times New Roman" pitchFamily="18" charset="0"/>
                <a:cs typeface="Times New Roman" pitchFamily="18" charset="0"/>
              </a:rPr>
              <a:t>2</a:t>
            </a:r>
            <a:endParaRPr lang="en-US" b="1" dirty="0">
              <a:solidFill>
                <a:schemeClr val="tx1"/>
              </a:solidFill>
            </a:endParaRPr>
          </a:p>
        </p:txBody>
      </p:sp>
      <p:sp>
        <p:nvSpPr>
          <p:cNvPr id="3" name="Content Placeholder 2"/>
          <p:cNvSpPr>
            <a:spLocks noGrp="1"/>
          </p:cNvSpPr>
          <p:nvPr>
            <p:ph sz="quarter" idx="1"/>
          </p:nvPr>
        </p:nvSpPr>
        <p:spPr>
          <a:xfrm>
            <a:off x="457200" y="1676400"/>
            <a:ext cx="8229600" cy="4876800"/>
          </a:xfrm>
        </p:spPr>
        <p:txBody>
          <a:bodyPr>
            <a:noAutofit/>
          </a:bodyPr>
          <a:lstStyle/>
          <a:p>
            <a:pPr algn="just"/>
            <a:r>
              <a:rPr lang="en-US" sz="2200" dirty="0" smtClean="0">
                <a:latin typeface="Times New Roman" pitchFamily="18" charset="0"/>
                <a:cs typeface="Times New Roman" pitchFamily="18" charset="0"/>
              </a:rPr>
              <a:t>The following balances were extracted from ABC PLC. as at 31.03.2015.</a:t>
            </a:r>
          </a:p>
          <a:p>
            <a:pPr algn="just">
              <a:buNone/>
            </a:pPr>
            <a:r>
              <a:rPr lang="en-US" sz="2200" dirty="0" smtClean="0">
                <a:latin typeface="Times New Roman" pitchFamily="18" charset="0"/>
                <a:cs typeface="Times New Roman" pitchFamily="18" charset="0"/>
              </a:rPr>
              <a:t>					Cost		Acc. </a:t>
            </a:r>
            <a:r>
              <a:rPr lang="en-US" sz="2200" dirty="0" err="1" smtClean="0">
                <a:latin typeface="Times New Roman" pitchFamily="18" charset="0"/>
                <a:cs typeface="Times New Roman" pitchFamily="18" charset="0"/>
              </a:rPr>
              <a:t>Depn</a:t>
            </a:r>
            <a:r>
              <a:rPr lang="en-US" sz="2200" dirty="0" smtClean="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Land 			600,000		     	-</a:t>
            </a:r>
          </a:p>
          <a:p>
            <a:pPr algn="just"/>
            <a:r>
              <a:rPr lang="en-US" sz="2200" dirty="0" smtClean="0">
                <a:latin typeface="Times New Roman" pitchFamily="18" charset="0"/>
                <a:cs typeface="Times New Roman" pitchFamily="18" charset="0"/>
              </a:rPr>
              <a:t>Buildings			400,000		    100,000</a:t>
            </a:r>
          </a:p>
          <a:p>
            <a:pPr algn="just"/>
            <a:r>
              <a:rPr lang="en-US" sz="2200" dirty="0" smtClean="0">
                <a:latin typeface="Times New Roman" pitchFamily="18" charset="0"/>
                <a:cs typeface="Times New Roman" pitchFamily="18" charset="0"/>
              </a:rPr>
              <a:t>Motor vehicles		800,000		    250,000</a:t>
            </a:r>
          </a:p>
          <a:p>
            <a:pPr algn="just"/>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These assets were revalued as follows </a:t>
            </a:r>
          </a:p>
          <a:p>
            <a:pPr algn="just"/>
            <a:r>
              <a:rPr lang="en-US" sz="2200" dirty="0" smtClean="0">
                <a:latin typeface="Times New Roman" pitchFamily="18" charset="0"/>
                <a:cs typeface="Times New Roman" pitchFamily="18" charset="0"/>
              </a:rPr>
              <a:t>Land – 750,000	Buildings - 450,000	MV- 425,000</a:t>
            </a:r>
          </a:p>
          <a:p>
            <a:pPr algn="just">
              <a:buNone/>
            </a:pPr>
            <a:r>
              <a:rPr lang="en-US" sz="2200" dirty="0" smtClean="0">
                <a:latin typeface="Times New Roman" pitchFamily="18" charset="0"/>
                <a:cs typeface="Times New Roman" pitchFamily="18" charset="0"/>
              </a:rPr>
              <a:t> </a:t>
            </a:r>
          </a:p>
          <a:p>
            <a:pPr algn="just">
              <a:buNone/>
            </a:pPr>
            <a:r>
              <a:rPr lang="en-US" sz="2200" b="1" dirty="0" smtClean="0">
                <a:latin typeface="Times New Roman" pitchFamily="18" charset="0"/>
                <a:cs typeface="Times New Roman" pitchFamily="18" charset="0"/>
              </a:rPr>
              <a:t>Required: </a:t>
            </a:r>
            <a:r>
              <a:rPr lang="en-US" sz="2200" dirty="0" smtClean="0">
                <a:latin typeface="Times New Roman" pitchFamily="18" charset="0"/>
                <a:cs typeface="Times New Roman" pitchFamily="18" charset="0"/>
              </a:rPr>
              <a:t>Prepare the necessary accounts to record the revelation and show income statement and statement of financial position extracts.</a:t>
            </a:r>
          </a:p>
        </p:txBody>
      </p:sp>
      <p:sp>
        <p:nvSpPr>
          <p:cNvPr id="4" name="Slide Number Placeholder 3"/>
          <p:cNvSpPr>
            <a:spLocks noGrp="1"/>
          </p:cNvSpPr>
          <p:nvPr>
            <p:ph type="sldNum" sz="quarter" idx="12"/>
          </p:nvPr>
        </p:nvSpPr>
        <p:spPr/>
        <p:txBody>
          <a:bodyPr/>
          <a:lstStyle/>
          <a:p>
            <a:fld id="{C923BC56-A36D-4C53-AD69-69CE2F12F6E3}"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Exercise </a:t>
            </a:r>
            <a:r>
              <a:rPr lang="en-US" b="1" dirty="0" smtClean="0">
                <a:solidFill>
                  <a:schemeClr val="tx1"/>
                </a:solidFill>
                <a:latin typeface="Times New Roman" pitchFamily="18" charset="0"/>
                <a:cs typeface="Times New Roman" pitchFamily="18" charset="0"/>
              </a:rPr>
              <a:t>3</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A business purchased a plant for Rs.3,000,000 on 01.04.2012 and estimated a useful life of 8 years with a residual value of Rs.600,000. On 01.04.2014 this plant was revalued for Rs.2,520,000. </a:t>
            </a: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Required: </a:t>
            </a:r>
            <a:r>
              <a:rPr lang="en-US" dirty="0" smtClean="0">
                <a:latin typeface="Times New Roman" pitchFamily="18" charset="0"/>
                <a:cs typeface="Times New Roman" pitchFamily="18" charset="0"/>
              </a:rPr>
              <a:t>Prepare the necessary accounts to record the revelation and show income statement and statement of financial position extracts</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23BC56-A36D-4C53-AD69-69CE2F12F6E3}"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304800" y="381000"/>
            <a:ext cx="8534400" cy="758952"/>
          </a:xfrm>
        </p:spPr>
        <p:txBody>
          <a:bodyPr>
            <a:noAutofit/>
          </a:bodyPr>
          <a:lstStyle/>
          <a:p>
            <a:r>
              <a:rPr lang="en-US" b="1" dirty="0" smtClean="0">
                <a:solidFill>
                  <a:schemeClr val="tx1"/>
                </a:solidFill>
              </a:rPr>
              <a:t>Depreciation Adjustment </a:t>
            </a:r>
            <a:br>
              <a:rPr lang="en-US" b="1" dirty="0" smtClean="0">
                <a:solidFill>
                  <a:schemeClr val="tx1"/>
                </a:solidFill>
              </a:rPr>
            </a:br>
            <a:r>
              <a:rPr lang="en-US" b="1" dirty="0" smtClean="0">
                <a:solidFill>
                  <a:schemeClr val="tx1"/>
                </a:solidFill>
              </a:rPr>
              <a:t>at the date of revaluation</a:t>
            </a:r>
          </a:p>
        </p:txBody>
      </p:sp>
      <p:sp>
        <p:nvSpPr>
          <p:cNvPr id="33794" name="Slide Number Placeholder 5"/>
          <p:cNvSpPr>
            <a:spLocks noGrp="1"/>
          </p:cNvSpPr>
          <p:nvPr>
            <p:ph type="sldNum" sz="quarter" idx="12"/>
          </p:nvPr>
        </p:nvSpPr>
        <p:spPr>
          <a:noFill/>
        </p:spPr>
        <p:txBody>
          <a:bodyPr/>
          <a:lstStyle/>
          <a:p>
            <a:fld id="{E2AC3AA6-16EB-4CA8-A5EA-ED7FF51D6119}" type="slidenum">
              <a:rPr lang="en-US" smtClean="0"/>
              <a:pPr/>
              <a:t>14</a:t>
            </a:fld>
            <a:endParaRPr lang="en-US" smtClean="0"/>
          </a:p>
        </p:txBody>
      </p:sp>
      <p:sp>
        <p:nvSpPr>
          <p:cNvPr id="33796" name="Rectangle 3"/>
          <p:cNvSpPr>
            <a:spLocks noGrp="1" noChangeArrowheads="1"/>
          </p:cNvSpPr>
          <p:nvPr>
            <p:ph sz="quarter" idx="1"/>
          </p:nvPr>
        </p:nvSpPr>
        <p:spPr/>
        <p:txBody>
          <a:bodyPr/>
          <a:lstStyle/>
          <a:p>
            <a:pPr algn="just" eaLnBrk="1" hangingPunct="1">
              <a:buNone/>
            </a:pPr>
            <a:r>
              <a:rPr lang="en-US" sz="2800" b="1" dirty="0" smtClean="0">
                <a:latin typeface="Tahoma" pitchFamily="34" charset="0"/>
                <a:cs typeface="Tahoma" pitchFamily="34" charset="0"/>
              </a:rPr>
              <a:t>Either</a:t>
            </a:r>
            <a:r>
              <a:rPr lang="en-US" sz="2400" b="1" dirty="0" smtClean="0">
                <a:latin typeface="Tahoma" pitchFamily="34" charset="0"/>
                <a:cs typeface="Tahoma" pitchFamily="34" charset="0"/>
              </a:rPr>
              <a:t>:</a:t>
            </a:r>
            <a:endParaRPr lang="en-US" sz="2400" dirty="0" smtClean="0">
              <a:latin typeface="Tahoma" pitchFamily="34" charset="0"/>
              <a:cs typeface="Tahoma" pitchFamily="34" charset="0"/>
            </a:endParaRPr>
          </a:p>
          <a:p>
            <a:pPr lvl="1" algn="just"/>
            <a:r>
              <a:rPr lang="en-US" sz="2400" dirty="0" smtClean="0">
                <a:latin typeface="Tahoma" pitchFamily="34" charset="0"/>
                <a:cs typeface="Tahoma" pitchFamily="34" charset="0"/>
              </a:rPr>
              <a:t>Eliminate against the gross carrying value of the asset and the net value is restated to the revalued amount of the asset. </a:t>
            </a:r>
            <a:endParaRPr lang="en-US" sz="2400" dirty="0" smtClean="0">
              <a:latin typeface="Tahoma" pitchFamily="34" charset="0"/>
              <a:cs typeface="Tahoma" pitchFamily="34" charset="0"/>
            </a:endParaRPr>
          </a:p>
          <a:p>
            <a:pPr lvl="1" algn="just" eaLnBrk="1" hangingPunct="1"/>
            <a:r>
              <a:rPr lang="en-US" sz="2400" dirty="0" smtClean="0">
                <a:latin typeface="Tahoma" pitchFamily="34" charset="0"/>
                <a:cs typeface="Tahoma" pitchFamily="34" charset="0"/>
              </a:rPr>
              <a:t>Restate </a:t>
            </a:r>
            <a:r>
              <a:rPr lang="en-US" sz="2400" dirty="0" smtClean="0">
                <a:latin typeface="Tahoma" pitchFamily="34" charset="0"/>
                <a:cs typeface="Tahoma" pitchFamily="34" charset="0"/>
              </a:rPr>
              <a:t>proportionately with the change in the gross carrying value of the asset so that carrying value after revaluation equals its revaluation amount.</a:t>
            </a:r>
          </a:p>
          <a:p>
            <a:pPr algn="just" eaLnBrk="1" hangingPunct="1">
              <a:buFontTx/>
              <a:buNone/>
            </a:pPr>
            <a:endParaRPr lang="en-US" sz="1600" dirty="0" smtClean="0">
              <a:latin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Exercise </a:t>
            </a:r>
            <a:r>
              <a:rPr lang="en-US" b="1" dirty="0" smtClean="0">
                <a:solidFill>
                  <a:schemeClr val="tx1"/>
                </a:solidFill>
                <a:latin typeface="Times New Roman" pitchFamily="18" charset="0"/>
                <a:cs typeface="Times New Roman" pitchFamily="18" charset="0"/>
              </a:rPr>
              <a:t>4</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pPr algn="just"/>
            <a:r>
              <a:rPr lang="en-US" dirty="0" smtClean="0">
                <a:latin typeface="Times New Roman" pitchFamily="18" charset="0"/>
                <a:cs typeface="Times New Roman" pitchFamily="18" charset="0"/>
              </a:rPr>
              <a:t>A business purchased a plant for Rs.5,000,000 on 01.04.2012 and estimated a useful life of 10 years. On 01.04.2016 the company decided to revalue this plant and the market price of this type of new plant was Rs.7 million. </a:t>
            </a: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Required: </a:t>
            </a:r>
            <a:r>
              <a:rPr lang="en-US" dirty="0" smtClean="0">
                <a:latin typeface="Times New Roman" pitchFamily="18" charset="0"/>
                <a:cs typeface="Times New Roman" pitchFamily="18" charset="0"/>
              </a:rPr>
              <a:t>Prepare the necessary accounts to record the revelation and show income statement and statement of financial position extracts</a:t>
            </a:r>
          </a:p>
          <a:p>
            <a:endParaRPr lang="en-US" dirty="0"/>
          </a:p>
        </p:txBody>
      </p:sp>
      <p:sp>
        <p:nvSpPr>
          <p:cNvPr id="4" name="Slide Number Placeholder 3"/>
          <p:cNvSpPr>
            <a:spLocks noGrp="1"/>
          </p:cNvSpPr>
          <p:nvPr>
            <p:ph type="sldNum" sz="quarter" idx="12"/>
          </p:nvPr>
        </p:nvSpPr>
        <p:spPr/>
        <p:txBody>
          <a:bodyPr/>
          <a:lstStyle/>
          <a:p>
            <a:fld id="{C923BC56-A36D-4C53-AD69-69CE2F12F6E3}"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685800" y="609600"/>
            <a:ext cx="7772400" cy="685800"/>
          </a:xfrm>
        </p:spPr>
        <p:txBody>
          <a:bodyPr/>
          <a:lstStyle/>
          <a:p>
            <a:pPr eaLnBrk="1" hangingPunct="1"/>
            <a:r>
              <a:rPr lang="en-US" sz="3200" b="1" dirty="0" smtClean="0">
                <a:solidFill>
                  <a:schemeClr val="tx1"/>
                </a:solidFill>
                <a:latin typeface="Tahoma" pitchFamily="34" charset="0"/>
                <a:cs typeface="Tahoma" pitchFamily="34" charset="0"/>
              </a:rPr>
              <a:t>Revaluation Increase/Decrease</a:t>
            </a:r>
          </a:p>
        </p:txBody>
      </p:sp>
      <p:sp>
        <p:nvSpPr>
          <p:cNvPr id="34818" name="Slide Number Placeholder 5"/>
          <p:cNvSpPr>
            <a:spLocks noGrp="1"/>
          </p:cNvSpPr>
          <p:nvPr>
            <p:ph type="sldNum" sz="quarter" idx="12"/>
          </p:nvPr>
        </p:nvSpPr>
        <p:spPr>
          <a:noFill/>
        </p:spPr>
        <p:txBody>
          <a:bodyPr/>
          <a:lstStyle/>
          <a:p>
            <a:fld id="{86452A9E-5B3E-4892-A9D4-59930D6746C1}" type="slidenum">
              <a:rPr lang="en-US" smtClean="0"/>
              <a:pPr/>
              <a:t>16</a:t>
            </a:fld>
            <a:endParaRPr lang="en-US" smtClean="0"/>
          </a:p>
        </p:txBody>
      </p:sp>
      <p:sp>
        <p:nvSpPr>
          <p:cNvPr id="34820" name="Rectangle 3"/>
          <p:cNvSpPr>
            <a:spLocks noGrp="1" noChangeArrowheads="1"/>
          </p:cNvSpPr>
          <p:nvPr>
            <p:ph sz="quarter" idx="1"/>
          </p:nvPr>
        </p:nvSpPr>
        <p:spPr>
          <a:xfrm>
            <a:off x="685800" y="1447800"/>
            <a:ext cx="7772400" cy="4648200"/>
          </a:xfrm>
        </p:spPr>
        <p:txBody>
          <a:bodyPr/>
          <a:lstStyle/>
          <a:p>
            <a:pPr algn="just" eaLnBrk="1" hangingPunct="1">
              <a:lnSpc>
                <a:spcPct val="90000"/>
              </a:lnSpc>
            </a:pPr>
            <a:r>
              <a:rPr lang="en-US" sz="2400" b="1" dirty="0" smtClean="0">
                <a:latin typeface="Tahoma" pitchFamily="34" charset="0"/>
                <a:cs typeface="Tahoma" pitchFamily="34" charset="0"/>
              </a:rPr>
              <a:t>Increase –</a:t>
            </a:r>
            <a:r>
              <a:rPr lang="en-US" sz="2400" dirty="0" smtClean="0">
                <a:latin typeface="Tahoma" pitchFamily="34" charset="0"/>
                <a:cs typeface="Tahoma" pitchFamily="34" charset="0"/>
              </a:rPr>
              <a:t> Recognize in other comprehensive income and accumulated in equity under the heading revaluation surplus. However, is recognized in profit or loss to the extent it reverses a revaluation decrease  of the same asset previously recognized in profit or loss. </a:t>
            </a:r>
          </a:p>
          <a:p>
            <a:pPr lvl="1" algn="r" eaLnBrk="1" hangingPunct="1">
              <a:lnSpc>
                <a:spcPct val="90000"/>
              </a:lnSpc>
              <a:buFontTx/>
              <a:buNone/>
            </a:pPr>
            <a:r>
              <a:rPr lang="en-US" sz="2400" i="1" dirty="0" smtClean="0">
                <a:latin typeface="Tahoma" pitchFamily="34" charset="0"/>
                <a:cs typeface="Tahoma" pitchFamily="34" charset="0"/>
              </a:rPr>
              <a:t>						</a:t>
            </a:r>
            <a:endParaRPr lang="en-US" sz="2000" i="1" dirty="0" smtClean="0">
              <a:latin typeface="Tahoma" pitchFamily="34" charset="0"/>
              <a:cs typeface="Tahoma" pitchFamily="34" charset="0"/>
            </a:endParaRPr>
          </a:p>
          <a:p>
            <a:pPr algn="just" eaLnBrk="1" hangingPunct="1">
              <a:lnSpc>
                <a:spcPct val="90000"/>
              </a:lnSpc>
            </a:pPr>
            <a:r>
              <a:rPr lang="en-US" sz="2400" b="1" dirty="0" smtClean="0">
                <a:latin typeface="Tahoma" pitchFamily="34" charset="0"/>
                <a:cs typeface="Tahoma" pitchFamily="34" charset="0"/>
              </a:rPr>
              <a:t>Decrease</a:t>
            </a:r>
            <a:r>
              <a:rPr lang="en-US" sz="2400" dirty="0" smtClean="0">
                <a:latin typeface="Tahoma" pitchFamily="34" charset="0"/>
                <a:cs typeface="Tahoma" pitchFamily="34" charset="0"/>
              </a:rPr>
              <a:t> </a:t>
            </a:r>
            <a:r>
              <a:rPr lang="en-US" sz="2400" dirty="0" smtClean="0">
                <a:latin typeface="Tahoma" pitchFamily="34" charset="0"/>
                <a:cs typeface="Tahoma" pitchFamily="34" charset="0"/>
              </a:rPr>
              <a:t>– Recognize in profit or loss. However, it recognized in other comprehensive income to the extent of any credit balance in the revaluation surplus in respect  of that asset. 	</a:t>
            </a:r>
            <a:r>
              <a:rPr lang="en-US" sz="2400" dirty="0" smtClean="0">
                <a:solidFill>
                  <a:schemeClr val="tx2"/>
                </a:solidFill>
                <a:latin typeface="Tahoma" pitchFamily="34" charset="0"/>
                <a:cs typeface="Tahoma" pitchFamily="34" charset="0"/>
              </a:rPr>
              <a:t>	</a:t>
            </a:r>
            <a:endParaRPr lang="en-US" sz="2000" i="1" dirty="0" smtClean="0">
              <a:solidFill>
                <a:schemeClr val="tx2"/>
              </a:solidFill>
              <a:latin typeface="Tahoma" pitchFamily="34" charset="0"/>
              <a:cs typeface="Tahoma" pitchFamily="34" charset="0"/>
            </a:endParaRP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610600" cy="682752"/>
          </a:xfrm>
        </p:spPr>
        <p:txBody>
          <a:bodyPr/>
          <a:lstStyle/>
          <a:p>
            <a:r>
              <a:rPr lang="en-US" b="1" dirty="0" smtClean="0">
                <a:solidFill>
                  <a:schemeClr val="tx1"/>
                </a:solidFill>
              </a:rPr>
              <a:t>Revaluation of Revalued PPE</a:t>
            </a:r>
            <a:endParaRPr lang="en-US" b="1" dirty="0">
              <a:solidFill>
                <a:schemeClr val="tx1"/>
              </a:solidFill>
            </a:endParaRPr>
          </a:p>
        </p:txBody>
      </p:sp>
      <p:graphicFrame>
        <p:nvGraphicFramePr>
          <p:cNvPr id="4" name="Content Placeholder 3"/>
          <p:cNvGraphicFramePr>
            <a:graphicFrameLocks noGrp="1"/>
          </p:cNvGraphicFramePr>
          <p:nvPr>
            <p:ph sz="quarter" idx="1"/>
          </p:nvPr>
        </p:nvGraphicFramePr>
        <p:xfrm>
          <a:off x="304800" y="1600200"/>
          <a:ext cx="8610600" cy="4036521"/>
        </p:xfrm>
        <a:graphic>
          <a:graphicData uri="http://schemas.openxmlformats.org/drawingml/2006/table">
            <a:tbl>
              <a:tblPr firstRow="1" bandRow="1">
                <a:tableStyleId>{5C22544A-7EE6-4342-B048-85BDC9FD1C3A}</a:tableStyleId>
              </a:tblPr>
              <a:tblGrid>
                <a:gridCol w="2029626"/>
                <a:gridCol w="2273181"/>
                <a:gridCol w="4307793"/>
              </a:tblGrid>
              <a:tr h="586603">
                <a:tc>
                  <a:txBody>
                    <a:bodyPr/>
                    <a:lstStyle/>
                    <a:p>
                      <a:r>
                        <a:rPr lang="en-US" sz="1400" dirty="0" smtClean="0">
                          <a:solidFill>
                            <a:schemeClr val="tx1"/>
                          </a:solidFill>
                        </a:rPr>
                        <a:t>First Time</a:t>
                      </a:r>
                      <a:endParaRPr lang="en-US" sz="1400" dirty="0">
                        <a:solidFill>
                          <a:schemeClr val="tx1"/>
                        </a:solidFill>
                      </a:endParaRPr>
                    </a:p>
                  </a:txBody>
                  <a:tcPr/>
                </a:tc>
                <a:tc>
                  <a:txBody>
                    <a:bodyPr/>
                    <a:lstStyle/>
                    <a:p>
                      <a:r>
                        <a:rPr lang="en-US" sz="1400" dirty="0" smtClean="0">
                          <a:solidFill>
                            <a:schemeClr val="tx1"/>
                          </a:solidFill>
                        </a:rPr>
                        <a:t>Second Time</a:t>
                      </a:r>
                      <a:endParaRPr lang="en-US" sz="1400" dirty="0">
                        <a:solidFill>
                          <a:schemeClr val="tx1"/>
                        </a:solidFill>
                      </a:endParaRPr>
                    </a:p>
                  </a:txBody>
                  <a:tcPr/>
                </a:tc>
                <a:tc>
                  <a:txBody>
                    <a:bodyPr/>
                    <a:lstStyle/>
                    <a:p>
                      <a:r>
                        <a:rPr lang="en-US" sz="1400" dirty="0" smtClean="0">
                          <a:solidFill>
                            <a:schemeClr val="tx1"/>
                          </a:solidFill>
                        </a:rPr>
                        <a:t>Accounting Treatment</a:t>
                      </a:r>
                      <a:endParaRPr lang="en-US" sz="1400" dirty="0">
                        <a:solidFill>
                          <a:schemeClr val="tx1"/>
                        </a:solidFill>
                      </a:endParaRPr>
                    </a:p>
                  </a:txBody>
                  <a:tcPr/>
                </a:tc>
              </a:tr>
              <a:tr h="737983">
                <a:tc>
                  <a:txBody>
                    <a:bodyPr/>
                    <a:lstStyle/>
                    <a:p>
                      <a:r>
                        <a:rPr lang="en-US" sz="1800" b="1" dirty="0" smtClean="0"/>
                        <a:t>Surplus</a:t>
                      </a:r>
                      <a:endParaRPr lang="en-US" sz="1800" b="1" dirty="0"/>
                    </a:p>
                  </a:txBody>
                  <a:tcPr/>
                </a:tc>
                <a:tc>
                  <a:txBody>
                    <a:bodyPr/>
                    <a:lstStyle/>
                    <a:p>
                      <a:r>
                        <a:rPr lang="en-US" sz="1800" b="1" dirty="0" smtClean="0"/>
                        <a:t>Surplus</a:t>
                      </a:r>
                      <a:endParaRPr lang="en-US" sz="1800" b="1" dirty="0"/>
                    </a:p>
                  </a:txBody>
                  <a:tcPr/>
                </a:tc>
                <a:tc>
                  <a:txBody>
                    <a:bodyPr/>
                    <a:lstStyle/>
                    <a:p>
                      <a:r>
                        <a:rPr lang="en-US" sz="1400" b="1" dirty="0" smtClean="0"/>
                        <a:t>Recognized under Other Comprehensive Income and Accumulated in Revaluation Reserve </a:t>
                      </a:r>
                      <a:endParaRPr lang="en-US" sz="1400" b="1" dirty="0"/>
                    </a:p>
                  </a:txBody>
                  <a:tcPr/>
                </a:tc>
              </a:tr>
              <a:tr h="480631">
                <a:tc>
                  <a:txBody>
                    <a:bodyPr/>
                    <a:lstStyle/>
                    <a:p>
                      <a:r>
                        <a:rPr lang="en-US" sz="1800" b="1" dirty="0" smtClean="0"/>
                        <a:t>Deficit</a:t>
                      </a:r>
                      <a:endParaRPr lang="en-US" sz="1800" b="1" dirty="0"/>
                    </a:p>
                  </a:txBody>
                  <a:tcPr/>
                </a:tc>
                <a:tc>
                  <a:txBody>
                    <a:bodyPr/>
                    <a:lstStyle/>
                    <a:p>
                      <a:r>
                        <a:rPr lang="en-US" sz="1800" b="1" dirty="0" smtClean="0"/>
                        <a:t>Deficit</a:t>
                      </a:r>
                      <a:endParaRPr lang="en-US" sz="1800" b="1" dirty="0"/>
                    </a:p>
                  </a:txBody>
                  <a:tcPr/>
                </a:tc>
                <a:tc>
                  <a:txBody>
                    <a:bodyPr/>
                    <a:lstStyle/>
                    <a:p>
                      <a:r>
                        <a:rPr lang="en-US" sz="1400" b="1" dirty="0" smtClean="0"/>
                        <a:t>Recognized as an expense</a:t>
                      </a:r>
                      <a:r>
                        <a:rPr lang="en-US" sz="1400" b="1" baseline="0" dirty="0" smtClean="0"/>
                        <a:t> in the Profit/ (loss)</a:t>
                      </a:r>
                      <a:endParaRPr lang="en-US" sz="1400" b="1" dirty="0"/>
                    </a:p>
                  </a:txBody>
                  <a:tcPr/>
                </a:tc>
              </a:tr>
              <a:tr h="908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Surplus</a:t>
                      </a:r>
                    </a:p>
                    <a:p>
                      <a:pPr marL="0" algn="l" rtl="0" eaLnBrk="1" latinLnBrk="0" hangingPunct="1"/>
                      <a:endParaRPr kumimoji="0" lang="en-US" sz="1800" b="1"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Deficit</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800" b="1"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Reverse the previously recognized Surplus. Any excess over it , Recognized as an expense</a:t>
                      </a:r>
                      <a:r>
                        <a:rPr lang="en-US" sz="1400" b="1" baseline="0" dirty="0" smtClean="0"/>
                        <a:t> in the Profit/ (loss)</a:t>
                      </a:r>
                      <a:endParaRPr lang="en-US" sz="1400" b="1" dirty="0" smtClean="0"/>
                    </a:p>
                    <a:p>
                      <a:endParaRPr lang="en-US" sz="1400" b="1" dirty="0"/>
                    </a:p>
                  </a:txBody>
                  <a:tcPr/>
                </a:tc>
              </a:tr>
              <a:tr h="12488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Deficit</a:t>
                      </a:r>
                      <a:endParaRPr kumimoji="0" lang="en-US" sz="1800" b="1"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dk1"/>
                          </a:solidFill>
                          <a:latin typeface="+mn-lt"/>
                          <a:ea typeface="+mn-ea"/>
                          <a:cs typeface="+mn-cs"/>
                        </a:rPr>
                        <a:t>Surplus</a:t>
                      </a:r>
                      <a:endParaRPr kumimoji="0" lang="en-US" sz="1800" b="1"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Reverse the previously recognized </a:t>
                      </a:r>
                      <a:r>
                        <a:rPr lang="en-US" sz="1400" b="1" dirty="0" smtClean="0"/>
                        <a:t>Deficit. </a:t>
                      </a:r>
                      <a:r>
                        <a:rPr lang="en-US" sz="1400" b="1" dirty="0" smtClean="0"/>
                        <a:t>Any excess over it , </a:t>
                      </a:r>
                      <a:r>
                        <a:rPr lang="en-US" sz="1400" b="1" dirty="0" smtClean="0"/>
                        <a:t>recoded under </a:t>
                      </a:r>
                      <a:r>
                        <a:rPr lang="en-US" sz="1400" b="1" dirty="0" smtClean="0"/>
                        <a:t>Other Comprehensive Income and Accumulated in Revaluation Reserve </a:t>
                      </a:r>
                      <a:r>
                        <a:rPr lang="en-US" sz="1400" b="1" dirty="0"/>
                        <a:t>.</a:t>
                      </a:r>
                      <a:endParaRPr lang="en-US" sz="1400" b="1" dirty="0" smtClean="0"/>
                    </a:p>
                  </a:txBody>
                  <a:tcPr/>
                </a:tc>
              </a:tr>
            </a:tbl>
          </a:graphicData>
        </a:graphic>
      </p:graphicFrame>
      <p:sp>
        <p:nvSpPr>
          <p:cNvPr id="5" name="Slide Number Placeholder 4"/>
          <p:cNvSpPr>
            <a:spLocks noGrp="1"/>
          </p:cNvSpPr>
          <p:nvPr>
            <p:ph type="sldNum" sz="quarter" idx="12"/>
          </p:nvPr>
        </p:nvSpPr>
        <p:spPr/>
        <p:txBody>
          <a:bodyPr/>
          <a:lstStyle/>
          <a:p>
            <a:fld id="{C923BC56-A36D-4C53-AD69-69CE2F12F6E3}"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533400" y="152400"/>
            <a:ext cx="7924800" cy="914400"/>
          </a:xfrm>
        </p:spPr>
        <p:txBody>
          <a:bodyPr>
            <a:noAutofit/>
          </a:bodyPr>
          <a:lstStyle/>
          <a:p>
            <a:r>
              <a:rPr lang="en-US" sz="3600" b="1" dirty="0" smtClean="0">
                <a:solidFill>
                  <a:schemeClr val="tx1"/>
                </a:solidFill>
                <a:latin typeface="Verdana" pitchFamily="34" charset="0"/>
              </a:rPr>
              <a:t/>
            </a:r>
            <a:br>
              <a:rPr lang="en-US" sz="3600" b="1" dirty="0" smtClean="0">
                <a:solidFill>
                  <a:schemeClr val="tx1"/>
                </a:solidFill>
                <a:latin typeface="Verdana" pitchFamily="34" charset="0"/>
              </a:rPr>
            </a:br>
            <a:r>
              <a:rPr lang="en-US" sz="3600" b="1" dirty="0" smtClean="0">
                <a:solidFill>
                  <a:schemeClr val="tx1"/>
                </a:solidFill>
                <a:latin typeface="Verdana" pitchFamily="34" charset="0"/>
              </a:rPr>
              <a:t/>
            </a:r>
            <a:br>
              <a:rPr lang="en-US" sz="3600" b="1" dirty="0" smtClean="0">
                <a:solidFill>
                  <a:schemeClr val="tx1"/>
                </a:solidFill>
                <a:latin typeface="Verdana" pitchFamily="34" charset="0"/>
              </a:rPr>
            </a:br>
            <a:r>
              <a:rPr lang="en-US" sz="3600" b="1" i="1" dirty="0" smtClean="0">
                <a:solidFill>
                  <a:schemeClr val="tx1"/>
                </a:solidFill>
                <a:latin typeface="Tahoma" pitchFamily="34" charset="0"/>
                <a:cs typeface="Tahoma" pitchFamily="34" charset="0"/>
              </a:rPr>
              <a:t/>
            </a:r>
            <a:br>
              <a:rPr lang="en-US" sz="3600" b="1" i="1" dirty="0" smtClean="0">
                <a:solidFill>
                  <a:schemeClr val="tx1"/>
                </a:solidFill>
                <a:latin typeface="Tahoma" pitchFamily="34" charset="0"/>
                <a:cs typeface="Tahoma" pitchFamily="34" charset="0"/>
              </a:rPr>
            </a:br>
            <a:r>
              <a:rPr lang="en-US" sz="3600" b="1" dirty="0" smtClean="0">
                <a:solidFill>
                  <a:schemeClr val="tx1"/>
                </a:solidFill>
                <a:latin typeface="Tahoma" pitchFamily="34" charset="0"/>
                <a:cs typeface="Tahoma" pitchFamily="34" charset="0"/>
              </a:rPr>
              <a:t> Depreciation Period and Depreciation Method </a:t>
            </a:r>
            <a:endParaRPr lang="en-US" sz="3600" b="1" dirty="0" smtClean="0">
              <a:solidFill>
                <a:schemeClr val="tx1"/>
              </a:solidFill>
              <a:latin typeface="Tahoma" pitchFamily="34" charset="0"/>
              <a:cs typeface="Tahoma" pitchFamily="34" charset="0"/>
            </a:endParaRPr>
          </a:p>
        </p:txBody>
      </p:sp>
      <p:sp>
        <p:nvSpPr>
          <p:cNvPr id="37890" name="Slide Number Placeholder 5"/>
          <p:cNvSpPr>
            <a:spLocks noGrp="1"/>
          </p:cNvSpPr>
          <p:nvPr>
            <p:ph type="sldNum" sz="quarter" idx="12"/>
          </p:nvPr>
        </p:nvSpPr>
        <p:spPr>
          <a:noFill/>
        </p:spPr>
        <p:txBody>
          <a:bodyPr/>
          <a:lstStyle/>
          <a:p>
            <a:fld id="{F8DBEBAB-EC14-4A77-A85F-CCEFE6798A99}" type="slidenum">
              <a:rPr lang="en-US" smtClean="0"/>
              <a:pPr/>
              <a:t>18</a:t>
            </a:fld>
            <a:endParaRPr lang="en-US" smtClean="0"/>
          </a:p>
        </p:txBody>
      </p:sp>
      <p:sp>
        <p:nvSpPr>
          <p:cNvPr id="37892" name="Rectangle 3"/>
          <p:cNvSpPr>
            <a:spLocks noGrp="1" noChangeArrowheads="1"/>
          </p:cNvSpPr>
          <p:nvPr>
            <p:ph sz="quarter" idx="1"/>
          </p:nvPr>
        </p:nvSpPr>
        <p:spPr>
          <a:xfrm>
            <a:off x="381000" y="1600200"/>
            <a:ext cx="8077200" cy="4495800"/>
          </a:xfrm>
        </p:spPr>
        <p:txBody>
          <a:bodyPr>
            <a:normAutofit/>
          </a:bodyPr>
          <a:lstStyle/>
          <a:p>
            <a:pPr algn="just" eaLnBrk="1" hangingPunct="1">
              <a:lnSpc>
                <a:spcPct val="80000"/>
              </a:lnSpc>
            </a:pPr>
            <a:r>
              <a:rPr lang="en-US" sz="2400" dirty="0" smtClean="0">
                <a:latin typeface="Verdana" pitchFamily="34" charset="0"/>
              </a:rPr>
              <a:t>Depreciable amount should allocate on a systematic basis over its useful life.</a:t>
            </a:r>
          </a:p>
          <a:p>
            <a:pPr algn="just" eaLnBrk="1" hangingPunct="1">
              <a:lnSpc>
                <a:spcPct val="80000"/>
              </a:lnSpc>
            </a:pPr>
            <a:endParaRPr lang="en-US" sz="1600" dirty="0" smtClean="0">
              <a:latin typeface="Verdana" pitchFamily="34" charset="0"/>
            </a:endParaRPr>
          </a:p>
          <a:p>
            <a:pPr algn="just" eaLnBrk="1" hangingPunct="1">
              <a:lnSpc>
                <a:spcPct val="80000"/>
              </a:lnSpc>
            </a:pPr>
            <a:r>
              <a:rPr lang="en-US" sz="2400" dirty="0" smtClean="0">
                <a:latin typeface="Verdana" pitchFamily="34" charset="0"/>
              </a:rPr>
              <a:t>Depreciation should </a:t>
            </a:r>
            <a:r>
              <a:rPr lang="en-US" sz="2400" dirty="0" smtClean="0">
                <a:latin typeface="Verdana" pitchFamily="34" charset="0"/>
              </a:rPr>
              <a:t>begin when asset is available for use. </a:t>
            </a:r>
          </a:p>
          <a:p>
            <a:pPr algn="just" eaLnBrk="1" hangingPunct="1">
              <a:lnSpc>
                <a:spcPct val="80000"/>
              </a:lnSpc>
            </a:pPr>
            <a:endParaRPr lang="en-US" sz="1600" dirty="0" smtClean="0">
              <a:latin typeface="Verdana" pitchFamily="34" charset="0"/>
            </a:endParaRPr>
          </a:p>
          <a:p>
            <a:pPr algn="just" eaLnBrk="1" hangingPunct="1">
              <a:lnSpc>
                <a:spcPct val="80000"/>
              </a:lnSpc>
            </a:pPr>
            <a:r>
              <a:rPr lang="en-US" sz="2400" dirty="0" smtClean="0">
                <a:latin typeface="Verdana" pitchFamily="34" charset="0"/>
              </a:rPr>
              <a:t>Depreciation method </a:t>
            </a:r>
            <a:r>
              <a:rPr lang="en-US" sz="2400" dirty="0" smtClean="0">
                <a:latin typeface="Verdana" pitchFamily="34" charset="0"/>
              </a:rPr>
              <a:t>should reflect the pattern in which the asset’s economic benefits are consumed by the entity. If that pattern cannot be determined reliably, use straight line method.</a:t>
            </a:r>
          </a:p>
          <a:p>
            <a:pPr algn="just" eaLnBrk="1" hangingPunct="1">
              <a:lnSpc>
                <a:spcPct val="80000"/>
              </a:lnSpc>
            </a:pPr>
            <a:endParaRPr lang="en-US" sz="1600" dirty="0" smtClean="0">
              <a:latin typeface="Verdana" pitchFamily="34" charset="0"/>
            </a:endParaRPr>
          </a:p>
          <a:p>
            <a:pPr algn="just" eaLnBrk="1" hangingPunct="1">
              <a:lnSpc>
                <a:spcPct val="80000"/>
              </a:lnSpc>
            </a:pPr>
            <a:r>
              <a:rPr lang="en-US" sz="2400" dirty="0" smtClean="0">
                <a:latin typeface="Verdana" pitchFamily="34" charset="0"/>
              </a:rPr>
              <a:t>Depreciation charge </a:t>
            </a:r>
            <a:r>
              <a:rPr lang="en-US" sz="2400" dirty="0" smtClean="0">
                <a:latin typeface="Verdana" pitchFamily="34" charset="0"/>
              </a:rPr>
              <a:t>should be recognized in P/L unless it is included in the carrying value of another asset.</a:t>
            </a: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685800" y="228600"/>
            <a:ext cx="7772400" cy="762000"/>
          </a:xfrm>
        </p:spPr>
        <p:txBody>
          <a:bodyPr>
            <a:normAutofit fontScale="90000"/>
          </a:bodyPr>
          <a:lstStyle/>
          <a:p>
            <a:pPr eaLnBrk="1" hangingPunct="1"/>
            <a:r>
              <a:rPr lang="en-US" sz="3200" b="1" dirty="0" smtClean="0">
                <a:solidFill>
                  <a:schemeClr val="tx1"/>
                </a:solidFill>
                <a:latin typeface="Tahoma" pitchFamily="34" charset="0"/>
                <a:cs typeface="Tahoma" pitchFamily="34" charset="0"/>
              </a:rPr>
              <a:t>Review of </a:t>
            </a:r>
            <a:r>
              <a:rPr lang="en-US" sz="3200" b="1" dirty="0" smtClean="0">
                <a:solidFill>
                  <a:schemeClr val="tx1"/>
                </a:solidFill>
                <a:latin typeface="Tahoma" pitchFamily="34" charset="0"/>
                <a:cs typeface="Tahoma" pitchFamily="34" charset="0"/>
              </a:rPr>
              <a:t>Deprecition Period </a:t>
            </a:r>
            <a:r>
              <a:rPr lang="en-US" sz="3200" b="1" dirty="0" smtClean="0">
                <a:solidFill>
                  <a:schemeClr val="tx1"/>
                </a:solidFill>
                <a:latin typeface="Tahoma" pitchFamily="34" charset="0"/>
                <a:cs typeface="Tahoma" pitchFamily="34" charset="0"/>
              </a:rPr>
              <a:t>and </a:t>
            </a:r>
            <a:r>
              <a:rPr lang="en-US" sz="3200" b="1" dirty="0" smtClean="0">
                <a:solidFill>
                  <a:schemeClr val="tx1"/>
                </a:solidFill>
                <a:latin typeface="Tahoma" pitchFamily="34" charset="0"/>
                <a:cs typeface="Tahoma" pitchFamily="34" charset="0"/>
              </a:rPr>
              <a:t>Depreciation Method</a:t>
            </a:r>
            <a:endParaRPr lang="en-US" sz="2400" i="1" dirty="0" smtClean="0">
              <a:solidFill>
                <a:schemeClr val="tx1"/>
              </a:solidFill>
              <a:latin typeface="Tahoma" pitchFamily="34" charset="0"/>
              <a:cs typeface="Tahoma" pitchFamily="34" charset="0"/>
            </a:endParaRPr>
          </a:p>
        </p:txBody>
      </p:sp>
      <p:sp>
        <p:nvSpPr>
          <p:cNvPr id="39938" name="Slide Number Placeholder 5"/>
          <p:cNvSpPr>
            <a:spLocks noGrp="1"/>
          </p:cNvSpPr>
          <p:nvPr>
            <p:ph type="sldNum" sz="quarter" idx="12"/>
          </p:nvPr>
        </p:nvSpPr>
        <p:spPr>
          <a:noFill/>
        </p:spPr>
        <p:txBody>
          <a:bodyPr/>
          <a:lstStyle/>
          <a:p>
            <a:fld id="{4340568A-EF65-492D-849A-D45937CB1E05}" type="slidenum">
              <a:rPr lang="en-US" smtClean="0"/>
              <a:pPr/>
              <a:t>19</a:t>
            </a:fld>
            <a:endParaRPr lang="en-US" smtClean="0"/>
          </a:p>
        </p:txBody>
      </p:sp>
      <p:sp>
        <p:nvSpPr>
          <p:cNvPr id="39940" name="Rectangle 3"/>
          <p:cNvSpPr>
            <a:spLocks noGrp="1" noChangeArrowheads="1"/>
          </p:cNvSpPr>
          <p:nvPr>
            <p:ph sz="quarter" idx="1"/>
          </p:nvPr>
        </p:nvSpPr>
        <p:spPr>
          <a:xfrm>
            <a:off x="685800" y="1752600"/>
            <a:ext cx="7772400" cy="4343400"/>
          </a:xfrm>
        </p:spPr>
        <p:txBody>
          <a:bodyPr/>
          <a:lstStyle/>
          <a:p>
            <a:pPr algn="just" eaLnBrk="1" hangingPunct="1"/>
            <a:r>
              <a:rPr lang="en-US" sz="2400" dirty="0" smtClean="0">
                <a:latin typeface="Tahoma" pitchFamily="34" charset="0"/>
                <a:cs typeface="Tahoma" pitchFamily="34" charset="0"/>
              </a:rPr>
              <a:t>Should review at least at each financial year- end. </a:t>
            </a:r>
          </a:p>
          <a:p>
            <a:pPr algn="just" eaLnBrk="1" hangingPunct="1"/>
            <a:endParaRPr lang="en-US" sz="2400" dirty="0" smtClean="0">
              <a:latin typeface="Tahoma" pitchFamily="34" charset="0"/>
              <a:cs typeface="Tahoma" pitchFamily="34" charset="0"/>
            </a:endParaRPr>
          </a:p>
          <a:p>
            <a:pPr algn="just" eaLnBrk="1" hangingPunct="1"/>
            <a:r>
              <a:rPr lang="en-US" sz="2400" dirty="0" smtClean="0">
                <a:latin typeface="Tahoma" pitchFamily="34" charset="0"/>
                <a:cs typeface="Tahoma" pitchFamily="34" charset="0"/>
              </a:rPr>
              <a:t>If the expected useful life is different from previous estimates, </a:t>
            </a:r>
            <a:r>
              <a:rPr lang="en-US" sz="2400" dirty="0" smtClean="0">
                <a:latin typeface="Tahoma" pitchFamily="34" charset="0"/>
                <a:cs typeface="Tahoma" pitchFamily="34" charset="0"/>
              </a:rPr>
              <a:t>depreciation period </a:t>
            </a:r>
            <a:r>
              <a:rPr lang="en-US" sz="2400" dirty="0" smtClean="0">
                <a:latin typeface="Tahoma" pitchFamily="34" charset="0"/>
                <a:cs typeface="Tahoma" pitchFamily="34" charset="0"/>
              </a:rPr>
              <a:t>should be changed.</a:t>
            </a:r>
          </a:p>
          <a:p>
            <a:pPr algn="just" eaLnBrk="1" hangingPunct="1"/>
            <a:endParaRPr lang="en-US" sz="2400" dirty="0" smtClean="0">
              <a:latin typeface="Tahoma" pitchFamily="34" charset="0"/>
              <a:cs typeface="Tahoma" pitchFamily="34" charset="0"/>
            </a:endParaRPr>
          </a:p>
          <a:p>
            <a:pPr algn="just" eaLnBrk="1" hangingPunct="1"/>
            <a:r>
              <a:rPr lang="en-US" sz="2400" dirty="0" smtClean="0">
                <a:latin typeface="Tahoma" pitchFamily="34" charset="0"/>
                <a:cs typeface="Tahoma" pitchFamily="34" charset="0"/>
              </a:rPr>
              <a:t>If there is a significant change in the expected pattern of consumption of economic benefits from the asset, </a:t>
            </a:r>
            <a:r>
              <a:rPr lang="en-US" sz="2400" dirty="0" smtClean="0">
                <a:latin typeface="Tahoma" pitchFamily="34" charset="0"/>
                <a:cs typeface="Tahoma" pitchFamily="34" charset="0"/>
              </a:rPr>
              <a:t>depreciation method </a:t>
            </a:r>
            <a:r>
              <a:rPr lang="en-US" sz="2400" dirty="0" smtClean="0">
                <a:latin typeface="Tahoma" pitchFamily="34" charset="0"/>
                <a:cs typeface="Tahoma" pitchFamily="34" charset="0"/>
              </a:rPr>
              <a:t>should be changed.  </a:t>
            </a:r>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a:t>
            </a:r>
            <a:endParaRPr lang="en-US" dirty="0"/>
          </a:p>
        </p:txBody>
      </p:sp>
      <p:sp>
        <p:nvSpPr>
          <p:cNvPr id="3" name="Content Placeholder 2"/>
          <p:cNvSpPr>
            <a:spLocks noGrp="1"/>
          </p:cNvSpPr>
          <p:nvPr>
            <p:ph sz="quarter" idx="1"/>
          </p:nvPr>
        </p:nvSpPr>
        <p:spPr/>
        <p:txBody>
          <a:bodyPr/>
          <a:lstStyle/>
          <a:p>
            <a:pPr algn="just"/>
            <a:r>
              <a:rPr lang="en-US" b="1" u="sng" dirty="0" smtClean="0"/>
              <a:t>Property, plant and equipment</a:t>
            </a:r>
            <a:r>
              <a:rPr lang="en-US" b="1" dirty="0" smtClean="0"/>
              <a:t> </a:t>
            </a:r>
            <a:r>
              <a:rPr lang="en-US" dirty="0" smtClean="0"/>
              <a:t>are tangible items that:</a:t>
            </a:r>
          </a:p>
          <a:p>
            <a:pPr algn="just">
              <a:buNone/>
            </a:pPr>
            <a:r>
              <a:rPr lang="en-US" dirty="0" smtClean="0"/>
              <a:t>	(a) are held for use in the production or supply of goods or services, for rental to others, or for administrative purposes; and</a:t>
            </a:r>
          </a:p>
          <a:p>
            <a:pPr algn="just">
              <a:buNone/>
            </a:pPr>
            <a:r>
              <a:rPr lang="en-US" dirty="0" smtClean="0"/>
              <a:t>	(b) are expected to be used during more than one period.</a:t>
            </a:r>
          </a:p>
          <a:p>
            <a:pPr algn="just"/>
            <a:endParaRPr lang="en-US" dirty="0"/>
          </a:p>
        </p:txBody>
      </p:sp>
      <p:sp>
        <p:nvSpPr>
          <p:cNvPr id="4" name="Slide Number Placeholder 3"/>
          <p:cNvSpPr>
            <a:spLocks noGrp="1"/>
          </p:cNvSpPr>
          <p:nvPr>
            <p:ph type="sldNum" sz="quarter" idx="12"/>
          </p:nvPr>
        </p:nvSpPr>
        <p:spPr/>
        <p:txBody>
          <a:bodyPr/>
          <a:lstStyle/>
          <a:p>
            <a:fld id="{C923BC56-A36D-4C53-AD69-69CE2F12F6E3}"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Rangajeewa Herath</a:t>
            </a:r>
            <a:endParaRPr lang="en-US"/>
          </a:p>
        </p:txBody>
      </p:sp>
      <p:sp>
        <p:nvSpPr>
          <p:cNvPr id="4" name="Slide Number Placeholder 3"/>
          <p:cNvSpPr>
            <a:spLocks noGrp="1"/>
          </p:cNvSpPr>
          <p:nvPr>
            <p:ph type="sldNum" sz="quarter" idx="12"/>
          </p:nvPr>
        </p:nvSpPr>
        <p:spPr/>
        <p:txBody>
          <a:bodyPr/>
          <a:lstStyle/>
          <a:p>
            <a:fld id="{C923BC56-A36D-4C53-AD69-69CE2F12F6E3}" type="slidenum">
              <a:rPr lang="en-US" smtClean="0"/>
              <a:pPr/>
              <a:t>20</a:t>
            </a:fld>
            <a:endParaRPr lang="en-US"/>
          </a:p>
        </p:txBody>
      </p:sp>
      <p:sp>
        <p:nvSpPr>
          <p:cNvPr id="5" name="Content Placeholder 4"/>
          <p:cNvSpPr>
            <a:spLocks noGrp="1"/>
          </p:cNvSpPr>
          <p:nvPr>
            <p:ph sz="quarter" idx="1"/>
          </p:nvPr>
        </p:nvSpPr>
        <p:spPr/>
        <p:txBody>
          <a:bodyPr/>
          <a:lstStyle/>
          <a:p>
            <a:pPr algn="ctr"/>
            <a:r>
              <a:rPr lang="en-US" dirty="0" smtClean="0"/>
              <a:t>Tutorial Exercises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lstStyle/>
          <a:p>
            <a:pPr algn="just"/>
            <a:r>
              <a:rPr lang="en-US" b="1" u="sng" dirty="0" smtClean="0"/>
              <a:t>Depreciation</a:t>
            </a:r>
            <a:r>
              <a:rPr lang="en-US" b="1" dirty="0" smtClean="0"/>
              <a:t> </a:t>
            </a:r>
            <a:r>
              <a:rPr lang="en-US" dirty="0" smtClean="0"/>
              <a:t>is the systematic allocation of the depreciable amount of an asset over its useful life</a:t>
            </a:r>
            <a:r>
              <a:rPr lang="en-US" dirty="0" smtClean="0"/>
              <a:t>.</a:t>
            </a:r>
          </a:p>
          <a:p>
            <a:pPr algn="just">
              <a:buNone/>
            </a:pPr>
            <a:endParaRPr lang="en-US" dirty="0" smtClean="0"/>
          </a:p>
          <a:p>
            <a:pPr algn="just"/>
            <a:r>
              <a:rPr lang="en-US" b="1" u="sng" dirty="0" smtClean="0"/>
              <a:t>Depreciable amount</a:t>
            </a:r>
            <a:r>
              <a:rPr lang="en-US" b="1" dirty="0" smtClean="0"/>
              <a:t> </a:t>
            </a:r>
            <a:r>
              <a:rPr lang="en-US" dirty="0" smtClean="0"/>
              <a:t>is the cost of an asset, or other amount substituted for cost, less its residual value.</a:t>
            </a:r>
          </a:p>
          <a:p>
            <a:pPr algn="just"/>
            <a:endParaRPr lang="en-US" dirty="0"/>
          </a:p>
        </p:txBody>
      </p:sp>
      <p:sp>
        <p:nvSpPr>
          <p:cNvPr id="4" name="Slide Number Placeholder 3"/>
          <p:cNvSpPr>
            <a:spLocks noGrp="1"/>
          </p:cNvSpPr>
          <p:nvPr>
            <p:ph type="sldNum" sz="quarter" idx="12"/>
          </p:nvPr>
        </p:nvSpPr>
        <p:spPr/>
        <p:txBody>
          <a:bodyPr/>
          <a:lstStyle/>
          <a:p>
            <a:fld id="{C923BC56-A36D-4C53-AD69-69CE2F12F6E3}"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lstStyle/>
          <a:p>
            <a:pPr algn="just"/>
            <a:r>
              <a:rPr lang="en-US" b="1" u="sng" dirty="0" smtClean="0"/>
              <a:t>Cost</a:t>
            </a:r>
            <a:r>
              <a:rPr lang="en-US" b="1" dirty="0" smtClean="0"/>
              <a:t> </a:t>
            </a:r>
            <a:r>
              <a:rPr lang="en-US" dirty="0" smtClean="0"/>
              <a:t>is the amount of cash or cash equivalents paid or the fair value of the other consideration given to acquire an asset at the time of its acquisition or construction or, where applicable, the amount attributed to that asset when initially recognized in accordance with the specific requirements of other Standards.</a:t>
            </a:r>
          </a:p>
          <a:p>
            <a:endParaRPr lang="en-US" dirty="0"/>
          </a:p>
        </p:txBody>
      </p:sp>
      <p:sp>
        <p:nvSpPr>
          <p:cNvPr id="4" name="Slide Number Placeholder 3"/>
          <p:cNvSpPr>
            <a:spLocks noGrp="1"/>
          </p:cNvSpPr>
          <p:nvPr>
            <p:ph type="sldNum" sz="quarter" idx="12"/>
          </p:nvPr>
        </p:nvSpPr>
        <p:spPr/>
        <p:txBody>
          <a:bodyPr/>
          <a:lstStyle/>
          <a:p>
            <a:fld id="{C923BC56-A36D-4C53-AD69-69CE2F12F6E3}"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lstStyle/>
          <a:p>
            <a:r>
              <a:rPr lang="en-US" b="1" u="sng" dirty="0" smtClean="0"/>
              <a:t>Residual value</a:t>
            </a:r>
            <a:r>
              <a:rPr lang="en-US" b="1" dirty="0" smtClean="0"/>
              <a:t> </a:t>
            </a:r>
            <a:r>
              <a:rPr lang="en-US" dirty="0" smtClean="0"/>
              <a:t>of an asset is the estimated amount that an entity would currently obtain from disposal of the asset, after deducting the estimated costs of disposal, if the asset were already of the age and in the condition expected at the end of its useful life.</a:t>
            </a:r>
          </a:p>
          <a:p>
            <a:endParaRPr lang="en-US" dirty="0"/>
          </a:p>
        </p:txBody>
      </p:sp>
      <p:sp>
        <p:nvSpPr>
          <p:cNvPr id="4" name="Slide Number Placeholder 3"/>
          <p:cNvSpPr>
            <a:spLocks noGrp="1"/>
          </p:cNvSpPr>
          <p:nvPr>
            <p:ph type="sldNum" sz="quarter" idx="12"/>
          </p:nvPr>
        </p:nvSpPr>
        <p:spPr/>
        <p:txBody>
          <a:bodyPr/>
          <a:lstStyle/>
          <a:p>
            <a:fld id="{C923BC56-A36D-4C53-AD69-69CE2F12F6E3}"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lstStyle/>
          <a:p>
            <a:pPr algn="just"/>
            <a:r>
              <a:rPr lang="en-US" b="1" u="sng" dirty="0" smtClean="0"/>
              <a:t>Useful life</a:t>
            </a:r>
            <a:r>
              <a:rPr lang="en-US" b="1" dirty="0" smtClean="0"/>
              <a:t> </a:t>
            </a:r>
            <a:r>
              <a:rPr lang="en-US" dirty="0" smtClean="0"/>
              <a:t>is:</a:t>
            </a:r>
          </a:p>
          <a:p>
            <a:pPr algn="just">
              <a:buNone/>
            </a:pPr>
            <a:r>
              <a:rPr lang="en-US" dirty="0" smtClean="0"/>
              <a:t>(a) the period over which an asset is expected to be available for use by an entity; or</a:t>
            </a:r>
          </a:p>
          <a:p>
            <a:pPr algn="just">
              <a:buNone/>
            </a:pPr>
            <a:r>
              <a:rPr lang="en-US" dirty="0" smtClean="0"/>
              <a:t>(b) the number of production or similar units expected to be obtained from the asset by an entity.</a:t>
            </a:r>
          </a:p>
          <a:p>
            <a:endParaRPr lang="en-US" dirty="0"/>
          </a:p>
        </p:txBody>
      </p:sp>
      <p:sp>
        <p:nvSpPr>
          <p:cNvPr id="4" name="Slide Number Placeholder 3"/>
          <p:cNvSpPr>
            <a:spLocks noGrp="1"/>
          </p:cNvSpPr>
          <p:nvPr>
            <p:ph type="sldNum" sz="quarter" idx="12"/>
          </p:nvPr>
        </p:nvSpPr>
        <p:spPr/>
        <p:txBody>
          <a:bodyPr/>
          <a:lstStyle/>
          <a:p>
            <a:fld id="{C923BC56-A36D-4C53-AD69-69CE2F12F6E3}"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Measurement at </a:t>
            </a:r>
            <a:r>
              <a:rPr lang="en-US" b="1" dirty="0" smtClean="0">
                <a:solidFill>
                  <a:schemeClr val="tx1"/>
                </a:solidFill>
              </a:rPr>
              <a:t>Recognition</a:t>
            </a:r>
            <a:endParaRPr lang="en-US" b="1" dirty="0">
              <a:solidFill>
                <a:schemeClr val="tx1"/>
              </a:solidFill>
            </a:endParaRPr>
          </a:p>
        </p:txBody>
      </p:sp>
      <p:sp>
        <p:nvSpPr>
          <p:cNvPr id="3" name="Content Placeholder 2"/>
          <p:cNvSpPr>
            <a:spLocks noGrp="1"/>
          </p:cNvSpPr>
          <p:nvPr>
            <p:ph sz="quarter" idx="1"/>
          </p:nvPr>
        </p:nvSpPr>
        <p:spPr/>
        <p:txBody>
          <a:bodyPr/>
          <a:lstStyle/>
          <a:p>
            <a:endParaRPr lang="en-US" dirty="0" smtClean="0"/>
          </a:p>
          <a:p>
            <a:r>
              <a:rPr lang="en-US" dirty="0" smtClean="0"/>
              <a:t>An item of property, plant and equipment that qualifies for recognition as an asset shall be measured at its </a:t>
            </a:r>
            <a:r>
              <a:rPr lang="en-US" b="1" dirty="0" smtClean="0"/>
              <a:t>cost</a:t>
            </a:r>
            <a:r>
              <a:rPr lang="en-US" dirty="0" smtClean="0"/>
              <a:t>.</a:t>
            </a:r>
          </a:p>
          <a:p>
            <a:endParaRPr lang="en-US" dirty="0"/>
          </a:p>
        </p:txBody>
      </p:sp>
      <p:sp>
        <p:nvSpPr>
          <p:cNvPr id="4" name="Slide Number Placeholder 3"/>
          <p:cNvSpPr>
            <a:spLocks noGrp="1"/>
          </p:cNvSpPr>
          <p:nvPr>
            <p:ph type="sldNum" sz="quarter" idx="12"/>
          </p:nvPr>
        </p:nvSpPr>
        <p:spPr/>
        <p:txBody>
          <a:bodyPr/>
          <a:lstStyle/>
          <a:p>
            <a:fld id="{C923BC56-A36D-4C53-AD69-69CE2F12F6E3}"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 </a:t>
            </a:r>
            <a:br>
              <a:rPr lang="en-US" b="1" dirty="0" smtClean="0">
                <a:solidFill>
                  <a:schemeClr val="tx1"/>
                </a:solidFill>
              </a:rPr>
            </a:br>
            <a:r>
              <a:rPr lang="en-US" b="1" dirty="0" smtClean="0">
                <a:solidFill>
                  <a:schemeClr val="tx1"/>
                </a:solidFill>
              </a:rPr>
              <a:t>Examples </a:t>
            </a:r>
            <a:r>
              <a:rPr lang="en-US" b="1" dirty="0" smtClean="0">
                <a:solidFill>
                  <a:schemeClr val="tx1"/>
                </a:solidFill>
              </a:rPr>
              <a:t>of directly attributable </a:t>
            </a:r>
            <a:r>
              <a:rPr lang="en-US" b="1" dirty="0" smtClean="0">
                <a:solidFill>
                  <a:schemeClr val="tx1"/>
                </a:solidFill>
              </a:rPr>
              <a:t>costs</a:t>
            </a:r>
            <a:endParaRPr lang="en-US" b="1" dirty="0">
              <a:solidFill>
                <a:schemeClr val="tx1"/>
              </a:solidFill>
            </a:endParaRPr>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	a) Costs of employee benefits arising directly from the construction or acquisition of the item of property, plant and equipment;</a:t>
            </a:r>
          </a:p>
          <a:p>
            <a:pPr>
              <a:buNone/>
            </a:pPr>
            <a:r>
              <a:rPr lang="en-US" dirty="0" smtClean="0"/>
              <a:t>	(b) Cost of site preparation;</a:t>
            </a:r>
          </a:p>
          <a:p>
            <a:pPr>
              <a:buNone/>
            </a:pPr>
            <a:r>
              <a:rPr lang="en-US" dirty="0" smtClean="0"/>
              <a:t>	(c) Initial delivery and handling costs;</a:t>
            </a:r>
          </a:p>
          <a:p>
            <a:pPr>
              <a:buNone/>
            </a:pPr>
            <a:r>
              <a:rPr lang="en-US" dirty="0" smtClean="0"/>
              <a:t>	(d) Installation and assembly costs;</a:t>
            </a:r>
          </a:p>
          <a:p>
            <a:pPr>
              <a:buNone/>
            </a:pPr>
            <a:r>
              <a:rPr lang="en-US" dirty="0" smtClean="0"/>
              <a:t>	(e) Costs of testing whether the asset is functioning properly, after deducting the net proceeds from selling any items produced while bringing the asset to that location and condition (such as samples produced when testing equipment); and</a:t>
            </a:r>
          </a:p>
          <a:p>
            <a:pPr>
              <a:buNone/>
            </a:pPr>
            <a:r>
              <a:rPr lang="en-US" dirty="0" smtClean="0"/>
              <a:t>	(f) Professional fees.</a:t>
            </a:r>
            <a:endParaRPr lang="en-US" dirty="0"/>
          </a:p>
        </p:txBody>
      </p:sp>
      <p:sp>
        <p:nvSpPr>
          <p:cNvPr id="4" name="Slide Number Placeholder 3"/>
          <p:cNvSpPr>
            <a:spLocks noGrp="1"/>
          </p:cNvSpPr>
          <p:nvPr>
            <p:ph type="sldNum" sz="quarter" idx="12"/>
          </p:nvPr>
        </p:nvSpPr>
        <p:spPr/>
        <p:txBody>
          <a:bodyPr/>
          <a:lstStyle/>
          <a:p>
            <a:fld id="{C923BC56-A36D-4C53-AD69-69CE2F12F6E3}"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chemeClr val="tx1"/>
                </a:solidFill>
              </a:rPr>
              <a:t>Exercise </a:t>
            </a:r>
            <a:r>
              <a:rPr lang="en-US" b="1" dirty="0" smtClean="0">
                <a:solidFill>
                  <a:schemeClr val="tx1"/>
                </a:solidFill>
                <a:latin typeface="Times New Roman" pitchFamily="18" charset="0"/>
                <a:cs typeface="Times New Roman" pitchFamily="18" charset="0"/>
              </a:rPr>
              <a:t>1</a:t>
            </a:r>
            <a:endParaRPr lang="en-US" b="1" dirty="0">
              <a:solidFill>
                <a:schemeClr val="tx1"/>
              </a:solidFill>
            </a:endParaRPr>
          </a:p>
        </p:txBody>
      </p:sp>
      <p:sp>
        <p:nvSpPr>
          <p:cNvPr id="3" name="Content Placeholder 2"/>
          <p:cNvSpPr>
            <a:spLocks noGrp="1"/>
          </p:cNvSpPr>
          <p:nvPr>
            <p:ph sz="quarter" idx="1"/>
          </p:nvPr>
        </p:nvSpPr>
        <p:spPr/>
        <p:txBody>
          <a:bodyPr>
            <a:normAutofit fontScale="85000" lnSpcReduction="20000"/>
          </a:bodyPr>
          <a:lstStyle/>
          <a:p>
            <a:pPr algn="just"/>
            <a:r>
              <a:rPr lang="en-US" dirty="0" smtClean="0">
                <a:latin typeface="Times New Roman" pitchFamily="18" charset="0"/>
                <a:cs typeface="Times New Roman" pitchFamily="18" charset="0"/>
              </a:rPr>
              <a:t>A business imported a plant for its manufacturing factory. Purchase price of the machine is Rs.1,500,000 and 5% trade discount was received from the buyer. Fright and insurance cost of bring the machine to Sri Lanka was Rs.450,000. Import duties and other taxes paid at the port was Rs.350,000. Local transport cost of Rs.50,000 was incurred to bring the plant to the factory. Rs.5,000 wages for laborers and Rs.15,000 professional fee for engineer was paid at the installation of the plant. Fire insurance policy is obtained for the plant and annual insurance premium paid is Rs.55,000. Prior to commence the commercial production, a test run was made by incurring Rs.120,000 cost.  Items produced in this test run were sold for Rs.45,000 after incurring Rs.5,000 selling expenses.</a:t>
            </a: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Required: </a:t>
            </a:r>
            <a:r>
              <a:rPr lang="en-US" dirty="0" smtClean="0">
                <a:latin typeface="Times New Roman" pitchFamily="18" charset="0"/>
                <a:cs typeface="Times New Roman" pitchFamily="18" charset="0"/>
              </a:rPr>
              <a:t>Calculate Cost of Plant which should be recognized in the financial statements.</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C923BC56-A36D-4C53-AD69-69CE2F12F6E3}"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Rangajeewa Herath</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110</TotalTime>
  <Words>942</Words>
  <Application>Microsoft Office PowerPoint</Application>
  <PresentationFormat>On-screen Show (4:3)</PresentationFormat>
  <Paragraphs>145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Property, Plants and Equipment (LKAS 16)</vt:lpstr>
      <vt:lpstr>Definitions</vt:lpstr>
      <vt:lpstr>Definitions</vt:lpstr>
      <vt:lpstr>Definitions</vt:lpstr>
      <vt:lpstr>Definitions</vt:lpstr>
      <vt:lpstr>Definitions</vt:lpstr>
      <vt:lpstr>Measurement at Recognition</vt:lpstr>
      <vt:lpstr>  Examples of directly attributable costs</vt:lpstr>
      <vt:lpstr> Exercise 1</vt:lpstr>
      <vt:lpstr>Measurement after Recognition</vt:lpstr>
      <vt:lpstr>Results of Revaluation</vt:lpstr>
      <vt:lpstr>Exercise 2</vt:lpstr>
      <vt:lpstr>Exercise 3</vt:lpstr>
      <vt:lpstr>Depreciation Adjustment  at the date of revaluation</vt:lpstr>
      <vt:lpstr>Exercise 4</vt:lpstr>
      <vt:lpstr>Revaluation Increase/Decrease</vt:lpstr>
      <vt:lpstr>Revaluation of Revalued PPE</vt:lpstr>
      <vt:lpstr>    Depreciation Period and Depreciation Method </vt:lpstr>
      <vt:lpstr>Review of Deprecition Period and Depreciation Method</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plant and Equipments</dc:title>
  <dc:creator>ITRC</dc:creator>
  <cp:lastModifiedBy>ITRC</cp:lastModifiedBy>
  <cp:revision>14</cp:revision>
  <dcterms:created xsi:type="dcterms:W3CDTF">2016-03-25T17:04:23Z</dcterms:created>
  <dcterms:modified xsi:type="dcterms:W3CDTF">2018-04-04T18:55:20Z</dcterms:modified>
</cp:coreProperties>
</file>