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3.xml.rels" ContentType="application/vnd.openxmlformats-package.relationships+xml"/>
  <Override PartName="/ppt/notesSlides/notesSlide3.xml" ContentType="application/vnd.openxmlformats-officedocument.presentationml.notes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5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06E8A07-1847-4FCF-B09D-F2134D96D12F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AAF767DE-44C3-490C-B3A0-E76B354DD8AB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136520" y="1599840"/>
            <a:ext cx="6108120" cy="4873320"/>
          </a:xfrm>
          <a:prstGeom prst="rect">
            <a:avLst/>
          </a:prstGeom>
          <a:ln>
            <a:noFill/>
          </a:ln>
        </p:spPr>
      </p:pic>
      <p:pic>
        <p:nvPicPr>
          <p:cNvPr id="44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36520" y="1599840"/>
            <a:ext cx="6108120" cy="487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rgbClr val="fec2ae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rgbClr val="fec2a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rgbClr val="fe8637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rgbClr val="fec2ae"/>
          </a:solidFill>
          <a:ln w="38160">
            <a:noFill/>
          </a:ln>
        </p:spPr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rgbClr val="fe8637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solidFill>
            <a:srgbClr val="fe8637"/>
          </a:solidFill>
          <a:ln w="38160">
            <a:noFill/>
          </a:ln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en-US" sz="3000">
                <a:solidFill>
                  <a:srgbClr val="575f6d"/>
                </a:solidFill>
                <a:latin typeface="Century Schoolbook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n-US" sz="2100">
                <a:solidFill>
                  <a:srgbClr val="000000"/>
                </a:solidFill>
                <a:latin typeface="Century Schoolbook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60000"/>
              <a:buFont typeface="Wingdings" charset="2"/>
              <a:buChar char="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60000"/>
              <a:buFont typeface="Wingdings" charset="2"/>
              <a:buChar char=""/>
            </a:pPr>
            <a:r>
              <a:rPr lang="en-US">
                <a:solidFill>
                  <a:srgbClr val="000000"/>
                </a:solidFill>
                <a:latin typeface="Century Schoolbook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68000"/>
              <a:buFont typeface="Wingdings 2" charset="2"/>
              <a:buChar char=""/>
            </a:pPr>
            <a:r>
              <a:rPr lang="en-US" sz="1600">
                <a:solidFill>
                  <a:srgbClr val="000000"/>
                </a:solidFill>
                <a:latin typeface="Century Schoolbook"/>
              </a:rPr>
              <a:t>Fifth level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575f6d"/>
                </a:solidFill>
                <a:latin typeface="Century Schoolbook"/>
              </a:rPr>
              <a:t>3/16/18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EC66F3F6-60B6-457E-B7C8-2C8F0CC1212D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/>
          <a:p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33520" y="3200400"/>
            <a:ext cx="8229240" cy="1752120"/>
          </a:xfrm>
          <a:prstGeom prst="rect">
            <a:avLst/>
          </a:prstGeom>
        </p:spPr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Accounting policies, changes in accounting estimates and errors</a:t>
            </a: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
</a:t>
            </a: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(LKAS 08)</a:t>
            </a:r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1143000" y="5105520"/>
            <a:ext cx="7391160" cy="1490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Rangajewa Herath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entury Schoolbook"/>
                <a:ea typeface="Tahoma"/>
              </a:rPr>
              <a:t>B.Sc. Accountancy and Financial Management(Sp.) (Hons.) (USJ) ,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Century Schoolbook"/>
                <a:ea typeface="Tahoma"/>
              </a:rPr>
              <a:t>Master of Business Administration -PIM(USJ)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ff0000"/>
                </a:solidFill>
                <a:latin typeface="Century Schoolbook"/>
                <a:ea typeface="Tahoma"/>
              </a:rPr>
              <a:t>(Senior Lecturer, University of Sri Jayewardenepura)</a:t>
            </a:r>
            <a:endParaRPr/>
          </a:p>
        </p:txBody>
      </p:sp>
      <p:sp>
        <p:nvSpPr>
          <p:cNvPr id="52" name="TextShape 3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6C453A50-C45A-4FB9-805A-A3B057D70669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457200" y="914400"/>
            <a:ext cx="822924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Accounting for changes in Accounting Estimates</a:t>
            </a: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
</a:t>
            </a:r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0" y="1600200"/>
            <a:ext cx="8686440" cy="4525560"/>
          </a:xfrm>
          <a:prstGeom prst="rect">
            <a:avLst/>
          </a:prstGeom>
        </p:spPr>
        <p:txBody>
          <a:bodyPr lIns="90000" rIns="90000" tIns="45000" bIns="45000"/>
          <a:p>
            <a:pPr algn="just">
              <a:lnSpc>
                <a:spcPct val="15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The effect of a change in an accounting estimate shall be recognized </a:t>
            </a:r>
            <a:r>
              <a:rPr b="1" lang="en-US" sz="2400">
                <a:solidFill>
                  <a:srgbClr val="000000"/>
                </a:solidFill>
                <a:latin typeface="Century Schoolbook"/>
              </a:rPr>
              <a:t>prospectively 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by including it in profit or loss in: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 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	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(a)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	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the period of the change, if the change affects that period only; or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	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(b)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	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the period of the change and future periods, if the change affects both.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77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62620B9F-1220-4CA7-A4D1-82610B486508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7467120" cy="715680"/>
          </a:xfrm>
          <a:prstGeom prst="rect">
            <a:avLst/>
          </a:prstGeom>
        </p:spPr>
        <p:txBody>
          <a:bodyPr lIns="90000" rIns="90000" tIns="45000" bIns="45000" anchor="b"/>
          <a:p>
            <a:pPr algn="just">
              <a:lnSpc>
                <a:spcPct val="100000"/>
              </a:lnSpc>
            </a:pPr>
            <a:r>
              <a:rPr b="1" lang="en-US" sz="4000">
                <a:solidFill>
                  <a:srgbClr val="000000"/>
                </a:solidFill>
                <a:latin typeface="Century Schoolbook"/>
              </a:rPr>
              <a:t>Activity 2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57200" y="1143000"/>
            <a:ext cx="7848360" cy="5330520"/>
          </a:xfrm>
          <a:prstGeom prst="rect">
            <a:avLst/>
          </a:prstGeom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Mercury PLC  purchased a plant for Rs.10 million on 01.04.2015 and estimated a useful life of 8 years with a residual value of Rs.2 million. On 01.04.2017 the useful life was revised as 6 years from the date of purchase and residual value was revised as %s.1.5 million.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entury Schoolbook"/>
              </a:rPr>
              <a:t>Required:</a:t>
            </a:r>
            <a:endParaRPr/>
          </a:p>
          <a:p>
            <a:pPr algn="just"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Show the depreciation expense over the useful life</a:t>
            </a:r>
            <a:endParaRPr/>
          </a:p>
          <a:p>
            <a:pPr algn="just"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Provide the extracts of the financial statements for the year 2015/16, 2016/17 and 2017/18.</a:t>
            </a:r>
            <a:endParaRPr/>
          </a:p>
        </p:txBody>
      </p:sp>
      <p:sp>
        <p:nvSpPr>
          <p:cNvPr id="80" name="TextShape 3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2A1015D6-09CE-4A6B-BB5F-8B3702C1D84D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Tahoma"/>
                <a:ea typeface="Tahoma"/>
              </a:rPr>
              <a:t>Errors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457200" y="1600200"/>
            <a:ext cx="8305560" cy="4873320"/>
          </a:xfrm>
          <a:prstGeom prst="rect">
            <a:avLst/>
          </a:prstGeom>
        </p:spPr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1" i="1"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b="1" i="1" lang="en-US" sz="2400">
                <a:solidFill>
                  <a:srgbClr val="000000"/>
                </a:solidFill>
                <a:latin typeface="Times New Roman"/>
              </a:rPr>
              <a:t>Prior period errors 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are omissions from, and misstatements in, the entity's financial statements for one or more prior periods arising from a failure to use, or misuse of, reliable information that:</a:t>
            </a: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(a)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was available when financial statements for those periods were authorized for issue; and</a:t>
            </a: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(b)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could reasonably be expected to have been obtained and taken into account in the preparation and presentation of those financial statements.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83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C8A8C244-5DF8-4E2C-90C7-072A33CD7EAB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ahoma"/>
                <a:ea typeface="Tahoma"/>
              </a:rPr>
              <a:t>Accounting for rectification of prior period errors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Prior period errors should be rectified retrospectively by adjusting the past.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This is named as ‘retrospective restatement’.</a:t>
            </a:r>
            <a:endParaRPr/>
          </a:p>
        </p:txBody>
      </p:sp>
      <p:sp>
        <p:nvSpPr>
          <p:cNvPr id="86" name="TextShape 3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EEC5C257-F30F-4273-BBF1-2A55606F3F0A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00"/>
                </a:solidFill>
                <a:latin typeface="Tahoma"/>
                <a:ea typeface="Tahoma"/>
              </a:rPr>
              <a:t>Accounting for rectification of prior period errors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457200" y="1600200"/>
            <a:ext cx="8000640" cy="487332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b="1" lang="en-US" sz="2400">
                <a:solidFill>
                  <a:srgbClr val="000000"/>
                </a:solidFill>
                <a:latin typeface="Century Schoolbook"/>
              </a:rPr>
              <a:t>Retrospective restatement 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is correcting the recognition, measurement and disclosure of the amounts of the elements of financial statements as if a prior period error has never occurred.</a:t>
            </a:r>
            <a:endParaRPr/>
          </a:p>
        </p:txBody>
      </p:sp>
      <p:sp>
        <p:nvSpPr>
          <p:cNvPr id="89" name="TextShape 3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A0C32AD1-6CB1-4514-A78E-43ECC075E05A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7467120" cy="715680"/>
          </a:xfrm>
          <a:prstGeom prst="rect">
            <a:avLst/>
          </a:prstGeom>
        </p:spPr>
        <p:txBody>
          <a:bodyPr lIns="90000" rIns="90000" tIns="45000" bIns="45000" anchor="b"/>
          <a:p>
            <a:pPr algn="just">
              <a:lnSpc>
                <a:spcPct val="100000"/>
              </a:lnSpc>
            </a:pPr>
            <a:r>
              <a:rPr b="1" lang="en-US" sz="4000">
                <a:solidFill>
                  <a:srgbClr val="000000"/>
                </a:solidFill>
                <a:latin typeface="Century Schoolbook"/>
              </a:rPr>
              <a:t>Activity 3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143000"/>
            <a:ext cx="8152920" cy="5330520"/>
          </a:xfrm>
          <a:prstGeom prst="rect">
            <a:avLst/>
          </a:prstGeom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Mercury PLC  purchased a machinery for Rs.5 million on 01.04.2014 and erroneously recorded in the  machinery maintenance expense account.</a:t>
            </a:r>
            <a:endParaRPr/>
          </a:p>
          <a:p>
            <a:pPr algn="just"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This machinery has a estimated a useful life of 5 years without a residual value. </a:t>
            </a:r>
            <a:endParaRPr/>
          </a:p>
          <a:p>
            <a:pPr algn="just"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This error was decvtected and rectified when preparing the financial statements for year ending 31.03.2017.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entury Schoolbook"/>
              </a:rPr>
              <a:t>Required:</a:t>
            </a:r>
            <a:endParaRPr/>
          </a:p>
          <a:p>
            <a:pPr algn="just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Discuss the accounting treatment and impact on the financial statements due to rectification of this prior period error.</a:t>
            </a:r>
            <a:endParaRPr/>
          </a:p>
        </p:txBody>
      </p:sp>
      <p:sp>
        <p:nvSpPr>
          <p:cNvPr id="92" name="TextShape 3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CCC01471-2E72-49E5-B931-360892A0C37C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304920" y="457200"/>
            <a:ext cx="8534160" cy="4190760"/>
          </a:xfrm>
          <a:prstGeom prst="rect">
            <a:avLst/>
          </a:prstGeom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Tahoma"/>
                <a:ea typeface="Tahoma"/>
              </a:rPr>
              <a:t>Accounting Policies, Changes in Accounting Estimates and Errors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4800">
                <a:solidFill>
                  <a:srgbClr val="000000"/>
                </a:solidFill>
                <a:latin typeface="Tahoma"/>
                <a:ea typeface="Tahoma"/>
              </a:rPr>
              <a:t>(LKAS 08)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ED6BE9AF-9847-4F88-B824-069BAA2629E1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Accounting policies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457200" y="1600200"/>
            <a:ext cx="8229240" cy="4873320"/>
          </a:xfrm>
          <a:prstGeom prst="rect">
            <a:avLst/>
          </a:prstGeom>
        </p:spPr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1" i="1" lang="en-US" sz="2400">
                <a:solidFill>
                  <a:srgbClr val="000000"/>
                </a:solidFill>
                <a:latin typeface="Century Schoolbook"/>
              </a:rPr>
              <a:t>	</a:t>
            </a:r>
            <a:r>
              <a:rPr b="1" i="1" lang="en-US" sz="2400">
                <a:solidFill>
                  <a:srgbClr val="000000"/>
                </a:solidFill>
                <a:latin typeface="Century Schoolbook"/>
              </a:rPr>
              <a:t>Accounting policies </a:t>
            </a:r>
            <a:r>
              <a:rPr lang="en-US" sz="2400">
                <a:solidFill>
                  <a:srgbClr val="000000"/>
                </a:solidFill>
                <a:latin typeface="Century Schoolbook"/>
              </a:rPr>
              <a:t>are the specific principles, bases, conventions, rules and practices applied by an entity in preparing and presenting financial statements.</a:t>
            </a: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e.g.:</a:t>
            </a:r>
            <a:endParaRPr/>
          </a:p>
        </p:txBody>
      </p:sp>
      <p:sp>
        <p:nvSpPr>
          <p:cNvPr id="57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B89384EC-D421-45A3-B6E9-971A72590C49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228600" y="609480"/>
            <a:ext cx="8457840" cy="551628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>
                <a:solidFill>
                  <a:srgbClr val="000000"/>
                </a:solidFill>
                <a:latin typeface="Tahoma"/>
                <a:ea typeface="Tahoma"/>
              </a:rPr>
              <a:t>Selection of Accounting Policies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  <a:ea typeface="Tahoma"/>
              </a:rPr>
              <a:t>Accounting policies should be selected using the following methods.</a:t>
            </a: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  <a:ea typeface="Tahoma"/>
              </a:rPr>
              <a:t>(1)Use of Accounting standard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  <a:ea typeface="Tahoma"/>
              </a:rPr>
              <a:t>(2)Based on management Judgment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472CC336-BCCB-40D8-AE39-DFE55183F8E4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228600" y="274680"/>
            <a:ext cx="861012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4000">
                <a:solidFill>
                  <a:srgbClr val="000000"/>
                </a:solidFill>
                <a:latin typeface="Tahoma"/>
                <a:ea typeface="Tahoma"/>
              </a:rPr>
              <a:t>Changes in Accounting Policies</a:t>
            </a:r>
            <a:r>
              <a:rPr lang="en-US" sz="4000">
                <a:solidFill>
                  <a:srgbClr val="575f6d"/>
                </a:solidFill>
                <a:latin typeface="Century Schoolbook"/>
                <a:ea typeface="Tahoma"/>
              </a:rPr>
              <a:t>
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0" y="1600200"/>
            <a:ext cx="8838720" cy="4873320"/>
          </a:xfrm>
          <a:prstGeom prst="rect">
            <a:avLst/>
          </a:prstGeom>
        </p:spPr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An entity shall change an accounting policy only if the change:</a:t>
            </a: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 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(a)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is required by a Standard; or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 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(b)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results in the financial statements providing reliable and more relevant information about the effects of transactions, other events or conditions on the entity's financial position, financial performance or cash flows.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</p:txBody>
      </p:sp>
      <p:sp>
        <p:nvSpPr>
          <p:cNvPr id="62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D829B344-70FB-46EE-B83C-1876407EDAC5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380880" y="1066680"/>
            <a:ext cx="8457840" cy="76176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
</a:t>
            </a: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
</a:t>
            </a: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Accounting for Changes in Accounting  Policies</a:t>
            </a:r>
            <a:r>
              <a:rPr lang="en-US" sz="3000">
                <a:solidFill>
                  <a:srgbClr val="575f6d"/>
                </a:solidFill>
                <a:latin typeface="Century Schoolbook"/>
                <a:ea typeface="Tahoma"/>
              </a:rPr>
              <a:t>
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228600" y="1981080"/>
            <a:ext cx="8457840" cy="4144680"/>
          </a:xfrm>
          <a:prstGeom prst="rect">
            <a:avLst/>
          </a:prstGeom>
        </p:spPr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>
                <a:solidFill>
                  <a:srgbClr val="000000"/>
                </a:solidFill>
                <a:latin typeface="Times New Roman"/>
              </a:rPr>
              <a:t>Change in accounting policies should be accounted retrospectively, except when the accounting policy was changed as required by a particular accounting standard and specific transitional provisions are available in such standard. 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65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5E5BF0E2-B8F0-4E52-B48F-AF1C85723D89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380880" y="1066680"/>
            <a:ext cx="8457840" cy="76176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
</a:t>
            </a: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
</a:t>
            </a:r>
            <a:r>
              <a:rPr b="1" lang="en-US" sz="4400">
                <a:solidFill>
                  <a:srgbClr val="000000"/>
                </a:solidFill>
                <a:latin typeface="Tahoma"/>
                <a:ea typeface="Tahoma"/>
              </a:rPr>
              <a:t>Accounting for Changes in Accounting  Policies</a:t>
            </a:r>
            <a:r>
              <a:rPr lang="en-US" sz="3000">
                <a:solidFill>
                  <a:srgbClr val="575f6d"/>
                </a:solidFill>
                <a:latin typeface="Century Schoolbook"/>
                <a:ea typeface="Tahoma"/>
              </a:rPr>
              <a:t>
</a:t>
            </a:r>
            <a:endParaRPr/>
          </a:p>
        </p:txBody>
      </p:sp>
      <p:sp>
        <p:nvSpPr>
          <p:cNvPr id="67" name="TextShape 2"/>
          <p:cNvSpPr txBox="1"/>
          <p:nvPr/>
        </p:nvSpPr>
        <p:spPr>
          <a:xfrm>
            <a:off x="228600" y="1981080"/>
            <a:ext cx="8457840" cy="4144680"/>
          </a:xfrm>
          <a:prstGeom prst="rect">
            <a:avLst/>
          </a:prstGeom>
        </p:spPr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2400">
                <a:solidFill>
                  <a:srgbClr val="000000"/>
                </a:solidFill>
                <a:latin typeface="Times New Roman"/>
              </a:rPr>
              <a:t>Retrospective application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 is applying a new accounting policy to transactions, other events and conditions as if that policy had always been applied.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 algn="just">
              <a:lnSpc>
                <a:spcPct val="15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i="1" lang="en-US" sz="2400">
                <a:solidFill>
                  <a:srgbClr val="000000"/>
                </a:solidFill>
                <a:latin typeface="Times New Roman"/>
              </a:rPr>
              <a:t>This retrospective application is subject to the limitation of impracticability.</a:t>
            </a:r>
            <a:endParaRPr/>
          </a:p>
          <a:p>
            <a:pPr algn="just"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68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5C19BDF1-5F07-48BD-89C1-90DFD7713958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457200" y="274680"/>
            <a:ext cx="7467120" cy="71568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575f6d"/>
                </a:solidFill>
                <a:latin typeface="Century Schoolbook"/>
              </a:rPr>
              <a:t>Activity 1</a:t>
            </a:r>
            <a:endParaRPr/>
          </a:p>
        </p:txBody>
      </p:sp>
      <p:sp>
        <p:nvSpPr>
          <p:cNvPr id="70" name="TextShape 2"/>
          <p:cNvSpPr txBox="1"/>
          <p:nvPr/>
        </p:nvSpPr>
        <p:spPr>
          <a:xfrm>
            <a:off x="457200" y="1219320"/>
            <a:ext cx="7924320" cy="5254560"/>
          </a:xfrm>
          <a:prstGeom prst="rect">
            <a:avLst/>
          </a:prstGeom>
        </p:spPr>
        <p:txBody>
          <a:bodyPr lIns="90000" rIns="90000" tIns="45000" bIns="45000"/>
          <a:p>
            <a:pPr algn="just">
              <a:lnSpc>
                <a:spcPct val="100000"/>
              </a:lnSpc>
              <a:buSzPct val="70000"/>
              <a:buFont typeface="Wingdings" charset="2"/>
              <a:buChar char=""/>
            </a:pPr>
            <a:r>
              <a:rPr lang="en-US" sz="2400">
                <a:solidFill>
                  <a:srgbClr val="000000"/>
                </a:solidFill>
                <a:latin typeface="Century Schoolbook"/>
              </a:rPr>
              <a:t>Identify the examples for changes in accounting policies occurred  as required by accounting standard.</a:t>
            </a:r>
            <a:endParaRPr/>
          </a:p>
        </p:txBody>
      </p:sp>
      <p:sp>
        <p:nvSpPr>
          <p:cNvPr id="71" name="TextShape 3"/>
          <p:cNvSpPr txBox="1"/>
          <p:nvPr/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8492F827-B721-43F1-8D03-97323A6E1BBF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457200" y="274680"/>
            <a:ext cx="8686440" cy="1142640"/>
          </a:xfrm>
          <a:prstGeom prst="rect">
            <a:avLst/>
          </a:prstGeom>
        </p:spPr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4000">
                <a:solidFill>
                  <a:srgbClr val="000000"/>
                </a:solidFill>
                <a:latin typeface="Tahoma"/>
                <a:ea typeface="Tahoma"/>
              </a:rPr>
              <a:t>Changes in Accounting Estimates</a:t>
            </a:r>
            <a:r>
              <a:rPr lang="en-US" sz="4000">
                <a:solidFill>
                  <a:srgbClr val="000000"/>
                </a:solidFill>
                <a:latin typeface="Tahoma"/>
                <a:ea typeface="Tahoma"/>
              </a:rPr>
              <a:t>
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457200" y="1219320"/>
            <a:ext cx="7848360" cy="487332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50000"/>
              </a:lnSpc>
              <a:buSzPct val="70000"/>
              <a:buFont typeface="Wingdings" charset="2"/>
              <a:buChar char=""/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Accounting Estimates</a:t>
            </a:r>
            <a:endParaRPr/>
          </a:p>
          <a:p>
            <a:pPr>
              <a:lnSpc>
                <a:spcPct val="1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Examples</a:t>
            </a:r>
            <a:endParaRPr/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(1) useful assets of an asset</a:t>
            </a:r>
            <a:endParaRPr/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(2) Residual value of an asset</a:t>
            </a:r>
            <a:endParaRPr/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(3) Depreciation method</a:t>
            </a:r>
            <a:endParaRPr/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(4) Impairment of receivables</a:t>
            </a:r>
            <a:endParaRPr/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(6) Net realizable value</a:t>
            </a:r>
            <a:endParaRPr/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(7) Provision for warranty</a:t>
            </a:r>
            <a:endParaRPr/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2400">
                <a:solidFill>
                  <a:srgbClr val="000000"/>
                </a:solidFill>
                <a:latin typeface="Times New Roman"/>
              </a:rPr>
              <a:t>(8) Provision for claim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74" name="TextShape 3"/>
          <p:cNvSpPr txBox="1"/>
          <p:nvPr/>
        </p:nvSpPr>
        <p:spPr>
          <a:xfrm>
            <a:off x="8204400" y="6477120"/>
            <a:ext cx="733680" cy="27396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AB4ABAE3-CC6B-4BF3-B68E-AC7B8852D948}" type="slidenum">
              <a:rPr b="1" lang="en-US" sz="1400">
                <a:solidFill>
                  <a:srgbClr val="ffffff"/>
                </a:solidFill>
                <a:latin typeface="Century Schoolbook"/>
              </a:rPr>
              <a:t>&lt;number&gt;</a:t>
            </a:fld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