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348" r:id="rId2"/>
    <p:sldId id="296" r:id="rId3"/>
    <p:sldId id="297" r:id="rId4"/>
    <p:sldId id="298" r:id="rId5"/>
    <p:sldId id="367" r:id="rId6"/>
    <p:sldId id="353" r:id="rId7"/>
    <p:sldId id="354" r:id="rId8"/>
    <p:sldId id="303" r:id="rId9"/>
    <p:sldId id="355" r:id="rId10"/>
    <p:sldId id="356" r:id="rId11"/>
    <p:sldId id="357" r:id="rId12"/>
    <p:sldId id="358" r:id="rId13"/>
    <p:sldId id="359" r:id="rId14"/>
    <p:sldId id="362" r:id="rId15"/>
    <p:sldId id="311" r:id="rId16"/>
    <p:sldId id="312" r:id="rId17"/>
    <p:sldId id="315" r:id="rId18"/>
    <p:sldId id="324" r:id="rId19"/>
    <p:sldId id="326" r:id="rId20"/>
    <p:sldId id="331" r:id="rId21"/>
    <p:sldId id="332" r:id="rId22"/>
    <p:sldId id="334" r:id="rId23"/>
    <p:sldId id="335" r:id="rId24"/>
    <p:sldId id="336" r:id="rId25"/>
    <p:sldId id="376" r:id="rId26"/>
    <p:sldId id="338" r:id="rId27"/>
    <p:sldId id="339" r:id="rId28"/>
    <p:sldId id="340" r:id="rId29"/>
    <p:sldId id="341" r:id="rId30"/>
    <p:sldId id="342" r:id="rId31"/>
    <p:sldId id="343" r:id="rId32"/>
    <p:sldId id="344" r:id="rId33"/>
    <p:sldId id="345" r:id="rId34"/>
    <p:sldId id="34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6920DD-CE96-4409-9C33-11CA418F8EF0}" type="datetimeFigureOut">
              <a:rPr lang="en-US" smtClean="0"/>
              <a:pPr/>
              <a:t>9/8/2017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684244-3CE3-4321-A7FE-159CD4C6114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7B684244-3CE3-4321-A7FE-159CD4C6114F}"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sz="2400">
              <a:latin typeface="Times New Roman" pitchFamily="18" charset="0"/>
            </a:endParaRPr>
          </a:p>
        </p:txBody>
      </p:sp>
      <p:sp>
        <p:nvSpPr>
          <p:cNvPr id="106498" name="Rectangle 2"/>
          <p:cNvSpPr>
            <a:spLocks noGrp="1" noChangeArrowheads="1"/>
          </p:cNvSpPr>
          <p:nvPr>
            <p:ph type="ctrTitle"/>
          </p:nvPr>
        </p:nvSpPr>
        <p:spPr>
          <a:xfrm>
            <a:off x="685800" y="990600"/>
            <a:ext cx="7772400" cy="1371600"/>
          </a:xfrm>
        </p:spPr>
        <p:txBody>
          <a:bodyPr/>
          <a:lstStyle>
            <a:lvl1pPr>
              <a:defRPr sz="4000"/>
            </a:lvl1pPr>
          </a:lstStyle>
          <a:p>
            <a:r>
              <a:rPr lang="en-US" smtClean="0"/>
              <a:t>Click to edit Master title style</a:t>
            </a:r>
            <a:endParaRPr lang="en-US"/>
          </a:p>
        </p:txBody>
      </p:sp>
      <p:sp>
        <p:nvSpPr>
          <p:cNvPr id="10649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smtClean="0"/>
              <a:t>Click to edit Master subtitle style</a:t>
            </a:r>
            <a:endParaRPr lang="en-US"/>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fld id="{52CAD87B-DCA9-4007-ADC4-8ECBA2396E1C}" type="datetime1">
              <a:rPr lang="en-US" smtClean="0"/>
              <a:pPr/>
              <a:t>9/8/2017</a:t>
            </a:fld>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r>
              <a:rPr lang="en-US" smtClean="0"/>
              <a:t>ACC 2320, Department of Accounting  USJP</a:t>
            </a: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fld id="{225C9234-40D4-45B9-85D1-9D69B4C3AB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6"/>
          <p:cNvSpPr>
            <a:spLocks noGrp="1" noChangeArrowheads="1"/>
          </p:cNvSpPr>
          <p:nvPr>
            <p:ph type="dt" sz="half" idx="10"/>
          </p:nvPr>
        </p:nvSpPr>
        <p:spPr>
          <a:ln/>
        </p:spPr>
        <p:txBody>
          <a:bodyPr/>
          <a:lstStyle>
            <a:lvl1pPr>
              <a:defRPr/>
            </a:lvl1pPr>
          </a:lstStyle>
          <a:p>
            <a:fld id="{4F48FD50-148E-4EED-93D1-E165CAD552FB}" type="datetime1">
              <a:rPr lang="en-US" smtClean="0"/>
              <a:pPr/>
              <a:t>9/8/2017</a:t>
            </a:fld>
            <a:endParaRPr lang="en-US"/>
          </a:p>
        </p:txBody>
      </p:sp>
      <p:sp>
        <p:nvSpPr>
          <p:cNvPr id="5" name="Rectangle 7"/>
          <p:cNvSpPr>
            <a:spLocks noGrp="1" noChangeArrowheads="1"/>
          </p:cNvSpPr>
          <p:nvPr>
            <p:ph type="ftr" sz="quarter" idx="11"/>
          </p:nvPr>
        </p:nvSpPr>
        <p:spPr>
          <a:ln/>
        </p:spPr>
        <p:txBody>
          <a:bodyPr/>
          <a:lstStyle>
            <a:lvl1pPr>
              <a:defRPr/>
            </a:lvl1pPr>
          </a:lstStyle>
          <a:p>
            <a:r>
              <a:rPr lang="en-US" smtClean="0"/>
              <a:t>ACC 2320, Department of Accounting  USJP</a:t>
            </a:r>
            <a:endParaRPr lang="en-US"/>
          </a:p>
        </p:txBody>
      </p:sp>
      <p:sp>
        <p:nvSpPr>
          <p:cNvPr id="6" name="Rectangle 8"/>
          <p:cNvSpPr>
            <a:spLocks noGrp="1" noChangeArrowheads="1"/>
          </p:cNvSpPr>
          <p:nvPr>
            <p:ph type="sldNum" sz="quarter" idx="12"/>
          </p:nvPr>
        </p:nvSpPr>
        <p:spPr>
          <a:ln/>
        </p:spPr>
        <p:txBody>
          <a:bodyPr/>
          <a:lstStyle>
            <a:lvl1pPr>
              <a:defRPr/>
            </a:lvl1pPr>
          </a:lstStyle>
          <a:p>
            <a:fld id="{225C9234-40D4-45B9-85D1-9D69B4C3AB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6"/>
          <p:cNvSpPr>
            <a:spLocks noGrp="1" noChangeArrowheads="1"/>
          </p:cNvSpPr>
          <p:nvPr>
            <p:ph type="dt" sz="half" idx="10"/>
          </p:nvPr>
        </p:nvSpPr>
        <p:spPr>
          <a:ln/>
        </p:spPr>
        <p:txBody>
          <a:bodyPr/>
          <a:lstStyle>
            <a:lvl1pPr>
              <a:defRPr/>
            </a:lvl1pPr>
          </a:lstStyle>
          <a:p>
            <a:fld id="{D1B2D820-CD16-48D1-9F84-AC35BA2CD3B4}" type="datetime1">
              <a:rPr lang="en-US" smtClean="0"/>
              <a:pPr/>
              <a:t>9/8/2017</a:t>
            </a:fld>
            <a:endParaRPr lang="en-US"/>
          </a:p>
        </p:txBody>
      </p:sp>
      <p:sp>
        <p:nvSpPr>
          <p:cNvPr id="5" name="Rectangle 7"/>
          <p:cNvSpPr>
            <a:spLocks noGrp="1" noChangeArrowheads="1"/>
          </p:cNvSpPr>
          <p:nvPr>
            <p:ph type="ftr" sz="quarter" idx="11"/>
          </p:nvPr>
        </p:nvSpPr>
        <p:spPr>
          <a:ln/>
        </p:spPr>
        <p:txBody>
          <a:bodyPr/>
          <a:lstStyle>
            <a:lvl1pPr>
              <a:defRPr/>
            </a:lvl1pPr>
          </a:lstStyle>
          <a:p>
            <a:r>
              <a:rPr lang="en-US" smtClean="0"/>
              <a:t>ACC 2320, Department of Accounting  USJP</a:t>
            </a:r>
            <a:endParaRPr lang="en-US"/>
          </a:p>
        </p:txBody>
      </p:sp>
      <p:sp>
        <p:nvSpPr>
          <p:cNvPr id="6" name="Rectangle 8"/>
          <p:cNvSpPr>
            <a:spLocks noGrp="1" noChangeArrowheads="1"/>
          </p:cNvSpPr>
          <p:nvPr>
            <p:ph type="sldNum" sz="quarter" idx="12"/>
          </p:nvPr>
        </p:nvSpPr>
        <p:spPr>
          <a:ln/>
        </p:spPr>
        <p:txBody>
          <a:bodyPr/>
          <a:lstStyle>
            <a:lvl1pPr>
              <a:defRPr/>
            </a:lvl1pPr>
          </a:lstStyle>
          <a:p>
            <a:fld id="{225C9234-40D4-45B9-85D1-9D69B4C3AB2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NZ"/>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lipArt Placeholder 3"/>
          <p:cNvSpPr>
            <a:spLocks noGrp="1"/>
          </p:cNvSpPr>
          <p:nvPr>
            <p:ph type="clipArt" sz="half" idx="2"/>
          </p:nvPr>
        </p:nvSpPr>
        <p:spPr>
          <a:xfrm>
            <a:off x="4643438" y="1752600"/>
            <a:ext cx="3924300" cy="4267200"/>
          </a:xfrm>
        </p:spPr>
        <p:txBody>
          <a:bodyPr/>
          <a:lstStyle/>
          <a:p>
            <a:pPr lvl="0"/>
            <a:r>
              <a:rPr lang="en-US" noProof="0" smtClean="0"/>
              <a:t>Click icon to add clip art</a:t>
            </a:r>
            <a:endParaRPr lang="en-NZ" noProof="0" smtClean="0"/>
          </a:p>
        </p:txBody>
      </p:sp>
      <p:sp>
        <p:nvSpPr>
          <p:cNvPr id="5" name="Rectangle 6"/>
          <p:cNvSpPr>
            <a:spLocks noGrp="1" noChangeArrowheads="1"/>
          </p:cNvSpPr>
          <p:nvPr>
            <p:ph type="dt" sz="half" idx="10"/>
          </p:nvPr>
        </p:nvSpPr>
        <p:spPr>
          <a:ln/>
        </p:spPr>
        <p:txBody>
          <a:bodyPr/>
          <a:lstStyle>
            <a:lvl1pPr>
              <a:defRPr/>
            </a:lvl1pPr>
          </a:lstStyle>
          <a:p>
            <a:fld id="{8CBF5EE8-0BC9-4400-9490-23DCED2511CA}" type="datetime1">
              <a:rPr lang="en-US" smtClean="0"/>
              <a:pPr/>
              <a:t>9/8/2017</a:t>
            </a:fld>
            <a:endParaRPr lang="en-US"/>
          </a:p>
        </p:txBody>
      </p:sp>
      <p:sp>
        <p:nvSpPr>
          <p:cNvPr id="6" name="Rectangle 7"/>
          <p:cNvSpPr>
            <a:spLocks noGrp="1" noChangeArrowheads="1"/>
          </p:cNvSpPr>
          <p:nvPr>
            <p:ph type="ftr" sz="quarter" idx="11"/>
          </p:nvPr>
        </p:nvSpPr>
        <p:spPr>
          <a:ln/>
        </p:spPr>
        <p:txBody>
          <a:bodyPr/>
          <a:lstStyle>
            <a:lvl1pPr>
              <a:defRPr/>
            </a:lvl1pPr>
          </a:lstStyle>
          <a:p>
            <a:r>
              <a:rPr lang="en-US" smtClean="0"/>
              <a:t>ACC 2320, Department of Accounting  USJP</a:t>
            </a:r>
            <a:endParaRPr lang="en-US"/>
          </a:p>
        </p:txBody>
      </p:sp>
      <p:sp>
        <p:nvSpPr>
          <p:cNvPr id="7" name="Rectangle 8"/>
          <p:cNvSpPr>
            <a:spLocks noGrp="1" noChangeArrowheads="1"/>
          </p:cNvSpPr>
          <p:nvPr>
            <p:ph type="sldNum" sz="quarter" idx="12"/>
          </p:nvPr>
        </p:nvSpPr>
        <p:spPr>
          <a:ln/>
        </p:spPr>
        <p:txBody>
          <a:bodyPr/>
          <a:lstStyle>
            <a:lvl1pPr>
              <a:defRPr/>
            </a:lvl1pPr>
          </a:lstStyle>
          <a:p>
            <a:fld id="{225C9234-40D4-45B9-85D1-9D69B4C3AB2C}"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NZ"/>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quarter" idx="2"/>
          </p:nvPr>
        </p:nvSpPr>
        <p:spPr>
          <a:xfrm>
            <a:off x="4643438" y="17526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Content Placeholder 4"/>
          <p:cNvSpPr>
            <a:spLocks noGrp="1"/>
          </p:cNvSpPr>
          <p:nvPr>
            <p:ph sz="quarter" idx="3"/>
          </p:nvPr>
        </p:nvSpPr>
        <p:spPr>
          <a:xfrm>
            <a:off x="4643438" y="39624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Rectangle 6"/>
          <p:cNvSpPr>
            <a:spLocks noGrp="1" noChangeArrowheads="1"/>
          </p:cNvSpPr>
          <p:nvPr>
            <p:ph type="dt" sz="half" idx="10"/>
          </p:nvPr>
        </p:nvSpPr>
        <p:spPr>
          <a:ln/>
        </p:spPr>
        <p:txBody>
          <a:bodyPr/>
          <a:lstStyle>
            <a:lvl1pPr>
              <a:defRPr/>
            </a:lvl1pPr>
          </a:lstStyle>
          <a:p>
            <a:fld id="{39A6BA34-63EC-48BE-A59F-A71906038029}" type="datetime1">
              <a:rPr lang="en-US" smtClean="0"/>
              <a:pPr/>
              <a:t>9/8/2017</a:t>
            </a:fld>
            <a:endParaRPr lang="en-US"/>
          </a:p>
        </p:txBody>
      </p:sp>
      <p:sp>
        <p:nvSpPr>
          <p:cNvPr id="7" name="Rectangle 7"/>
          <p:cNvSpPr>
            <a:spLocks noGrp="1" noChangeArrowheads="1"/>
          </p:cNvSpPr>
          <p:nvPr>
            <p:ph type="ftr" sz="quarter" idx="11"/>
          </p:nvPr>
        </p:nvSpPr>
        <p:spPr>
          <a:ln/>
        </p:spPr>
        <p:txBody>
          <a:bodyPr/>
          <a:lstStyle>
            <a:lvl1pPr>
              <a:defRPr/>
            </a:lvl1pPr>
          </a:lstStyle>
          <a:p>
            <a:r>
              <a:rPr lang="en-US" smtClean="0"/>
              <a:t>ACC 2320, Department of Accounting  USJP</a:t>
            </a:r>
            <a:endParaRPr lang="en-US"/>
          </a:p>
        </p:txBody>
      </p:sp>
      <p:sp>
        <p:nvSpPr>
          <p:cNvPr id="8" name="Rectangle 8"/>
          <p:cNvSpPr>
            <a:spLocks noGrp="1" noChangeArrowheads="1"/>
          </p:cNvSpPr>
          <p:nvPr>
            <p:ph type="sldNum" sz="quarter" idx="12"/>
          </p:nvPr>
        </p:nvSpPr>
        <p:spPr>
          <a:ln/>
        </p:spPr>
        <p:txBody>
          <a:bodyPr/>
          <a:lstStyle>
            <a:lvl1pPr>
              <a:defRPr/>
            </a:lvl1pPr>
          </a:lstStyle>
          <a:p>
            <a:fld id="{225C9234-40D4-45B9-85D1-9D69B4C3AB2C}"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NZ"/>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6"/>
          <p:cNvSpPr>
            <a:spLocks noGrp="1" noChangeArrowheads="1"/>
          </p:cNvSpPr>
          <p:nvPr>
            <p:ph type="dt" sz="half" idx="10"/>
          </p:nvPr>
        </p:nvSpPr>
        <p:spPr>
          <a:ln/>
        </p:spPr>
        <p:txBody>
          <a:bodyPr/>
          <a:lstStyle>
            <a:lvl1pPr>
              <a:defRPr/>
            </a:lvl1pPr>
          </a:lstStyle>
          <a:p>
            <a:fld id="{A4E4BBF8-70BA-40FE-9594-CA1FFE2AA31B}" type="datetime1">
              <a:rPr lang="en-US" smtClean="0"/>
              <a:pPr/>
              <a:t>9/8/2017</a:t>
            </a:fld>
            <a:endParaRPr lang="en-US"/>
          </a:p>
        </p:txBody>
      </p:sp>
      <p:sp>
        <p:nvSpPr>
          <p:cNvPr id="6" name="Rectangle 7"/>
          <p:cNvSpPr>
            <a:spLocks noGrp="1" noChangeArrowheads="1"/>
          </p:cNvSpPr>
          <p:nvPr>
            <p:ph type="ftr" sz="quarter" idx="11"/>
          </p:nvPr>
        </p:nvSpPr>
        <p:spPr>
          <a:ln/>
        </p:spPr>
        <p:txBody>
          <a:bodyPr/>
          <a:lstStyle>
            <a:lvl1pPr>
              <a:defRPr/>
            </a:lvl1pPr>
          </a:lstStyle>
          <a:p>
            <a:r>
              <a:rPr lang="en-US" smtClean="0"/>
              <a:t>ACC 2320, Department of Accounting  USJP</a:t>
            </a:r>
            <a:endParaRPr lang="en-US"/>
          </a:p>
        </p:txBody>
      </p:sp>
      <p:sp>
        <p:nvSpPr>
          <p:cNvPr id="7" name="Rectangle 8"/>
          <p:cNvSpPr>
            <a:spLocks noGrp="1" noChangeArrowheads="1"/>
          </p:cNvSpPr>
          <p:nvPr>
            <p:ph type="sldNum" sz="quarter" idx="12"/>
          </p:nvPr>
        </p:nvSpPr>
        <p:spPr>
          <a:ln/>
        </p:spPr>
        <p:txBody>
          <a:bodyPr/>
          <a:lstStyle>
            <a:lvl1pPr>
              <a:defRPr/>
            </a:lvl1pPr>
          </a:lstStyle>
          <a:p>
            <a:fld id="{225C9234-40D4-45B9-85D1-9D69B4C3AB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6"/>
          <p:cNvSpPr>
            <a:spLocks noGrp="1" noChangeArrowheads="1"/>
          </p:cNvSpPr>
          <p:nvPr>
            <p:ph type="dt" sz="half" idx="10"/>
          </p:nvPr>
        </p:nvSpPr>
        <p:spPr>
          <a:ln/>
        </p:spPr>
        <p:txBody>
          <a:bodyPr/>
          <a:lstStyle>
            <a:lvl1pPr>
              <a:defRPr/>
            </a:lvl1pPr>
          </a:lstStyle>
          <a:p>
            <a:fld id="{B717ED45-C0EC-42A0-BF3F-80FABA3FE0F1}" type="datetime1">
              <a:rPr lang="en-US" smtClean="0"/>
              <a:pPr/>
              <a:t>9/8/2017</a:t>
            </a:fld>
            <a:endParaRPr lang="en-US"/>
          </a:p>
        </p:txBody>
      </p:sp>
      <p:sp>
        <p:nvSpPr>
          <p:cNvPr id="5" name="Rectangle 7"/>
          <p:cNvSpPr>
            <a:spLocks noGrp="1" noChangeArrowheads="1"/>
          </p:cNvSpPr>
          <p:nvPr>
            <p:ph type="ftr" sz="quarter" idx="11"/>
          </p:nvPr>
        </p:nvSpPr>
        <p:spPr>
          <a:ln/>
        </p:spPr>
        <p:txBody>
          <a:bodyPr/>
          <a:lstStyle>
            <a:lvl1pPr>
              <a:defRPr/>
            </a:lvl1pPr>
          </a:lstStyle>
          <a:p>
            <a:r>
              <a:rPr lang="en-US" smtClean="0"/>
              <a:t>ACC 2320, Department of Accounting  USJP</a:t>
            </a:r>
            <a:endParaRPr lang="en-US"/>
          </a:p>
        </p:txBody>
      </p:sp>
      <p:sp>
        <p:nvSpPr>
          <p:cNvPr id="6" name="Rectangle 8"/>
          <p:cNvSpPr>
            <a:spLocks noGrp="1" noChangeArrowheads="1"/>
          </p:cNvSpPr>
          <p:nvPr>
            <p:ph type="sldNum" sz="quarter" idx="12"/>
          </p:nvPr>
        </p:nvSpPr>
        <p:spPr>
          <a:ln/>
        </p:spPr>
        <p:txBody>
          <a:bodyPr/>
          <a:lstStyle>
            <a:lvl1pPr>
              <a:defRPr/>
            </a:lvl1pPr>
          </a:lstStyle>
          <a:p>
            <a:fld id="{225C9234-40D4-45B9-85D1-9D69B4C3AB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fld id="{08BEE36B-0B21-48AE-8019-57A4058EF518}" type="datetime1">
              <a:rPr lang="en-US" smtClean="0"/>
              <a:pPr/>
              <a:t>9/8/2017</a:t>
            </a:fld>
            <a:endParaRPr lang="en-US"/>
          </a:p>
        </p:txBody>
      </p:sp>
      <p:sp>
        <p:nvSpPr>
          <p:cNvPr id="5" name="Rectangle 7"/>
          <p:cNvSpPr>
            <a:spLocks noGrp="1" noChangeArrowheads="1"/>
          </p:cNvSpPr>
          <p:nvPr>
            <p:ph type="ftr" sz="quarter" idx="11"/>
          </p:nvPr>
        </p:nvSpPr>
        <p:spPr>
          <a:ln/>
        </p:spPr>
        <p:txBody>
          <a:bodyPr/>
          <a:lstStyle>
            <a:lvl1pPr>
              <a:defRPr/>
            </a:lvl1pPr>
          </a:lstStyle>
          <a:p>
            <a:r>
              <a:rPr lang="en-US" smtClean="0"/>
              <a:t>ACC 2320, Department of Accounting  USJP</a:t>
            </a:r>
            <a:endParaRPr lang="en-US"/>
          </a:p>
        </p:txBody>
      </p:sp>
      <p:sp>
        <p:nvSpPr>
          <p:cNvPr id="6" name="Rectangle 8"/>
          <p:cNvSpPr>
            <a:spLocks noGrp="1" noChangeArrowheads="1"/>
          </p:cNvSpPr>
          <p:nvPr>
            <p:ph type="sldNum" sz="quarter" idx="12"/>
          </p:nvPr>
        </p:nvSpPr>
        <p:spPr>
          <a:ln/>
        </p:spPr>
        <p:txBody>
          <a:bodyPr/>
          <a:lstStyle>
            <a:lvl1pPr>
              <a:defRPr/>
            </a:lvl1pPr>
          </a:lstStyle>
          <a:p>
            <a:fld id="{225C9234-40D4-45B9-85D1-9D69B4C3AB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6"/>
          <p:cNvSpPr>
            <a:spLocks noGrp="1" noChangeArrowheads="1"/>
          </p:cNvSpPr>
          <p:nvPr>
            <p:ph type="dt" sz="half" idx="10"/>
          </p:nvPr>
        </p:nvSpPr>
        <p:spPr>
          <a:ln/>
        </p:spPr>
        <p:txBody>
          <a:bodyPr/>
          <a:lstStyle>
            <a:lvl1pPr>
              <a:defRPr/>
            </a:lvl1pPr>
          </a:lstStyle>
          <a:p>
            <a:fld id="{7EE0D870-C494-46B8-917E-AECE94BB8770}" type="datetime1">
              <a:rPr lang="en-US" smtClean="0"/>
              <a:pPr/>
              <a:t>9/8/2017</a:t>
            </a:fld>
            <a:endParaRPr lang="en-US"/>
          </a:p>
        </p:txBody>
      </p:sp>
      <p:sp>
        <p:nvSpPr>
          <p:cNvPr id="6" name="Rectangle 7"/>
          <p:cNvSpPr>
            <a:spLocks noGrp="1" noChangeArrowheads="1"/>
          </p:cNvSpPr>
          <p:nvPr>
            <p:ph type="ftr" sz="quarter" idx="11"/>
          </p:nvPr>
        </p:nvSpPr>
        <p:spPr>
          <a:ln/>
        </p:spPr>
        <p:txBody>
          <a:bodyPr/>
          <a:lstStyle>
            <a:lvl1pPr>
              <a:defRPr/>
            </a:lvl1pPr>
          </a:lstStyle>
          <a:p>
            <a:r>
              <a:rPr lang="en-US" smtClean="0"/>
              <a:t>ACC 2320, Department of Accounting  USJP</a:t>
            </a:r>
            <a:endParaRPr lang="en-US"/>
          </a:p>
        </p:txBody>
      </p:sp>
      <p:sp>
        <p:nvSpPr>
          <p:cNvPr id="7" name="Rectangle 8"/>
          <p:cNvSpPr>
            <a:spLocks noGrp="1" noChangeArrowheads="1"/>
          </p:cNvSpPr>
          <p:nvPr>
            <p:ph type="sldNum" sz="quarter" idx="12"/>
          </p:nvPr>
        </p:nvSpPr>
        <p:spPr>
          <a:ln/>
        </p:spPr>
        <p:txBody>
          <a:bodyPr/>
          <a:lstStyle>
            <a:lvl1pPr>
              <a:defRPr/>
            </a:lvl1pPr>
          </a:lstStyle>
          <a:p>
            <a:fld id="{225C9234-40D4-45B9-85D1-9D69B4C3AB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6"/>
          <p:cNvSpPr>
            <a:spLocks noGrp="1" noChangeArrowheads="1"/>
          </p:cNvSpPr>
          <p:nvPr>
            <p:ph type="dt" sz="half" idx="10"/>
          </p:nvPr>
        </p:nvSpPr>
        <p:spPr>
          <a:ln/>
        </p:spPr>
        <p:txBody>
          <a:bodyPr/>
          <a:lstStyle>
            <a:lvl1pPr>
              <a:defRPr/>
            </a:lvl1pPr>
          </a:lstStyle>
          <a:p>
            <a:fld id="{2E066BEB-E912-41D5-998E-35EBB432779B}" type="datetime1">
              <a:rPr lang="en-US" smtClean="0"/>
              <a:pPr/>
              <a:t>9/8/2017</a:t>
            </a:fld>
            <a:endParaRPr lang="en-US"/>
          </a:p>
        </p:txBody>
      </p:sp>
      <p:sp>
        <p:nvSpPr>
          <p:cNvPr id="8" name="Rectangle 7"/>
          <p:cNvSpPr>
            <a:spLocks noGrp="1" noChangeArrowheads="1"/>
          </p:cNvSpPr>
          <p:nvPr>
            <p:ph type="ftr" sz="quarter" idx="11"/>
          </p:nvPr>
        </p:nvSpPr>
        <p:spPr>
          <a:ln/>
        </p:spPr>
        <p:txBody>
          <a:bodyPr/>
          <a:lstStyle>
            <a:lvl1pPr>
              <a:defRPr/>
            </a:lvl1pPr>
          </a:lstStyle>
          <a:p>
            <a:r>
              <a:rPr lang="en-US" smtClean="0"/>
              <a:t>ACC 2320, Department of Accounting  USJP</a:t>
            </a:r>
            <a:endParaRPr lang="en-US"/>
          </a:p>
        </p:txBody>
      </p:sp>
      <p:sp>
        <p:nvSpPr>
          <p:cNvPr id="9" name="Rectangle 8"/>
          <p:cNvSpPr>
            <a:spLocks noGrp="1" noChangeArrowheads="1"/>
          </p:cNvSpPr>
          <p:nvPr>
            <p:ph type="sldNum" sz="quarter" idx="12"/>
          </p:nvPr>
        </p:nvSpPr>
        <p:spPr>
          <a:ln/>
        </p:spPr>
        <p:txBody>
          <a:bodyPr/>
          <a:lstStyle>
            <a:lvl1pPr>
              <a:defRPr/>
            </a:lvl1pPr>
          </a:lstStyle>
          <a:p>
            <a:fld id="{225C9234-40D4-45B9-85D1-9D69B4C3AB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6"/>
          <p:cNvSpPr>
            <a:spLocks noGrp="1" noChangeArrowheads="1"/>
          </p:cNvSpPr>
          <p:nvPr>
            <p:ph type="dt" sz="half" idx="10"/>
          </p:nvPr>
        </p:nvSpPr>
        <p:spPr>
          <a:ln/>
        </p:spPr>
        <p:txBody>
          <a:bodyPr/>
          <a:lstStyle>
            <a:lvl1pPr>
              <a:defRPr/>
            </a:lvl1pPr>
          </a:lstStyle>
          <a:p>
            <a:fld id="{DE1E90AD-3954-4D6B-993D-C998AC79E364}" type="datetime1">
              <a:rPr lang="en-US" smtClean="0"/>
              <a:pPr/>
              <a:t>9/8/2017</a:t>
            </a:fld>
            <a:endParaRPr lang="en-US"/>
          </a:p>
        </p:txBody>
      </p:sp>
      <p:sp>
        <p:nvSpPr>
          <p:cNvPr id="4" name="Rectangle 7"/>
          <p:cNvSpPr>
            <a:spLocks noGrp="1" noChangeArrowheads="1"/>
          </p:cNvSpPr>
          <p:nvPr>
            <p:ph type="ftr" sz="quarter" idx="11"/>
          </p:nvPr>
        </p:nvSpPr>
        <p:spPr>
          <a:ln/>
        </p:spPr>
        <p:txBody>
          <a:bodyPr/>
          <a:lstStyle>
            <a:lvl1pPr>
              <a:defRPr/>
            </a:lvl1pPr>
          </a:lstStyle>
          <a:p>
            <a:r>
              <a:rPr lang="en-US" smtClean="0"/>
              <a:t>ACC 2320, Department of Accounting  USJP</a:t>
            </a:r>
            <a:endParaRPr lang="en-US"/>
          </a:p>
        </p:txBody>
      </p:sp>
      <p:sp>
        <p:nvSpPr>
          <p:cNvPr id="5" name="Rectangle 8"/>
          <p:cNvSpPr>
            <a:spLocks noGrp="1" noChangeArrowheads="1"/>
          </p:cNvSpPr>
          <p:nvPr>
            <p:ph type="sldNum" sz="quarter" idx="12"/>
          </p:nvPr>
        </p:nvSpPr>
        <p:spPr>
          <a:ln/>
        </p:spPr>
        <p:txBody>
          <a:bodyPr/>
          <a:lstStyle>
            <a:lvl1pPr>
              <a:defRPr/>
            </a:lvl1pPr>
          </a:lstStyle>
          <a:p>
            <a:fld id="{225C9234-40D4-45B9-85D1-9D69B4C3AB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fld id="{B9C331EB-9807-44BE-A3D7-413059BDE727}" type="datetime1">
              <a:rPr lang="en-US" smtClean="0"/>
              <a:pPr/>
              <a:t>9/8/2017</a:t>
            </a:fld>
            <a:endParaRPr lang="en-US"/>
          </a:p>
        </p:txBody>
      </p:sp>
      <p:sp>
        <p:nvSpPr>
          <p:cNvPr id="3" name="Rectangle 7"/>
          <p:cNvSpPr>
            <a:spLocks noGrp="1" noChangeArrowheads="1"/>
          </p:cNvSpPr>
          <p:nvPr>
            <p:ph type="ftr" sz="quarter" idx="11"/>
          </p:nvPr>
        </p:nvSpPr>
        <p:spPr>
          <a:ln/>
        </p:spPr>
        <p:txBody>
          <a:bodyPr/>
          <a:lstStyle>
            <a:lvl1pPr>
              <a:defRPr/>
            </a:lvl1pPr>
          </a:lstStyle>
          <a:p>
            <a:r>
              <a:rPr lang="en-US" smtClean="0"/>
              <a:t>ACC 2320, Department of Accounting  USJP</a:t>
            </a:r>
            <a:endParaRPr lang="en-US"/>
          </a:p>
        </p:txBody>
      </p:sp>
      <p:sp>
        <p:nvSpPr>
          <p:cNvPr id="4" name="Rectangle 8"/>
          <p:cNvSpPr>
            <a:spLocks noGrp="1" noChangeArrowheads="1"/>
          </p:cNvSpPr>
          <p:nvPr>
            <p:ph type="sldNum" sz="quarter" idx="12"/>
          </p:nvPr>
        </p:nvSpPr>
        <p:spPr>
          <a:ln/>
        </p:spPr>
        <p:txBody>
          <a:bodyPr/>
          <a:lstStyle>
            <a:lvl1pPr>
              <a:defRPr/>
            </a:lvl1pPr>
          </a:lstStyle>
          <a:p>
            <a:fld id="{225C9234-40D4-45B9-85D1-9D69B4C3AB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fld id="{AED53155-3C36-4B11-881C-12E50AF765C3}" type="datetime1">
              <a:rPr lang="en-US" smtClean="0"/>
              <a:pPr/>
              <a:t>9/8/2017</a:t>
            </a:fld>
            <a:endParaRPr lang="en-US"/>
          </a:p>
        </p:txBody>
      </p:sp>
      <p:sp>
        <p:nvSpPr>
          <p:cNvPr id="6" name="Rectangle 7"/>
          <p:cNvSpPr>
            <a:spLocks noGrp="1" noChangeArrowheads="1"/>
          </p:cNvSpPr>
          <p:nvPr>
            <p:ph type="ftr" sz="quarter" idx="11"/>
          </p:nvPr>
        </p:nvSpPr>
        <p:spPr>
          <a:ln/>
        </p:spPr>
        <p:txBody>
          <a:bodyPr/>
          <a:lstStyle>
            <a:lvl1pPr>
              <a:defRPr/>
            </a:lvl1pPr>
          </a:lstStyle>
          <a:p>
            <a:r>
              <a:rPr lang="en-US" smtClean="0"/>
              <a:t>ACC 2320, Department of Accounting  USJP</a:t>
            </a:r>
            <a:endParaRPr lang="en-US"/>
          </a:p>
        </p:txBody>
      </p:sp>
      <p:sp>
        <p:nvSpPr>
          <p:cNvPr id="7" name="Rectangle 8"/>
          <p:cNvSpPr>
            <a:spLocks noGrp="1" noChangeArrowheads="1"/>
          </p:cNvSpPr>
          <p:nvPr>
            <p:ph type="sldNum" sz="quarter" idx="12"/>
          </p:nvPr>
        </p:nvSpPr>
        <p:spPr>
          <a:ln/>
        </p:spPr>
        <p:txBody>
          <a:bodyPr/>
          <a:lstStyle>
            <a:lvl1pPr>
              <a:defRPr/>
            </a:lvl1pPr>
          </a:lstStyle>
          <a:p>
            <a:fld id="{225C9234-40D4-45B9-85D1-9D69B4C3AB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N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fld id="{5A3A3479-8A5F-402C-9753-A9D8A98C38F2}" type="datetime1">
              <a:rPr lang="en-US" smtClean="0"/>
              <a:pPr/>
              <a:t>9/8/2017</a:t>
            </a:fld>
            <a:endParaRPr lang="en-US"/>
          </a:p>
        </p:txBody>
      </p:sp>
      <p:sp>
        <p:nvSpPr>
          <p:cNvPr id="6" name="Rectangle 7"/>
          <p:cNvSpPr>
            <a:spLocks noGrp="1" noChangeArrowheads="1"/>
          </p:cNvSpPr>
          <p:nvPr>
            <p:ph type="ftr" sz="quarter" idx="11"/>
          </p:nvPr>
        </p:nvSpPr>
        <p:spPr>
          <a:ln/>
        </p:spPr>
        <p:txBody>
          <a:bodyPr/>
          <a:lstStyle>
            <a:lvl1pPr>
              <a:defRPr/>
            </a:lvl1pPr>
          </a:lstStyle>
          <a:p>
            <a:r>
              <a:rPr lang="en-US" smtClean="0"/>
              <a:t>ACC 2320, Department of Accounting  USJP</a:t>
            </a:r>
            <a:endParaRPr lang="en-US"/>
          </a:p>
        </p:txBody>
      </p:sp>
      <p:sp>
        <p:nvSpPr>
          <p:cNvPr id="7" name="Rectangle 8"/>
          <p:cNvSpPr>
            <a:spLocks noGrp="1" noChangeArrowheads="1"/>
          </p:cNvSpPr>
          <p:nvPr>
            <p:ph type="sldNum" sz="quarter" idx="12"/>
          </p:nvPr>
        </p:nvSpPr>
        <p:spPr>
          <a:ln/>
        </p:spPr>
        <p:txBody>
          <a:bodyPr/>
          <a:lstStyle>
            <a:lvl1pPr>
              <a:defRPr/>
            </a:lvl1pPr>
          </a:lstStyle>
          <a:p>
            <a:fld id="{225C9234-40D4-45B9-85D1-9D69B4C3AB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rgbClr val="CCFF33"/>
            </a:gs>
          </a:gsLst>
          <a:lin ang="189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47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sz="2400">
              <a:latin typeface="Times New Roman" pitchFamily="18" charset="0"/>
            </a:endParaRPr>
          </a:p>
        </p:txBody>
      </p:sp>
      <p:sp>
        <p:nvSpPr>
          <p:cNvPr id="10547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n-NZ"/>
          </a:p>
        </p:txBody>
      </p:sp>
      <p:sp>
        <p:nvSpPr>
          <p:cNvPr id="10547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fld id="{A82BF559-B21D-4CD1-9628-21DE0E056EC2}" type="datetime1">
              <a:rPr lang="en-US" smtClean="0"/>
              <a:pPr/>
              <a:t>9/8/2017</a:t>
            </a:fld>
            <a:endParaRPr lang="en-US"/>
          </a:p>
        </p:txBody>
      </p:sp>
      <p:sp>
        <p:nvSpPr>
          <p:cNvPr id="10547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r>
              <a:rPr lang="en-US" smtClean="0"/>
              <a:t>ACC 2320, Department of Accounting  USJP</a:t>
            </a:r>
            <a:endParaRPr lang="en-US"/>
          </a:p>
        </p:txBody>
      </p:sp>
      <p:sp>
        <p:nvSpPr>
          <p:cNvPr id="10548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fld id="{225C9234-40D4-45B9-85D1-9D69B4C3AB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38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Verdana" pitchFamily="34" charset="0"/>
        </a:defRPr>
      </a:lvl2pPr>
      <a:lvl3pPr algn="l" rtl="0" eaLnBrk="1" fontAlgn="base" hangingPunct="1">
        <a:spcBef>
          <a:spcPct val="0"/>
        </a:spcBef>
        <a:spcAft>
          <a:spcPct val="0"/>
        </a:spcAft>
        <a:defRPr sz="3800">
          <a:solidFill>
            <a:schemeClr val="tx2"/>
          </a:solidFill>
          <a:latin typeface="Verdana" pitchFamily="34" charset="0"/>
        </a:defRPr>
      </a:lvl3pPr>
      <a:lvl4pPr algn="l" rtl="0" eaLnBrk="1" fontAlgn="base" hangingPunct="1">
        <a:spcBef>
          <a:spcPct val="0"/>
        </a:spcBef>
        <a:spcAft>
          <a:spcPct val="0"/>
        </a:spcAft>
        <a:defRPr sz="3800">
          <a:solidFill>
            <a:schemeClr val="tx2"/>
          </a:solidFill>
          <a:latin typeface="Verdana" pitchFamily="34" charset="0"/>
        </a:defRPr>
      </a:lvl4pPr>
      <a:lvl5pPr algn="l" rtl="0" eaLnBrk="1" fontAlgn="base" hangingPunct="1">
        <a:spcBef>
          <a:spcPct val="0"/>
        </a:spcBef>
        <a:spcAft>
          <a:spcPct val="0"/>
        </a:spcAft>
        <a:defRPr sz="3800">
          <a:solidFill>
            <a:schemeClr val="tx2"/>
          </a:solidFill>
          <a:latin typeface="Verdana" pitchFamily="34" charset="0"/>
        </a:defRPr>
      </a:lvl5pPr>
      <a:lvl6pPr marL="457200" algn="l" rtl="0" eaLnBrk="1" fontAlgn="base" hangingPunct="1">
        <a:spcBef>
          <a:spcPct val="0"/>
        </a:spcBef>
        <a:spcAft>
          <a:spcPct val="0"/>
        </a:spcAft>
        <a:defRPr sz="3800">
          <a:solidFill>
            <a:schemeClr val="tx2"/>
          </a:solidFill>
          <a:latin typeface="Verdana" pitchFamily="34" charset="0"/>
        </a:defRPr>
      </a:lvl6pPr>
      <a:lvl7pPr marL="914400" algn="l" rtl="0" eaLnBrk="1" fontAlgn="base" hangingPunct="1">
        <a:spcBef>
          <a:spcPct val="0"/>
        </a:spcBef>
        <a:spcAft>
          <a:spcPct val="0"/>
        </a:spcAft>
        <a:defRPr sz="3800">
          <a:solidFill>
            <a:schemeClr val="tx2"/>
          </a:solidFill>
          <a:latin typeface="Verdana" pitchFamily="34" charset="0"/>
        </a:defRPr>
      </a:lvl7pPr>
      <a:lvl8pPr marL="1371600" algn="l" rtl="0" eaLnBrk="1" fontAlgn="base" hangingPunct="1">
        <a:spcBef>
          <a:spcPct val="0"/>
        </a:spcBef>
        <a:spcAft>
          <a:spcPct val="0"/>
        </a:spcAft>
        <a:defRPr sz="3800">
          <a:solidFill>
            <a:schemeClr val="tx2"/>
          </a:solidFill>
          <a:latin typeface="Verdana" pitchFamily="34" charset="0"/>
        </a:defRPr>
      </a:lvl8pPr>
      <a:lvl9pPr marL="1828800" algn="l" rtl="0" eaLnBrk="1" fontAlgn="base" hangingPunct="1">
        <a:spcBef>
          <a:spcPct val="0"/>
        </a:spcBef>
        <a:spcAft>
          <a:spcPct val="0"/>
        </a:spcAft>
        <a:defRPr sz="3800">
          <a:solidFill>
            <a:schemeClr val="tx2"/>
          </a:solidFill>
          <a:latin typeface="Verdana" pitchFamily="34" charset="0"/>
        </a:defRPr>
      </a:lvl9pPr>
    </p:titleStyle>
    <p:bodyStyle>
      <a:lvl1pPr marL="469900" indent="-469900" algn="l" rtl="0" eaLnBrk="1" fontAlgn="base" hangingPunct="1">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1" fontAlgn="base" hangingPunct="1">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1" fontAlgn="base" hangingPunct="1">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endParaRPr lang="en-US" sz="3600" dirty="0">
              <a:latin typeface="Calibri" pitchFamily="34" charset="0"/>
              <a:cs typeface="Calibri" pitchFamily="34" charset="0"/>
            </a:endParaRPr>
          </a:p>
        </p:txBody>
      </p:sp>
      <p:sp>
        <p:nvSpPr>
          <p:cNvPr id="3" name="Content Placeholder 2"/>
          <p:cNvSpPr>
            <a:spLocks noGrp="1"/>
          </p:cNvSpPr>
          <p:nvPr>
            <p:ph idx="1"/>
          </p:nvPr>
        </p:nvSpPr>
        <p:spPr/>
        <p:txBody>
          <a:bodyPr/>
          <a:lstStyle/>
          <a:p>
            <a:pPr>
              <a:buFont typeface="Wingdings" pitchFamily="2" charset="2"/>
              <a:buChar char="q"/>
            </a:pPr>
            <a:endParaRPr lang="en-US" sz="2800" b="1" dirty="0" smtClean="0">
              <a:solidFill>
                <a:schemeClr val="tx2"/>
              </a:solidFill>
              <a:latin typeface="Calibri" pitchFamily="34" charset="0"/>
              <a:cs typeface="Calibri" pitchFamily="34" charset="0"/>
            </a:endParaRPr>
          </a:p>
          <a:p>
            <a:pPr>
              <a:buFont typeface="Wingdings" pitchFamily="2" charset="2"/>
              <a:buChar char="q"/>
            </a:pPr>
            <a:r>
              <a:rPr lang="en-US" sz="2800" b="1" dirty="0" smtClean="0">
                <a:solidFill>
                  <a:schemeClr val="tx2"/>
                </a:solidFill>
                <a:latin typeface="Calibri" pitchFamily="34" charset="0"/>
                <a:cs typeface="Calibri" pitchFamily="34" charset="0"/>
              </a:rPr>
              <a:t>Cost </a:t>
            </a:r>
            <a:r>
              <a:rPr lang="en-US" sz="2800" b="1" dirty="0" smtClean="0">
                <a:solidFill>
                  <a:schemeClr val="tx2"/>
                </a:solidFill>
                <a:latin typeface="Calibri" pitchFamily="34" charset="0"/>
                <a:cs typeface="Calibri" pitchFamily="34" charset="0"/>
              </a:rPr>
              <a:t>Volume &amp; Profit (CVP) Analysis &amp; Short-term Decision Making - </a:t>
            </a:r>
            <a:r>
              <a:rPr lang="en-US" sz="2800" i="1" dirty="0" smtClean="0">
                <a:solidFill>
                  <a:srgbClr val="FF0000"/>
                </a:solidFill>
                <a:latin typeface="Calibri" pitchFamily="34" charset="0"/>
                <a:cs typeface="Calibri" pitchFamily="34" charset="0"/>
              </a:rPr>
              <a:t>Revision</a:t>
            </a:r>
          </a:p>
          <a:p>
            <a:pPr>
              <a:buFont typeface="Wingdings" pitchFamily="2" charset="2"/>
              <a:buChar char="q"/>
            </a:pPr>
            <a:endParaRPr lang="en-US" sz="2800" b="1" dirty="0" smtClean="0">
              <a:solidFill>
                <a:schemeClr val="tx2"/>
              </a:solidFill>
              <a:latin typeface="Calibri" pitchFamily="34" charset="0"/>
              <a:cs typeface="Calibri" pitchFamily="34" charset="0"/>
            </a:endParaRPr>
          </a:p>
          <a:p>
            <a:pPr>
              <a:buFont typeface="Wingdings" pitchFamily="2" charset="2"/>
              <a:buChar char="q"/>
            </a:pPr>
            <a:r>
              <a:rPr lang="en-US" sz="2800" b="1" dirty="0" smtClean="0">
                <a:latin typeface="Calibri" pitchFamily="34" charset="0"/>
                <a:cs typeface="Calibri" pitchFamily="34" charset="0"/>
              </a:rPr>
              <a:t>Further aspects of CVP Analysis</a:t>
            </a:r>
          </a:p>
          <a:p>
            <a:pPr>
              <a:buNone/>
            </a:pPr>
            <a:endParaRPr lang="en-US" sz="2800" b="1" dirty="0" smtClean="0">
              <a:latin typeface="Calibri" pitchFamily="34" charset="0"/>
              <a:cs typeface="Calibri" pitchFamily="34" charset="0"/>
            </a:endParaRPr>
          </a:p>
          <a:p>
            <a:pPr lvl="0">
              <a:buFont typeface="Wingdings" pitchFamily="2" charset="2"/>
              <a:buChar char="q"/>
            </a:pPr>
            <a:r>
              <a:rPr lang="en-US" sz="2800" b="1" dirty="0" smtClean="0">
                <a:latin typeface="Calibri" pitchFamily="34" charset="0"/>
                <a:cs typeface="Calibri" pitchFamily="34" charset="0"/>
              </a:rPr>
              <a:t>CVP analysis under conditions of uncertainty</a:t>
            </a:r>
          </a:p>
          <a:p>
            <a:pPr algn="ctr">
              <a:buNone/>
            </a:pPr>
            <a:endParaRPr lang="en-US" sz="2800" b="1" dirty="0" smtClean="0">
              <a:solidFill>
                <a:schemeClr val="tx2"/>
              </a:solidFill>
              <a:latin typeface="Times New Roman" pitchFamily="18" charset="0"/>
              <a:cs typeface="Times New Roman" pitchFamily="18" charset="0"/>
            </a:endParaRPr>
          </a:p>
          <a:p>
            <a:pPr>
              <a:buNone/>
            </a:pPr>
            <a:endParaRPr lang="en-US" dirty="0"/>
          </a:p>
        </p:txBody>
      </p:sp>
      <p:sp>
        <p:nvSpPr>
          <p:cNvPr id="4" name="Slide Number Placeholder 3"/>
          <p:cNvSpPr>
            <a:spLocks noGrp="1"/>
          </p:cNvSpPr>
          <p:nvPr>
            <p:ph type="sldNum" sz="quarter" idx="12"/>
          </p:nvPr>
        </p:nvSpPr>
        <p:spPr/>
        <p:txBody>
          <a:bodyPr/>
          <a:lstStyle/>
          <a:p>
            <a:fld id="{225C9234-40D4-45B9-85D1-9D69B4C3AB2C}"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ChangeArrowheads="1"/>
          </p:cNvSpPr>
          <p:nvPr/>
        </p:nvSpPr>
        <p:spPr bwMode="auto">
          <a:xfrm>
            <a:off x="457200" y="4267200"/>
            <a:ext cx="8229600" cy="1143000"/>
          </a:xfrm>
          <a:prstGeom prst="rect">
            <a:avLst/>
          </a:prstGeom>
          <a:noFill/>
          <a:ln w="9525">
            <a:noFill/>
            <a:miter lim="800000"/>
            <a:headEnd/>
            <a:tailEnd/>
          </a:ln>
        </p:spPr>
        <p:txBody>
          <a:bodyPr/>
          <a:lstStyle/>
          <a:p>
            <a:pPr marL="342900" indent="-342900">
              <a:spcBef>
                <a:spcPct val="20000"/>
              </a:spcBef>
            </a:pPr>
            <a:endParaRPr lang="en-US" sz="2400"/>
          </a:p>
        </p:txBody>
      </p:sp>
      <p:sp>
        <p:nvSpPr>
          <p:cNvPr id="12291" name="Text Box 5"/>
          <p:cNvSpPr txBox="1">
            <a:spLocks noChangeArrowheads="1"/>
          </p:cNvSpPr>
          <p:nvPr/>
        </p:nvSpPr>
        <p:spPr bwMode="auto">
          <a:xfrm>
            <a:off x="533400" y="685800"/>
            <a:ext cx="8001000" cy="6906506"/>
          </a:xfrm>
          <a:prstGeom prst="rect">
            <a:avLst/>
          </a:prstGeom>
          <a:noFill/>
          <a:ln w="9525">
            <a:noFill/>
            <a:miter lim="800000"/>
            <a:headEnd/>
            <a:tailEnd/>
          </a:ln>
        </p:spPr>
        <p:txBody>
          <a:bodyPr wrap="square">
            <a:spAutoFit/>
          </a:bodyPr>
          <a:lstStyle/>
          <a:p>
            <a:pPr marL="342900" indent="-342900">
              <a:spcBef>
                <a:spcPct val="50000"/>
              </a:spcBef>
            </a:pPr>
            <a:r>
              <a:rPr lang="en-US" sz="3200" b="1" dirty="0">
                <a:solidFill>
                  <a:schemeClr val="tx2"/>
                </a:solidFill>
                <a:latin typeface="Calibri" pitchFamily="34" charset="0"/>
                <a:cs typeface="Calibri" pitchFamily="34" charset="0"/>
              </a:rPr>
              <a:t>Foundational Assumptions in CVP</a:t>
            </a:r>
          </a:p>
          <a:p>
            <a:pPr marL="342900" indent="-342900">
              <a:spcBef>
                <a:spcPct val="50000"/>
              </a:spcBef>
            </a:pPr>
            <a:endParaRPr lang="en-US" sz="2400" b="1" dirty="0"/>
          </a:p>
          <a:p>
            <a:pPr marL="342900" indent="-342900" algn="just">
              <a:buFont typeface="Wingdings" pitchFamily="2" charset="2"/>
              <a:buChar char="Ø"/>
            </a:pPr>
            <a:r>
              <a:rPr lang="en-US" sz="2800" dirty="0">
                <a:latin typeface="Calibri" pitchFamily="34" charset="0"/>
                <a:cs typeface="Calibri" pitchFamily="34" charset="0"/>
              </a:rPr>
              <a:t>All costs can be classified into fixed &amp; variable elements.</a:t>
            </a:r>
          </a:p>
          <a:p>
            <a:pPr marL="342900" indent="-342900" algn="just"/>
            <a:endParaRPr lang="en-US" sz="2800" dirty="0">
              <a:latin typeface="Calibri" pitchFamily="34" charset="0"/>
              <a:cs typeface="Calibri" pitchFamily="34" charset="0"/>
            </a:endParaRPr>
          </a:p>
          <a:p>
            <a:pPr marL="342900" indent="-342900" algn="just">
              <a:buFont typeface="Wingdings" pitchFamily="2" charset="2"/>
              <a:buChar char="Ø"/>
            </a:pPr>
            <a:r>
              <a:rPr lang="en-US" sz="2800" dirty="0">
                <a:latin typeface="Calibri" pitchFamily="34" charset="0"/>
                <a:cs typeface="Calibri" pitchFamily="34" charset="0"/>
              </a:rPr>
              <a:t>Fixed cost will remain constant &amp; the variable cost vary with  production levels.</a:t>
            </a:r>
          </a:p>
          <a:p>
            <a:pPr marL="342900" indent="-342900" algn="just">
              <a:buFont typeface="Wingdings" pitchFamily="2" charset="2"/>
              <a:buChar char="Ø"/>
            </a:pPr>
            <a:endParaRPr lang="en-US" sz="2800" dirty="0">
              <a:latin typeface="Calibri" pitchFamily="34" charset="0"/>
              <a:cs typeface="Calibri" pitchFamily="34" charset="0"/>
            </a:endParaRPr>
          </a:p>
          <a:p>
            <a:pPr marL="342900" indent="-342900" algn="just">
              <a:lnSpc>
                <a:spcPct val="90000"/>
              </a:lnSpc>
              <a:spcBef>
                <a:spcPct val="20000"/>
              </a:spcBef>
              <a:buClr>
                <a:schemeClr val="tx1"/>
              </a:buClr>
              <a:buSzPct val="95000"/>
              <a:buFont typeface="Wingdings" pitchFamily="2" charset="2"/>
              <a:buChar char="Ø"/>
            </a:pPr>
            <a:r>
              <a:rPr lang="en-US" sz="2800" dirty="0">
                <a:latin typeface="Calibri" pitchFamily="34" charset="0"/>
                <a:cs typeface="Calibri" pitchFamily="34" charset="0"/>
              </a:rPr>
              <a:t>Selling price, variable cost per unit &amp; fixed costs are all known and constant</a:t>
            </a:r>
          </a:p>
          <a:p>
            <a:pPr marL="342900" indent="-342900" algn="just">
              <a:lnSpc>
                <a:spcPct val="90000"/>
              </a:lnSpc>
              <a:spcBef>
                <a:spcPct val="20000"/>
              </a:spcBef>
              <a:buClr>
                <a:schemeClr val="tx1"/>
              </a:buClr>
              <a:buSzPct val="95000"/>
              <a:buFont typeface="Wingdings" pitchFamily="2" charset="2"/>
              <a:buChar char="Ø"/>
            </a:pPr>
            <a:endParaRPr lang="en-US" sz="2800" dirty="0">
              <a:latin typeface="Calibri" pitchFamily="34" charset="0"/>
              <a:cs typeface="Calibri" pitchFamily="34" charset="0"/>
            </a:endParaRPr>
          </a:p>
          <a:p>
            <a:pPr marL="342900" indent="-342900" algn="just">
              <a:buFont typeface="Wingdings" pitchFamily="2" charset="2"/>
              <a:buChar char="Ø"/>
            </a:pPr>
            <a:r>
              <a:rPr lang="en-US" sz="2800" dirty="0" smtClean="0">
                <a:latin typeface="Calibri" pitchFamily="34" charset="0"/>
                <a:cs typeface="Calibri" pitchFamily="34" charset="0"/>
              </a:rPr>
              <a:t>Over the activity range being considered costs &amp; revenue behaved in a linear fashion.</a:t>
            </a:r>
          </a:p>
          <a:p>
            <a:pPr marL="342900" indent="-342900" algn="just">
              <a:buFont typeface="Wingdings" pitchFamily="2" charset="2"/>
              <a:buNone/>
            </a:pPr>
            <a:endParaRPr lang="en-US" sz="2800" dirty="0">
              <a:latin typeface="Times New Roman" pitchFamily="18" charset="0"/>
            </a:endParaRPr>
          </a:p>
          <a:p>
            <a:pPr marL="342900" indent="-342900" algn="just">
              <a:spcBef>
                <a:spcPct val="50000"/>
              </a:spcBef>
              <a:buFont typeface="Wingdings" pitchFamily="2" charset="2"/>
              <a:buNone/>
            </a:pPr>
            <a:endParaRPr lang="en-US" sz="2400" dirty="0">
              <a:latin typeface="Times New Roman" pitchFamily="18" charset="0"/>
            </a:endParaRPr>
          </a:p>
        </p:txBody>
      </p:sp>
      <p:sp>
        <p:nvSpPr>
          <p:cNvPr id="14340" name="Slide Number Placeholder 3"/>
          <p:cNvSpPr>
            <a:spLocks noGrp="1"/>
          </p:cNvSpPr>
          <p:nvPr>
            <p:ph type="sldNum" sz="quarter" idx="12"/>
          </p:nvPr>
        </p:nvSpPr>
        <p:spPr>
          <a:noFill/>
        </p:spPr>
        <p:txBody>
          <a:bodyPr/>
          <a:lstStyle/>
          <a:p>
            <a:fld id="{74B9B13C-0354-4BDD-BFDE-44B13254C47C}" type="slidenum">
              <a:rPr lang="en-US" smtClean="0"/>
              <a:pPr/>
              <a:t>10</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2" dur="500"/>
                                        <p:tgtEl>
                                          <p:spTgt spid="122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4" end="4"/>
                                            </p:txEl>
                                          </p:spTgt>
                                        </p:tgtEl>
                                        <p:attrNameLst>
                                          <p:attrName>style.visibility</p:attrName>
                                        </p:attrNameLst>
                                      </p:cBhvr>
                                      <p:to>
                                        <p:strVal val="visible"/>
                                      </p:to>
                                    </p:set>
                                    <p:animEffect transition="in" filter="blinds(horizontal)">
                                      <p:cBhvr>
                                        <p:cTn id="17" dur="500"/>
                                        <p:tgtEl>
                                          <p:spTgt spid="1229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291">
                                            <p:txEl>
                                              <p:pRg st="6" end="6"/>
                                            </p:txEl>
                                          </p:spTgt>
                                        </p:tgtEl>
                                        <p:attrNameLst>
                                          <p:attrName>style.visibility</p:attrName>
                                        </p:attrNameLst>
                                      </p:cBhvr>
                                      <p:to>
                                        <p:strVal val="visible"/>
                                      </p:to>
                                    </p:set>
                                    <p:animEffect transition="in" filter="blinds(horizontal)">
                                      <p:cBhvr>
                                        <p:cTn id="22" dur="500"/>
                                        <p:tgtEl>
                                          <p:spTgt spid="1229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291">
                                            <p:txEl>
                                              <p:pRg st="8" end="8"/>
                                            </p:txEl>
                                          </p:spTgt>
                                        </p:tgtEl>
                                        <p:attrNameLst>
                                          <p:attrName>style.visibility</p:attrName>
                                        </p:attrNameLst>
                                      </p:cBhvr>
                                      <p:to>
                                        <p:strVal val="visible"/>
                                      </p:to>
                                    </p:set>
                                    <p:animEffect transition="in" filter="blinds(horizontal)">
                                      <p:cBhvr>
                                        <p:cTn id="27" dur="500"/>
                                        <p:tgtEl>
                                          <p:spTgt spid="122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077200" cy="563562"/>
          </a:xfrm>
        </p:spPr>
        <p:txBody>
          <a:bodyPr/>
          <a:lstStyle/>
          <a:p>
            <a:pPr eaLnBrk="1" hangingPunct="1"/>
            <a:r>
              <a:rPr lang="en-US" sz="3200" b="1" dirty="0" smtClean="0">
                <a:latin typeface="Calibri" pitchFamily="34" charset="0"/>
                <a:cs typeface="Calibri" pitchFamily="34" charset="0"/>
              </a:rPr>
              <a:t>Foundational Assumptions in CVP (cont...)</a:t>
            </a:r>
          </a:p>
        </p:txBody>
      </p:sp>
      <p:sp>
        <p:nvSpPr>
          <p:cNvPr id="13315" name="Rectangle 3"/>
          <p:cNvSpPr>
            <a:spLocks noGrp="1" noChangeArrowheads="1"/>
          </p:cNvSpPr>
          <p:nvPr>
            <p:ph type="body" idx="1"/>
          </p:nvPr>
        </p:nvSpPr>
        <p:spPr>
          <a:xfrm>
            <a:off x="457200" y="1676400"/>
            <a:ext cx="8229600" cy="4114800"/>
          </a:xfrm>
        </p:spPr>
        <p:txBody>
          <a:bodyPr/>
          <a:lstStyle/>
          <a:p>
            <a:pPr algn="just" eaLnBrk="1" hangingPunct="1">
              <a:buFont typeface="Wingdings" pitchFamily="2" charset="2"/>
              <a:buChar char="Ø"/>
            </a:pPr>
            <a:r>
              <a:rPr lang="en-US" sz="2800" dirty="0" smtClean="0">
                <a:latin typeface="Calibri" pitchFamily="34" charset="0"/>
                <a:cs typeface="Calibri" pitchFamily="34" charset="0"/>
              </a:rPr>
              <a:t>The only factor affecting cost &amp; revenue is volume (i.e. changes in production/sales volume)</a:t>
            </a:r>
          </a:p>
          <a:p>
            <a:pPr algn="just" eaLnBrk="1" hangingPunct="1">
              <a:buNone/>
            </a:pPr>
            <a:endParaRPr lang="en-US" sz="2800" dirty="0" smtClean="0">
              <a:latin typeface="Calibri" pitchFamily="34" charset="0"/>
              <a:cs typeface="Calibri" pitchFamily="34" charset="0"/>
            </a:endParaRPr>
          </a:p>
          <a:p>
            <a:pPr algn="just" eaLnBrk="1" hangingPunct="1">
              <a:buFont typeface="Wingdings" pitchFamily="2" charset="2"/>
              <a:buChar char="Ø"/>
            </a:pPr>
            <a:r>
              <a:rPr lang="en-US" sz="2800" dirty="0" smtClean="0">
                <a:latin typeface="Calibri" pitchFamily="34" charset="0"/>
                <a:cs typeface="Calibri" pitchFamily="34" charset="0"/>
              </a:rPr>
              <a:t>The technology, production methods &amp; efficiency remain unchanged</a:t>
            </a:r>
          </a:p>
          <a:p>
            <a:pPr algn="just" eaLnBrk="1" hangingPunct="1">
              <a:buFont typeface="Wingdings" pitchFamily="2" charset="2"/>
              <a:buChar char="Ø"/>
            </a:pPr>
            <a:endParaRPr lang="en-US" sz="2800" dirty="0" smtClean="0">
              <a:solidFill>
                <a:srgbClr val="FF0000"/>
              </a:solidFill>
              <a:latin typeface="Calibri" pitchFamily="34" charset="0"/>
              <a:cs typeface="Calibri" pitchFamily="34" charset="0"/>
            </a:endParaRPr>
          </a:p>
          <a:p>
            <a:pPr algn="just" eaLnBrk="1" hangingPunct="1">
              <a:buFont typeface="Wingdings" pitchFamily="2" charset="2"/>
              <a:buChar char="Ø"/>
            </a:pPr>
            <a:r>
              <a:rPr lang="en-US" sz="2800" dirty="0" smtClean="0">
                <a:latin typeface="Calibri" pitchFamily="34" charset="0"/>
                <a:cs typeface="Calibri" pitchFamily="34" charset="0"/>
              </a:rPr>
              <a:t>The time value of money (interest) is ignored </a:t>
            </a:r>
          </a:p>
          <a:p>
            <a:pPr algn="just" eaLnBrk="1" hangingPunct="1">
              <a:buFont typeface="Wingdings" pitchFamily="2" charset="2"/>
              <a:buChar char="Ø"/>
            </a:pPr>
            <a:endParaRPr lang="en-US" sz="2800" dirty="0" smtClean="0">
              <a:latin typeface="Calibri" pitchFamily="34" charset="0"/>
              <a:cs typeface="Calibri" pitchFamily="34" charset="0"/>
            </a:endParaRPr>
          </a:p>
          <a:p>
            <a:pPr algn="just" eaLnBrk="1" hangingPunct="1">
              <a:buFont typeface="Wingdings" pitchFamily="2" charset="2"/>
              <a:buChar char="Ø"/>
            </a:pPr>
            <a:r>
              <a:rPr lang="en-US" sz="2800" dirty="0" smtClean="0">
                <a:latin typeface="Calibri" pitchFamily="34" charset="0"/>
                <a:cs typeface="Calibri" pitchFamily="34" charset="0"/>
              </a:rPr>
              <a:t>There are no changes in stock levels</a:t>
            </a:r>
          </a:p>
        </p:txBody>
      </p:sp>
      <p:sp>
        <p:nvSpPr>
          <p:cNvPr id="15364" name="Slide Number Placeholder 3"/>
          <p:cNvSpPr>
            <a:spLocks noGrp="1"/>
          </p:cNvSpPr>
          <p:nvPr>
            <p:ph type="sldNum" sz="quarter" idx="12"/>
          </p:nvPr>
        </p:nvSpPr>
        <p:spPr>
          <a:noFill/>
        </p:spPr>
        <p:txBody>
          <a:bodyPr/>
          <a:lstStyle/>
          <a:p>
            <a:fld id="{FC5FCAF6-D4F1-4BA2-AEBE-6769E2199BBD}" type="slidenum">
              <a:rPr lang="en-US" smtClean="0"/>
              <a:pPr/>
              <a:t>11</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linds(horizontal)">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12" dur="500"/>
                                        <p:tgtEl>
                                          <p:spTgt spid="133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22" dur="500"/>
                                        <p:tgtEl>
                                          <p:spTgt spid="133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315">
                                            <p:txEl>
                                              <p:pRg st="6" end="6"/>
                                            </p:txEl>
                                          </p:spTgt>
                                        </p:tgtEl>
                                        <p:attrNameLst>
                                          <p:attrName>style.visibility</p:attrName>
                                        </p:attrNameLst>
                                      </p:cBhvr>
                                      <p:to>
                                        <p:strVal val="visible"/>
                                      </p:to>
                                    </p:set>
                                    <p:animEffect transition="in" filter="blinds(horizontal)">
                                      <p:cBhvr>
                                        <p:cTn id="27" dur="5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lstStyle/>
          <a:p>
            <a:pPr>
              <a:buFont typeface="Wingdings" pitchFamily="2" charset="2"/>
              <a:buChar char="§"/>
            </a:pPr>
            <a:r>
              <a:rPr lang="en-US" sz="3200" dirty="0" smtClean="0">
                <a:latin typeface="Calibri" pitchFamily="34" charset="0"/>
                <a:cs typeface="Calibri" pitchFamily="34" charset="0"/>
              </a:rPr>
              <a:t>Break Even Analysis can be done in two ways;</a:t>
            </a:r>
          </a:p>
          <a:p>
            <a:pPr>
              <a:buFont typeface="Wingdings" pitchFamily="2" charset="2"/>
              <a:buChar char="§"/>
            </a:pPr>
            <a:endParaRPr lang="en-US" sz="3200" dirty="0" smtClean="0">
              <a:latin typeface="Calibri" pitchFamily="34" charset="0"/>
              <a:cs typeface="Calibri" pitchFamily="34" charset="0"/>
            </a:endParaRPr>
          </a:p>
          <a:p>
            <a:pPr marL="1828800" lvl="3" indent="-457200">
              <a:buFont typeface="Wingdings" pitchFamily="2" charset="2"/>
              <a:buChar char="§"/>
            </a:pPr>
            <a:r>
              <a:rPr lang="en-US" sz="3200" dirty="0" smtClean="0">
                <a:latin typeface="Calibri" pitchFamily="34" charset="0"/>
                <a:cs typeface="Calibri" pitchFamily="34" charset="0"/>
              </a:rPr>
              <a:t>Equation approach</a:t>
            </a:r>
          </a:p>
          <a:p>
            <a:pPr marL="1828800" lvl="3" indent="-457200">
              <a:buFont typeface="Wingdings" pitchFamily="2" charset="2"/>
              <a:buChar char="§"/>
            </a:pPr>
            <a:r>
              <a:rPr lang="en-US" sz="3200" dirty="0" smtClean="0">
                <a:latin typeface="Calibri" pitchFamily="34" charset="0"/>
                <a:cs typeface="Calibri" pitchFamily="34" charset="0"/>
              </a:rPr>
              <a:t>Graphical approach</a:t>
            </a:r>
          </a:p>
          <a:p>
            <a:pPr marL="1828800" lvl="3" indent="-457200">
              <a:buNone/>
            </a:pPr>
            <a:endParaRPr lang="en-US" sz="2800" dirty="0" smtClean="0">
              <a:latin typeface="Times New Roman" pitchFamily="18" charset="0"/>
              <a:cs typeface="Times New Roman" pitchFamily="18" charset="0"/>
            </a:endParaRPr>
          </a:p>
        </p:txBody>
      </p:sp>
      <p:sp>
        <p:nvSpPr>
          <p:cNvPr id="17412" name="Slide Number Placeholder 3"/>
          <p:cNvSpPr>
            <a:spLocks noGrp="1"/>
          </p:cNvSpPr>
          <p:nvPr>
            <p:ph type="sldNum" sz="quarter" idx="12"/>
          </p:nvPr>
        </p:nvSpPr>
        <p:spPr>
          <a:noFill/>
        </p:spPr>
        <p:txBody>
          <a:bodyPr/>
          <a:lstStyle/>
          <a:p>
            <a:fld id="{A8774811-09BC-449C-B068-9F40D7472D54}" type="slidenum">
              <a:rPr lang="en-US" smtClean="0"/>
              <a:pPr/>
              <a:t>12</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457200" y="228600"/>
            <a:ext cx="8229600" cy="1143000"/>
          </a:xfrm>
        </p:spPr>
        <p:txBody>
          <a:bodyPr/>
          <a:lstStyle/>
          <a:p>
            <a:r>
              <a:rPr lang="en-US" sz="2800" b="1" dirty="0" smtClean="0">
                <a:solidFill>
                  <a:schemeClr val="tx1"/>
                </a:solidFill>
                <a:latin typeface="Times New Roman" pitchFamily="18" charset="0"/>
                <a:cs typeface="Times New Roman" pitchFamily="18" charset="0"/>
              </a:rPr>
              <a:t>Equation approach to </a:t>
            </a:r>
            <a:r>
              <a:rPr lang="en-US" sz="2800" b="1" dirty="0" smtClean="0">
                <a:latin typeface="Times New Roman" pitchFamily="18" charset="0"/>
                <a:cs typeface="Times New Roman" pitchFamily="18" charset="0"/>
              </a:rPr>
              <a:t>Break Even Analysis</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t>
            </a:r>
            <a:r>
              <a:rPr lang="en-US" sz="1800" dirty="0" smtClean="0">
                <a:solidFill>
                  <a:srgbClr val="FF0000"/>
                </a:solidFill>
                <a:latin typeface="Times New Roman" pitchFamily="18" charset="0"/>
              </a:rPr>
              <a:t>note</a:t>
            </a:r>
            <a:br>
              <a:rPr lang="en-US" sz="1800" dirty="0" smtClean="0">
                <a:solidFill>
                  <a:srgbClr val="FF0000"/>
                </a:solidFill>
                <a:latin typeface="Times New Roman" pitchFamily="18" charset="0"/>
              </a:rPr>
            </a:br>
            <a:endParaRPr lang="en-US" sz="1800" b="1" dirty="0" smtClean="0">
              <a:solidFill>
                <a:schemeClr val="tx1"/>
              </a:solidFill>
              <a:latin typeface="Times New Roman" pitchFamily="18" charset="0"/>
              <a:cs typeface="Times New Roman" pitchFamily="18" charset="0"/>
            </a:endParaRPr>
          </a:p>
        </p:txBody>
      </p:sp>
      <p:sp>
        <p:nvSpPr>
          <p:cNvPr id="48131" name="Rectangle 3"/>
          <p:cNvSpPr>
            <a:spLocks noGrp="1" noChangeArrowheads="1"/>
          </p:cNvSpPr>
          <p:nvPr>
            <p:ph type="body" idx="4294967295"/>
          </p:nvPr>
        </p:nvSpPr>
        <p:spPr/>
        <p:txBody>
          <a:bodyPr/>
          <a:lstStyle/>
          <a:p>
            <a:pPr marL="457200" indent="-457200" eaLnBrk="1" hangingPunct="1">
              <a:buFontTx/>
              <a:buNone/>
            </a:pPr>
            <a:endParaRPr lang="en-US" sz="2400" dirty="0" smtClean="0">
              <a:solidFill>
                <a:srgbClr val="00B0F0"/>
              </a:solidFill>
              <a:latin typeface="Times New Roman" pitchFamily="18" charset="0"/>
            </a:endParaRPr>
          </a:p>
          <a:p>
            <a:pPr marL="457200" indent="-457200" eaLnBrk="1" hangingPunct="1">
              <a:buFont typeface="Wingdings" pitchFamily="2" charset="2"/>
              <a:buChar char="§"/>
            </a:pPr>
            <a:r>
              <a:rPr lang="en-US" sz="2400" dirty="0" smtClean="0">
                <a:latin typeface="Times New Roman" pitchFamily="18" charset="0"/>
              </a:rPr>
              <a:t>Break Even Point (units) =          Fixed Cost</a:t>
            </a:r>
          </a:p>
          <a:p>
            <a:pPr marL="457200" indent="-457200" eaLnBrk="1" hangingPunct="1">
              <a:buFontTx/>
              <a:buNone/>
            </a:pPr>
            <a:r>
              <a:rPr lang="en-US" sz="2400" dirty="0" smtClean="0">
                <a:latin typeface="Times New Roman" pitchFamily="18" charset="0"/>
              </a:rPr>
              <a:t>					    Contribution per unit</a:t>
            </a:r>
          </a:p>
          <a:p>
            <a:pPr marL="457200" indent="-457200" eaLnBrk="1" hangingPunct="1">
              <a:buFontTx/>
              <a:buNone/>
            </a:pPr>
            <a:endParaRPr lang="en-US" sz="2400" dirty="0" smtClean="0">
              <a:latin typeface="Times New Roman" pitchFamily="18" charset="0"/>
            </a:endParaRPr>
          </a:p>
          <a:p>
            <a:pPr marL="457200" indent="-457200" eaLnBrk="1" hangingPunct="1">
              <a:buFontTx/>
              <a:buNone/>
            </a:pPr>
            <a:r>
              <a:rPr lang="en-US" sz="2400" dirty="0" smtClean="0">
                <a:latin typeface="Times New Roman" pitchFamily="18" charset="0"/>
              </a:rPr>
              <a:t>	Break Even Point (Rs)    =          Fixed Cost</a:t>
            </a:r>
          </a:p>
          <a:p>
            <a:pPr marL="457200" indent="-457200" eaLnBrk="1" hangingPunct="1">
              <a:buFontTx/>
              <a:buNone/>
            </a:pPr>
            <a:r>
              <a:rPr lang="en-US" sz="2400" dirty="0" smtClean="0">
                <a:latin typeface="Times New Roman" pitchFamily="18" charset="0"/>
              </a:rPr>
              <a:t>					            C/S ratio</a:t>
            </a:r>
          </a:p>
        </p:txBody>
      </p:sp>
      <p:cxnSp>
        <p:nvCxnSpPr>
          <p:cNvPr id="11" name="Straight Connector 10"/>
          <p:cNvCxnSpPr/>
          <p:nvPr/>
        </p:nvCxnSpPr>
        <p:spPr>
          <a:xfrm>
            <a:off x="4495800" y="2667000"/>
            <a:ext cx="2667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00600" y="3962400"/>
            <a:ext cx="1828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43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2A291584-2866-4E69-A25C-A4AC877FDEC9}" type="slidenum">
              <a:rPr lang="en-US" sz="1400"/>
              <a:pPr algn="r"/>
              <a:t>13</a:t>
            </a:fld>
            <a:endParaRPr lang="en-US"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blinds(horizontal)">
                                      <p:cBhvr>
                                        <p:cTn id="7" dur="500"/>
                                        <p:tgtEl>
                                          <p:spTgt spid="4813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blinds(horizontal)">
                                      <p:cBhvr>
                                        <p:cTn id="12" dur="500"/>
                                        <p:tgtEl>
                                          <p:spTgt spid="48131">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animEffect transition="in" filter="blinds(horizontal)">
                                      <p:cBhvr>
                                        <p:cTn id="15" dur="500"/>
                                        <p:tgtEl>
                                          <p:spTgt spid="4813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8131">
                                            <p:txEl>
                                              <p:pRg st="4" end="4"/>
                                            </p:txEl>
                                          </p:spTgt>
                                        </p:tgtEl>
                                        <p:attrNameLst>
                                          <p:attrName>style.visibility</p:attrName>
                                        </p:attrNameLst>
                                      </p:cBhvr>
                                      <p:to>
                                        <p:strVal val="visible"/>
                                      </p:to>
                                    </p:set>
                                    <p:animEffect transition="in" filter="blinds(horizontal)">
                                      <p:cBhvr>
                                        <p:cTn id="20" dur="500"/>
                                        <p:tgtEl>
                                          <p:spTgt spid="48131">
                                            <p:txEl>
                                              <p:pRg st="4" end="4"/>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48131">
                                            <p:txEl>
                                              <p:pRg st="5" end="5"/>
                                            </p:txEl>
                                          </p:spTgt>
                                        </p:tgtEl>
                                        <p:attrNameLst>
                                          <p:attrName>style.visibility</p:attrName>
                                        </p:attrNameLst>
                                      </p:cBhvr>
                                      <p:to>
                                        <p:strVal val="visible"/>
                                      </p:to>
                                    </p:set>
                                    <p:animEffect transition="in" filter="blinds(horizontal)">
                                      <p:cBhvr>
                                        <p:cTn id="23" dur="500"/>
                                        <p:tgtEl>
                                          <p:spTgt spid="481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US" sz="3200" b="1" dirty="0" smtClean="0">
                <a:latin typeface="Calibri" pitchFamily="34" charset="0"/>
                <a:cs typeface="Calibri" pitchFamily="34" charset="0"/>
              </a:rPr>
              <a:t>Breakeven Point, extended: </a:t>
            </a:r>
            <a:br>
              <a:rPr lang="en-US" sz="3200" b="1" dirty="0" smtClean="0">
                <a:latin typeface="Calibri" pitchFamily="34" charset="0"/>
                <a:cs typeface="Calibri" pitchFamily="34" charset="0"/>
              </a:rPr>
            </a:br>
            <a:r>
              <a:rPr lang="en-US" sz="3200" b="1" dirty="0" smtClean="0">
                <a:latin typeface="Calibri" pitchFamily="34" charset="0"/>
                <a:cs typeface="Calibri" pitchFamily="34" charset="0"/>
              </a:rPr>
              <a:t>Profit Planning                                               </a:t>
            </a:r>
            <a:r>
              <a:rPr lang="en-US" sz="1800" b="1" dirty="0" smtClean="0">
                <a:solidFill>
                  <a:srgbClr val="FF0000"/>
                </a:solidFill>
                <a:latin typeface="Calibri" pitchFamily="34" charset="0"/>
                <a:cs typeface="Calibri" pitchFamily="34" charset="0"/>
              </a:rPr>
              <a:t>****note</a:t>
            </a:r>
          </a:p>
        </p:txBody>
      </p:sp>
      <p:sp>
        <p:nvSpPr>
          <p:cNvPr id="26627" name="Rectangle 3"/>
          <p:cNvSpPr>
            <a:spLocks noGrp="1" noChangeArrowheads="1"/>
          </p:cNvSpPr>
          <p:nvPr>
            <p:ph type="body" idx="4294967295"/>
          </p:nvPr>
        </p:nvSpPr>
        <p:spPr/>
        <p:txBody>
          <a:bodyPr/>
          <a:lstStyle/>
          <a:p>
            <a:pPr marL="457200" indent="-457200" eaLnBrk="1" hangingPunct="1">
              <a:buNone/>
            </a:pPr>
            <a:endParaRPr lang="en-US" sz="2400" b="1" dirty="0" smtClean="0">
              <a:latin typeface="Times New Roman" pitchFamily="18" charset="0"/>
            </a:endParaRPr>
          </a:p>
          <a:p>
            <a:pPr marL="457200" indent="-457200" eaLnBrk="1" hangingPunct="1">
              <a:buNone/>
            </a:pPr>
            <a:r>
              <a:rPr lang="en-US" sz="2800" b="1" dirty="0" smtClean="0">
                <a:latin typeface="Calibri" pitchFamily="34" charset="0"/>
                <a:cs typeface="Calibri" pitchFamily="34" charset="0"/>
              </a:rPr>
              <a:t>Level of sales to achieve a target profit</a:t>
            </a:r>
          </a:p>
          <a:p>
            <a:pPr marL="457200" indent="-457200" eaLnBrk="1" hangingPunct="1">
              <a:buFontTx/>
              <a:buNone/>
            </a:pPr>
            <a:r>
              <a:rPr lang="en-US" sz="2800" dirty="0" smtClean="0">
                <a:solidFill>
                  <a:srgbClr val="FF0000"/>
                </a:solidFill>
                <a:latin typeface="Calibri" pitchFamily="34" charset="0"/>
                <a:cs typeface="Calibri" pitchFamily="34" charset="0"/>
              </a:rPr>
              <a:t>    </a:t>
            </a:r>
          </a:p>
          <a:p>
            <a:pPr marL="457200" indent="-457200" eaLnBrk="1" hangingPunct="1">
              <a:buFont typeface="Wingdings" pitchFamily="2" charset="2"/>
              <a:buChar char="Ø"/>
            </a:pPr>
            <a:r>
              <a:rPr lang="en-US" sz="2800" dirty="0" smtClean="0">
                <a:latin typeface="Calibri" pitchFamily="34" charset="0"/>
                <a:cs typeface="Calibri" pitchFamily="34" charset="0"/>
              </a:rPr>
              <a:t>With a simple adjustment, the Breakeven Point formula can be modified to become a Profit Planning tool.</a:t>
            </a:r>
          </a:p>
          <a:p>
            <a:pPr marL="457200" indent="-457200" eaLnBrk="1" hangingPunct="1">
              <a:buNone/>
            </a:pPr>
            <a:endParaRPr lang="en-US" sz="2800" dirty="0" smtClean="0">
              <a:latin typeface="Calibri" pitchFamily="34" charset="0"/>
              <a:cs typeface="Calibri" pitchFamily="34" charset="0"/>
            </a:endParaRPr>
          </a:p>
          <a:p>
            <a:pPr marL="457200" indent="-457200" eaLnBrk="1" hangingPunct="1">
              <a:buFont typeface="Wingdings" pitchFamily="2" charset="2"/>
              <a:buChar char="Ø"/>
            </a:pPr>
            <a:r>
              <a:rPr lang="en-US" sz="2800" dirty="0" smtClean="0">
                <a:latin typeface="Calibri" pitchFamily="34" charset="0"/>
                <a:cs typeface="Calibri" pitchFamily="34" charset="0"/>
              </a:rPr>
              <a:t> Profit is now reinstated to the BE formula, changing it to a simple sales volume equation</a:t>
            </a:r>
          </a:p>
          <a:p>
            <a:pPr marL="457200" indent="-457200" eaLnBrk="1" hangingPunct="1">
              <a:buFontTx/>
              <a:buNone/>
            </a:pPr>
            <a:endParaRPr lang="en-US" sz="2000" dirty="0" smtClean="0">
              <a:solidFill>
                <a:srgbClr val="FF0000"/>
              </a:solidFill>
              <a:latin typeface="Times New Roman" pitchFamily="18" charset="0"/>
            </a:endParaRPr>
          </a:p>
          <a:p>
            <a:pPr marL="457200" indent="-457200" eaLnBrk="1" hangingPunct="1">
              <a:buFontTx/>
              <a:buNone/>
            </a:pPr>
            <a:endParaRPr lang="en-US" sz="2400" dirty="0" smtClean="0">
              <a:latin typeface="Times New Roman" pitchFamily="18" charset="0"/>
            </a:endParaRPr>
          </a:p>
          <a:p>
            <a:pPr marL="457200" indent="-457200" eaLnBrk="1" hangingPunct="1">
              <a:buFontTx/>
              <a:buNone/>
            </a:pPr>
            <a:endParaRPr lang="en-US" sz="2400" dirty="0" smtClean="0">
              <a:latin typeface="Times New Roman" pitchFamily="18" charset="0"/>
            </a:endParaRPr>
          </a:p>
          <a:p>
            <a:pPr marL="457200" indent="-457200" eaLnBrk="1" hangingPunct="1">
              <a:buFontTx/>
              <a:buNone/>
            </a:pPr>
            <a:endParaRPr lang="en-US" sz="2400" dirty="0" smtClean="0">
              <a:solidFill>
                <a:srgbClr val="FF0000"/>
              </a:solidFill>
              <a:latin typeface="Times New Roman" pitchFamily="18" charset="0"/>
            </a:endParaRPr>
          </a:p>
        </p:txBody>
      </p:sp>
      <p:sp>
        <p:nvSpPr>
          <p:cNvPr id="19461"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AA75D5C0-6B55-4318-AD23-BF1F9FA34A4C}" type="slidenum">
              <a:rPr lang="en-US" sz="1400"/>
              <a:pPr algn="r"/>
              <a:t>14</a:t>
            </a:fld>
            <a:endParaRPr lang="en-US"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7" dur="500"/>
                                        <p:tgtEl>
                                          <p:spTgt spid="266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627">
                                            <p:txEl>
                                              <p:pRg st="3" end="3"/>
                                            </p:txEl>
                                          </p:spTgt>
                                        </p:tgtEl>
                                        <p:attrNameLst>
                                          <p:attrName>style.visibility</p:attrName>
                                        </p:attrNameLst>
                                      </p:cBhvr>
                                      <p:to>
                                        <p:strVal val="visible"/>
                                      </p:to>
                                    </p:set>
                                    <p:animEffect transition="in" filter="blinds(horizontal)">
                                      <p:cBhvr>
                                        <p:cTn id="12" dur="500"/>
                                        <p:tgtEl>
                                          <p:spTgt spid="26627">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6627">
                                            <p:txEl>
                                              <p:pRg st="5" end="5"/>
                                            </p:txEl>
                                          </p:spTgt>
                                        </p:tgtEl>
                                        <p:attrNameLst>
                                          <p:attrName>style.visibility</p:attrName>
                                        </p:attrNameLst>
                                      </p:cBhvr>
                                      <p:to>
                                        <p:strVal val="visible"/>
                                      </p:to>
                                    </p:set>
                                    <p:animEffect transition="in" filter="blinds(horizontal)">
                                      <p:cBhvr>
                                        <p:cTn id="15" dur="500"/>
                                        <p:tgtEl>
                                          <p:spTgt spid="266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1"/>
            <a:ext cx="8001000" cy="304800"/>
          </a:xfrm>
        </p:spPr>
        <p:txBody>
          <a:bodyPr>
            <a:normAutofit fontScale="90000"/>
          </a:bodyPr>
          <a:lstStyle/>
          <a:p>
            <a:endParaRPr lang="en-US" sz="4000" dirty="0"/>
          </a:p>
        </p:txBody>
      </p:sp>
      <p:sp>
        <p:nvSpPr>
          <p:cNvPr id="3" name="Content Placeholder 2"/>
          <p:cNvSpPr>
            <a:spLocks noGrp="1"/>
          </p:cNvSpPr>
          <p:nvPr>
            <p:ph idx="1"/>
          </p:nvPr>
        </p:nvSpPr>
        <p:spPr/>
        <p:txBody>
          <a:bodyPr/>
          <a:lstStyle/>
          <a:p>
            <a:pPr>
              <a:buNone/>
            </a:pPr>
            <a:endParaRPr lang="en-US" dirty="0" smtClean="0"/>
          </a:p>
          <a:p>
            <a:pPr>
              <a:buNone/>
            </a:pPr>
            <a:r>
              <a:rPr lang="en-US" sz="2000" dirty="0" smtClean="0"/>
              <a:t>Target sales (units) =           </a:t>
            </a:r>
            <a:r>
              <a:rPr lang="en-US" sz="2000" u="sng" dirty="0" smtClean="0"/>
              <a:t>Fixed costs + Target profit</a:t>
            </a:r>
            <a:endParaRPr lang="en-US" sz="2000" dirty="0" smtClean="0"/>
          </a:p>
          <a:p>
            <a:pPr>
              <a:buNone/>
            </a:pPr>
            <a:r>
              <a:rPr lang="en-US" sz="2000" dirty="0" smtClean="0"/>
              <a:t>				           Contribution margin per unit</a:t>
            </a:r>
          </a:p>
          <a:p>
            <a:pPr>
              <a:buNone/>
            </a:pPr>
            <a:endParaRPr lang="en-US" sz="2000" dirty="0" smtClean="0"/>
          </a:p>
          <a:p>
            <a:pPr>
              <a:buNone/>
            </a:pPr>
            <a:r>
              <a:rPr lang="en-US" sz="2000" dirty="0" smtClean="0"/>
              <a:t> </a:t>
            </a:r>
          </a:p>
          <a:p>
            <a:pPr>
              <a:buNone/>
            </a:pPr>
            <a:r>
              <a:rPr lang="en-US" sz="2000" dirty="0" smtClean="0"/>
              <a:t>Target sales value (Rs) = </a:t>
            </a:r>
            <a:r>
              <a:rPr lang="en-US" sz="2000" u="sng" dirty="0" smtClean="0"/>
              <a:t>Fixed costs + Target profit</a:t>
            </a:r>
            <a:endParaRPr lang="en-US" sz="2000" dirty="0" smtClean="0"/>
          </a:p>
          <a:p>
            <a:pPr>
              <a:buNone/>
            </a:pPr>
            <a:r>
              <a:rPr lang="en-US" sz="2000" dirty="0" smtClean="0"/>
              <a:t>			       	        Contribution margin ratio </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latin typeface="Calibri" pitchFamily="34" charset="0"/>
                <a:cs typeface="Calibri" pitchFamily="34" charset="0"/>
              </a:rPr>
              <a:t>Margin of Safety  (</a:t>
            </a:r>
            <a:r>
              <a:rPr lang="en-US" b="1" dirty="0" err="1" smtClean="0">
                <a:latin typeface="Calibri" pitchFamily="34" charset="0"/>
                <a:cs typeface="Calibri" pitchFamily="34" charset="0"/>
              </a:rPr>
              <a:t>MoS</a:t>
            </a:r>
            <a:r>
              <a:rPr lang="en-US" b="1" dirty="0" smtClean="0">
                <a:latin typeface="Calibri" pitchFamily="34" charset="0"/>
                <a:cs typeface="Calibri" pitchFamily="34" charset="0"/>
              </a:rPr>
              <a:t>)</a:t>
            </a:r>
            <a:r>
              <a:rPr lang="en-US" dirty="0" smtClean="0">
                <a:latin typeface="Calibri" pitchFamily="34" charset="0"/>
                <a:cs typeface="Calibri" pitchFamily="34" charset="0"/>
              </a:rPr>
              <a:t/>
            </a:r>
            <a:br>
              <a:rPr lang="en-US" dirty="0" smtClean="0">
                <a:latin typeface="Calibri" pitchFamily="34" charset="0"/>
                <a:cs typeface="Calibri" pitchFamily="34" charset="0"/>
              </a:rPr>
            </a:br>
            <a:endParaRPr lang="en-US" dirty="0">
              <a:latin typeface="Calibri" pitchFamily="34" charset="0"/>
              <a:cs typeface="Calibri" pitchFamily="34" charset="0"/>
            </a:endParaRPr>
          </a:p>
        </p:txBody>
      </p:sp>
      <p:sp>
        <p:nvSpPr>
          <p:cNvPr id="3" name="Content Placeholder 2"/>
          <p:cNvSpPr>
            <a:spLocks noGrp="1"/>
          </p:cNvSpPr>
          <p:nvPr>
            <p:ph idx="1"/>
          </p:nvPr>
        </p:nvSpPr>
        <p:spPr>
          <a:xfrm>
            <a:off x="566738" y="1905000"/>
            <a:ext cx="8001000" cy="4267200"/>
          </a:xfrm>
        </p:spPr>
        <p:txBody>
          <a:bodyPr/>
          <a:lstStyle/>
          <a:p>
            <a:pPr>
              <a:buFont typeface="Wingdings" pitchFamily="2" charset="2"/>
              <a:buChar char="§"/>
            </a:pPr>
            <a:r>
              <a:rPr lang="en-US" sz="2800" dirty="0" smtClean="0">
                <a:latin typeface="Calibri" pitchFamily="34" charset="0"/>
                <a:cs typeface="Calibri" pitchFamily="34" charset="0"/>
              </a:rPr>
              <a:t>The margin of safety</a:t>
            </a:r>
            <a:r>
              <a:rPr lang="en-US" sz="2800" b="1" dirty="0" smtClean="0">
                <a:latin typeface="Calibri" pitchFamily="34" charset="0"/>
                <a:cs typeface="Calibri" pitchFamily="34" charset="0"/>
              </a:rPr>
              <a:t> </a:t>
            </a:r>
            <a:r>
              <a:rPr lang="en-US" sz="2800" dirty="0" smtClean="0">
                <a:latin typeface="Calibri" pitchFamily="34" charset="0"/>
                <a:cs typeface="Calibri" pitchFamily="34" charset="0"/>
              </a:rPr>
              <a:t>is the excess of budgeted sales over the break-even sales level.</a:t>
            </a:r>
          </a:p>
          <a:p>
            <a:pPr>
              <a:buNone/>
            </a:pPr>
            <a:endParaRPr lang="en-US" sz="2800" dirty="0" smtClean="0">
              <a:latin typeface="Calibri" pitchFamily="34" charset="0"/>
              <a:cs typeface="Calibri" pitchFamily="34" charset="0"/>
            </a:endParaRPr>
          </a:p>
          <a:p>
            <a:pPr marL="469900" lvl="1" indent="-469900">
              <a:buNone/>
            </a:pP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MoS</a:t>
            </a:r>
            <a:r>
              <a:rPr lang="en-US" sz="2800" dirty="0" smtClean="0">
                <a:latin typeface="Calibri" pitchFamily="34" charset="0"/>
                <a:cs typeface="Calibri" pitchFamily="34" charset="0"/>
              </a:rPr>
              <a:t> = Budgeted Sales – BE Sales</a:t>
            </a:r>
          </a:p>
          <a:p>
            <a:pPr>
              <a:buNone/>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609600"/>
            <a:ext cx="8001000" cy="682625"/>
          </a:xfrm>
        </p:spPr>
        <p:txBody>
          <a:bodyPr/>
          <a:lstStyle/>
          <a:p>
            <a:r>
              <a:rPr lang="en-US" sz="2800" b="1" dirty="0" smtClean="0"/>
              <a:t>Income taxes in CVP analysis</a:t>
            </a:r>
            <a:endParaRPr lang="en-US" sz="2800" dirty="0"/>
          </a:p>
        </p:txBody>
      </p:sp>
      <p:sp>
        <p:nvSpPr>
          <p:cNvPr id="3" name="Content Placeholder 2"/>
          <p:cNvSpPr>
            <a:spLocks noGrp="1"/>
          </p:cNvSpPr>
          <p:nvPr>
            <p:ph idx="1"/>
          </p:nvPr>
        </p:nvSpPr>
        <p:spPr/>
        <p:txBody>
          <a:bodyPr/>
          <a:lstStyle/>
          <a:p>
            <a:endParaRPr lang="en-US" sz="2400" dirty="0" smtClean="0"/>
          </a:p>
          <a:p>
            <a:endParaRPr lang="en-US" sz="2400" dirty="0" smtClean="0"/>
          </a:p>
          <a:p>
            <a:r>
              <a:rPr lang="en-US" sz="2400" dirty="0" smtClean="0"/>
              <a:t>Target volume (units) = </a:t>
            </a:r>
          </a:p>
          <a:p>
            <a:endParaRPr lang="en-US" sz="2400" u="sng" dirty="0" smtClean="0"/>
          </a:p>
          <a:p>
            <a:pPr>
              <a:buNone/>
            </a:pPr>
            <a:r>
              <a:rPr lang="en-US" sz="2400" dirty="0" smtClean="0"/>
              <a:t>			</a:t>
            </a:r>
            <a:r>
              <a:rPr lang="en-US" sz="2400" u="sng" dirty="0" smtClean="0"/>
              <a:t>Fixed costs + [Target profit / (1- </a:t>
            </a:r>
            <a:r>
              <a:rPr lang="en-US" sz="2400" i="1" u="sng" dirty="0" smtClean="0"/>
              <a:t>t</a:t>
            </a:r>
            <a:r>
              <a:rPr lang="en-US" sz="2400" u="sng" dirty="0" smtClean="0"/>
              <a:t>)]</a:t>
            </a:r>
            <a:endParaRPr lang="en-US" sz="2400" dirty="0" smtClean="0"/>
          </a:p>
          <a:p>
            <a:pPr>
              <a:buNone/>
            </a:pPr>
            <a:r>
              <a:rPr lang="en-US" sz="2400" dirty="0" smtClean="0"/>
              <a:t>		                    Unit contribution margin</a:t>
            </a:r>
          </a:p>
          <a:p>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Calibri" pitchFamily="34" charset="0"/>
                <a:cs typeface="Calibri" pitchFamily="34" charset="0"/>
              </a:rPr>
              <a:t>Graphical approach to CVP analysis</a:t>
            </a:r>
            <a:endParaRPr lang="en-US" sz="4000" dirty="0">
              <a:latin typeface="Calibri" pitchFamily="34" charset="0"/>
              <a:cs typeface="Calibri" pitchFamily="34" charset="0"/>
            </a:endParaRPr>
          </a:p>
        </p:txBody>
      </p:sp>
      <p:sp>
        <p:nvSpPr>
          <p:cNvPr id="3" name="Content Placeholder 2"/>
          <p:cNvSpPr>
            <a:spLocks noGrp="1"/>
          </p:cNvSpPr>
          <p:nvPr>
            <p:ph idx="1"/>
          </p:nvPr>
        </p:nvSpPr>
        <p:spPr/>
        <p:txBody>
          <a:bodyPr/>
          <a:lstStyle/>
          <a:p>
            <a:pPr algn="just">
              <a:buFont typeface="Wingdings" pitchFamily="2" charset="2"/>
              <a:buChar char="§"/>
            </a:pPr>
            <a:r>
              <a:rPr lang="en-US" sz="2800" dirty="0" smtClean="0">
                <a:latin typeface="Calibri" pitchFamily="34" charset="0"/>
                <a:cs typeface="Calibri" pitchFamily="34" charset="0"/>
              </a:rPr>
              <a:t>when a simple overview is sufficient or </a:t>
            </a:r>
          </a:p>
          <a:p>
            <a:pPr algn="just">
              <a:buFont typeface="Wingdings" pitchFamily="2" charset="2"/>
              <a:buChar char="§"/>
            </a:pPr>
            <a:r>
              <a:rPr lang="en-US" sz="2800" dirty="0" smtClean="0">
                <a:latin typeface="Calibri" pitchFamily="34" charset="0"/>
                <a:cs typeface="Calibri" pitchFamily="34" charset="0"/>
              </a:rPr>
              <a:t>when greater visual impact is required</a:t>
            </a:r>
          </a:p>
          <a:p>
            <a:pPr algn="just">
              <a:buFont typeface="Wingdings" pitchFamily="2" charset="2"/>
              <a:buChar char="§"/>
            </a:pPr>
            <a:endParaRPr lang="en-US" sz="2800" dirty="0" smtClean="0">
              <a:latin typeface="Calibri" pitchFamily="34" charset="0"/>
              <a:cs typeface="Calibri" pitchFamily="34" charset="0"/>
            </a:endParaRPr>
          </a:p>
          <a:p>
            <a:pPr algn="just">
              <a:buFont typeface="Wingdings" pitchFamily="2" charset="2"/>
              <a:buChar char="§"/>
            </a:pPr>
            <a:endParaRPr lang="en-US" sz="2800" dirty="0" smtClean="0">
              <a:latin typeface="Calibri" pitchFamily="34" charset="0"/>
              <a:cs typeface="Calibri" pitchFamily="34" charset="0"/>
            </a:endParaRPr>
          </a:p>
          <a:p>
            <a:pPr>
              <a:buFont typeface="Wingdings" pitchFamily="2" charset="2"/>
              <a:buChar char="§"/>
            </a:pPr>
            <a:r>
              <a:rPr lang="en-US" sz="2800" dirty="0" smtClean="0">
                <a:latin typeface="Calibri" pitchFamily="34" charset="0"/>
                <a:cs typeface="Calibri" pitchFamily="34" charset="0"/>
              </a:rPr>
              <a:t>A break-even chart can be drawn in two ways. </a:t>
            </a:r>
          </a:p>
          <a:p>
            <a:pPr lvl="0">
              <a:buNone/>
            </a:pPr>
            <a:r>
              <a:rPr lang="en-US" sz="2800" dirty="0" smtClean="0">
                <a:latin typeface="Calibri" pitchFamily="34" charset="0"/>
                <a:cs typeface="Calibri" pitchFamily="34" charset="0"/>
              </a:rPr>
              <a:t>		Using traditional approach</a:t>
            </a:r>
          </a:p>
          <a:p>
            <a:pPr lvl="0">
              <a:buNone/>
            </a:pPr>
            <a:r>
              <a:rPr lang="en-US" sz="2800" dirty="0" smtClean="0">
                <a:latin typeface="Calibri" pitchFamily="34" charset="0"/>
                <a:cs typeface="Calibri" pitchFamily="34" charset="0"/>
              </a:rPr>
              <a:t>		Using contribution approach</a:t>
            </a:r>
          </a:p>
          <a:p>
            <a:pPr algn="just">
              <a:buNone/>
            </a:pPr>
            <a:endParaRPr lang="en-US" sz="2400" dirty="0" smtClean="0"/>
          </a:p>
          <a:p>
            <a:pPr algn="just">
              <a:buNone/>
            </a:pPr>
            <a:endParaRPr lang="en-US" sz="2400" dirty="0" smtClean="0"/>
          </a:p>
          <a:p>
            <a:pPr algn="just">
              <a:buNone/>
            </a:pPr>
            <a:endParaRPr lang="en-US" sz="2400" dirty="0" smtClean="0"/>
          </a:p>
          <a:p>
            <a:pPr algn="just">
              <a:buNone/>
            </a:pP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latin typeface="Calibri" pitchFamily="34" charset="0"/>
                <a:cs typeface="Calibri" pitchFamily="34" charset="0"/>
              </a:rPr>
              <a:t>Activity </a:t>
            </a:r>
            <a:r>
              <a:rPr lang="en-US" sz="3600" b="1" dirty="0" smtClean="0">
                <a:latin typeface="Calibri" pitchFamily="34" charset="0"/>
                <a:cs typeface="Calibri" pitchFamily="34" charset="0"/>
              </a:rPr>
              <a:t>1</a:t>
            </a:r>
            <a:r>
              <a:rPr lang="en-US" sz="4000" dirty="0" smtClean="0"/>
              <a:t/>
            </a:r>
            <a:br>
              <a:rPr lang="en-US" sz="4000" dirty="0" smtClean="0"/>
            </a:br>
            <a:endParaRPr lang="en-US" sz="4000" dirty="0"/>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93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9393" name="Text Box 1"/>
          <p:cNvSpPr txBox="1">
            <a:spLocks noChangeArrowheads="1"/>
          </p:cNvSpPr>
          <p:nvPr/>
        </p:nvSpPr>
        <p:spPr bwMode="auto">
          <a:xfrm>
            <a:off x="609600" y="1066800"/>
            <a:ext cx="7924800" cy="5029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Shehan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Entertainments operate in the leisure and entertainment industry and one of its activities is to promote concerts at locations throughout the country. The company is examining the viability of a concert in Kandy. Estimated fixed costs are Rs.600,000. These include the fees paid to performers, the hire of the venue and advertising costs. Variable costs consist of the cost of pre-packed buffet which will be provided by a firm of caterers at a price, which is currently being negotiated, but it is likely to be in the area of Rs. 100 per ticket sold. The proposed price for the sale of a ticket is Rs.200. Assume that the relevant range is sales volume of 4,000-12,000 tickets. (Adopted from Drury, 2007)</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Using the information given above, construct the traditional break-even chart for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Shehan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Entertainments. You are required to identify BEP, profit and loss areas, relevant activity range in the graph.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533400"/>
            <a:ext cx="8001000" cy="835025"/>
          </a:xfrm>
        </p:spPr>
        <p:txBody>
          <a:bodyPr>
            <a:normAutofit/>
          </a:bodyPr>
          <a:lstStyle/>
          <a:p>
            <a:r>
              <a:rPr lang="en-US" sz="3600" b="1" dirty="0">
                <a:latin typeface="Calibri" pitchFamily="34" charset="0"/>
                <a:cs typeface="Calibri" pitchFamily="34" charset="0"/>
              </a:rPr>
              <a:t>What is CVP </a:t>
            </a:r>
            <a:r>
              <a:rPr lang="en-US" sz="3600" b="1" dirty="0" smtClean="0">
                <a:latin typeface="Calibri" pitchFamily="34" charset="0"/>
                <a:cs typeface="Calibri" pitchFamily="34" charset="0"/>
              </a:rPr>
              <a:t>analysis?</a:t>
            </a:r>
            <a:endParaRPr lang="en-US" sz="3600" b="1" dirty="0">
              <a:latin typeface="Calibri" pitchFamily="34" charset="0"/>
              <a:cs typeface="Calibri" pitchFamily="34" charset="0"/>
            </a:endParaRPr>
          </a:p>
        </p:txBody>
      </p:sp>
      <p:sp>
        <p:nvSpPr>
          <p:cNvPr id="3" name="Content Placeholder 2"/>
          <p:cNvSpPr>
            <a:spLocks noGrp="1"/>
          </p:cNvSpPr>
          <p:nvPr>
            <p:ph idx="1"/>
          </p:nvPr>
        </p:nvSpPr>
        <p:spPr/>
        <p:txBody>
          <a:bodyPr/>
          <a:lstStyle/>
          <a:p>
            <a:pPr algn="just">
              <a:buNone/>
            </a:pPr>
            <a:r>
              <a:rPr lang="en-US" dirty="0" smtClean="0"/>
              <a:t>	</a:t>
            </a:r>
            <a:r>
              <a:rPr lang="en-US" sz="3200" dirty="0" smtClean="0">
                <a:latin typeface="Calibri" pitchFamily="34" charset="0"/>
                <a:cs typeface="Calibri" pitchFamily="34" charset="0"/>
              </a:rPr>
              <a:t>Cost-Volume-Profit </a:t>
            </a:r>
            <a:r>
              <a:rPr lang="en-US" sz="3200" dirty="0">
                <a:latin typeface="Calibri" pitchFamily="34" charset="0"/>
                <a:cs typeface="Calibri" pitchFamily="34" charset="0"/>
              </a:rPr>
              <a:t>(CVP) analysis is a technique used to </a:t>
            </a:r>
            <a:r>
              <a:rPr lang="en-US" sz="3200" dirty="0" smtClean="0">
                <a:latin typeface="Calibri" pitchFamily="34" charset="0"/>
                <a:cs typeface="Calibri" pitchFamily="34" charset="0"/>
              </a:rPr>
              <a:t>determine </a:t>
            </a:r>
            <a:r>
              <a:rPr lang="en-US" sz="3200" dirty="0">
                <a:latin typeface="Calibri" pitchFamily="34" charset="0"/>
                <a:cs typeface="Calibri" pitchFamily="34" charset="0"/>
              </a:rPr>
              <a:t>the </a:t>
            </a:r>
            <a:r>
              <a:rPr lang="en-US" sz="3200" dirty="0" smtClean="0">
                <a:latin typeface="Calibri" pitchFamily="34" charset="0"/>
                <a:cs typeface="Calibri" pitchFamily="34" charset="0"/>
              </a:rPr>
              <a:t>effects of </a:t>
            </a:r>
            <a:r>
              <a:rPr lang="en-US" sz="3200" dirty="0" smtClean="0">
                <a:solidFill>
                  <a:srgbClr val="FF0000"/>
                </a:solidFill>
                <a:latin typeface="Calibri" pitchFamily="34" charset="0"/>
                <a:cs typeface="Calibri" pitchFamily="34" charset="0"/>
              </a:rPr>
              <a:t>changes</a:t>
            </a:r>
            <a:r>
              <a:rPr lang="en-US" sz="3200" dirty="0" smtClean="0">
                <a:latin typeface="Calibri" pitchFamily="34" charset="0"/>
                <a:cs typeface="Calibri" pitchFamily="34" charset="0"/>
              </a:rPr>
              <a:t> in an organization's </a:t>
            </a:r>
            <a:r>
              <a:rPr lang="en-US" sz="3200" dirty="0" smtClean="0">
                <a:solidFill>
                  <a:srgbClr val="FF0000"/>
                </a:solidFill>
                <a:latin typeface="Calibri" pitchFamily="34" charset="0"/>
                <a:cs typeface="Calibri" pitchFamily="34" charset="0"/>
              </a:rPr>
              <a:t>sales volume</a:t>
            </a:r>
            <a:r>
              <a:rPr lang="en-US" sz="3200" dirty="0" smtClean="0">
                <a:latin typeface="Calibri" pitchFamily="34" charset="0"/>
                <a:cs typeface="Calibri" pitchFamily="34" charset="0"/>
              </a:rPr>
              <a:t> on its </a:t>
            </a:r>
            <a:r>
              <a:rPr lang="en-US" sz="3200" dirty="0" smtClean="0">
                <a:solidFill>
                  <a:srgbClr val="FF0000"/>
                </a:solidFill>
                <a:latin typeface="Calibri" pitchFamily="34" charset="0"/>
                <a:cs typeface="Calibri" pitchFamily="34" charset="0"/>
              </a:rPr>
              <a:t>costs, revenue </a:t>
            </a:r>
            <a:r>
              <a:rPr lang="en-US" sz="3200" dirty="0" smtClean="0">
                <a:latin typeface="Calibri" pitchFamily="34" charset="0"/>
                <a:cs typeface="Calibri" pitchFamily="34" charset="0"/>
              </a:rPr>
              <a:t>and </a:t>
            </a:r>
            <a:r>
              <a:rPr lang="en-US" sz="3200" dirty="0" smtClean="0">
                <a:solidFill>
                  <a:srgbClr val="FF0000"/>
                </a:solidFill>
                <a:latin typeface="Calibri" pitchFamily="34" charset="0"/>
                <a:cs typeface="Calibri" pitchFamily="34" charset="0"/>
              </a:rPr>
              <a:t>profit</a:t>
            </a:r>
            <a:r>
              <a:rPr lang="en-US" sz="3200" dirty="0" smtClean="0">
                <a:latin typeface="Calibri" pitchFamily="34" charset="0"/>
                <a:cs typeface="Calibri" pitchFamily="34" charset="0"/>
              </a:rPr>
              <a:t>.</a:t>
            </a:r>
            <a:endParaRPr lang="en-US" sz="32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Calibri" pitchFamily="34" charset="0"/>
                <a:cs typeface="Calibri" pitchFamily="34" charset="0"/>
              </a:rPr>
              <a:t>Profit chart</a:t>
            </a:r>
            <a:r>
              <a:rPr lang="en-US" dirty="0" smtClean="0"/>
              <a:t/>
            </a:r>
            <a:br>
              <a:rPr lang="en-US" dirty="0" smtClean="0"/>
            </a:br>
            <a:endParaRPr lang="en-US" dirty="0"/>
          </a:p>
        </p:txBody>
      </p:sp>
      <p:sp>
        <p:nvSpPr>
          <p:cNvPr id="3" name="Content Placeholder 2"/>
          <p:cNvSpPr>
            <a:spLocks noGrp="1"/>
          </p:cNvSpPr>
          <p:nvPr>
            <p:ph idx="1"/>
          </p:nvPr>
        </p:nvSpPr>
        <p:spPr>
          <a:xfrm>
            <a:off x="457200" y="1935480"/>
            <a:ext cx="8229600" cy="3322320"/>
          </a:xfrm>
        </p:spPr>
        <p:txBody>
          <a:bodyPr/>
          <a:lstStyle/>
          <a:p>
            <a:pPr>
              <a:buFont typeface="Wingdings" pitchFamily="2" charset="2"/>
              <a:buChar char="§"/>
            </a:pPr>
            <a:r>
              <a:rPr lang="en-US" sz="3200" dirty="0" smtClean="0">
                <a:latin typeface="Calibri" pitchFamily="34" charset="0"/>
                <a:cs typeface="Calibri" pitchFamily="34" charset="0"/>
              </a:rPr>
              <a:t>The profit volume chart is more convenient method of showing the impact of changes in volume on profits. </a:t>
            </a:r>
          </a:p>
          <a:p>
            <a:pPr>
              <a:buFont typeface="Wingdings" pitchFamily="2" charset="2"/>
              <a:buChar char="§"/>
            </a:pPr>
            <a:endParaRPr lang="en-US" sz="3200" dirty="0" smtClean="0">
              <a:latin typeface="Calibri" pitchFamily="34" charset="0"/>
              <a:cs typeface="Calibri" pitchFamily="34" charset="0"/>
            </a:endParaRPr>
          </a:p>
          <a:p>
            <a:pPr>
              <a:buFont typeface="Wingdings" pitchFamily="2" charset="2"/>
              <a:buChar char="§"/>
            </a:pPr>
            <a:r>
              <a:rPr lang="en-US" sz="3200" dirty="0" smtClean="0">
                <a:latin typeface="Calibri" pitchFamily="34" charset="0"/>
                <a:cs typeface="Calibri" pitchFamily="34" charset="0"/>
              </a:rPr>
              <a:t>Under this method of CVP analysis, only the profit or loss line is drawn in order to identify the break-even level.</a:t>
            </a:r>
          </a:p>
          <a:p>
            <a:pPr lvl="1">
              <a:buNone/>
            </a:pPr>
            <a:r>
              <a:rPr lang="en-US" dirty="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b="1" dirty="0" smtClean="0"/>
              <a:t/>
            </a:r>
            <a:br>
              <a:rPr lang="en-US" sz="5400" b="1" dirty="0" smtClean="0"/>
            </a:br>
            <a:r>
              <a:rPr lang="en-US" sz="5400" b="1" dirty="0" smtClean="0"/>
              <a:t/>
            </a:r>
            <a:br>
              <a:rPr lang="en-US" sz="5400" b="1" dirty="0" smtClean="0"/>
            </a:br>
            <a:r>
              <a:rPr lang="en-US" sz="5400" b="1" dirty="0" smtClean="0"/>
              <a:t/>
            </a:r>
            <a:br>
              <a:rPr lang="en-US" sz="5400" b="1" dirty="0" smtClean="0"/>
            </a:br>
            <a:r>
              <a:rPr lang="en-US" sz="3600" b="1" dirty="0" smtClean="0"/>
              <a:t>Activity </a:t>
            </a:r>
            <a:r>
              <a:rPr lang="en-US" sz="3600" dirty="0" smtClean="0"/>
              <a:t/>
            </a:r>
            <a:br>
              <a:rPr lang="en-US" sz="3600" dirty="0" smtClean="0"/>
            </a:br>
            <a:endParaRPr lang="en-US" sz="3600" dirty="0"/>
          </a:p>
        </p:txBody>
      </p:sp>
      <p:sp>
        <p:nvSpPr>
          <p:cNvPr id="7" name="Content Placeholder 6"/>
          <p:cNvSpPr>
            <a:spLocks noGrp="1"/>
          </p:cNvSpPr>
          <p:nvPr>
            <p:ph idx="1"/>
          </p:nvPr>
        </p:nvSpPr>
        <p:spPr/>
        <p:txBody>
          <a:bodyPr/>
          <a:lstStyle/>
          <a:p>
            <a:pPr lvl="0">
              <a:buNone/>
            </a:pPr>
            <a:r>
              <a:rPr lang="en-US" sz="3200" dirty="0" smtClean="0">
                <a:latin typeface="Calibri" pitchFamily="34" charset="0"/>
                <a:ea typeface="Times New Roman" pitchFamily="18" charset="0"/>
                <a:cs typeface="Calibri" pitchFamily="34" charset="0"/>
              </a:rPr>
              <a:t>	</a:t>
            </a:r>
            <a:r>
              <a:rPr lang="en-US" sz="2800" dirty="0" smtClean="0">
                <a:latin typeface="Calibri" pitchFamily="34" charset="0"/>
                <a:ea typeface="Times New Roman" pitchFamily="18" charset="0"/>
                <a:cs typeface="Calibri" pitchFamily="34" charset="0"/>
              </a:rPr>
              <a:t>Using the information given in the </a:t>
            </a:r>
            <a:r>
              <a:rPr lang="en-US" sz="2800" dirty="0" smtClean="0">
                <a:latin typeface="Calibri" pitchFamily="34" charset="0"/>
                <a:ea typeface="Times New Roman" pitchFamily="18" charset="0"/>
                <a:cs typeface="Calibri" pitchFamily="34" charset="0"/>
              </a:rPr>
              <a:t>Activity 1, </a:t>
            </a:r>
            <a:r>
              <a:rPr lang="en-US" sz="2800" dirty="0" smtClean="0">
                <a:latin typeface="Calibri" pitchFamily="34" charset="0"/>
                <a:ea typeface="Times New Roman" pitchFamily="18" charset="0"/>
                <a:cs typeface="Calibri" pitchFamily="34" charset="0"/>
              </a:rPr>
              <a:t>develop the Profit chart.</a:t>
            </a:r>
            <a:endParaRPr lang="en-US" sz="2800" dirty="0" smtClean="0">
              <a:latin typeface="Calibri" pitchFamily="34" charset="0"/>
              <a:cs typeface="Calibri" pitchFamily="34" charset="0"/>
            </a:endParaRPr>
          </a:p>
          <a:p>
            <a:pPr>
              <a:buNone/>
            </a:pPr>
            <a:endParaRPr lang="en-US" dirty="0"/>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93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18" name="Rectangle 2"/>
          <p:cNvSpPr>
            <a:spLocks noChangeArrowheads="1"/>
          </p:cNvSpPr>
          <p:nvPr/>
        </p:nvSpPr>
        <p:spPr bwMode="auto">
          <a:xfrm>
            <a:off x="-22860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Calibri" pitchFamily="34" charset="0"/>
                <a:cs typeface="Calibri" pitchFamily="34" charset="0"/>
              </a:rPr>
              <a:t>Profit chart and product range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sz="2800" dirty="0" smtClean="0">
                <a:latin typeface="Calibri" pitchFamily="34" charset="0"/>
                <a:cs typeface="Calibri" pitchFamily="34" charset="0"/>
              </a:rPr>
              <a:t>The simple break-even analysis can be extended to cope with the multi-product situation provided the assumption that the organization sells its products in a constant mix. </a:t>
            </a:r>
          </a:p>
          <a:p>
            <a:pPr>
              <a:buFont typeface="Wingdings" pitchFamily="2" charset="2"/>
              <a:buChar char="§"/>
            </a:pPr>
            <a:r>
              <a:rPr lang="en-US" sz="2800" b="1" dirty="0" smtClean="0">
                <a:latin typeface="Calibri" pitchFamily="34" charset="0"/>
                <a:cs typeface="Calibri" pitchFamily="34" charset="0"/>
              </a:rPr>
              <a:t>Steps</a:t>
            </a:r>
          </a:p>
          <a:p>
            <a:pPr lvl="2">
              <a:buNone/>
            </a:pPr>
            <a:r>
              <a:rPr lang="en-US" sz="2800" dirty="0" smtClean="0">
                <a:latin typeface="Calibri" pitchFamily="34" charset="0"/>
                <a:cs typeface="Calibri" pitchFamily="34" charset="0"/>
              </a:rPr>
              <a:t>1.	Calculate C/S ratio</a:t>
            </a:r>
          </a:p>
          <a:p>
            <a:pPr lvl="2">
              <a:buNone/>
            </a:pPr>
            <a:r>
              <a:rPr lang="en-US" sz="2800" dirty="0" smtClean="0">
                <a:latin typeface="Calibri" pitchFamily="34" charset="0"/>
                <a:cs typeface="Calibri" pitchFamily="34" charset="0"/>
              </a:rPr>
              <a:t>2.	Determine the priority ranking</a:t>
            </a:r>
          </a:p>
          <a:p>
            <a:pPr lvl="2">
              <a:buNone/>
            </a:pPr>
            <a:r>
              <a:rPr lang="en-US" sz="2800" dirty="0" smtClean="0">
                <a:latin typeface="Calibri" pitchFamily="34" charset="0"/>
                <a:cs typeface="Calibri" pitchFamily="34" charset="0"/>
              </a:rPr>
              <a:t>3.	Draw a graph according to the priority</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Activity </a:t>
            </a:r>
            <a:r>
              <a:rPr lang="en-US" dirty="0" smtClean="0"/>
              <a:t/>
            </a:r>
            <a:br>
              <a:rPr lang="en-US" dirty="0" smtClean="0"/>
            </a:br>
            <a:endParaRPr lang="en-US" dirty="0"/>
          </a:p>
        </p:txBody>
      </p:sp>
      <p:graphicFrame>
        <p:nvGraphicFramePr>
          <p:cNvPr id="4" name="Table 3"/>
          <p:cNvGraphicFramePr>
            <a:graphicFrameLocks noGrp="1"/>
          </p:cNvGraphicFramePr>
          <p:nvPr/>
        </p:nvGraphicFramePr>
        <p:xfrm>
          <a:off x="1847532" y="2880360"/>
          <a:ext cx="5448935" cy="1097280"/>
        </p:xfrm>
        <a:graphic>
          <a:graphicData uri="http://schemas.openxmlformats.org/drawingml/2006/table">
            <a:tbl>
              <a:tblPr/>
              <a:tblGrid>
                <a:gridCol w="1699895"/>
                <a:gridCol w="1874520"/>
                <a:gridCol w="1874520"/>
              </a:tblGrid>
              <a:tr h="0">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dirty="0">
                        <a:latin typeface="Times New Roman"/>
                        <a:ea typeface="Times New Roman"/>
                        <a:cs typeface="Times New Roman"/>
                      </a:endParaRPr>
                    </a:p>
                  </a:txBody>
                  <a:tcPr marL="68580" marR="68580" marT="0" marB="0">
                    <a:lnL>
                      <a:noFill/>
                    </a:lnL>
                    <a:lnR>
                      <a:noFill/>
                    </a:lnR>
                    <a:lnT>
                      <a:noFill/>
                    </a:lnT>
                    <a:lnB>
                      <a:noFill/>
                    </a:lnB>
                  </a:tcPr>
                </a:tc>
              </a:tr>
            </a:tbl>
          </a:graphicData>
        </a:graphic>
      </p:graphicFrame>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6" name="Text Box 4"/>
          <p:cNvSpPr txBox="1">
            <a:spLocks noChangeArrowheads="1"/>
          </p:cNvSpPr>
          <p:nvPr/>
        </p:nvSpPr>
        <p:spPr bwMode="auto">
          <a:xfrm>
            <a:off x="762000" y="1828800"/>
            <a:ext cx="7772400" cy="4191000"/>
          </a:xfrm>
          <a:prstGeom prst="rect">
            <a:avLst/>
          </a:prstGeom>
          <a:solidFill>
            <a:srgbClr val="FFFFFF"/>
          </a:solidFill>
          <a:ln w="9525">
            <a:solidFill>
              <a:srgbClr val="000000"/>
            </a:solidFill>
            <a:miter lim="800000"/>
            <a:headEnd/>
            <a:tailEnd/>
          </a:ln>
        </p:spPr>
        <p:txBody>
          <a:bodyPr vert="horz" wrap="non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 firm is producing three products namely X, Y and Z. It has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 fixed cost of Rs.50,000</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smtClean="0">
              <a:latin typeface="Calibri"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smtClean="0">
              <a:latin typeface="Calibri"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Prepare a profit chart and calculate BEP if the company is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producing in most  profitable way.</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0" name="Table 9"/>
          <p:cNvGraphicFramePr>
            <a:graphicFrameLocks noGrp="1"/>
          </p:cNvGraphicFramePr>
          <p:nvPr/>
        </p:nvGraphicFramePr>
        <p:xfrm>
          <a:off x="1447800" y="3048000"/>
          <a:ext cx="5848667" cy="1447800"/>
        </p:xfrm>
        <a:graphic>
          <a:graphicData uri="http://schemas.openxmlformats.org/drawingml/2006/table">
            <a:tbl>
              <a:tblPr/>
              <a:tblGrid>
                <a:gridCol w="1824599"/>
                <a:gridCol w="2012034"/>
                <a:gridCol w="2012034"/>
              </a:tblGrid>
              <a:tr h="338921">
                <a:tc>
                  <a:txBody>
                    <a:bodyPr/>
                    <a:lstStyle/>
                    <a:p>
                      <a:pPr marL="0" marR="0" algn="ctr">
                        <a:lnSpc>
                          <a:spcPct val="150000"/>
                        </a:lnSpc>
                        <a:spcBef>
                          <a:spcPts val="0"/>
                        </a:spcBef>
                        <a:spcAft>
                          <a:spcPts val="0"/>
                        </a:spcAft>
                      </a:pPr>
                      <a:r>
                        <a:rPr lang="en-US" sz="1400" b="1" dirty="0" smtClean="0">
                          <a:latin typeface="Times New Roman"/>
                          <a:ea typeface="Times New Roman"/>
                          <a:cs typeface="Times New Roman"/>
                        </a:rPr>
                        <a:t>Product</a:t>
                      </a:r>
                      <a:endParaRPr lang="en-US" sz="14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r>
                        <a:rPr lang="en-US" sz="1400" b="1" smtClean="0">
                          <a:latin typeface="Times New Roman"/>
                          <a:ea typeface="Times New Roman"/>
                          <a:cs typeface="Times New Roman"/>
                        </a:rPr>
                        <a:t>Sales (Rs.’000)</a:t>
                      </a:r>
                      <a:endParaRPr lang="en-US" sz="14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r>
                        <a:rPr lang="en-US" sz="1400" b="1" smtClean="0">
                          <a:latin typeface="Times New Roman"/>
                          <a:ea typeface="Times New Roman"/>
                          <a:cs typeface="Times New Roman"/>
                        </a:rPr>
                        <a:t>Variable costs (Rs.’000)</a:t>
                      </a:r>
                      <a:endParaRPr lang="en-US" sz="1400" dirty="0">
                        <a:latin typeface="Times New Roman"/>
                        <a:ea typeface="Times New Roman"/>
                        <a:cs typeface="Times New Roman"/>
                      </a:endParaRPr>
                    </a:p>
                  </a:txBody>
                  <a:tcPr marL="68580" marR="68580" marT="0" marB="0">
                    <a:lnL>
                      <a:noFill/>
                    </a:lnL>
                    <a:lnR>
                      <a:noFill/>
                    </a:lnR>
                    <a:lnT>
                      <a:noFill/>
                    </a:lnT>
                    <a:lnB>
                      <a:noFill/>
                    </a:lnB>
                  </a:tcPr>
                </a:tc>
              </a:tr>
              <a:tr h="338921">
                <a:tc>
                  <a:txBody>
                    <a:bodyPr/>
                    <a:lstStyle/>
                    <a:p>
                      <a:pPr marL="0" marR="0" algn="ctr">
                        <a:lnSpc>
                          <a:spcPct val="150000"/>
                        </a:lnSpc>
                        <a:spcBef>
                          <a:spcPts val="0"/>
                        </a:spcBef>
                        <a:spcAft>
                          <a:spcPts val="0"/>
                        </a:spcAft>
                      </a:pPr>
                      <a:r>
                        <a:rPr lang="en-US" sz="1400" smtClean="0">
                          <a:latin typeface="Times New Roman"/>
                          <a:ea typeface="Times New Roman"/>
                          <a:cs typeface="Times New Roman"/>
                        </a:rPr>
                        <a:t>X</a:t>
                      </a:r>
                      <a:endParaRPr lang="en-US" sz="14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r>
                        <a:rPr lang="en-US" sz="1400" smtClean="0">
                          <a:latin typeface="Times New Roman"/>
                          <a:ea typeface="Times New Roman"/>
                          <a:cs typeface="Times New Roman"/>
                        </a:rPr>
                        <a:t>150</a:t>
                      </a:r>
                      <a:endParaRPr lang="en-US" sz="14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r>
                        <a:rPr lang="en-US" sz="1400" dirty="0" smtClean="0">
                          <a:latin typeface="Times New Roman"/>
                          <a:ea typeface="Times New Roman"/>
                          <a:cs typeface="Times New Roman"/>
                        </a:rPr>
                        <a:t>120</a:t>
                      </a:r>
                      <a:endParaRPr lang="en-US" sz="1400" dirty="0">
                        <a:latin typeface="Times New Roman"/>
                        <a:ea typeface="Times New Roman"/>
                        <a:cs typeface="Times New Roman"/>
                      </a:endParaRPr>
                    </a:p>
                  </a:txBody>
                  <a:tcPr marL="68580" marR="68580" marT="0" marB="0">
                    <a:lnL>
                      <a:noFill/>
                    </a:lnL>
                    <a:lnR>
                      <a:noFill/>
                    </a:lnR>
                    <a:lnT>
                      <a:noFill/>
                    </a:lnT>
                    <a:lnB>
                      <a:noFill/>
                    </a:lnB>
                  </a:tcPr>
                </a:tc>
              </a:tr>
              <a:tr h="384979">
                <a:tc>
                  <a:txBody>
                    <a:bodyPr/>
                    <a:lstStyle/>
                    <a:p>
                      <a:pPr marL="0" marR="0" algn="ctr">
                        <a:lnSpc>
                          <a:spcPct val="150000"/>
                        </a:lnSpc>
                        <a:spcBef>
                          <a:spcPts val="0"/>
                        </a:spcBef>
                        <a:spcAft>
                          <a:spcPts val="0"/>
                        </a:spcAft>
                      </a:pPr>
                      <a:r>
                        <a:rPr lang="en-US" sz="1400">
                          <a:latin typeface="Times New Roman"/>
                          <a:ea typeface="Times New Roman"/>
                          <a:cs typeface="Times New Roman"/>
                        </a:rPr>
                        <a:t>Y</a:t>
                      </a: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r>
                        <a:rPr lang="en-US" sz="1400">
                          <a:latin typeface="Times New Roman"/>
                          <a:ea typeface="Times New Roman"/>
                          <a:cs typeface="Times New Roman"/>
                        </a:rPr>
                        <a:t>40</a:t>
                      </a: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r>
                        <a:rPr lang="en-US" sz="1400">
                          <a:latin typeface="Times New Roman"/>
                          <a:ea typeface="Times New Roman"/>
                          <a:cs typeface="Times New Roman"/>
                        </a:rPr>
                        <a:t>20</a:t>
                      </a:r>
                    </a:p>
                  </a:txBody>
                  <a:tcPr marL="68580" marR="68580" marT="0" marB="0">
                    <a:lnL>
                      <a:noFill/>
                    </a:lnL>
                    <a:lnR>
                      <a:noFill/>
                    </a:lnR>
                    <a:lnT>
                      <a:noFill/>
                    </a:lnT>
                    <a:lnB>
                      <a:noFill/>
                    </a:lnB>
                  </a:tcPr>
                </a:tc>
              </a:tr>
              <a:tr h="384979">
                <a:tc>
                  <a:txBody>
                    <a:bodyPr/>
                    <a:lstStyle/>
                    <a:p>
                      <a:pPr marL="0" marR="0" algn="ctr">
                        <a:lnSpc>
                          <a:spcPct val="150000"/>
                        </a:lnSpc>
                        <a:spcBef>
                          <a:spcPts val="0"/>
                        </a:spcBef>
                        <a:spcAft>
                          <a:spcPts val="0"/>
                        </a:spcAft>
                      </a:pPr>
                      <a:r>
                        <a:rPr lang="en-US" sz="1400" dirty="0">
                          <a:latin typeface="Times New Roman"/>
                          <a:ea typeface="Times New Roman"/>
                          <a:cs typeface="Times New Roman"/>
                        </a:rPr>
                        <a:t>Z</a:t>
                      </a: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r>
                        <a:rPr lang="en-US" sz="1400" dirty="0">
                          <a:latin typeface="Times New Roman"/>
                          <a:ea typeface="Times New Roman"/>
                          <a:cs typeface="Times New Roman"/>
                        </a:rPr>
                        <a:t>60</a:t>
                      </a: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r>
                        <a:rPr lang="en-US" sz="1400" dirty="0" smtClean="0">
                          <a:latin typeface="Times New Roman"/>
                          <a:ea typeface="Times New Roman"/>
                          <a:cs typeface="Times New Roman"/>
                        </a:rPr>
                        <a:t>35</a:t>
                      </a:r>
                      <a:endParaRPr lang="en-US" sz="1400" dirty="0">
                        <a:latin typeface="Times New Roman"/>
                        <a:ea typeface="Times New Roman"/>
                        <a:cs typeface="Times New Roman"/>
                      </a:endParaRPr>
                    </a:p>
                  </a:txBody>
                  <a:tcPr marL="68580" marR="6858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lstStyle/>
          <a:p>
            <a:r>
              <a:rPr lang="en-US" sz="3600" b="1" dirty="0" smtClean="0">
                <a:latin typeface="Calibri" pitchFamily="34" charset="0"/>
                <a:cs typeface="Calibri" pitchFamily="34" charset="0"/>
              </a:rPr>
              <a:t>Sensitivity analysis and Uncertainty </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457200" y="1676400"/>
            <a:ext cx="8229600" cy="4495800"/>
          </a:xfrm>
        </p:spPr>
        <p:txBody>
          <a:bodyPr>
            <a:noAutofit/>
          </a:bodyPr>
          <a:lstStyle/>
          <a:p>
            <a:pPr algn="just">
              <a:buFont typeface="Wingdings" pitchFamily="2" charset="2"/>
              <a:buChar char="§"/>
            </a:pPr>
            <a:r>
              <a:rPr lang="en-US" sz="2800" dirty="0" smtClean="0">
                <a:latin typeface="Calibri" pitchFamily="34" charset="0"/>
                <a:cs typeface="Calibri" pitchFamily="34" charset="0"/>
              </a:rPr>
              <a:t>Sensitivity analysis is a “what-if” technique that managers use to examine how an outcome will change if the original predicted data are not achieved or if an underlying assumption changes. </a:t>
            </a:r>
          </a:p>
          <a:p>
            <a:pPr>
              <a:buFont typeface="Wingdings" pitchFamily="2" charset="2"/>
              <a:buChar char="§"/>
            </a:pPr>
            <a:r>
              <a:rPr lang="en-US" sz="2800" dirty="0" smtClean="0">
                <a:latin typeface="Calibri" pitchFamily="34" charset="0"/>
                <a:cs typeface="Calibri" pitchFamily="34" charset="0"/>
              </a:rPr>
              <a:t>“What” happens to profit “if”:</a:t>
            </a:r>
          </a:p>
          <a:p>
            <a:pPr lvl="1">
              <a:buNone/>
            </a:pPr>
            <a:r>
              <a:rPr lang="en-US" sz="2800" dirty="0" smtClean="0">
                <a:latin typeface="Calibri" pitchFamily="34" charset="0"/>
                <a:cs typeface="Calibri" pitchFamily="34" charset="0"/>
              </a:rPr>
              <a:t>			</a:t>
            </a:r>
            <a:r>
              <a:rPr lang="en-US" sz="2400" dirty="0" smtClean="0">
                <a:latin typeface="Calibri" pitchFamily="34" charset="0"/>
                <a:cs typeface="Calibri" pitchFamily="34" charset="0"/>
              </a:rPr>
              <a:t>Selling price changes</a:t>
            </a:r>
          </a:p>
          <a:p>
            <a:pPr lvl="1">
              <a:buNone/>
            </a:pPr>
            <a:r>
              <a:rPr lang="en-US" sz="2400" dirty="0" smtClean="0">
                <a:latin typeface="Calibri" pitchFamily="34" charset="0"/>
                <a:cs typeface="Calibri" pitchFamily="34" charset="0"/>
              </a:rPr>
              <a:t>			Volume changes</a:t>
            </a:r>
          </a:p>
          <a:p>
            <a:pPr lvl="1">
              <a:buNone/>
            </a:pPr>
            <a:r>
              <a:rPr lang="en-US" sz="2400" dirty="0" smtClean="0">
                <a:latin typeface="Calibri" pitchFamily="34" charset="0"/>
                <a:cs typeface="Calibri" pitchFamily="34" charset="0"/>
              </a:rPr>
              <a:t>			Cost structure changes</a:t>
            </a:r>
          </a:p>
          <a:p>
            <a:pPr lvl="4">
              <a:buNone/>
            </a:pPr>
            <a:r>
              <a:rPr lang="en-US" sz="2100" dirty="0" smtClean="0">
                <a:latin typeface="Calibri" pitchFamily="34" charset="0"/>
                <a:cs typeface="Calibri" pitchFamily="34" charset="0"/>
              </a:rPr>
              <a:t>   </a:t>
            </a:r>
            <a:r>
              <a:rPr lang="en-US" sz="2400" dirty="0" smtClean="0">
                <a:latin typeface="Calibri" pitchFamily="34" charset="0"/>
                <a:cs typeface="Calibri" pitchFamily="34" charset="0"/>
              </a:rPr>
              <a:t>Variable cost per unit changes</a:t>
            </a:r>
          </a:p>
          <a:p>
            <a:pPr lvl="2">
              <a:buNone/>
            </a:pPr>
            <a:r>
              <a:rPr lang="en-US" sz="2400" dirty="0" smtClean="0">
                <a:latin typeface="Calibri" pitchFamily="34" charset="0"/>
                <a:cs typeface="Calibri" pitchFamily="34" charset="0"/>
              </a:rPr>
              <a:t>		Fixed cost changes</a:t>
            </a:r>
          </a:p>
          <a:p>
            <a:pPr algn="just">
              <a:buNone/>
            </a:pPr>
            <a:endParaRPr lang="en-US" sz="28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1"/>
            <a:ext cx="8001000" cy="685800"/>
          </a:xfrm>
        </p:spPr>
        <p:txBody>
          <a:bodyPr/>
          <a:lstStyle/>
          <a:p>
            <a:endParaRPr lang="en-US" dirty="0"/>
          </a:p>
        </p:txBody>
      </p:sp>
      <p:sp>
        <p:nvSpPr>
          <p:cNvPr id="3" name="Content Placeholder 2"/>
          <p:cNvSpPr>
            <a:spLocks noGrp="1"/>
          </p:cNvSpPr>
          <p:nvPr>
            <p:ph idx="1"/>
          </p:nvPr>
        </p:nvSpPr>
        <p:spPr>
          <a:xfrm>
            <a:off x="566738" y="1143000"/>
            <a:ext cx="8001000" cy="5334000"/>
          </a:xfrm>
        </p:spPr>
        <p:txBody>
          <a:bodyPr/>
          <a:lstStyle/>
          <a:p>
            <a:endParaRPr lang="en-US" dirty="0" smtClean="0"/>
          </a:p>
          <a:p>
            <a:pPr>
              <a:buFont typeface="Wingdings" pitchFamily="2" charset="2"/>
              <a:buChar char="§"/>
            </a:pPr>
            <a:r>
              <a:rPr lang="en-US" sz="2800" dirty="0" smtClean="0">
                <a:latin typeface="Calibri" pitchFamily="34" charset="0"/>
                <a:cs typeface="Calibri" pitchFamily="34" charset="0"/>
              </a:rPr>
              <a:t>Another aspect of sensitivity analysis is margin of safety, the amount by which budgeted </a:t>
            </a:r>
            <a:r>
              <a:rPr lang="en-US" sz="2800" dirty="0" smtClean="0">
                <a:latin typeface="Calibri" pitchFamily="34" charset="0"/>
                <a:cs typeface="Calibri" pitchFamily="34" charset="0"/>
              </a:rPr>
              <a:t>(</a:t>
            </a:r>
            <a:r>
              <a:rPr lang="en-US" sz="2800" dirty="0" smtClean="0">
                <a:latin typeface="Calibri" pitchFamily="34" charset="0"/>
                <a:cs typeface="Calibri" pitchFamily="34" charset="0"/>
              </a:rPr>
              <a:t>or actual)revenues exceed breakeven revenues. </a:t>
            </a:r>
          </a:p>
          <a:p>
            <a:pPr>
              <a:buFont typeface="Wingdings" pitchFamily="2" charset="2"/>
              <a:buChar char="§"/>
            </a:pPr>
            <a:r>
              <a:rPr lang="en-US" sz="2800" dirty="0" smtClean="0">
                <a:latin typeface="Calibri" pitchFamily="34" charset="0"/>
                <a:cs typeface="Calibri" pitchFamily="34" charset="0"/>
              </a:rPr>
              <a:t>The margin of safety answers the “what-if” question: if budgeted revenues are above breakeven and drop, how far can they fall bellow budget before the breakeven point is reached?</a:t>
            </a:r>
          </a:p>
          <a:p>
            <a:pPr>
              <a:buFont typeface="Wingdings" pitchFamily="2" charset="2"/>
              <a:buChar char="§"/>
            </a:pPr>
            <a:r>
              <a:rPr lang="en-US" sz="2800" dirty="0" smtClean="0">
                <a:latin typeface="Calibri" pitchFamily="34" charset="0"/>
                <a:cs typeface="Calibri" pitchFamily="34" charset="0"/>
              </a:rPr>
              <a:t>Such a fall could be a result of a competitor introducing a better product, or poorly executed marketing programs, and so on. </a:t>
            </a:r>
            <a:endParaRPr lang="en-US" sz="2800" dirty="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225C9234-40D4-45B9-85D1-9D69B4C3AB2C}"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fontScale="90000"/>
          </a:bodyPr>
          <a:lstStyle/>
          <a:p>
            <a:r>
              <a:rPr lang="en-US" sz="2800" b="1" dirty="0" smtClean="0"/>
              <a:t/>
            </a:r>
            <a:br>
              <a:rPr lang="en-US" sz="2800" b="1" dirty="0" smtClean="0"/>
            </a:br>
            <a:r>
              <a:rPr lang="en-US" sz="4000" b="1" dirty="0" smtClean="0">
                <a:latin typeface="Calibri" pitchFamily="34" charset="0"/>
                <a:cs typeface="Calibri" pitchFamily="34" charset="0"/>
              </a:rPr>
              <a:t>Marginal costing and management decisions in short run</a:t>
            </a:r>
            <a:endParaRPr lang="en-US" sz="4000" dirty="0">
              <a:latin typeface="Calibri" pitchFamily="34" charset="0"/>
              <a:cs typeface="Calibri" pitchFamily="34" charset="0"/>
            </a:endParaRPr>
          </a:p>
        </p:txBody>
      </p:sp>
      <p:sp>
        <p:nvSpPr>
          <p:cNvPr id="3" name="Content Placeholder 2"/>
          <p:cNvSpPr>
            <a:spLocks noGrp="1"/>
          </p:cNvSpPr>
          <p:nvPr>
            <p:ph idx="1"/>
          </p:nvPr>
        </p:nvSpPr>
        <p:spPr>
          <a:xfrm>
            <a:off x="457200" y="2438400"/>
            <a:ext cx="8229600" cy="2590800"/>
          </a:xfrm>
        </p:spPr>
        <p:txBody>
          <a:bodyPr/>
          <a:lstStyle/>
          <a:p>
            <a:endParaRPr lang="en-US" dirty="0" smtClean="0"/>
          </a:p>
          <a:p>
            <a:r>
              <a:rPr lang="en-US" sz="3200" dirty="0" smtClean="0">
                <a:latin typeface="Calibri" pitchFamily="34" charset="0"/>
                <a:cs typeface="Calibri" pitchFamily="34" charset="0"/>
              </a:rPr>
              <a:t>Concept of Marginal Costing is very useful in making managerial decisions in the short run.</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610600" cy="530225"/>
          </a:xfrm>
        </p:spPr>
        <p:txBody>
          <a:bodyPr>
            <a:noAutofit/>
          </a:bodyPr>
          <a:lstStyle/>
          <a:p>
            <a:pPr lvl="0"/>
            <a:r>
              <a:rPr lang="en-US" sz="3200" b="1" dirty="0" smtClean="0">
                <a:latin typeface="Calibri" pitchFamily="34" charset="0"/>
                <a:cs typeface="Calibri" pitchFamily="34" charset="0"/>
              </a:rPr>
              <a:t>Marginal costing, when a limiting factor exists</a:t>
            </a:r>
            <a:endParaRPr lang="en-US" sz="3200" b="1" dirty="0">
              <a:latin typeface="Calibri" pitchFamily="34" charset="0"/>
              <a:cs typeface="Calibri" pitchFamily="34" charset="0"/>
            </a:endParaRPr>
          </a:p>
        </p:txBody>
      </p:sp>
      <p:sp>
        <p:nvSpPr>
          <p:cNvPr id="3" name="Content Placeholder 2"/>
          <p:cNvSpPr>
            <a:spLocks noGrp="1"/>
          </p:cNvSpPr>
          <p:nvPr>
            <p:ph idx="1"/>
          </p:nvPr>
        </p:nvSpPr>
        <p:spPr/>
        <p:txBody>
          <a:bodyPr>
            <a:normAutofit fontScale="92500" lnSpcReduction="10000"/>
          </a:bodyPr>
          <a:lstStyle/>
          <a:p>
            <a:endParaRPr lang="en-US" b="1" dirty="0" smtClean="0"/>
          </a:p>
          <a:p>
            <a:pPr>
              <a:buFont typeface="Wingdings" pitchFamily="2" charset="2"/>
              <a:buChar char="§"/>
            </a:pPr>
            <a:r>
              <a:rPr lang="en-US" dirty="0" smtClean="0">
                <a:latin typeface="Calibri" pitchFamily="34" charset="0"/>
                <a:cs typeface="Calibri" pitchFamily="34" charset="0"/>
              </a:rPr>
              <a:t>What is a limiting factor?</a:t>
            </a:r>
          </a:p>
          <a:p>
            <a:pPr>
              <a:buNone/>
            </a:pPr>
            <a:endParaRPr lang="en-US" b="1" dirty="0" smtClean="0">
              <a:latin typeface="Calibri" pitchFamily="34" charset="0"/>
              <a:cs typeface="Calibri" pitchFamily="34" charset="0"/>
            </a:endParaRPr>
          </a:p>
          <a:p>
            <a:pPr>
              <a:buFont typeface="Wingdings" pitchFamily="2" charset="2"/>
              <a:buChar char="§"/>
            </a:pPr>
            <a:r>
              <a:rPr lang="en-US" b="1" dirty="0" smtClean="0">
                <a:latin typeface="Calibri" pitchFamily="34" charset="0"/>
                <a:cs typeface="Calibri" pitchFamily="34" charset="0"/>
              </a:rPr>
              <a:t>Steps</a:t>
            </a:r>
            <a:r>
              <a:rPr lang="en-US" dirty="0" smtClean="0">
                <a:latin typeface="Calibri" pitchFamily="34" charset="0"/>
                <a:cs typeface="Calibri" pitchFamily="34" charset="0"/>
              </a:rPr>
              <a:t>:</a:t>
            </a:r>
          </a:p>
          <a:p>
            <a:pPr lvl="2">
              <a:buFont typeface="Wingdings" pitchFamily="2" charset="2"/>
              <a:buChar char="Ø"/>
            </a:pPr>
            <a:r>
              <a:rPr lang="en-US" sz="3000" dirty="0" smtClean="0">
                <a:latin typeface="Calibri" pitchFamily="34" charset="0"/>
                <a:cs typeface="Calibri" pitchFamily="34" charset="0"/>
              </a:rPr>
              <a:t>Ascertain the contribution</a:t>
            </a:r>
          </a:p>
          <a:p>
            <a:pPr lvl="2">
              <a:buFont typeface="Wingdings" pitchFamily="2" charset="2"/>
              <a:buChar char="Ø"/>
            </a:pPr>
            <a:r>
              <a:rPr lang="en-US" sz="3000" dirty="0" smtClean="0">
                <a:latin typeface="Calibri" pitchFamily="34" charset="0"/>
                <a:cs typeface="Calibri" pitchFamily="34" charset="0"/>
              </a:rPr>
              <a:t>Ascertain the contribution per limiting factor</a:t>
            </a:r>
          </a:p>
          <a:p>
            <a:pPr lvl="2">
              <a:buFont typeface="Wingdings" pitchFamily="2" charset="2"/>
              <a:buChar char="Ø"/>
            </a:pPr>
            <a:r>
              <a:rPr lang="en-US" sz="3000" dirty="0" smtClean="0">
                <a:latin typeface="Calibri" pitchFamily="34" charset="0"/>
                <a:cs typeface="Calibri" pitchFamily="34" charset="0"/>
              </a:rPr>
              <a:t>List the order of preferences</a:t>
            </a:r>
          </a:p>
          <a:p>
            <a:pPr lvl="2">
              <a:buNone/>
            </a:pPr>
            <a:endParaRPr lang="en-US" sz="2800" dirty="0" smtClean="0"/>
          </a:p>
          <a:p>
            <a:pPr lvl="2">
              <a:buNone/>
            </a:pPr>
            <a:r>
              <a:rPr lang="en-US" sz="2800" dirty="0" smtClean="0"/>
              <a:t>		</a:t>
            </a:r>
          </a:p>
          <a:p>
            <a:pPr lvl="2">
              <a:buNone/>
            </a:pPr>
            <a:endParaRPr 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Activity </a:t>
            </a:r>
            <a:r>
              <a:rPr lang="en-US" dirty="0" smtClean="0"/>
              <a:t/>
            </a:r>
            <a:br>
              <a:rPr lang="en-US" dirty="0" smtClean="0"/>
            </a:br>
            <a:endParaRPr lang="en-US" dirty="0"/>
          </a:p>
        </p:txBody>
      </p:sp>
      <p:graphicFrame>
        <p:nvGraphicFramePr>
          <p:cNvPr id="4" name="Table 3"/>
          <p:cNvGraphicFramePr>
            <a:graphicFrameLocks noGrp="1"/>
          </p:cNvGraphicFramePr>
          <p:nvPr/>
        </p:nvGraphicFramePr>
        <p:xfrm>
          <a:off x="1847532" y="2880360"/>
          <a:ext cx="5448935" cy="1097280"/>
        </p:xfrm>
        <a:graphic>
          <a:graphicData uri="http://schemas.openxmlformats.org/drawingml/2006/table">
            <a:tbl>
              <a:tblPr/>
              <a:tblGrid>
                <a:gridCol w="1699895"/>
                <a:gridCol w="1874520"/>
                <a:gridCol w="1874520"/>
              </a:tblGrid>
              <a:tr h="0">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dirty="0">
                        <a:latin typeface="Times New Roman"/>
                        <a:ea typeface="Times New Roman"/>
                        <a:cs typeface="Times New Roman"/>
                      </a:endParaRPr>
                    </a:p>
                  </a:txBody>
                  <a:tcPr marL="68580" marR="68580" marT="0" marB="0">
                    <a:lnL>
                      <a:noFill/>
                    </a:lnL>
                    <a:lnR>
                      <a:noFill/>
                    </a:lnR>
                    <a:lnT>
                      <a:noFill/>
                    </a:lnT>
                    <a:lnB>
                      <a:noFill/>
                    </a:lnB>
                  </a:tcPr>
                </a:tc>
              </a:tr>
            </a:tbl>
          </a:graphicData>
        </a:graphic>
      </p:graphicFrame>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86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8609" name="Text Box 1"/>
          <p:cNvSpPr txBox="1">
            <a:spLocks noChangeArrowheads="1"/>
          </p:cNvSpPr>
          <p:nvPr/>
        </p:nvSpPr>
        <p:spPr bwMode="auto">
          <a:xfrm>
            <a:off x="1371600" y="1905000"/>
            <a:ext cx="6781800" cy="4191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tab pos="342900" algn="l"/>
                <a:tab pos="800100" algn="l"/>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8001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Company is producing 4 products and planning it’s production mix for the next period.  Estimated cost, sales and production data are given below.</a:t>
            </a:r>
          </a:p>
          <a:p>
            <a:pPr marL="0" marR="0" lvl="0" indent="0" algn="just" defTabSz="914400" rtl="0" eaLnBrk="0" fontAlgn="base" latinLnBrk="0" hangingPunct="0">
              <a:lnSpc>
                <a:spcPct val="100000"/>
              </a:lnSpc>
              <a:spcBef>
                <a:spcPct val="0"/>
              </a:spcBef>
              <a:spcAft>
                <a:spcPct val="0"/>
              </a:spcAft>
              <a:buClrTx/>
              <a:buSzTx/>
              <a:buFontTx/>
              <a:buNone/>
              <a:tabLst>
                <a:tab pos="342900" algn="l"/>
                <a:tab pos="800100" algn="l"/>
              </a:tabLst>
            </a:pPr>
            <a:endParaRPr lang="en-US" sz="16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800100" algn="l"/>
              </a:tabLst>
            </a:pPr>
            <a:endParaRPr lang="en-US" sz="16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800100" algn="l"/>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800100" algn="l"/>
              </a:tabLst>
            </a:pPr>
            <a:endParaRPr lang="en-US" sz="16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800100" algn="l"/>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800100" algn="l"/>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800100" algn="l"/>
              </a:tabLst>
            </a:pP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800100" algn="l"/>
              </a:tabLst>
            </a:pP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800100" algn="l"/>
              </a:tabLst>
            </a:pP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8001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Based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 the above data, what is the most appropriate mix if;</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8001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Labour hours are limited to 50,000 hours in a period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8001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Materials are limited to 110,000 Kg in a period.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 pos="8001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2" name="Table 11"/>
          <p:cNvGraphicFramePr>
            <a:graphicFrameLocks noGrp="1"/>
          </p:cNvGraphicFramePr>
          <p:nvPr/>
        </p:nvGraphicFramePr>
        <p:xfrm>
          <a:off x="1752601" y="2971800"/>
          <a:ext cx="6095999" cy="2011680"/>
        </p:xfrm>
        <a:graphic>
          <a:graphicData uri="http://schemas.openxmlformats.org/drawingml/2006/table">
            <a:tbl>
              <a:tblPr/>
              <a:tblGrid>
                <a:gridCol w="2673684"/>
                <a:gridCol w="935789"/>
                <a:gridCol w="935789"/>
                <a:gridCol w="802105"/>
                <a:gridCol w="748632"/>
              </a:tblGrid>
              <a:tr h="0">
                <a:tc>
                  <a:txBody>
                    <a:bodyPr/>
                    <a:lstStyle/>
                    <a:p>
                      <a:pPr marL="0" marR="0" algn="just">
                        <a:lnSpc>
                          <a:spcPct val="150000"/>
                        </a:lnSpc>
                        <a:spcBef>
                          <a:spcPts val="0"/>
                        </a:spcBef>
                        <a:spcAft>
                          <a:spcPts val="0"/>
                        </a:spcAft>
                        <a:tabLst>
                          <a:tab pos="342900" algn="l"/>
                        </a:tabLst>
                      </a:pPr>
                      <a:r>
                        <a:rPr lang="en-US" sz="1600" b="1" dirty="0">
                          <a:latin typeface="Times New Roman"/>
                          <a:ea typeface="Times New Roman"/>
                        </a:rPr>
                        <a:t>Product</a:t>
                      </a:r>
                      <a:endParaRPr lang="en-US" sz="1600" dirty="0">
                        <a:latin typeface="Times New Roman"/>
                        <a:ea typeface="Times New Roman"/>
                      </a:endParaRP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600" b="1">
                          <a:latin typeface="Times New Roman"/>
                          <a:ea typeface="Times New Roman"/>
                        </a:rPr>
                        <a:t>W</a:t>
                      </a:r>
                      <a:endParaRPr lang="en-US" sz="1600">
                        <a:latin typeface="Times New Roman"/>
                        <a:ea typeface="Times New Roman"/>
                      </a:endParaRP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600" b="1">
                          <a:latin typeface="Times New Roman"/>
                          <a:ea typeface="Times New Roman"/>
                        </a:rPr>
                        <a:t>X</a:t>
                      </a:r>
                      <a:endParaRPr lang="en-US" sz="1600">
                        <a:latin typeface="Times New Roman"/>
                        <a:ea typeface="Times New Roman"/>
                      </a:endParaRP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600" b="1">
                          <a:latin typeface="Times New Roman"/>
                          <a:ea typeface="Times New Roman"/>
                        </a:rPr>
                        <a:t>Y</a:t>
                      </a:r>
                      <a:endParaRPr lang="en-US" sz="1600">
                        <a:latin typeface="Times New Roman"/>
                        <a:ea typeface="Times New Roman"/>
                      </a:endParaRP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600" b="1">
                          <a:latin typeface="Times New Roman"/>
                          <a:ea typeface="Times New Roman"/>
                        </a:rPr>
                        <a:t>Z</a:t>
                      </a:r>
                      <a:endParaRPr lang="en-US" sz="1600">
                        <a:latin typeface="Times New Roman"/>
                        <a:ea typeface="Times New Roman"/>
                      </a:endParaRPr>
                    </a:p>
                  </a:txBody>
                  <a:tcPr marL="68580" marR="68580" marT="0" marB="0">
                    <a:lnL>
                      <a:noFill/>
                    </a:lnL>
                    <a:lnR>
                      <a:noFill/>
                    </a:lnR>
                    <a:lnT>
                      <a:noFill/>
                    </a:lnT>
                    <a:lnB>
                      <a:noFill/>
                    </a:lnB>
                  </a:tcPr>
                </a:tc>
              </a:tr>
              <a:tr h="0">
                <a:tc>
                  <a:txBody>
                    <a:bodyPr/>
                    <a:lstStyle/>
                    <a:p>
                      <a:pPr marL="0" marR="0" algn="just">
                        <a:lnSpc>
                          <a:spcPct val="150000"/>
                        </a:lnSpc>
                        <a:spcBef>
                          <a:spcPts val="0"/>
                        </a:spcBef>
                        <a:spcAft>
                          <a:spcPts val="0"/>
                        </a:spcAft>
                        <a:tabLst>
                          <a:tab pos="342900" algn="l"/>
                        </a:tabLst>
                      </a:pPr>
                      <a:r>
                        <a:rPr lang="en-US" sz="1800" dirty="0">
                          <a:latin typeface="Times New Roman"/>
                          <a:ea typeface="Times New Roman"/>
                        </a:rPr>
                        <a:t>Selling price per unit</a:t>
                      </a: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800" dirty="0">
                          <a:latin typeface="Times New Roman"/>
                          <a:ea typeface="Times New Roman"/>
                        </a:rPr>
                        <a:t>20</a:t>
                      </a: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800">
                          <a:latin typeface="Times New Roman"/>
                          <a:ea typeface="Times New Roman"/>
                        </a:rPr>
                        <a:t>30</a:t>
                      </a: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800">
                          <a:latin typeface="Times New Roman"/>
                          <a:ea typeface="Times New Roman"/>
                        </a:rPr>
                        <a:t>40</a:t>
                      </a: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800">
                          <a:latin typeface="Times New Roman"/>
                          <a:ea typeface="Times New Roman"/>
                        </a:rPr>
                        <a:t>36</a:t>
                      </a:r>
                    </a:p>
                  </a:txBody>
                  <a:tcPr marL="68580" marR="68580" marT="0" marB="0">
                    <a:lnL>
                      <a:noFill/>
                    </a:lnL>
                    <a:lnR>
                      <a:noFill/>
                    </a:lnR>
                    <a:lnT>
                      <a:noFill/>
                    </a:lnT>
                    <a:lnB>
                      <a:noFill/>
                    </a:lnB>
                  </a:tcPr>
                </a:tc>
              </a:tr>
              <a:tr h="0">
                <a:tc>
                  <a:txBody>
                    <a:bodyPr/>
                    <a:lstStyle/>
                    <a:p>
                      <a:pPr marL="0" marR="0" algn="just">
                        <a:lnSpc>
                          <a:spcPct val="150000"/>
                        </a:lnSpc>
                        <a:spcBef>
                          <a:spcPts val="0"/>
                        </a:spcBef>
                        <a:spcAft>
                          <a:spcPts val="0"/>
                        </a:spcAft>
                        <a:tabLst>
                          <a:tab pos="342900" algn="l"/>
                        </a:tabLst>
                      </a:pPr>
                      <a:r>
                        <a:rPr lang="en-US" sz="1800" dirty="0">
                          <a:latin typeface="Times New Roman"/>
                          <a:ea typeface="Times New Roman"/>
                        </a:rPr>
                        <a:t>Labour (2/= per hour)</a:t>
                      </a: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800" dirty="0">
                          <a:latin typeface="Times New Roman"/>
                          <a:ea typeface="Times New Roman"/>
                        </a:rPr>
                        <a:t>6</a:t>
                      </a: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800" dirty="0">
                          <a:latin typeface="Times New Roman"/>
                          <a:ea typeface="Times New Roman"/>
                        </a:rPr>
                        <a:t>4</a:t>
                      </a: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800">
                          <a:latin typeface="Times New Roman"/>
                          <a:ea typeface="Times New Roman"/>
                        </a:rPr>
                        <a:t>14</a:t>
                      </a: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800">
                          <a:latin typeface="Times New Roman"/>
                          <a:ea typeface="Times New Roman"/>
                        </a:rPr>
                        <a:t>10</a:t>
                      </a:r>
                    </a:p>
                  </a:txBody>
                  <a:tcPr marL="68580" marR="68580" marT="0" marB="0">
                    <a:lnL>
                      <a:noFill/>
                    </a:lnL>
                    <a:lnR>
                      <a:noFill/>
                    </a:lnR>
                    <a:lnT>
                      <a:noFill/>
                    </a:lnT>
                    <a:lnB>
                      <a:noFill/>
                    </a:lnB>
                  </a:tcPr>
                </a:tc>
              </a:tr>
              <a:tr h="0">
                <a:tc>
                  <a:txBody>
                    <a:bodyPr/>
                    <a:lstStyle/>
                    <a:p>
                      <a:pPr marL="0" marR="0" algn="just">
                        <a:lnSpc>
                          <a:spcPct val="150000"/>
                        </a:lnSpc>
                        <a:spcBef>
                          <a:spcPts val="0"/>
                        </a:spcBef>
                        <a:spcAft>
                          <a:spcPts val="0"/>
                        </a:spcAft>
                        <a:tabLst>
                          <a:tab pos="342900" algn="l"/>
                        </a:tabLst>
                      </a:pPr>
                      <a:r>
                        <a:rPr lang="en-US" sz="1800">
                          <a:latin typeface="Times New Roman"/>
                          <a:ea typeface="Times New Roman"/>
                        </a:rPr>
                        <a:t>Material (1/= per kg)</a:t>
                      </a: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800" dirty="0">
                          <a:latin typeface="Times New Roman"/>
                          <a:ea typeface="Times New Roman"/>
                        </a:rPr>
                        <a:t>6</a:t>
                      </a: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800" dirty="0">
                          <a:latin typeface="Times New Roman"/>
                          <a:ea typeface="Times New Roman"/>
                        </a:rPr>
                        <a:t>18</a:t>
                      </a: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800" dirty="0">
                          <a:latin typeface="Times New Roman"/>
                          <a:ea typeface="Times New Roman"/>
                        </a:rPr>
                        <a:t>10</a:t>
                      </a: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800">
                          <a:latin typeface="Times New Roman"/>
                          <a:ea typeface="Times New Roman"/>
                        </a:rPr>
                        <a:t>12</a:t>
                      </a:r>
                    </a:p>
                  </a:txBody>
                  <a:tcPr marL="68580" marR="68580" marT="0" marB="0">
                    <a:lnL>
                      <a:noFill/>
                    </a:lnL>
                    <a:lnR>
                      <a:noFill/>
                    </a:lnR>
                    <a:lnT>
                      <a:noFill/>
                    </a:lnT>
                    <a:lnB>
                      <a:noFill/>
                    </a:lnB>
                  </a:tcPr>
                </a:tc>
              </a:tr>
              <a:tr h="0">
                <a:tc>
                  <a:txBody>
                    <a:bodyPr/>
                    <a:lstStyle/>
                    <a:p>
                      <a:pPr marL="0" marR="0" algn="just">
                        <a:lnSpc>
                          <a:spcPct val="150000"/>
                        </a:lnSpc>
                        <a:spcBef>
                          <a:spcPts val="0"/>
                        </a:spcBef>
                        <a:spcAft>
                          <a:spcPts val="0"/>
                        </a:spcAft>
                        <a:tabLst>
                          <a:tab pos="342900" algn="l"/>
                        </a:tabLst>
                      </a:pPr>
                      <a:r>
                        <a:rPr lang="en-US" sz="1800">
                          <a:latin typeface="Times New Roman"/>
                          <a:ea typeface="Times New Roman"/>
                        </a:rPr>
                        <a:t>Maximum demand (units)</a:t>
                      </a: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800">
                          <a:latin typeface="Times New Roman"/>
                          <a:ea typeface="Times New Roman"/>
                        </a:rPr>
                        <a:t>5,000</a:t>
                      </a: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800" dirty="0">
                          <a:latin typeface="Times New Roman"/>
                          <a:ea typeface="Times New Roman"/>
                        </a:rPr>
                        <a:t>5,000</a:t>
                      </a: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800" dirty="0">
                          <a:latin typeface="Times New Roman"/>
                          <a:ea typeface="Times New Roman"/>
                        </a:rPr>
                        <a:t>5,000</a:t>
                      </a: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tabLst>
                          <a:tab pos="342900" algn="l"/>
                        </a:tabLst>
                      </a:pPr>
                      <a:r>
                        <a:rPr lang="en-US" sz="1800" dirty="0">
                          <a:latin typeface="Times New Roman"/>
                          <a:ea typeface="Times New Roman"/>
                        </a:rPr>
                        <a:t>5,000</a:t>
                      </a:r>
                    </a:p>
                  </a:txBody>
                  <a:tcPr marL="68580" marR="6858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cs typeface="Calibri" pitchFamily="34" charset="0"/>
              </a:rPr>
              <a:t>Acceptance of a special order</a:t>
            </a:r>
            <a:endParaRPr lang="en-US" b="1" dirty="0">
              <a:latin typeface="Calibri" pitchFamily="34" charset="0"/>
              <a:cs typeface="Calibri" pitchFamily="34" charset="0"/>
            </a:endParaRPr>
          </a:p>
        </p:txBody>
      </p:sp>
      <p:sp>
        <p:nvSpPr>
          <p:cNvPr id="3" name="Content Placeholder 2"/>
          <p:cNvSpPr>
            <a:spLocks noGrp="1"/>
          </p:cNvSpPr>
          <p:nvPr>
            <p:ph idx="1"/>
          </p:nvPr>
        </p:nvSpPr>
        <p:spPr/>
        <p:txBody>
          <a:bodyPr/>
          <a:lstStyle/>
          <a:p>
            <a:endParaRPr lang="en-US" sz="2800" dirty="0" smtClean="0"/>
          </a:p>
          <a:p>
            <a:pPr>
              <a:buFont typeface="Wingdings" pitchFamily="2" charset="2"/>
              <a:buChar char="§"/>
            </a:pPr>
            <a:r>
              <a:rPr lang="en-US" sz="3200" dirty="0" smtClean="0">
                <a:latin typeface="Calibri" pitchFamily="34" charset="0"/>
                <a:cs typeface="Calibri" pitchFamily="34" charset="0"/>
              </a:rPr>
              <a:t>What is a special order?</a:t>
            </a:r>
          </a:p>
          <a:p>
            <a:pPr>
              <a:buFont typeface="Wingdings" pitchFamily="2" charset="2"/>
              <a:buChar char="§"/>
            </a:pPr>
            <a:endParaRPr lang="en-US" sz="3200" dirty="0" smtClean="0">
              <a:latin typeface="Calibri" pitchFamily="34" charset="0"/>
              <a:cs typeface="Calibri" pitchFamily="34" charset="0"/>
            </a:endParaRPr>
          </a:p>
          <a:p>
            <a:pPr>
              <a:buFont typeface="Wingdings" pitchFamily="2" charset="2"/>
              <a:buChar char="§"/>
            </a:pPr>
            <a:r>
              <a:rPr lang="en-US" sz="3200" dirty="0" smtClean="0">
                <a:latin typeface="Calibri" pitchFamily="34" charset="0"/>
                <a:cs typeface="Calibri" pitchFamily="34" charset="0"/>
              </a:rPr>
              <a:t>What are the fundamental criteria to accept or reject a special order?</a:t>
            </a:r>
          </a:p>
          <a:p>
            <a:endParaRPr lang="en-US" dirty="0" smtClean="0"/>
          </a:p>
          <a:p>
            <a:pPr lvl="3">
              <a:buNone/>
            </a:pPr>
            <a:endParaRPr lang="en-US" sz="28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r>
              <a:rPr lang="en-US" sz="3600" b="1" dirty="0" smtClean="0">
                <a:solidFill>
                  <a:schemeClr val="tx2"/>
                </a:solidFill>
                <a:latin typeface="Calibri" pitchFamily="34" charset="0"/>
                <a:cs typeface="Calibri" pitchFamily="34" charset="0"/>
              </a:rPr>
              <a:t>Importance of CVP Analysis</a:t>
            </a:r>
            <a:endParaRPr lang="en-US" sz="3600" b="1" dirty="0">
              <a:latin typeface="Calibri" pitchFamily="34" charset="0"/>
              <a:cs typeface="Calibri" pitchFamily="34" charset="0"/>
            </a:endParaRPr>
          </a:p>
        </p:txBody>
      </p:sp>
      <p:sp>
        <p:nvSpPr>
          <p:cNvPr id="3" name="Content Placeholder 2"/>
          <p:cNvSpPr>
            <a:spLocks noGrp="1"/>
          </p:cNvSpPr>
          <p:nvPr>
            <p:ph idx="1"/>
          </p:nvPr>
        </p:nvSpPr>
        <p:spPr>
          <a:xfrm>
            <a:off x="566738" y="1676400"/>
            <a:ext cx="8001000" cy="4724400"/>
          </a:xfrm>
        </p:spPr>
        <p:txBody>
          <a:bodyPr/>
          <a:lstStyle/>
          <a:p>
            <a:pPr algn="just">
              <a:buFont typeface="Wingdings" pitchFamily="2" charset="2"/>
              <a:buChar char="§"/>
            </a:pPr>
            <a:r>
              <a:rPr lang="en-US" sz="2800" dirty="0" smtClean="0">
                <a:latin typeface="Calibri" pitchFamily="34" charset="0"/>
                <a:cs typeface="Calibri" pitchFamily="34" charset="0"/>
              </a:rPr>
              <a:t>CVP analysis </a:t>
            </a:r>
            <a:r>
              <a:rPr lang="en-US" sz="2800" dirty="0" smtClean="0">
                <a:solidFill>
                  <a:srgbClr val="FF0000"/>
                </a:solidFill>
                <a:latin typeface="Calibri" pitchFamily="34" charset="0"/>
                <a:cs typeface="Calibri" pitchFamily="34" charset="0"/>
              </a:rPr>
              <a:t>usually</a:t>
            </a:r>
            <a:r>
              <a:rPr lang="en-US" sz="2800" dirty="0" smtClean="0">
                <a:latin typeface="Calibri" pitchFamily="34" charset="0"/>
                <a:cs typeface="Calibri" pitchFamily="34" charset="0"/>
              </a:rPr>
              <a:t> described as a </a:t>
            </a:r>
            <a:r>
              <a:rPr lang="en-US" sz="2800" dirty="0" smtClean="0">
                <a:solidFill>
                  <a:srgbClr val="FF0000"/>
                </a:solidFill>
                <a:latin typeface="Calibri" pitchFamily="34" charset="0"/>
                <a:cs typeface="Calibri" pitchFamily="34" charset="0"/>
              </a:rPr>
              <a:t>short term</a:t>
            </a:r>
            <a:r>
              <a:rPr lang="en-US" sz="2800" dirty="0" smtClean="0">
                <a:latin typeface="Calibri" pitchFamily="34" charset="0"/>
                <a:cs typeface="Calibri" pitchFamily="34" charset="0"/>
              </a:rPr>
              <a:t> decision tool.</a:t>
            </a:r>
          </a:p>
          <a:p>
            <a:pPr algn="just">
              <a:buFont typeface="Wingdings" pitchFamily="2" charset="2"/>
              <a:buChar char="§"/>
            </a:pPr>
            <a:r>
              <a:rPr lang="en-US" sz="2800" dirty="0" smtClean="0">
                <a:latin typeface="Calibri" pitchFamily="34" charset="0"/>
                <a:cs typeface="Calibri" pitchFamily="34" charset="0"/>
              </a:rPr>
              <a:t>Common application-&gt; </a:t>
            </a:r>
            <a:r>
              <a:rPr lang="en-US" sz="2800" dirty="0" smtClean="0">
                <a:solidFill>
                  <a:srgbClr val="FF0000"/>
                </a:solidFill>
                <a:latin typeface="Calibri" pitchFamily="34" charset="0"/>
                <a:cs typeface="Calibri" pitchFamily="34" charset="0"/>
              </a:rPr>
              <a:t>Break Even Analysis</a:t>
            </a:r>
          </a:p>
          <a:p>
            <a:pPr algn="just">
              <a:buFont typeface="Wingdings" pitchFamily="2" charset="2"/>
              <a:buChar char="§"/>
            </a:pPr>
            <a:r>
              <a:rPr lang="en-US" sz="2800" dirty="0" smtClean="0">
                <a:latin typeface="Calibri" pitchFamily="34" charset="0"/>
                <a:cs typeface="Calibri" pitchFamily="34" charset="0"/>
              </a:rPr>
              <a:t>To identify the </a:t>
            </a:r>
            <a:r>
              <a:rPr lang="en-US" sz="2800" i="1" dirty="0" smtClean="0">
                <a:solidFill>
                  <a:srgbClr val="FF0000"/>
                </a:solidFill>
                <a:latin typeface="Calibri" pitchFamily="34" charset="0"/>
                <a:cs typeface="Calibri" pitchFamily="34" charset="0"/>
              </a:rPr>
              <a:t>levels of operating activity </a:t>
            </a:r>
            <a:r>
              <a:rPr lang="en-US" sz="2800" dirty="0" smtClean="0">
                <a:latin typeface="Calibri" pitchFamily="34" charset="0"/>
                <a:cs typeface="Calibri" pitchFamily="34" charset="0"/>
              </a:rPr>
              <a:t>needed to avoid losses, achieve targeted profits</a:t>
            </a:r>
          </a:p>
          <a:p>
            <a:pPr algn="just">
              <a:buFont typeface="Wingdings" pitchFamily="2" charset="2"/>
              <a:buChar char="§"/>
            </a:pPr>
            <a:r>
              <a:rPr lang="en-US" sz="2600" dirty="0" smtClean="0">
                <a:latin typeface="Calibri" pitchFamily="34" charset="0"/>
                <a:cs typeface="Calibri" pitchFamily="34" charset="0"/>
              </a:rPr>
              <a:t>To plan future operations</a:t>
            </a:r>
          </a:p>
          <a:p>
            <a:pPr lvl="2" algn="just">
              <a:buFont typeface="Wingdings" pitchFamily="2" charset="2"/>
              <a:buChar char="§"/>
            </a:pPr>
            <a:r>
              <a:rPr lang="en-US" sz="1900" dirty="0" smtClean="0">
                <a:latin typeface="Calibri" pitchFamily="34" charset="0"/>
                <a:cs typeface="Calibri" pitchFamily="34" charset="0"/>
              </a:rPr>
              <a:t>If we put up our prices, Sales volume drops, prices of our inputs increases</a:t>
            </a:r>
          </a:p>
          <a:p>
            <a:pPr algn="just">
              <a:buFont typeface="Wingdings" pitchFamily="2" charset="2"/>
              <a:buChar char="§"/>
            </a:pPr>
            <a:r>
              <a:rPr lang="en-US" sz="2600" dirty="0" smtClean="0">
                <a:latin typeface="Calibri" pitchFamily="34" charset="0"/>
                <a:cs typeface="Calibri" pitchFamily="34" charset="0"/>
              </a:rPr>
              <a:t>To guide Other decisions- &gt;strategic decisions-&gt; risks</a:t>
            </a:r>
          </a:p>
          <a:p>
            <a:pPr lvl="2" algn="just">
              <a:buFont typeface="Wingdings" pitchFamily="2" charset="2"/>
              <a:buChar char="§"/>
            </a:pPr>
            <a:r>
              <a:rPr lang="en-US" sz="2100" dirty="0" smtClean="0">
                <a:latin typeface="Calibri" pitchFamily="34" charset="0"/>
                <a:cs typeface="Calibri" pitchFamily="34" charset="0"/>
              </a:rPr>
              <a:t>Choosing additional  features to existing product</a:t>
            </a:r>
          </a:p>
          <a:p>
            <a:pPr lvl="2" algn="just">
              <a:buFont typeface="Wingdings" pitchFamily="2" charset="2"/>
              <a:buChar char="§"/>
            </a:pPr>
            <a:r>
              <a:rPr lang="en-US" sz="2100" dirty="0" smtClean="0">
                <a:latin typeface="Calibri" pitchFamily="34" charset="0"/>
                <a:cs typeface="Calibri" pitchFamily="34" charset="0"/>
              </a:rPr>
              <a:t>If sales are 10% lower than estimated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Activity </a:t>
            </a:r>
            <a:r>
              <a:rPr lang="en-US" dirty="0" smtClean="0"/>
              <a:t/>
            </a:r>
            <a:br>
              <a:rPr lang="en-US" dirty="0" smtClean="0"/>
            </a:br>
            <a:endParaRPr lang="en-US" dirty="0"/>
          </a:p>
        </p:txBody>
      </p:sp>
      <p:graphicFrame>
        <p:nvGraphicFramePr>
          <p:cNvPr id="4" name="Table 3"/>
          <p:cNvGraphicFramePr>
            <a:graphicFrameLocks noGrp="1"/>
          </p:cNvGraphicFramePr>
          <p:nvPr/>
        </p:nvGraphicFramePr>
        <p:xfrm>
          <a:off x="1847532" y="2880360"/>
          <a:ext cx="5448935" cy="1097280"/>
        </p:xfrm>
        <a:graphic>
          <a:graphicData uri="http://schemas.openxmlformats.org/drawingml/2006/table">
            <a:tbl>
              <a:tblPr/>
              <a:tblGrid>
                <a:gridCol w="1699895"/>
                <a:gridCol w="1874520"/>
                <a:gridCol w="1874520"/>
              </a:tblGrid>
              <a:tr h="0">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dirty="0">
                        <a:latin typeface="Times New Roman"/>
                        <a:ea typeface="Times New Roman"/>
                        <a:cs typeface="Times New Roman"/>
                      </a:endParaRPr>
                    </a:p>
                  </a:txBody>
                  <a:tcPr marL="68580" marR="68580" marT="0" marB="0">
                    <a:lnL>
                      <a:noFill/>
                    </a:lnL>
                    <a:lnR>
                      <a:noFill/>
                    </a:lnR>
                    <a:lnT>
                      <a:noFill/>
                    </a:lnT>
                    <a:lnB>
                      <a:noFill/>
                    </a:lnB>
                  </a:tcPr>
                </a:tc>
              </a:tr>
            </a:tbl>
          </a:graphicData>
        </a:graphic>
      </p:graphicFrame>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86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33" name="Text Box 1"/>
          <p:cNvSpPr txBox="1">
            <a:spLocks noChangeArrowheads="1"/>
          </p:cNvSpPr>
          <p:nvPr/>
        </p:nvSpPr>
        <p:spPr bwMode="auto">
          <a:xfrm>
            <a:off x="1143000" y="1905000"/>
            <a:ext cx="6781800" cy="4038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tab pos="3429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X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Ltd manufacture &amp; market a drink which they sell at Rs.20 per bottle.  Current output is 400,000 bottles per month, which represent 80% of capacity.  They have the opportunity to utilize their surplus capacity by selling the drink at Rs.13 per bottle to a super market, which will sell it as an own labeled product.  Total cost for the last month was Rs.5,600,000 out of which 1,600,000</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were fixed cost.</a:t>
            </a:r>
          </a:p>
          <a:p>
            <a:pPr marL="0" marR="0" lvl="0" indent="0" algn="just" defTabSz="914400" rtl="0" eaLnBrk="0" fontAlgn="base" latinLnBrk="0" hangingPunct="0">
              <a:lnSpc>
                <a:spcPct val="100000"/>
              </a:lnSpc>
              <a:spcBef>
                <a:spcPct val="0"/>
              </a:spcBef>
              <a:spcAft>
                <a:spcPct val="0"/>
              </a:spcAft>
              <a:buClrTx/>
              <a:buSzTx/>
              <a:buFontTx/>
              <a:buNone/>
              <a:tabLst>
                <a:tab pos="3429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Based on the above data, write a report to the Board of Directors stating whether to accept this special order and the other factors that has to be considered in making the decision.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alibri" pitchFamily="34" charset="0"/>
                <a:cs typeface="Calibri" pitchFamily="34" charset="0"/>
              </a:rPr>
              <a:t>Dropping a loss making product</a:t>
            </a:r>
            <a:endParaRPr lang="en-US" sz="3600" b="1" dirty="0">
              <a:latin typeface="Calibri" pitchFamily="34" charset="0"/>
              <a:cs typeface="Calibri" pitchFamily="34" charset="0"/>
            </a:endParaRPr>
          </a:p>
        </p:txBody>
      </p:sp>
      <p:sp>
        <p:nvSpPr>
          <p:cNvPr id="3" name="Content Placeholder 2"/>
          <p:cNvSpPr>
            <a:spLocks noGrp="1"/>
          </p:cNvSpPr>
          <p:nvPr>
            <p:ph idx="1"/>
          </p:nvPr>
        </p:nvSpPr>
        <p:spPr>
          <a:xfrm>
            <a:off x="566738" y="2057400"/>
            <a:ext cx="8001000" cy="2971800"/>
          </a:xfrm>
        </p:spPr>
        <p:txBody>
          <a:bodyPr/>
          <a:lstStyle/>
          <a:p>
            <a:pPr algn="just">
              <a:buFont typeface="Wingdings" pitchFamily="2" charset="2"/>
              <a:buChar char="§"/>
            </a:pPr>
            <a:r>
              <a:rPr lang="en-US" sz="2800" dirty="0" smtClean="0"/>
              <a:t>When a company is producing a range of products, which include a product incurring losses, business will have to decide whether such product to be discontinued. </a:t>
            </a:r>
          </a:p>
          <a:p>
            <a:pPr algn="just"/>
            <a:endParaRPr lang="en-US" dirty="0" smtClean="0"/>
          </a:p>
          <a:p>
            <a:pPr lvl="1" algn="just">
              <a:buNone/>
            </a:pPr>
            <a:r>
              <a:rPr lang="en-US" dirty="0" smtClean="0"/>
              <a:t>	</a:t>
            </a:r>
            <a:endParaRPr lang="en-US" sz="2800" dirty="0" smtClean="0"/>
          </a:p>
          <a:p>
            <a:pPr lvl="1" algn="just">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Activity </a:t>
            </a:r>
            <a:r>
              <a:rPr lang="en-US" dirty="0" smtClean="0"/>
              <a:t/>
            </a:r>
            <a:br>
              <a:rPr lang="en-US" dirty="0" smtClean="0"/>
            </a:br>
            <a:endParaRPr lang="en-US" dirty="0"/>
          </a:p>
        </p:txBody>
      </p:sp>
      <p:graphicFrame>
        <p:nvGraphicFramePr>
          <p:cNvPr id="4" name="Table 3"/>
          <p:cNvGraphicFramePr>
            <a:graphicFrameLocks noGrp="1"/>
          </p:cNvGraphicFramePr>
          <p:nvPr/>
        </p:nvGraphicFramePr>
        <p:xfrm>
          <a:off x="1847532" y="2880360"/>
          <a:ext cx="5448935" cy="1097280"/>
        </p:xfrm>
        <a:graphic>
          <a:graphicData uri="http://schemas.openxmlformats.org/drawingml/2006/table">
            <a:tbl>
              <a:tblPr/>
              <a:tblGrid>
                <a:gridCol w="1699895"/>
                <a:gridCol w="1874520"/>
                <a:gridCol w="1874520"/>
              </a:tblGrid>
              <a:tr h="0">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r>
              <a:tr h="0">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pPr>
                      <a:endParaRPr lang="en-US" sz="1200" dirty="0">
                        <a:latin typeface="Times New Roman"/>
                        <a:ea typeface="Times New Roman"/>
                        <a:cs typeface="Times New Roman"/>
                      </a:endParaRPr>
                    </a:p>
                  </a:txBody>
                  <a:tcPr marL="68580" marR="68580" marT="0" marB="0">
                    <a:lnL>
                      <a:noFill/>
                    </a:lnL>
                    <a:lnR>
                      <a:noFill/>
                    </a:lnR>
                    <a:lnT>
                      <a:noFill/>
                    </a:lnT>
                    <a:lnB>
                      <a:noFill/>
                    </a:lnB>
                  </a:tcPr>
                </a:tc>
              </a:tr>
            </a:tbl>
          </a:graphicData>
        </a:graphic>
      </p:graphicFrame>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86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2705" name="Text Box 1"/>
          <p:cNvSpPr txBox="1">
            <a:spLocks noChangeArrowheads="1"/>
          </p:cNvSpPr>
          <p:nvPr/>
        </p:nvSpPr>
        <p:spPr bwMode="auto">
          <a:xfrm>
            <a:off x="914400" y="1905000"/>
            <a:ext cx="7315200" cy="3429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Lst>
            </a:pP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X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Company has a range of products of which revenue and cost data are as follows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Lst>
            </a:pPr>
            <a:endParaRPr lang="en-US" sz="16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Lst>
            </a:pPr>
            <a:endParaRPr lang="en-US" sz="16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Lst>
            </a:pPr>
            <a:endParaRPr lang="en-US" sz="16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Lst>
            </a:pP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total cost comprises of 1/3 of the fixed cost. The Marketing manager of the Company argues that product X is making losses and hence it should be discontinued.  The Managing Director of the organization seeks your advice on the issue.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2" name="Table 11"/>
          <p:cNvGraphicFramePr>
            <a:graphicFrameLocks noGrp="1"/>
          </p:cNvGraphicFramePr>
          <p:nvPr/>
        </p:nvGraphicFramePr>
        <p:xfrm>
          <a:off x="1905000" y="2590800"/>
          <a:ext cx="5562600" cy="1371600"/>
        </p:xfrm>
        <a:graphic>
          <a:graphicData uri="http://schemas.openxmlformats.org/drawingml/2006/table">
            <a:tbl>
              <a:tblPr/>
              <a:tblGrid>
                <a:gridCol w="1774088"/>
                <a:gridCol w="1228215"/>
                <a:gridCol w="1364683"/>
                <a:gridCol w="1195614"/>
              </a:tblGrid>
              <a:tr h="431800">
                <a:tc>
                  <a:txBody>
                    <a:bodyPr/>
                    <a:lstStyle/>
                    <a:p>
                      <a:pPr marL="0" marR="0" algn="just">
                        <a:lnSpc>
                          <a:spcPct val="150000"/>
                        </a:lnSpc>
                        <a:spcBef>
                          <a:spcPts val="0"/>
                        </a:spcBef>
                        <a:spcAft>
                          <a:spcPts val="0"/>
                        </a:spcAft>
                        <a:tabLst>
                          <a:tab pos="342900" algn="l"/>
                          <a:tab pos="685800" algn="l"/>
                        </a:tabLst>
                      </a:pPr>
                      <a:endParaRPr lang="en-US" sz="2000" dirty="0">
                        <a:latin typeface="Times New Roman"/>
                        <a:ea typeface="Times New Roman"/>
                      </a:endParaRP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tabLst>
                          <a:tab pos="342900" algn="l"/>
                          <a:tab pos="685800" algn="l"/>
                        </a:tabLst>
                      </a:pPr>
                      <a:r>
                        <a:rPr lang="en-US" sz="2000" b="1" dirty="0">
                          <a:latin typeface="Times New Roman"/>
                          <a:ea typeface="Times New Roman"/>
                        </a:rPr>
                        <a:t>X</a:t>
                      </a:r>
                      <a:r>
                        <a:rPr lang="en-US" sz="2000" dirty="0">
                          <a:latin typeface="Times New Roman"/>
                          <a:ea typeface="Times New Roman"/>
                        </a:rPr>
                        <a:t> (Rs.)</a:t>
                      </a: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tabLst>
                          <a:tab pos="342900" algn="l"/>
                          <a:tab pos="685800" algn="l"/>
                        </a:tabLst>
                      </a:pPr>
                      <a:r>
                        <a:rPr lang="en-US" sz="2000" b="1">
                          <a:latin typeface="Times New Roman"/>
                          <a:ea typeface="Times New Roman"/>
                        </a:rPr>
                        <a:t>Y</a:t>
                      </a:r>
                      <a:r>
                        <a:rPr lang="en-US" sz="2000">
                          <a:latin typeface="Times New Roman"/>
                          <a:ea typeface="Times New Roman"/>
                        </a:rPr>
                        <a:t> (Rs.)</a:t>
                      </a:r>
                    </a:p>
                  </a:txBody>
                  <a:tcPr marL="68580" marR="68580" marT="0" marB="0">
                    <a:lnL>
                      <a:noFill/>
                    </a:lnL>
                    <a:lnR>
                      <a:noFill/>
                    </a:lnR>
                    <a:lnT>
                      <a:noFill/>
                    </a:lnT>
                    <a:lnB>
                      <a:noFill/>
                    </a:lnB>
                  </a:tcPr>
                </a:tc>
                <a:tc>
                  <a:txBody>
                    <a:bodyPr/>
                    <a:lstStyle/>
                    <a:p>
                      <a:pPr marL="0" marR="0" algn="ctr">
                        <a:lnSpc>
                          <a:spcPct val="150000"/>
                        </a:lnSpc>
                        <a:spcBef>
                          <a:spcPts val="0"/>
                        </a:spcBef>
                        <a:spcAft>
                          <a:spcPts val="0"/>
                        </a:spcAft>
                        <a:tabLst>
                          <a:tab pos="342900" algn="l"/>
                          <a:tab pos="685800" algn="l"/>
                        </a:tabLst>
                      </a:pPr>
                      <a:r>
                        <a:rPr lang="en-US" sz="2000" b="1">
                          <a:latin typeface="Times New Roman"/>
                          <a:ea typeface="Times New Roman"/>
                        </a:rPr>
                        <a:t>Z</a:t>
                      </a:r>
                      <a:r>
                        <a:rPr lang="en-US" sz="2000">
                          <a:latin typeface="Times New Roman"/>
                          <a:ea typeface="Times New Roman"/>
                        </a:rPr>
                        <a:t> (Rs.)</a:t>
                      </a:r>
                    </a:p>
                  </a:txBody>
                  <a:tcPr marL="68580" marR="68580" marT="0" marB="0">
                    <a:lnL>
                      <a:noFill/>
                    </a:lnL>
                    <a:lnR>
                      <a:noFill/>
                    </a:lnR>
                    <a:lnT>
                      <a:noFill/>
                    </a:lnT>
                    <a:lnB>
                      <a:noFill/>
                    </a:lnB>
                  </a:tcPr>
                </a:tc>
              </a:tr>
              <a:tr h="431800">
                <a:tc>
                  <a:txBody>
                    <a:bodyPr/>
                    <a:lstStyle/>
                    <a:p>
                      <a:pPr marL="0" marR="0" algn="just">
                        <a:lnSpc>
                          <a:spcPct val="150000"/>
                        </a:lnSpc>
                        <a:spcBef>
                          <a:spcPts val="0"/>
                        </a:spcBef>
                        <a:spcAft>
                          <a:spcPts val="0"/>
                        </a:spcAft>
                        <a:tabLst>
                          <a:tab pos="342900" algn="l"/>
                          <a:tab pos="685800" algn="l"/>
                        </a:tabLst>
                      </a:pPr>
                      <a:r>
                        <a:rPr lang="en-US" sz="2000">
                          <a:latin typeface="Times New Roman"/>
                          <a:ea typeface="Times New Roman"/>
                        </a:rPr>
                        <a:t>Sales</a:t>
                      </a:r>
                    </a:p>
                  </a:txBody>
                  <a:tcPr marL="68580" marR="68580" marT="0" marB="0">
                    <a:lnL>
                      <a:noFill/>
                    </a:lnL>
                    <a:lnR>
                      <a:noFill/>
                    </a:lnR>
                    <a:lnT>
                      <a:noFill/>
                    </a:lnT>
                    <a:lnB>
                      <a:noFill/>
                    </a:lnB>
                  </a:tcPr>
                </a:tc>
                <a:tc>
                  <a:txBody>
                    <a:bodyPr/>
                    <a:lstStyle/>
                    <a:p>
                      <a:pPr marL="0" marR="0" algn="r">
                        <a:lnSpc>
                          <a:spcPct val="150000"/>
                        </a:lnSpc>
                        <a:spcBef>
                          <a:spcPts val="0"/>
                        </a:spcBef>
                        <a:spcAft>
                          <a:spcPts val="0"/>
                        </a:spcAft>
                        <a:tabLst>
                          <a:tab pos="342900" algn="l"/>
                          <a:tab pos="685800" algn="l"/>
                        </a:tabLst>
                      </a:pPr>
                      <a:r>
                        <a:rPr lang="en-US" sz="2000" dirty="0">
                          <a:latin typeface="Times New Roman"/>
                          <a:ea typeface="Times New Roman"/>
                        </a:rPr>
                        <a:t>32,000</a:t>
                      </a:r>
                    </a:p>
                  </a:txBody>
                  <a:tcPr marL="68580" marR="68580" marT="0" marB="0">
                    <a:lnL>
                      <a:noFill/>
                    </a:lnL>
                    <a:lnR>
                      <a:noFill/>
                    </a:lnR>
                    <a:lnT>
                      <a:noFill/>
                    </a:lnT>
                    <a:lnB>
                      <a:noFill/>
                    </a:lnB>
                  </a:tcPr>
                </a:tc>
                <a:tc>
                  <a:txBody>
                    <a:bodyPr/>
                    <a:lstStyle/>
                    <a:p>
                      <a:pPr marL="0" marR="0" algn="r">
                        <a:lnSpc>
                          <a:spcPct val="150000"/>
                        </a:lnSpc>
                        <a:spcBef>
                          <a:spcPts val="0"/>
                        </a:spcBef>
                        <a:spcAft>
                          <a:spcPts val="0"/>
                        </a:spcAft>
                        <a:tabLst>
                          <a:tab pos="342900" algn="l"/>
                          <a:tab pos="685800" algn="l"/>
                        </a:tabLst>
                      </a:pPr>
                      <a:r>
                        <a:rPr lang="en-US" sz="2000" dirty="0">
                          <a:latin typeface="Times New Roman"/>
                          <a:ea typeface="Times New Roman"/>
                        </a:rPr>
                        <a:t>50,000</a:t>
                      </a:r>
                    </a:p>
                  </a:txBody>
                  <a:tcPr marL="68580" marR="68580" marT="0" marB="0">
                    <a:lnL>
                      <a:noFill/>
                    </a:lnL>
                    <a:lnR>
                      <a:noFill/>
                    </a:lnR>
                    <a:lnT>
                      <a:noFill/>
                    </a:lnT>
                    <a:lnB>
                      <a:noFill/>
                    </a:lnB>
                  </a:tcPr>
                </a:tc>
                <a:tc>
                  <a:txBody>
                    <a:bodyPr/>
                    <a:lstStyle/>
                    <a:p>
                      <a:pPr marL="0" marR="0" algn="r">
                        <a:lnSpc>
                          <a:spcPct val="150000"/>
                        </a:lnSpc>
                        <a:spcBef>
                          <a:spcPts val="0"/>
                        </a:spcBef>
                        <a:spcAft>
                          <a:spcPts val="0"/>
                        </a:spcAft>
                        <a:tabLst>
                          <a:tab pos="342900" algn="l"/>
                          <a:tab pos="685800" algn="l"/>
                        </a:tabLst>
                      </a:pPr>
                      <a:r>
                        <a:rPr lang="en-US" sz="2000">
                          <a:latin typeface="Times New Roman"/>
                          <a:ea typeface="Times New Roman"/>
                        </a:rPr>
                        <a:t>45,000</a:t>
                      </a:r>
                    </a:p>
                  </a:txBody>
                  <a:tcPr marL="68580" marR="68580" marT="0" marB="0">
                    <a:lnL>
                      <a:noFill/>
                    </a:lnL>
                    <a:lnR>
                      <a:noFill/>
                    </a:lnR>
                    <a:lnT>
                      <a:noFill/>
                    </a:lnT>
                    <a:lnB>
                      <a:noFill/>
                    </a:lnB>
                  </a:tcPr>
                </a:tc>
              </a:tr>
              <a:tr h="431800">
                <a:tc>
                  <a:txBody>
                    <a:bodyPr/>
                    <a:lstStyle/>
                    <a:p>
                      <a:pPr marL="0" marR="0" algn="just">
                        <a:lnSpc>
                          <a:spcPct val="150000"/>
                        </a:lnSpc>
                        <a:spcBef>
                          <a:spcPts val="0"/>
                        </a:spcBef>
                        <a:spcAft>
                          <a:spcPts val="0"/>
                        </a:spcAft>
                        <a:tabLst>
                          <a:tab pos="342900" algn="l"/>
                          <a:tab pos="685800" algn="l"/>
                        </a:tabLst>
                      </a:pPr>
                      <a:r>
                        <a:rPr lang="en-US" sz="2000">
                          <a:latin typeface="Times New Roman"/>
                          <a:ea typeface="Times New Roman"/>
                        </a:rPr>
                        <a:t>Total cost</a:t>
                      </a:r>
                    </a:p>
                  </a:txBody>
                  <a:tcPr marL="68580" marR="68580" marT="0" marB="0">
                    <a:lnL>
                      <a:noFill/>
                    </a:lnL>
                    <a:lnR>
                      <a:noFill/>
                    </a:lnR>
                    <a:lnT>
                      <a:noFill/>
                    </a:lnT>
                    <a:lnB>
                      <a:noFill/>
                    </a:lnB>
                  </a:tcPr>
                </a:tc>
                <a:tc>
                  <a:txBody>
                    <a:bodyPr/>
                    <a:lstStyle/>
                    <a:p>
                      <a:pPr marL="0" marR="0" algn="r">
                        <a:lnSpc>
                          <a:spcPct val="150000"/>
                        </a:lnSpc>
                        <a:spcBef>
                          <a:spcPts val="0"/>
                        </a:spcBef>
                        <a:spcAft>
                          <a:spcPts val="0"/>
                        </a:spcAft>
                        <a:tabLst>
                          <a:tab pos="342900" algn="l"/>
                          <a:tab pos="685800" algn="l"/>
                        </a:tabLst>
                      </a:pPr>
                      <a:r>
                        <a:rPr lang="en-US" sz="2000">
                          <a:latin typeface="Times New Roman"/>
                          <a:ea typeface="Times New Roman"/>
                        </a:rPr>
                        <a:t>36,000</a:t>
                      </a:r>
                    </a:p>
                  </a:txBody>
                  <a:tcPr marL="68580" marR="68580" marT="0" marB="0">
                    <a:lnL>
                      <a:noFill/>
                    </a:lnL>
                    <a:lnR>
                      <a:noFill/>
                    </a:lnR>
                    <a:lnT>
                      <a:noFill/>
                    </a:lnT>
                    <a:lnB>
                      <a:noFill/>
                    </a:lnB>
                  </a:tcPr>
                </a:tc>
                <a:tc>
                  <a:txBody>
                    <a:bodyPr/>
                    <a:lstStyle/>
                    <a:p>
                      <a:pPr marL="0" marR="0" algn="r">
                        <a:lnSpc>
                          <a:spcPct val="150000"/>
                        </a:lnSpc>
                        <a:spcBef>
                          <a:spcPts val="0"/>
                        </a:spcBef>
                        <a:spcAft>
                          <a:spcPts val="0"/>
                        </a:spcAft>
                        <a:tabLst>
                          <a:tab pos="342900" algn="l"/>
                          <a:tab pos="685800" algn="l"/>
                        </a:tabLst>
                      </a:pPr>
                      <a:r>
                        <a:rPr lang="en-US" sz="2000">
                          <a:latin typeface="Times New Roman"/>
                          <a:ea typeface="Times New Roman"/>
                        </a:rPr>
                        <a:t>38,000</a:t>
                      </a:r>
                    </a:p>
                  </a:txBody>
                  <a:tcPr marL="68580" marR="68580" marT="0" marB="0">
                    <a:lnL>
                      <a:noFill/>
                    </a:lnL>
                    <a:lnR>
                      <a:noFill/>
                    </a:lnR>
                    <a:lnT>
                      <a:noFill/>
                    </a:lnT>
                    <a:lnB>
                      <a:noFill/>
                    </a:lnB>
                  </a:tcPr>
                </a:tc>
                <a:tc>
                  <a:txBody>
                    <a:bodyPr/>
                    <a:lstStyle/>
                    <a:p>
                      <a:pPr marL="0" marR="0" algn="r">
                        <a:lnSpc>
                          <a:spcPct val="150000"/>
                        </a:lnSpc>
                        <a:spcBef>
                          <a:spcPts val="0"/>
                        </a:spcBef>
                        <a:spcAft>
                          <a:spcPts val="0"/>
                        </a:spcAft>
                        <a:tabLst>
                          <a:tab pos="342900" algn="l"/>
                          <a:tab pos="685800" algn="l"/>
                        </a:tabLst>
                      </a:pPr>
                      <a:r>
                        <a:rPr lang="en-US" sz="2000" dirty="0">
                          <a:latin typeface="Times New Roman"/>
                          <a:ea typeface="Times New Roman"/>
                        </a:rPr>
                        <a:t>34,000</a:t>
                      </a:r>
                    </a:p>
                  </a:txBody>
                  <a:tcPr marL="68580" marR="6858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alibri" pitchFamily="34" charset="0"/>
                <a:cs typeface="Calibri" pitchFamily="34" charset="0"/>
              </a:rPr>
              <a:t>Make or Buy Decisions</a:t>
            </a:r>
            <a:endParaRPr lang="en-US" sz="3600" b="1" dirty="0">
              <a:latin typeface="Calibri" pitchFamily="34" charset="0"/>
              <a:cs typeface="Calibri" pitchFamily="34" charset="0"/>
            </a:endParaRPr>
          </a:p>
        </p:txBody>
      </p:sp>
      <p:sp>
        <p:nvSpPr>
          <p:cNvPr id="3" name="Content Placeholder 2"/>
          <p:cNvSpPr>
            <a:spLocks noGrp="1"/>
          </p:cNvSpPr>
          <p:nvPr>
            <p:ph idx="1"/>
          </p:nvPr>
        </p:nvSpPr>
        <p:spPr/>
        <p:txBody>
          <a:bodyPr/>
          <a:lstStyle/>
          <a:p>
            <a:endParaRPr lang="en-US" dirty="0" smtClean="0"/>
          </a:p>
          <a:p>
            <a:pPr algn="just">
              <a:buFont typeface="Wingdings" pitchFamily="2" charset="2"/>
              <a:buChar char="§"/>
            </a:pPr>
            <a:r>
              <a:rPr lang="en-US" sz="3200" dirty="0" smtClean="0">
                <a:latin typeface="Calibri" pitchFamily="34" charset="0"/>
                <a:cs typeface="Calibri" pitchFamily="34" charset="0"/>
              </a:rPr>
              <a:t>Frequently the management is faced with the decision whether to make a particular product or component or whether to buy it from outside. </a:t>
            </a:r>
          </a:p>
          <a:p>
            <a:pPr algn="just">
              <a:buNone/>
            </a:pPr>
            <a:endParaRPr lang="en-US" sz="2800" dirty="0" smtClean="0"/>
          </a:p>
          <a:p>
            <a:pPr algn="just">
              <a:buNone/>
            </a:pPr>
            <a:r>
              <a:rPr lang="en-US" sz="2800" dirty="0" smtClean="0"/>
              <a:t>			</a:t>
            </a:r>
          </a:p>
          <a:p>
            <a:pPr algn="just">
              <a:buNone/>
            </a:pPr>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Activity</a:t>
            </a:r>
            <a:r>
              <a:rPr lang="en-US" dirty="0" smtClean="0"/>
              <a:t/>
            </a:r>
            <a:br>
              <a:rPr lang="en-US" dirty="0" smtClean="0"/>
            </a:br>
            <a:endParaRPr lang="en-US" dirty="0"/>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86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1681" name="Text Box 1"/>
          <p:cNvSpPr txBox="1">
            <a:spLocks noChangeArrowheads="1"/>
          </p:cNvSpPr>
          <p:nvPr/>
        </p:nvSpPr>
        <p:spPr bwMode="auto">
          <a:xfrm>
            <a:off x="1143000" y="1981200"/>
            <a:ext cx="6858000" cy="3886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 pos="2286000" algn="r"/>
              </a:tabLst>
            </a:pP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 pos="2286000" algn="r"/>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firm manufactures component “XL 200” and the cost for the production at  current level of 50,000 units are as follows</a:t>
            </a:r>
          </a:p>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 pos="2286000" algn="r"/>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 pos="2286000" algn="r"/>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Cost per unit (Rs.)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 pos="2286000" algn="r"/>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Raw material	2.50</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 pos="2286000" algn="r"/>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pt-P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Labour	1.25</a:t>
            </a:r>
            <a:endParaRPr kumimoji="0" lang="pt-PT"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 pos="2286000" algn="r"/>
              </a:tabLst>
            </a:pPr>
            <a:r>
              <a:rPr kumimoji="0" lang="pt-P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Variable O/H	1.75</a:t>
            </a:r>
            <a:endParaRPr kumimoji="0" lang="pt-PT"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 pos="2286000" algn="r"/>
              </a:tabLst>
            </a:pPr>
            <a:r>
              <a:rPr kumimoji="0" lang="pt-P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Fixed O/H	3.50</a:t>
            </a:r>
          </a:p>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 pos="2286000" algn="r"/>
              </a:tabLst>
            </a:pPr>
            <a:endParaRPr kumimoji="0" lang="pt-PT"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685800" algn="l"/>
                <a:tab pos="2286000" algn="r"/>
              </a:tabLst>
            </a:pPr>
            <a:r>
              <a:rPr kumimoji="0" lang="pt-PT"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Component “XL 200” could be bought for Rs.7.75 and if so, the production capacity utilized at present would be unused.  Decide whether “XL 200” to be manufactured or purchased.  Show the effect on profit based on your calculations.</a:t>
            </a:r>
            <a:endParaRPr kumimoji="0" lang="pt-PT"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 pos="685800" algn="l"/>
                <a:tab pos="2286000" algn="r"/>
              </a:tabLst>
            </a:pPr>
            <a:endParaRPr kumimoji="0" lang="pt-P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609600"/>
            <a:ext cx="8001000" cy="682625"/>
          </a:xfrm>
        </p:spPr>
        <p:txBody>
          <a:bodyPr>
            <a:normAutofit fontScale="90000"/>
          </a:bodyPr>
          <a:lstStyle/>
          <a:p>
            <a:r>
              <a:rPr lang="en-US" sz="4000" b="1" dirty="0" smtClean="0">
                <a:latin typeface="Calibri" pitchFamily="34" charset="0"/>
                <a:cs typeface="Calibri" pitchFamily="34" charset="0"/>
              </a:rPr>
              <a:t>Understanding cost behavior</a:t>
            </a:r>
            <a:endParaRPr lang="en-US" sz="4000" dirty="0">
              <a:latin typeface="Calibri" pitchFamily="34" charset="0"/>
              <a:cs typeface="Calibri" pitchFamily="34" charset="0"/>
            </a:endParaRPr>
          </a:p>
        </p:txBody>
      </p:sp>
      <p:sp>
        <p:nvSpPr>
          <p:cNvPr id="3" name="Content Placeholder 2"/>
          <p:cNvSpPr>
            <a:spLocks noGrp="1"/>
          </p:cNvSpPr>
          <p:nvPr>
            <p:ph idx="1"/>
          </p:nvPr>
        </p:nvSpPr>
        <p:spPr>
          <a:xfrm>
            <a:off x="566738" y="1905000"/>
            <a:ext cx="8001000" cy="3962400"/>
          </a:xfrm>
        </p:spPr>
        <p:txBody>
          <a:bodyPr/>
          <a:lstStyle/>
          <a:p>
            <a:pPr algn="just">
              <a:buFont typeface="Wingdings" pitchFamily="2" charset="2"/>
              <a:buChar char="§"/>
            </a:pPr>
            <a:r>
              <a:rPr lang="en-US" dirty="0" smtClean="0">
                <a:latin typeface="Calibri" pitchFamily="34" charset="0"/>
                <a:cs typeface="Calibri" pitchFamily="34" charset="0"/>
              </a:rPr>
              <a:t>In short term decision-making understanding cost behavior is important. </a:t>
            </a:r>
          </a:p>
          <a:p>
            <a:pPr algn="just">
              <a:buFont typeface="Wingdings" pitchFamily="2" charset="2"/>
              <a:buChar char="§"/>
            </a:pPr>
            <a:r>
              <a:rPr lang="en-US" dirty="0" smtClean="0">
                <a:latin typeface="Calibri" pitchFamily="34" charset="0"/>
                <a:cs typeface="Calibri" pitchFamily="34" charset="0"/>
              </a:rPr>
              <a:t>To analyze the cost behavior, cost structure should be known.</a:t>
            </a:r>
          </a:p>
          <a:p>
            <a:pPr algn="just">
              <a:buFont typeface="Wingdings" pitchFamily="2" charset="2"/>
              <a:buChar char="§"/>
            </a:pPr>
            <a:r>
              <a:rPr lang="en-US" dirty="0" smtClean="0">
                <a:latin typeface="Calibri" pitchFamily="34" charset="0"/>
                <a:cs typeface="Calibri" pitchFamily="34" charset="0"/>
              </a:rPr>
              <a:t>Cost structure</a:t>
            </a:r>
            <a:r>
              <a:rPr lang="en-US" b="1" dirty="0" smtClean="0">
                <a:latin typeface="Calibri" pitchFamily="34" charset="0"/>
                <a:cs typeface="Calibri" pitchFamily="34" charset="0"/>
              </a:rPr>
              <a:t> </a:t>
            </a:r>
            <a:r>
              <a:rPr lang="en-US" dirty="0" smtClean="0">
                <a:latin typeface="Calibri" pitchFamily="34" charset="0"/>
                <a:cs typeface="Calibri" pitchFamily="34" charset="0"/>
              </a:rPr>
              <a:t>is the proportion of fixed and variable costs to total costs.</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56488"/>
          </a:xfrm>
        </p:spPr>
        <p:txBody>
          <a:bodyPr>
            <a:normAutofit/>
          </a:bodyPr>
          <a:lstStyle/>
          <a:p>
            <a:r>
              <a:rPr lang="en-US" sz="3600" b="1" dirty="0" smtClean="0">
                <a:latin typeface="Calibri" pitchFamily="34" charset="0"/>
                <a:cs typeface="Calibri" pitchFamily="34" charset="0"/>
              </a:rPr>
              <a:t>Profit equation</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457200" y="1676400"/>
            <a:ext cx="8686800" cy="4648200"/>
          </a:xfrm>
        </p:spPr>
        <p:txBody>
          <a:bodyPr/>
          <a:lstStyle/>
          <a:p>
            <a:pPr>
              <a:buFont typeface="Wingdings" pitchFamily="2" charset="2"/>
              <a:buChar char="§"/>
            </a:pPr>
            <a:r>
              <a:rPr lang="en-US" sz="3200" dirty="0" smtClean="0">
                <a:latin typeface="Calibri" pitchFamily="34" charset="0"/>
                <a:cs typeface="Calibri" pitchFamily="34" charset="0"/>
              </a:rPr>
              <a:t>Profit = Total revenue - Total costs</a:t>
            </a:r>
          </a:p>
          <a:p>
            <a:pPr>
              <a:buNone/>
            </a:pPr>
            <a:endParaRPr lang="en-US" sz="3200" dirty="0" smtClean="0">
              <a:latin typeface="Calibri" pitchFamily="34" charset="0"/>
              <a:cs typeface="Calibri" pitchFamily="34" charset="0"/>
            </a:endParaRPr>
          </a:p>
          <a:p>
            <a:pPr>
              <a:buFont typeface="Wingdings" pitchFamily="2" charset="2"/>
              <a:buChar char="§"/>
            </a:pPr>
            <a:r>
              <a:rPr lang="en-US" sz="2800" dirty="0" smtClean="0">
                <a:latin typeface="Calibri" pitchFamily="34" charset="0"/>
                <a:cs typeface="Calibri" pitchFamily="34" charset="0"/>
              </a:rPr>
              <a:t>Profit = TR– (TVC + TFC)</a:t>
            </a:r>
          </a:p>
          <a:p>
            <a:pPr>
              <a:buFont typeface="Wingdings" pitchFamily="2" charset="2"/>
              <a:buChar char="§"/>
            </a:pPr>
            <a:endParaRPr lang="en-US" sz="2800" dirty="0" smtClean="0">
              <a:latin typeface="Calibri" pitchFamily="34" charset="0"/>
              <a:cs typeface="Calibri" pitchFamily="34" charset="0"/>
            </a:endParaRPr>
          </a:p>
          <a:p>
            <a:pPr>
              <a:buFont typeface="Wingdings" pitchFamily="2" charset="2"/>
              <a:buChar char="§"/>
            </a:pPr>
            <a:r>
              <a:rPr lang="en-US" sz="2800" dirty="0" smtClean="0">
                <a:latin typeface="Calibri" pitchFamily="34" charset="0"/>
                <a:cs typeface="Calibri" pitchFamily="34" charset="0"/>
              </a:rPr>
              <a:t>Profit = TR – TVC - TFC</a:t>
            </a:r>
          </a:p>
          <a:p>
            <a:pPr>
              <a:buNone/>
            </a:pPr>
            <a:r>
              <a:rPr lang="en-US" sz="3200" dirty="0" smtClean="0">
                <a:latin typeface="Calibri" pitchFamily="34" charset="0"/>
                <a:cs typeface="Calibri" pitchFamily="34" charset="0"/>
              </a:rPr>
              <a:t>		        </a:t>
            </a:r>
            <a:r>
              <a:rPr lang="en-US" sz="2000" dirty="0" smtClean="0">
                <a:latin typeface="Calibri" pitchFamily="34" charset="0"/>
                <a:cs typeface="Calibri" pitchFamily="34" charset="0"/>
              </a:rPr>
              <a:t>contribution</a:t>
            </a:r>
          </a:p>
          <a:p>
            <a:pPr>
              <a:buFont typeface="Wingdings" pitchFamily="2" charset="2"/>
              <a:buChar char="§"/>
            </a:pPr>
            <a:r>
              <a:rPr lang="en-US" sz="2800" dirty="0" smtClean="0">
                <a:latin typeface="Calibri" pitchFamily="34" charset="0"/>
                <a:cs typeface="Calibri" pitchFamily="34" charset="0"/>
              </a:rPr>
              <a:t>Profit = Contribution - TFC</a:t>
            </a:r>
          </a:p>
          <a:p>
            <a:pPr>
              <a:buNone/>
            </a:pPr>
            <a:endParaRPr lang="en-US" dirty="0"/>
          </a:p>
        </p:txBody>
      </p:sp>
      <p:sp>
        <p:nvSpPr>
          <p:cNvPr id="5" name="Right Brace 4"/>
          <p:cNvSpPr/>
          <p:nvPr/>
        </p:nvSpPr>
        <p:spPr>
          <a:xfrm rot="16200000" flipH="1">
            <a:off x="2667000" y="3733800"/>
            <a:ext cx="228600" cy="12954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ln>
                <a:solidFill>
                  <a:schemeClr val="tx1"/>
                </a:solidFill>
              </a:l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457200" y="4267200"/>
            <a:ext cx="8229600" cy="1143000"/>
          </a:xfrm>
          <a:prstGeom prst="rect">
            <a:avLst/>
          </a:prstGeom>
          <a:noFill/>
          <a:ln w="9525">
            <a:noFill/>
            <a:miter lim="800000"/>
            <a:headEnd/>
            <a:tailEnd/>
          </a:ln>
        </p:spPr>
        <p:txBody>
          <a:bodyPr/>
          <a:lstStyle/>
          <a:p>
            <a:pPr marL="342900" indent="-342900">
              <a:spcBef>
                <a:spcPct val="20000"/>
              </a:spcBef>
            </a:pPr>
            <a:endParaRPr lang="en-US" sz="2400"/>
          </a:p>
        </p:txBody>
      </p:sp>
      <p:sp>
        <p:nvSpPr>
          <p:cNvPr id="10243" name="Rectangle 5"/>
          <p:cNvSpPr>
            <a:spLocks noChangeArrowheads="1"/>
          </p:cNvSpPr>
          <p:nvPr/>
        </p:nvSpPr>
        <p:spPr bwMode="auto">
          <a:xfrm>
            <a:off x="533400" y="1143000"/>
            <a:ext cx="8229600" cy="457200"/>
          </a:xfrm>
          <a:prstGeom prst="rect">
            <a:avLst/>
          </a:prstGeom>
          <a:noFill/>
          <a:ln w="9525">
            <a:noFill/>
            <a:miter lim="800000"/>
            <a:headEnd/>
            <a:tailEnd/>
          </a:ln>
        </p:spPr>
        <p:txBody>
          <a:bodyPr/>
          <a:lstStyle/>
          <a:p>
            <a:pPr>
              <a:spcBef>
                <a:spcPct val="20000"/>
              </a:spcBef>
            </a:pPr>
            <a:endParaRPr lang="en-US" sz="2400"/>
          </a:p>
        </p:txBody>
      </p:sp>
      <p:sp>
        <p:nvSpPr>
          <p:cNvPr id="47108" name="Text Box 6"/>
          <p:cNvSpPr txBox="1">
            <a:spLocks noChangeArrowheads="1"/>
          </p:cNvSpPr>
          <p:nvPr/>
        </p:nvSpPr>
        <p:spPr bwMode="auto">
          <a:xfrm>
            <a:off x="533400" y="1676400"/>
            <a:ext cx="7848600" cy="2443163"/>
          </a:xfrm>
          <a:prstGeom prst="rect">
            <a:avLst/>
          </a:prstGeom>
          <a:noFill/>
          <a:ln w="9525">
            <a:noFill/>
            <a:miter lim="800000"/>
            <a:headEnd/>
            <a:tailEnd/>
          </a:ln>
        </p:spPr>
        <p:txBody>
          <a:bodyPr>
            <a:spAutoFit/>
          </a:bodyPr>
          <a:lstStyle/>
          <a:p>
            <a:pPr marL="576263" indent="-576263">
              <a:spcBef>
                <a:spcPct val="50000"/>
              </a:spcBef>
              <a:buFontTx/>
              <a:buChar char="•"/>
            </a:pPr>
            <a:r>
              <a:rPr lang="en-US" sz="2800" b="1" dirty="0">
                <a:solidFill>
                  <a:srgbClr val="FF0000"/>
                </a:solidFill>
                <a:latin typeface="Calibri" pitchFamily="34" charset="0"/>
                <a:cs typeface="Calibri" pitchFamily="34" charset="0"/>
              </a:rPr>
              <a:t>Total Contribution = Fixed cost  + profit</a:t>
            </a:r>
            <a:endParaRPr lang="en-US" sz="2800" dirty="0">
              <a:solidFill>
                <a:srgbClr val="FF0000"/>
              </a:solidFill>
              <a:latin typeface="Calibri" pitchFamily="34" charset="0"/>
              <a:cs typeface="Calibri" pitchFamily="34" charset="0"/>
            </a:endParaRPr>
          </a:p>
          <a:p>
            <a:pPr lvl="2">
              <a:spcBef>
                <a:spcPct val="50000"/>
              </a:spcBef>
              <a:buFont typeface="Wingdings" pitchFamily="2" charset="2"/>
              <a:buChar char="Ø"/>
            </a:pPr>
            <a:r>
              <a:rPr lang="en-US" sz="2800" dirty="0">
                <a:latin typeface="Calibri" pitchFamily="34" charset="0"/>
                <a:cs typeface="Calibri" pitchFamily="34" charset="0"/>
              </a:rPr>
              <a:t>Total contribution &gt; fixed cost = </a:t>
            </a:r>
            <a:r>
              <a:rPr lang="en-US" sz="2800" b="1" dirty="0">
                <a:latin typeface="Calibri" pitchFamily="34" charset="0"/>
                <a:cs typeface="Calibri" pitchFamily="34" charset="0"/>
              </a:rPr>
              <a:t>Profit</a:t>
            </a:r>
          </a:p>
          <a:p>
            <a:pPr lvl="2">
              <a:spcBef>
                <a:spcPct val="50000"/>
              </a:spcBef>
              <a:buFont typeface="Wingdings" pitchFamily="2" charset="2"/>
              <a:buChar char="Ø"/>
            </a:pPr>
            <a:r>
              <a:rPr lang="en-US" sz="2800" dirty="0">
                <a:latin typeface="Calibri" pitchFamily="34" charset="0"/>
                <a:cs typeface="Calibri" pitchFamily="34" charset="0"/>
              </a:rPr>
              <a:t>Total contribution = fixed cost = </a:t>
            </a:r>
            <a:r>
              <a:rPr lang="en-US" sz="2800" b="1" dirty="0">
                <a:latin typeface="Calibri" pitchFamily="34" charset="0"/>
                <a:cs typeface="Calibri" pitchFamily="34" charset="0"/>
              </a:rPr>
              <a:t>BEP</a:t>
            </a:r>
          </a:p>
          <a:p>
            <a:pPr lvl="2">
              <a:spcBef>
                <a:spcPct val="50000"/>
              </a:spcBef>
              <a:buFont typeface="Wingdings" pitchFamily="2" charset="2"/>
              <a:buChar char="Ø"/>
            </a:pPr>
            <a:r>
              <a:rPr lang="en-US" sz="2800" dirty="0">
                <a:latin typeface="Calibri" pitchFamily="34" charset="0"/>
                <a:cs typeface="Calibri" pitchFamily="34" charset="0"/>
              </a:rPr>
              <a:t>Total contribution &lt; fixed cost = </a:t>
            </a:r>
            <a:r>
              <a:rPr lang="en-US" sz="2800" b="1" dirty="0">
                <a:latin typeface="Calibri" pitchFamily="34" charset="0"/>
                <a:cs typeface="Calibri" pitchFamily="34" charset="0"/>
              </a:rPr>
              <a:t>Loss</a:t>
            </a:r>
          </a:p>
        </p:txBody>
      </p:sp>
      <p:sp>
        <p:nvSpPr>
          <p:cNvPr id="10245" name="Rectangle 9"/>
          <p:cNvSpPr>
            <a:spLocks noGrp="1" noChangeArrowheads="1"/>
          </p:cNvSpPr>
          <p:nvPr>
            <p:ph type="title" idx="4294967295"/>
          </p:nvPr>
        </p:nvSpPr>
        <p:spPr>
          <a:xfrm>
            <a:off x="457200" y="274638"/>
            <a:ext cx="8229600" cy="792162"/>
          </a:xfrm>
        </p:spPr>
        <p:txBody>
          <a:bodyPr/>
          <a:lstStyle/>
          <a:p>
            <a:pPr eaLnBrk="1" hangingPunct="1"/>
            <a:endParaRPr lang="en-US" smtClean="0"/>
          </a:p>
        </p:txBody>
      </p:sp>
      <p:sp>
        <p:nvSpPr>
          <p:cNvPr id="10246"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AD6CEF9D-D2D3-4902-A2DB-5A7C202E95A1}" type="slidenum">
              <a:rPr lang="en-US" sz="1400"/>
              <a:pPr algn="r"/>
              <a:t>6</a:t>
            </a:fld>
            <a:endParaRPr lang="en-US"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7108">
                                            <p:txEl>
                                              <p:pRg st="0" end="0"/>
                                            </p:txEl>
                                          </p:spTgt>
                                        </p:tgtEl>
                                        <p:attrNameLst>
                                          <p:attrName>style.visibility</p:attrName>
                                        </p:attrNameLst>
                                      </p:cBhvr>
                                      <p:to>
                                        <p:strVal val="visible"/>
                                      </p:to>
                                    </p:set>
                                    <p:animEffect transition="in" filter="blinds(horizontal)">
                                      <p:cBhvr>
                                        <p:cTn id="7" dur="500"/>
                                        <p:tgtEl>
                                          <p:spTgt spid="4710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7108">
                                            <p:txEl>
                                              <p:pRg st="1" end="1"/>
                                            </p:txEl>
                                          </p:spTgt>
                                        </p:tgtEl>
                                        <p:attrNameLst>
                                          <p:attrName>style.visibility</p:attrName>
                                        </p:attrNameLst>
                                      </p:cBhvr>
                                      <p:to>
                                        <p:strVal val="visible"/>
                                      </p:to>
                                    </p:set>
                                    <p:animEffect transition="in" filter="blinds(horizontal)">
                                      <p:cBhvr>
                                        <p:cTn id="12" dur="500"/>
                                        <p:tgtEl>
                                          <p:spTgt spid="47108">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7108">
                                            <p:txEl>
                                              <p:pRg st="2" end="2"/>
                                            </p:txEl>
                                          </p:spTgt>
                                        </p:tgtEl>
                                        <p:attrNameLst>
                                          <p:attrName>style.visibility</p:attrName>
                                        </p:attrNameLst>
                                      </p:cBhvr>
                                      <p:to>
                                        <p:strVal val="visible"/>
                                      </p:to>
                                    </p:set>
                                    <p:animEffect transition="in" filter="blinds(horizontal)">
                                      <p:cBhvr>
                                        <p:cTn id="15" dur="500"/>
                                        <p:tgtEl>
                                          <p:spTgt spid="47108">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47108">
                                            <p:txEl>
                                              <p:pRg st="3" end="3"/>
                                            </p:txEl>
                                          </p:spTgt>
                                        </p:tgtEl>
                                        <p:attrNameLst>
                                          <p:attrName>style.visibility</p:attrName>
                                        </p:attrNameLst>
                                      </p:cBhvr>
                                      <p:to>
                                        <p:strVal val="visible"/>
                                      </p:to>
                                    </p:set>
                                    <p:animEffect transition="in" filter="blinds(horizontal)">
                                      <p:cBhvr>
                                        <p:cTn id="18" dur="500"/>
                                        <p:tgtEl>
                                          <p:spTgt spid="4710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200" b="1" dirty="0" smtClean="0">
                <a:latin typeface="Times New Roman" pitchFamily="18" charset="0"/>
                <a:cs typeface="Tahoma" pitchFamily="34" charset="0"/>
              </a:rPr>
              <a:t>Contribution margin ratio</a:t>
            </a:r>
            <a:br>
              <a:rPr lang="en-US" sz="3200" b="1" dirty="0" smtClean="0">
                <a:latin typeface="Times New Roman" pitchFamily="18" charset="0"/>
                <a:cs typeface="Tahoma" pitchFamily="34" charset="0"/>
              </a:rPr>
            </a:br>
            <a:r>
              <a:rPr lang="en-US" sz="3200" b="1" dirty="0" smtClean="0">
                <a:latin typeface="Times New Roman" pitchFamily="18" charset="0"/>
                <a:cs typeface="Tahoma" pitchFamily="34" charset="0"/>
              </a:rPr>
              <a:t> C/S ratio / P/V ratio</a:t>
            </a:r>
            <a:r>
              <a:rPr lang="en-US" sz="3200" dirty="0" smtClean="0">
                <a:latin typeface="Times New Roman" pitchFamily="18" charset="0"/>
                <a:cs typeface="Tahoma" pitchFamily="34" charset="0"/>
              </a:rPr>
              <a:t>:</a:t>
            </a:r>
          </a:p>
        </p:txBody>
      </p:sp>
      <p:sp>
        <p:nvSpPr>
          <p:cNvPr id="10243" name="Rectangle 3"/>
          <p:cNvSpPr>
            <a:spLocks noGrp="1" noChangeArrowheads="1"/>
          </p:cNvSpPr>
          <p:nvPr>
            <p:ph type="body" idx="1"/>
          </p:nvPr>
        </p:nvSpPr>
        <p:spPr/>
        <p:txBody>
          <a:bodyPr/>
          <a:lstStyle/>
          <a:p>
            <a:pPr marL="609600" indent="-609600" algn="just" eaLnBrk="1" hangingPunct="1">
              <a:lnSpc>
                <a:spcPct val="80000"/>
              </a:lnSpc>
              <a:buNone/>
            </a:pPr>
            <a:r>
              <a:rPr lang="en-US" dirty="0" smtClean="0">
                <a:latin typeface="Times New Roman" pitchFamily="18" charset="0"/>
                <a:cs typeface="Tahoma" pitchFamily="34" charset="0"/>
              </a:rPr>
              <a:t>	</a:t>
            </a:r>
          </a:p>
          <a:p>
            <a:pPr marL="609600" indent="-609600" algn="just" eaLnBrk="1" hangingPunct="1">
              <a:lnSpc>
                <a:spcPct val="80000"/>
              </a:lnSpc>
              <a:buNone/>
            </a:pPr>
            <a:r>
              <a:rPr lang="en-US" dirty="0" smtClean="0">
                <a:latin typeface="Calibri" pitchFamily="34" charset="0"/>
                <a:cs typeface="Calibri" pitchFamily="34" charset="0"/>
              </a:rPr>
              <a:t>The contribution margin per unit expressed as a percentage of the selling price per unit</a:t>
            </a:r>
          </a:p>
          <a:p>
            <a:pPr marL="609600" indent="-609600" eaLnBrk="1" hangingPunct="1">
              <a:lnSpc>
                <a:spcPct val="80000"/>
              </a:lnSpc>
              <a:buFontTx/>
              <a:buAutoNum type="arabicPeriod" startAt="2"/>
            </a:pPr>
            <a:endParaRPr lang="en-US" sz="2800" dirty="0" smtClean="0">
              <a:latin typeface="Calibri" pitchFamily="34" charset="0"/>
              <a:cs typeface="Calibri" pitchFamily="34" charset="0"/>
            </a:endParaRPr>
          </a:p>
          <a:p>
            <a:pPr marL="609600" indent="-609600" eaLnBrk="1" hangingPunct="1">
              <a:lnSpc>
                <a:spcPct val="80000"/>
              </a:lnSpc>
              <a:buNone/>
            </a:pPr>
            <a:r>
              <a:rPr lang="en-US" sz="2800" dirty="0" smtClean="0">
                <a:latin typeface="Calibri" pitchFamily="34" charset="0"/>
                <a:cs typeface="Calibri" pitchFamily="34" charset="0"/>
              </a:rPr>
              <a:t> </a:t>
            </a:r>
            <a:endParaRPr lang="en-US" sz="2400" dirty="0" smtClean="0">
              <a:latin typeface="Calibri" pitchFamily="34" charset="0"/>
              <a:cs typeface="Calibri" pitchFamily="34" charset="0"/>
            </a:endParaRPr>
          </a:p>
          <a:p>
            <a:pPr marL="609600" indent="-609600" eaLnBrk="1" hangingPunct="1">
              <a:lnSpc>
                <a:spcPct val="80000"/>
              </a:lnSpc>
              <a:buFontTx/>
              <a:buNone/>
            </a:pPr>
            <a:r>
              <a:rPr lang="en-US" sz="2800" dirty="0" smtClean="0">
                <a:latin typeface="Times New Roman" pitchFamily="18" charset="0"/>
              </a:rPr>
              <a:t>			</a:t>
            </a:r>
            <a:r>
              <a:rPr lang="en-US" sz="2800" u="sng" dirty="0" smtClean="0">
                <a:latin typeface="Times New Roman" pitchFamily="18" charset="0"/>
              </a:rPr>
              <a:t>Contribution</a:t>
            </a:r>
            <a:r>
              <a:rPr lang="en-US" sz="2800" dirty="0" smtClean="0">
                <a:latin typeface="Times New Roman" pitchFamily="18" charset="0"/>
              </a:rPr>
              <a:t> X 100</a:t>
            </a:r>
          </a:p>
          <a:p>
            <a:pPr marL="609600" indent="-609600" eaLnBrk="1" hangingPunct="1">
              <a:lnSpc>
                <a:spcPct val="80000"/>
              </a:lnSpc>
              <a:buFontTx/>
              <a:buNone/>
            </a:pPr>
            <a:r>
              <a:rPr lang="en-US" sz="2800" dirty="0" smtClean="0">
                <a:latin typeface="Times New Roman" pitchFamily="18" charset="0"/>
              </a:rPr>
              <a:t>			    Sales</a:t>
            </a:r>
          </a:p>
          <a:p>
            <a:pPr marL="609600" indent="-609600" eaLnBrk="1" hangingPunct="1">
              <a:lnSpc>
                <a:spcPct val="80000"/>
              </a:lnSpc>
              <a:buFontTx/>
              <a:buNone/>
            </a:pPr>
            <a:r>
              <a:rPr lang="en-US" sz="2800" dirty="0" smtClean="0">
                <a:latin typeface="Times New Roman" pitchFamily="18" charset="0"/>
              </a:rPr>
              <a:t>	</a:t>
            </a:r>
          </a:p>
          <a:p>
            <a:pPr marL="609600" indent="-609600" eaLnBrk="1" hangingPunct="1">
              <a:lnSpc>
                <a:spcPct val="80000"/>
              </a:lnSpc>
              <a:buFontTx/>
              <a:buNone/>
            </a:pPr>
            <a:r>
              <a:rPr lang="en-US" sz="2800" dirty="0" smtClean="0">
                <a:latin typeface="Times New Roman" pitchFamily="18" charset="0"/>
              </a:rPr>
              <a:t>	</a:t>
            </a:r>
            <a:r>
              <a:rPr lang="en-US" sz="2800" i="1" dirty="0" smtClean="0">
                <a:latin typeface="Calibri" pitchFamily="34" charset="0"/>
                <a:cs typeface="Calibri" pitchFamily="34" charset="0"/>
              </a:rPr>
              <a:t>This ratio shows the </a:t>
            </a:r>
            <a:r>
              <a:rPr lang="en-US" sz="2800" i="1" dirty="0" smtClean="0">
                <a:solidFill>
                  <a:srgbClr val="FF0000"/>
                </a:solidFill>
                <a:latin typeface="Calibri" pitchFamily="34" charset="0"/>
                <a:cs typeface="Calibri" pitchFamily="34" charset="0"/>
              </a:rPr>
              <a:t>relationship</a:t>
            </a:r>
            <a:r>
              <a:rPr lang="en-US" sz="2800" i="1" dirty="0" smtClean="0">
                <a:latin typeface="Calibri" pitchFamily="34" charset="0"/>
                <a:cs typeface="Calibri" pitchFamily="34" charset="0"/>
              </a:rPr>
              <a:t> between </a:t>
            </a:r>
            <a:r>
              <a:rPr lang="en-US" sz="2800" i="1" dirty="0" smtClean="0">
                <a:solidFill>
                  <a:srgbClr val="FF0000"/>
                </a:solidFill>
                <a:latin typeface="Calibri" pitchFamily="34" charset="0"/>
                <a:cs typeface="Calibri" pitchFamily="34" charset="0"/>
              </a:rPr>
              <a:t>sales</a:t>
            </a:r>
            <a:r>
              <a:rPr lang="en-US" sz="2800" i="1" dirty="0" smtClean="0">
                <a:latin typeface="Calibri" pitchFamily="34" charset="0"/>
                <a:cs typeface="Calibri" pitchFamily="34" charset="0"/>
              </a:rPr>
              <a:t> and </a:t>
            </a:r>
            <a:r>
              <a:rPr lang="en-US" sz="2800" i="1" dirty="0" smtClean="0">
                <a:solidFill>
                  <a:srgbClr val="FF0000"/>
                </a:solidFill>
                <a:latin typeface="Calibri" pitchFamily="34" charset="0"/>
                <a:cs typeface="Calibri" pitchFamily="34" charset="0"/>
              </a:rPr>
              <a:t>contribution</a:t>
            </a:r>
            <a:r>
              <a:rPr lang="en-US" sz="2800" i="1" dirty="0" smtClean="0">
                <a:latin typeface="Calibri" pitchFamily="34" charset="0"/>
                <a:cs typeface="Calibri" pitchFamily="34" charset="0"/>
              </a:rPr>
              <a:t>.</a:t>
            </a:r>
          </a:p>
        </p:txBody>
      </p:sp>
      <p:sp>
        <p:nvSpPr>
          <p:cNvPr id="11268" name="Slide Number Placeholder 3"/>
          <p:cNvSpPr>
            <a:spLocks noGrp="1"/>
          </p:cNvSpPr>
          <p:nvPr>
            <p:ph type="sldNum" sz="quarter" idx="12"/>
          </p:nvPr>
        </p:nvSpPr>
        <p:spPr>
          <a:noFill/>
        </p:spPr>
        <p:txBody>
          <a:bodyPr/>
          <a:lstStyle/>
          <a:p>
            <a:fld id="{C13A9B51-035A-4864-8901-D4FD60F19634}" type="slidenum">
              <a:rPr lang="en-US" smtClean="0"/>
              <a:pPr/>
              <a:t>7</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7" dur="500"/>
                                        <p:tgtEl>
                                          <p:spTgt spid="1024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12" dur="5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17" dur="500"/>
                                        <p:tgtEl>
                                          <p:spTgt spid="10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43">
                                            <p:txEl>
                                              <p:pRg st="4" end="4"/>
                                            </p:txEl>
                                          </p:spTgt>
                                        </p:tgtEl>
                                        <p:attrNameLst>
                                          <p:attrName>style.visibility</p:attrName>
                                        </p:attrNameLst>
                                      </p:cBhvr>
                                      <p:to>
                                        <p:strVal val="visible"/>
                                      </p:to>
                                    </p:set>
                                    <p:animEffect transition="in" filter="blinds(horizontal)">
                                      <p:cBhvr>
                                        <p:cTn id="22" dur="500"/>
                                        <p:tgtEl>
                                          <p:spTgt spid="10243">
                                            <p:txEl>
                                              <p:pRg st="4" end="4"/>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0243">
                                            <p:txEl>
                                              <p:pRg st="5" end="5"/>
                                            </p:txEl>
                                          </p:spTgt>
                                        </p:tgtEl>
                                        <p:attrNameLst>
                                          <p:attrName>style.visibility</p:attrName>
                                        </p:attrNameLst>
                                      </p:cBhvr>
                                      <p:to>
                                        <p:strVal val="visible"/>
                                      </p:to>
                                    </p:set>
                                    <p:animEffect transition="in" filter="blinds(horizontal)">
                                      <p:cBhvr>
                                        <p:cTn id="25" dur="500"/>
                                        <p:tgtEl>
                                          <p:spTgt spid="1024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0243">
                                            <p:txEl>
                                              <p:pRg st="7" end="7"/>
                                            </p:txEl>
                                          </p:spTgt>
                                        </p:tgtEl>
                                        <p:attrNameLst>
                                          <p:attrName>style.visibility</p:attrName>
                                        </p:attrNameLst>
                                      </p:cBhvr>
                                      <p:to>
                                        <p:strVal val="visible"/>
                                      </p:to>
                                    </p:set>
                                    <p:animEffect transition="in" filter="blinds(horizontal)">
                                      <p:cBhvr>
                                        <p:cTn id="30" dur="5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Calibri" pitchFamily="34" charset="0"/>
                <a:cs typeface="Calibri" pitchFamily="34" charset="0"/>
              </a:rPr>
              <a:t>Break Even Point (BEP)</a:t>
            </a:r>
            <a:r>
              <a:rPr lang="en-US" dirty="0" smtClean="0"/>
              <a:t/>
            </a:r>
            <a:br>
              <a:rPr lang="en-US" dirty="0" smtClean="0"/>
            </a:br>
            <a:endParaRPr lang="en-US" dirty="0"/>
          </a:p>
        </p:txBody>
      </p:sp>
      <p:sp>
        <p:nvSpPr>
          <p:cNvPr id="3" name="Content Placeholder 2"/>
          <p:cNvSpPr>
            <a:spLocks noGrp="1"/>
          </p:cNvSpPr>
          <p:nvPr>
            <p:ph idx="1"/>
          </p:nvPr>
        </p:nvSpPr>
        <p:spPr>
          <a:xfrm>
            <a:off x="566738" y="1600200"/>
            <a:ext cx="8001000" cy="4572000"/>
          </a:xfrm>
        </p:spPr>
        <p:txBody>
          <a:bodyPr/>
          <a:lstStyle/>
          <a:p>
            <a:pPr algn="just">
              <a:buFont typeface="Wingdings" pitchFamily="2" charset="2"/>
              <a:buChar char="§"/>
            </a:pPr>
            <a:r>
              <a:rPr lang="en-US" sz="2800" dirty="0" smtClean="0">
                <a:latin typeface="Calibri" pitchFamily="34" charset="0"/>
                <a:cs typeface="Calibri" pitchFamily="34" charset="0"/>
              </a:rPr>
              <a:t>The break-even point is the level of activity where an organization neither enjoys any profit nor incurs any loss. </a:t>
            </a:r>
          </a:p>
          <a:p>
            <a:pPr algn="just">
              <a:spcBef>
                <a:spcPct val="50000"/>
              </a:spcBef>
              <a:buFont typeface="Wingdings" pitchFamily="2" charset="2"/>
              <a:buChar char="§"/>
            </a:pPr>
            <a:r>
              <a:rPr lang="en-US" sz="2800" dirty="0" smtClean="0">
                <a:latin typeface="Calibri" pitchFamily="34" charset="0"/>
                <a:cs typeface="Calibri" pitchFamily="34" charset="0"/>
              </a:rPr>
              <a:t>In other words, when its </a:t>
            </a:r>
            <a:r>
              <a:rPr lang="en-US" sz="2800" dirty="0" smtClean="0">
                <a:solidFill>
                  <a:srgbClr val="FF0000"/>
                </a:solidFill>
                <a:latin typeface="Calibri" pitchFamily="34" charset="0"/>
                <a:cs typeface="Calibri" pitchFamily="34" charset="0"/>
              </a:rPr>
              <a:t>Total Revenue</a:t>
            </a:r>
            <a:r>
              <a:rPr lang="en-US" sz="2800" dirty="0" smtClean="0">
                <a:latin typeface="Calibri" pitchFamily="34" charset="0"/>
                <a:cs typeface="Calibri" pitchFamily="34" charset="0"/>
              </a:rPr>
              <a:t> equals </a:t>
            </a:r>
            <a:r>
              <a:rPr lang="en-US" sz="2800" dirty="0" smtClean="0">
                <a:solidFill>
                  <a:srgbClr val="FF0000"/>
                </a:solidFill>
                <a:latin typeface="Calibri" pitchFamily="34" charset="0"/>
                <a:cs typeface="Calibri" pitchFamily="34" charset="0"/>
              </a:rPr>
              <a:t>Total Cost.</a:t>
            </a:r>
          </a:p>
          <a:p>
            <a:pPr algn="just">
              <a:spcBef>
                <a:spcPct val="50000"/>
              </a:spcBef>
              <a:buFont typeface="Wingdings" pitchFamily="2" charset="2"/>
              <a:buChar char="§"/>
            </a:pPr>
            <a:r>
              <a:rPr lang="en-US" sz="2800" dirty="0" smtClean="0">
                <a:latin typeface="Calibri" pitchFamily="34" charset="0"/>
                <a:cs typeface="Calibri" pitchFamily="34" charset="0"/>
              </a:rPr>
              <a:t>BEP is decided on how </a:t>
            </a:r>
            <a:r>
              <a:rPr lang="en-US" sz="2800" dirty="0" smtClean="0">
                <a:solidFill>
                  <a:srgbClr val="FF0000"/>
                </a:solidFill>
                <a:latin typeface="Calibri" pitchFamily="34" charset="0"/>
                <a:cs typeface="Calibri" pitchFamily="34" charset="0"/>
              </a:rPr>
              <a:t>revenue</a:t>
            </a:r>
            <a:r>
              <a:rPr lang="en-US" sz="2800" dirty="0" smtClean="0">
                <a:latin typeface="Calibri" pitchFamily="34" charset="0"/>
                <a:cs typeface="Calibri" pitchFamily="34" charset="0"/>
              </a:rPr>
              <a:t> and </a:t>
            </a:r>
            <a:r>
              <a:rPr lang="en-US" sz="2800" dirty="0" smtClean="0">
                <a:solidFill>
                  <a:srgbClr val="FF0000"/>
                </a:solidFill>
                <a:latin typeface="Calibri" pitchFamily="34" charset="0"/>
                <a:cs typeface="Calibri" pitchFamily="34" charset="0"/>
              </a:rPr>
              <a:t>cost</a:t>
            </a:r>
            <a:r>
              <a:rPr lang="en-US" sz="2800" dirty="0" smtClean="0">
                <a:latin typeface="Calibri" pitchFamily="34" charset="0"/>
                <a:cs typeface="Calibri" pitchFamily="34" charset="0"/>
              </a:rPr>
              <a:t> behave according to the </a:t>
            </a:r>
            <a:r>
              <a:rPr lang="en-US" sz="2800" dirty="0" smtClean="0">
                <a:solidFill>
                  <a:srgbClr val="FF0000"/>
                </a:solidFill>
                <a:latin typeface="Calibri" pitchFamily="34" charset="0"/>
                <a:cs typeface="Calibri" pitchFamily="34" charset="0"/>
              </a:rPr>
              <a:t>production level</a:t>
            </a:r>
            <a:r>
              <a:rPr lang="en-US" sz="2800" dirty="0" smtClean="0">
                <a:latin typeface="Calibri" pitchFamily="34" charset="0"/>
                <a:cs typeface="Calibri" pitchFamily="34" charset="0"/>
              </a:rPr>
              <a:t>.</a:t>
            </a:r>
          </a:p>
          <a:p>
            <a:pPr algn="just">
              <a:spcBef>
                <a:spcPct val="50000"/>
              </a:spcBef>
              <a:buFont typeface="Wingdings" pitchFamily="2" charset="2"/>
              <a:buChar char="§"/>
            </a:pPr>
            <a:r>
              <a:rPr lang="en-US" sz="2800" dirty="0" smtClean="0">
                <a:latin typeface="Calibri" pitchFamily="34" charset="0"/>
                <a:cs typeface="Calibri" pitchFamily="34" charset="0"/>
              </a:rPr>
              <a:t>Hence, it is clear that the break even analysis is understanding between </a:t>
            </a:r>
            <a:r>
              <a:rPr lang="en-US" sz="2800" dirty="0" smtClean="0">
                <a:solidFill>
                  <a:srgbClr val="FF0000"/>
                </a:solidFill>
                <a:latin typeface="Calibri" pitchFamily="34" charset="0"/>
                <a:cs typeface="Calibri" pitchFamily="34" charset="0"/>
              </a:rPr>
              <a:t>cost, volume</a:t>
            </a:r>
            <a:r>
              <a:rPr lang="en-US" sz="2800" dirty="0" smtClean="0">
                <a:latin typeface="Calibri" pitchFamily="34" charset="0"/>
                <a:cs typeface="Calibri" pitchFamily="34" charset="0"/>
              </a:rPr>
              <a:t> and </a:t>
            </a:r>
            <a:r>
              <a:rPr lang="en-US" sz="2800" dirty="0" smtClean="0">
                <a:solidFill>
                  <a:srgbClr val="FF0000"/>
                </a:solidFill>
                <a:latin typeface="Calibri" pitchFamily="34" charset="0"/>
                <a:cs typeface="Calibri" pitchFamily="34" charset="0"/>
              </a:rPr>
              <a:t>profit.</a:t>
            </a:r>
          </a:p>
          <a:p>
            <a:pPr algn="just"/>
            <a:endParaRPr lang="en-US" sz="3200" dirty="0" smtClean="0">
              <a:latin typeface="Calibri" pitchFamily="34" charset="0"/>
              <a:cs typeface="Calibri" pitchFamily="34" charset="0"/>
            </a:endParaRPr>
          </a:p>
          <a:p>
            <a:pPr algn="just">
              <a:buNone/>
            </a:pPr>
            <a:endParaRPr lang="en-US" sz="32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p:txBody>
          <a:bodyPr/>
          <a:lstStyle/>
          <a:p>
            <a:pPr eaLnBrk="1" hangingPunct="1"/>
            <a:r>
              <a:rPr lang="en-US" sz="3600" b="1" dirty="0" smtClean="0">
                <a:latin typeface="Calibri" pitchFamily="34" charset="0"/>
                <a:cs typeface="Calibri" pitchFamily="34" charset="0"/>
              </a:rPr>
              <a:t>A few points to remember </a:t>
            </a:r>
          </a:p>
        </p:txBody>
      </p:sp>
      <p:sp>
        <p:nvSpPr>
          <p:cNvPr id="13315" name="Content Placeholder 2"/>
          <p:cNvSpPr>
            <a:spLocks noGrp="1"/>
          </p:cNvSpPr>
          <p:nvPr>
            <p:ph idx="4294967295"/>
          </p:nvPr>
        </p:nvSpPr>
        <p:spPr/>
        <p:txBody>
          <a:bodyPr/>
          <a:lstStyle/>
          <a:p>
            <a:pPr eaLnBrk="1" hangingPunct="1">
              <a:buFont typeface="Wingdings" pitchFamily="2" charset="2"/>
              <a:buChar char="§"/>
            </a:pPr>
            <a:r>
              <a:rPr lang="en-US" sz="2800" dirty="0" smtClean="0">
                <a:latin typeface="Calibri" pitchFamily="34" charset="0"/>
                <a:cs typeface="Calibri" pitchFamily="34" charset="0"/>
              </a:rPr>
              <a:t>The break even value can only be calculated as an </a:t>
            </a:r>
            <a:r>
              <a:rPr lang="en-US" sz="2800" dirty="0" smtClean="0">
                <a:solidFill>
                  <a:srgbClr val="FF0000"/>
                </a:solidFill>
                <a:latin typeface="Calibri" pitchFamily="34" charset="0"/>
                <a:cs typeface="Calibri" pitchFamily="34" charset="0"/>
              </a:rPr>
              <a:t>approximate figure</a:t>
            </a:r>
          </a:p>
          <a:p>
            <a:pPr eaLnBrk="1" hangingPunct="1">
              <a:buFont typeface="Wingdings" pitchFamily="2" charset="2"/>
              <a:buChar char="§"/>
            </a:pPr>
            <a:r>
              <a:rPr lang="en-US" sz="2800" dirty="0" smtClean="0">
                <a:latin typeface="Calibri" pitchFamily="34" charset="0"/>
                <a:cs typeface="Calibri" pitchFamily="34" charset="0"/>
              </a:rPr>
              <a:t>Thus, it  is meaningful to express the break even point in a </a:t>
            </a:r>
            <a:r>
              <a:rPr lang="en-US" sz="2800" dirty="0" smtClean="0">
                <a:solidFill>
                  <a:srgbClr val="FF0000"/>
                </a:solidFill>
                <a:latin typeface="Calibri" pitchFamily="34" charset="0"/>
                <a:cs typeface="Calibri" pitchFamily="34" charset="0"/>
              </a:rPr>
              <a:t>range of values</a:t>
            </a:r>
          </a:p>
          <a:p>
            <a:pPr eaLnBrk="1" hangingPunct="1">
              <a:buFont typeface="Wingdings" pitchFamily="2" charset="2"/>
              <a:buChar char="§"/>
            </a:pPr>
            <a:r>
              <a:rPr lang="en-US" sz="2800" dirty="0" smtClean="0">
                <a:latin typeface="Calibri" pitchFamily="34" charset="0"/>
                <a:cs typeface="Calibri" pitchFamily="34" charset="0"/>
              </a:rPr>
              <a:t>In real life situations, computation of the  break even point will have to be done with </a:t>
            </a:r>
            <a:r>
              <a:rPr lang="en-US" sz="2800" dirty="0" smtClean="0">
                <a:solidFill>
                  <a:srgbClr val="FF0000"/>
                </a:solidFill>
                <a:latin typeface="Calibri" pitchFamily="34" charset="0"/>
                <a:cs typeface="Calibri" pitchFamily="34" charset="0"/>
              </a:rPr>
              <a:t>suitable assumptions</a:t>
            </a:r>
            <a:r>
              <a:rPr lang="en-US" sz="2800" dirty="0" smtClean="0">
                <a:latin typeface="Calibri" pitchFamily="34" charset="0"/>
                <a:cs typeface="Calibri" pitchFamily="34"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3825</TotalTime>
  <Words>1444</Words>
  <Application>Microsoft Office PowerPoint</Application>
  <PresentationFormat>On-screen Show (4:3)</PresentationFormat>
  <Paragraphs>283</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Theme1</vt:lpstr>
      <vt:lpstr> </vt:lpstr>
      <vt:lpstr>What is CVP analysis?</vt:lpstr>
      <vt:lpstr>Importance of CVP Analysis</vt:lpstr>
      <vt:lpstr>Understanding cost behavior</vt:lpstr>
      <vt:lpstr>Profit equation</vt:lpstr>
      <vt:lpstr>Slide 6</vt:lpstr>
      <vt:lpstr>Contribution margin ratio  C/S ratio / P/V ratio:</vt:lpstr>
      <vt:lpstr>Break Even Point (BEP) </vt:lpstr>
      <vt:lpstr>A few points to remember </vt:lpstr>
      <vt:lpstr>Slide 10</vt:lpstr>
      <vt:lpstr>Foundational Assumptions in CVP (cont...)</vt:lpstr>
      <vt:lpstr>Slide 12</vt:lpstr>
      <vt:lpstr>Equation approach to Break Even Analysis        ****note </vt:lpstr>
      <vt:lpstr>Breakeven Point, extended:  Profit Planning                                               ****note</vt:lpstr>
      <vt:lpstr>Slide 15</vt:lpstr>
      <vt:lpstr>  Margin of Safety  (MoS) </vt:lpstr>
      <vt:lpstr>Income taxes in CVP analysis</vt:lpstr>
      <vt:lpstr>Graphical approach to CVP analysis</vt:lpstr>
      <vt:lpstr>Activity 1 </vt:lpstr>
      <vt:lpstr>Profit chart </vt:lpstr>
      <vt:lpstr>   Activity  </vt:lpstr>
      <vt:lpstr>Profit chart and product range </vt:lpstr>
      <vt:lpstr>      Activity  </vt:lpstr>
      <vt:lpstr>Sensitivity analysis and Uncertainty </vt:lpstr>
      <vt:lpstr>Slide 25</vt:lpstr>
      <vt:lpstr> Marginal costing and management decisions in short run</vt:lpstr>
      <vt:lpstr>Marginal costing, when a limiting factor exists</vt:lpstr>
      <vt:lpstr>      Activity  </vt:lpstr>
      <vt:lpstr>Acceptance of a special order</vt:lpstr>
      <vt:lpstr>      Activity  </vt:lpstr>
      <vt:lpstr>Dropping a loss making product</vt:lpstr>
      <vt:lpstr>      Activity  </vt:lpstr>
      <vt:lpstr>Make or Buy Decisions</vt:lpstr>
      <vt:lpstr>      Activity </vt:lpstr>
    </vt:vector>
  </TitlesOfParts>
  <Company>Department of Accounting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dc:creator>
  <cp:lastModifiedBy>ITRC</cp:lastModifiedBy>
  <cp:revision>177</cp:revision>
  <dcterms:created xsi:type="dcterms:W3CDTF">2013-09-25T01:13:15Z</dcterms:created>
  <dcterms:modified xsi:type="dcterms:W3CDTF">2017-09-08T03:12:38Z</dcterms:modified>
</cp:coreProperties>
</file>