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7" r:id="rId2"/>
    <p:sldId id="258" r:id="rId3"/>
    <p:sldId id="262" r:id="rId4"/>
    <p:sldId id="263" r:id="rId5"/>
    <p:sldId id="264" r:id="rId6"/>
    <p:sldId id="265" r:id="rId7"/>
    <p:sldId id="266" r:id="rId8"/>
    <p:sldId id="267" r:id="rId9"/>
    <p:sldId id="283" r:id="rId10"/>
    <p:sldId id="269" r:id="rId11"/>
    <p:sldId id="270" r:id="rId12"/>
    <p:sldId id="271" r:id="rId13"/>
    <p:sldId id="272" r:id="rId14"/>
    <p:sldId id="273" r:id="rId15"/>
    <p:sldId id="274" r:id="rId16"/>
    <p:sldId id="284" r:id="rId17"/>
    <p:sldId id="275" r:id="rId18"/>
    <p:sldId id="276" r:id="rId19"/>
    <p:sldId id="277" r:id="rId20"/>
    <p:sldId id="278" r:id="rId21"/>
    <p:sldId id="279" r:id="rId22"/>
    <p:sldId id="280" r:id="rId23"/>
    <p:sldId id="281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F8A2BC-9E6D-4A29-A0A5-C4BA3ECED1B2}" type="doc">
      <dgm:prSet loTypeId="urn:microsoft.com/office/officeart/2005/8/layout/orgChart1" loCatId="hierarchy" qsTypeId="urn:microsoft.com/office/officeart/2005/8/quickstyle/simple1" qsCatId="simple" csTypeId="urn:microsoft.com/office/officeart/2005/8/colors/accent2_2" csCatId="accent2" phldr="1"/>
      <dgm:spPr/>
    </dgm:pt>
    <dgm:pt modelId="{913E2CE0-6C27-489E-B75E-876B7BB0C6F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Baskerville Old Face" pitchFamily="18" charset="0"/>
              <a:cs typeface="Arial" charset="0"/>
            </a:rPr>
            <a:t>PRODUCTION</a:t>
          </a:r>
        </a:p>
      </dgm:t>
    </dgm:pt>
    <dgm:pt modelId="{494FB691-35CA-451F-8963-67A553F51E00}" type="parTrans" cxnId="{0389715F-2922-40D1-A0CE-BE1131518F93}">
      <dgm:prSet/>
      <dgm:spPr/>
      <dgm:t>
        <a:bodyPr/>
        <a:lstStyle/>
        <a:p>
          <a:endParaRPr lang="en-US">
            <a:latin typeface="Baskerville Old Face" pitchFamily="18" charset="0"/>
          </a:endParaRPr>
        </a:p>
      </dgm:t>
    </dgm:pt>
    <dgm:pt modelId="{852A2EA3-B834-4786-8FFA-ED63EA46410E}" type="sibTrans" cxnId="{0389715F-2922-40D1-A0CE-BE1131518F93}">
      <dgm:prSet/>
      <dgm:spPr/>
      <dgm:t>
        <a:bodyPr/>
        <a:lstStyle/>
        <a:p>
          <a:endParaRPr lang="en-US">
            <a:latin typeface="Baskerville Old Face" pitchFamily="18" charset="0"/>
          </a:endParaRPr>
        </a:p>
      </dgm:t>
    </dgm:pt>
    <dgm:pt modelId="{F8E4D910-25C6-4941-97D0-3DE4151BDCE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Baskerville Old Face" pitchFamily="18" charset="0"/>
              <a:cs typeface="Arial" charset="0"/>
            </a:rPr>
            <a:t>SHORT RUN: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Baskerville Old Face" pitchFamily="18" charset="0"/>
              <a:cs typeface="Arial" charset="0"/>
            </a:rPr>
            <a:t>AT LEAST ONE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Baskerville Old Face" pitchFamily="18" charset="0"/>
              <a:cs typeface="Arial" charset="0"/>
            </a:rPr>
            <a:t>FIXED FACTOR &amp;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Baskerville Old Face" pitchFamily="18" charset="0"/>
              <a:cs typeface="Arial" charset="0"/>
            </a:rPr>
            <a:t>GIVEN TECHNOLOGY</a:t>
          </a:r>
        </a:p>
      </dgm:t>
    </dgm:pt>
    <dgm:pt modelId="{087A9882-F623-4820-9B20-D0919D964E91}" type="parTrans" cxnId="{CA40DDCE-5BB5-4492-8BB0-AE2DFEB22B89}">
      <dgm:prSet/>
      <dgm:spPr/>
      <dgm:t>
        <a:bodyPr/>
        <a:lstStyle/>
        <a:p>
          <a:endParaRPr lang="en-US">
            <a:latin typeface="Baskerville Old Face" pitchFamily="18" charset="0"/>
          </a:endParaRPr>
        </a:p>
      </dgm:t>
    </dgm:pt>
    <dgm:pt modelId="{E0DA43D1-7490-429E-9FA1-A81A76A1F86A}" type="sibTrans" cxnId="{CA40DDCE-5BB5-4492-8BB0-AE2DFEB22B89}">
      <dgm:prSet/>
      <dgm:spPr/>
      <dgm:t>
        <a:bodyPr/>
        <a:lstStyle/>
        <a:p>
          <a:endParaRPr lang="en-US">
            <a:latin typeface="Baskerville Old Face" pitchFamily="18" charset="0"/>
          </a:endParaRPr>
        </a:p>
      </dgm:t>
    </dgm:pt>
    <dgm:pt modelId="{B785697E-F0CA-480D-AA6A-B8CC67695B7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Baskerville Old Face" pitchFamily="18" charset="0"/>
              <a:cs typeface="Arial" charset="0"/>
            </a:rPr>
            <a:t>LONG RUN: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Baskerville Old Face" pitchFamily="18" charset="0"/>
              <a:cs typeface="Arial" charset="0"/>
            </a:rPr>
            <a:t>ALL FACTOR INPUTS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Baskerville Old Face" pitchFamily="18" charset="0"/>
              <a:cs typeface="Arial" charset="0"/>
            </a:rPr>
            <a:t>VARIABLE BUT NOT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Baskerville Old Face" pitchFamily="18" charset="0"/>
              <a:cs typeface="Arial" charset="0"/>
            </a:rPr>
            <a:t>technology</a:t>
          </a:r>
        </a:p>
      </dgm:t>
    </dgm:pt>
    <dgm:pt modelId="{4AA6D7ED-559E-4C7E-A44A-4D89CFE38C3A}" type="parTrans" cxnId="{3032C34B-5D45-4D2F-AC22-BB2ED65CB81A}">
      <dgm:prSet/>
      <dgm:spPr/>
      <dgm:t>
        <a:bodyPr/>
        <a:lstStyle/>
        <a:p>
          <a:endParaRPr lang="en-US">
            <a:latin typeface="Baskerville Old Face" pitchFamily="18" charset="0"/>
          </a:endParaRPr>
        </a:p>
      </dgm:t>
    </dgm:pt>
    <dgm:pt modelId="{C3AE9F45-DC7E-4E64-8A43-200E60511EB1}" type="sibTrans" cxnId="{3032C34B-5D45-4D2F-AC22-BB2ED65CB81A}">
      <dgm:prSet/>
      <dgm:spPr/>
      <dgm:t>
        <a:bodyPr/>
        <a:lstStyle/>
        <a:p>
          <a:endParaRPr lang="en-US">
            <a:latin typeface="Baskerville Old Face" pitchFamily="18" charset="0"/>
          </a:endParaRPr>
        </a:p>
      </dgm:t>
    </dgm:pt>
    <dgm:pt modelId="{2C10C4D7-5026-49C9-90F5-D991BB5B33B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Baskerville Old Face" pitchFamily="18" charset="0"/>
              <a:cs typeface="Arial" charset="0"/>
            </a:rPr>
            <a:t>VERY LONG RUN: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Baskerville Old Face" pitchFamily="18" charset="0"/>
              <a:cs typeface="Arial" charset="0"/>
            </a:rPr>
            <a:t>ALL FACTOR INPUTS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Baskerville Old Face" pitchFamily="18" charset="0"/>
              <a:cs typeface="Arial" charset="0"/>
            </a:rPr>
            <a:t>AS WELL AS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Baskerville Old Face" pitchFamily="18" charset="0"/>
              <a:cs typeface="Arial" charset="0"/>
            </a:rPr>
            <a:t>TECHNOLOGY VARY</a:t>
          </a:r>
        </a:p>
      </dgm:t>
    </dgm:pt>
    <dgm:pt modelId="{E9C3A0C9-F698-4749-8D72-33762DD2B77C}" type="parTrans" cxnId="{BDC81C09-954F-45DA-8911-D16BB25DCB4B}">
      <dgm:prSet/>
      <dgm:spPr/>
      <dgm:t>
        <a:bodyPr/>
        <a:lstStyle/>
        <a:p>
          <a:endParaRPr lang="en-US">
            <a:latin typeface="Baskerville Old Face" pitchFamily="18" charset="0"/>
          </a:endParaRPr>
        </a:p>
      </dgm:t>
    </dgm:pt>
    <dgm:pt modelId="{6BF12B27-0E6D-4F8A-93AD-C4155110F857}" type="sibTrans" cxnId="{BDC81C09-954F-45DA-8911-D16BB25DCB4B}">
      <dgm:prSet/>
      <dgm:spPr/>
      <dgm:t>
        <a:bodyPr/>
        <a:lstStyle/>
        <a:p>
          <a:endParaRPr lang="en-US">
            <a:latin typeface="Baskerville Old Face" pitchFamily="18" charset="0"/>
          </a:endParaRPr>
        </a:p>
      </dgm:t>
    </dgm:pt>
    <dgm:pt modelId="{3EA59B0B-8FCD-46D9-8BB3-4B3A1D933B1A}" type="pres">
      <dgm:prSet presAssocID="{0CF8A2BC-9E6D-4A29-A0A5-C4BA3ECED1B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46724DA-CD55-4B32-A6BB-A6F152F71F86}" type="pres">
      <dgm:prSet presAssocID="{913E2CE0-6C27-489E-B75E-876B7BB0C6FA}" presName="hierRoot1" presStyleCnt="0">
        <dgm:presLayoutVars>
          <dgm:hierBranch/>
        </dgm:presLayoutVars>
      </dgm:prSet>
      <dgm:spPr/>
    </dgm:pt>
    <dgm:pt modelId="{D0AC48A9-AD29-4DF8-A0DF-AAE3EF4014E0}" type="pres">
      <dgm:prSet presAssocID="{913E2CE0-6C27-489E-B75E-876B7BB0C6FA}" presName="rootComposite1" presStyleCnt="0"/>
      <dgm:spPr/>
    </dgm:pt>
    <dgm:pt modelId="{6446B8C1-3985-4410-A5AA-7D36B7600BBC}" type="pres">
      <dgm:prSet presAssocID="{913E2CE0-6C27-489E-B75E-876B7BB0C6FA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F920181-86D0-48DE-9DC7-02DE080E5637}" type="pres">
      <dgm:prSet presAssocID="{913E2CE0-6C27-489E-B75E-876B7BB0C6FA}" presName="rootConnector1" presStyleLbl="node1" presStyleIdx="0" presStyleCnt="0"/>
      <dgm:spPr/>
      <dgm:t>
        <a:bodyPr/>
        <a:lstStyle/>
        <a:p>
          <a:endParaRPr lang="en-US"/>
        </a:p>
      </dgm:t>
    </dgm:pt>
    <dgm:pt modelId="{0EB08914-CEDE-46DC-BFC0-86C40246DF73}" type="pres">
      <dgm:prSet presAssocID="{913E2CE0-6C27-489E-B75E-876B7BB0C6FA}" presName="hierChild2" presStyleCnt="0"/>
      <dgm:spPr/>
    </dgm:pt>
    <dgm:pt modelId="{E300547E-9E2A-4DC2-9608-E47E9E462F78}" type="pres">
      <dgm:prSet presAssocID="{087A9882-F623-4820-9B20-D0919D964E91}" presName="Name35" presStyleLbl="parChTrans1D2" presStyleIdx="0" presStyleCnt="3"/>
      <dgm:spPr/>
      <dgm:t>
        <a:bodyPr/>
        <a:lstStyle/>
        <a:p>
          <a:endParaRPr lang="en-US"/>
        </a:p>
      </dgm:t>
    </dgm:pt>
    <dgm:pt modelId="{9A10328E-9CA9-4E20-8F00-679798090026}" type="pres">
      <dgm:prSet presAssocID="{F8E4D910-25C6-4941-97D0-3DE4151BDCED}" presName="hierRoot2" presStyleCnt="0">
        <dgm:presLayoutVars>
          <dgm:hierBranch/>
        </dgm:presLayoutVars>
      </dgm:prSet>
      <dgm:spPr/>
    </dgm:pt>
    <dgm:pt modelId="{AFD04C37-7A88-4BB1-90E2-65F26D931BAA}" type="pres">
      <dgm:prSet presAssocID="{F8E4D910-25C6-4941-97D0-3DE4151BDCED}" presName="rootComposite" presStyleCnt="0"/>
      <dgm:spPr/>
    </dgm:pt>
    <dgm:pt modelId="{85BCFC47-69D5-47CB-A8B9-0E872815F7ED}" type="pres">
      <dgm:prSet presAssocID="{F8E4D910-25C6-4941-97D0-3DE4151BDCED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1FE17E6-320B-436C-89F1-BDCDAE81213A}" type="pres">
      <dgm:prSet presAssocID="{F8E4D910-25C6-4941-97D0-3DE4151BDCED}" presName="rootConnector" presStyleLbl="node2" presStyleIdx="0" presStyleCnt="3"/>
      <dgm:spPr/>
      <dgm:t>
        <a:bodyPr/>
        <a:lstStyle/>
        <a:p>
          <a:endParaRPr lang="en-US"/>
        </a:p>
      </dgm:t>
    </dgm:pt>
    <dgm:pt modelId="{B32DE9F9-3A5E-493E-92DA-235B2F02F084}" type="pres">
      <dgm:prSet presAssocID="{F8E4D910-25C6-4941-97D0-3DE4151BDCED}" presName="hierChild4" presStyleCnt="0"/>
      <dgm:spPr/>
    </dgm:pt>
    <dgm:pt modelId="{8B17146D-3AF5-4C26-97B2-9388ED12F08A}" type="pres">
      <dgm:prSet presAssocID="{F8E4D910-25C6-4941-97D0-3DE4151BDCED}" presName="hierChild5" presStyleCnt="0"/>
      <dgm:spPr/>
    </dgm:pt>
    <dgm:pt modelId="{C4CC40E7-773C-4DB9-9D8A-393AD990CB96}" type="pres">
      <dgm:prSet presAssocID="{4AA6D7ED-559E-4C7E-A44A-4D89CFE38C3A}" presName="Name35" presStyleLbl="parChTrans1D2" presStyleIdx="1" presStyleCnt="3"/>
      <dgm:spPr/>
      <dgm:t>
        <a:bodyPr/>
        <a:lstStyle/>
        <a:p>
          <a:endParaRPr lang="en-US"/>
        </a:p>
      </dgm:t>
    </dgm:pt>
    <dgm:pt modelId="{F96C36B3-2812-4AE4-BD3B-408B473A872F}" type="pres">
      <dgm:prSet presAssocID="{B785697E-F0CA-480D-AA6A-B8CC67695B7D}" presName="hierRoot2" presStyleCnt="0">
        <dgm:presLayoutVars>
          <dgm:hierBranch/>
        </dgm:presLayoutVars>
      </dgm:prSet>
      <dgm:spPr/>
    </dgm:pt>
    <dgm:pt modelId="{74A60D21-9BB3-44C6-9C6E-3E260622EBFE}" type="pres">
      <dgm:prSet presAssocID="{B785697E-F0CA-480D-AA6A-B8CC67695B7D}" presName="rootComposite" presStyleCnt="0"/>
      <dgm:spPr/>
    </dgm:pt>
    <dgm:pt modelId="{F1A89A36-3B2B-4E60-A048-D6BEBC830E09}" type="pres">
      <dgm:prSet presAssocID="{B785697E-F0CA-480D-AA6A-B8CC67695B7D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7696DE-D21F-4CE7-A107-3DC653CA343F}" type="pres">
      <dgm:prSet presAssocID="{B785697E-F0CA-480D-AA6A-B8CC67695B7D}" presName="rootConnector" presStyleLbl="node2" presStyleIdx="1" presStyleCnt="3"/>
      <dgm:spPr/>
      <dgm:t>
        <a:bodyPr/>
        <a:lstStyle/>
        <a:p>
          <a:endParaRPr lang="en-US"/>
        </a:p>
      </dgm:t>
    </dgm:pt>
    <dgm:pt modelId="{7F9E8509-4603-48EB-9383-E72E0DE5A11B}" type="pres">
      <dgm:prSet presAssocID="{B785697E-F0CA-480D-AA6A-B8CC67695B7D}" presName="hierChild4" presStyleCnt="0"/>
      <dgm:spPr/>
    </dgm:pt>
    <dgm:pt modelId="{AF54F676-A7CB-4529-AA31-836C56880FB6}" type="pres">
      <dgm:prSet presAssocID="{B785697E-F0CA-480D-AA6A-B8CC67695B7D}" presName="hierChild5" presStyleCnt="0"/>
      <dgm:spPr/>
    </dgm:pt>
    <dgm:pt modelId="{3AFD8CAF-02F0-4BC1-92B4-C5A9A3F0F957}" type="pres">
      <dgm:prSet presAssocID="{E9C3A0C9-F698-4749-8D72-33762DD2B77C}" presName="Name35" presStyleLbl="parChTrans1D2" presStyleIdx="2" presStyleCnt="3"/>
      <dgm:spPr/>
      <dgm:t>
        <a:bodyPr/>
        <a:lstStyle/>
        <a:p>
          <a:endParaRPr lang="en-US"/>
        </a:p>
      </dgm:t>
    </dgm:pt>
    <dgm:pt modelId="{CB878C96-CDDE-4C03-A98E-3A29AD6DF29B}" type="pres">
      <dgm:prSet presAssocID="{2C10C4D7-5026-49C9-90F5-D991BB5B33BA}" presName="hierRoot2" presStyleCnt="0">
        <dgm:presLayoutVars>
          <dgm:hierBranch/>
        </dgm:presLayoutVars>
      </dgm:prSet>
      <dgm:spPr/>
    </dgm:pt>
    <dgm:pt modelId="{6E9C17C8-E265-49EC-8F02-8B7477178A1F}" type="pres">
      <dgm:prSet presAssocID="{2C10C4D7-5026-49C9-90F5-D991BB5B33BA}" presName="rootComposite" presStyleCnt="0"/>
      <dgm:spPr/>
    </dgm:pt>
    <dgm:pt modelId="{5B441AA7-8628-4FD5-BB47-BDF51358599A}" type="pres">
      <dgm:prSet presAssocID="{2C10C4D7-5026-49C9-90F5-D991BB5B33BA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699DAD-792F-4F04-82EB-C675B084B4A2}" type="pres">
      <dgm:prSet presAssocID="{2C10C4D7-5026-49C9-90F5-D991BB5B33BA}" presName="rootConnector" presStyleLbl="node2" presStyleIdx="2" presStyleCnt="3"/>
      <dgm:spPr/>
      <dgm:t>
        <a:bodyPr/>
        <a:lstStyle/>
        <a:p>
          <a:endParaRPr lang="en-US"/>
        </a:p>
      </dgm:t>
    </dgm:pt>
    <dgm:pt modelId="{334123A7-CF22-4C24-94C1-FA8537F90C70}" type="pres">
      <dgm:prSet presAssocID="{2C10C4D7-5026-49C9-90F5-D991BB5B33BA}" presName="hierChild4" presStyleCnt="0"/>
      <dgm:spPr/>
    </dgm:pt>
    <dgm:pt modelId="{F3A5C3B6-526E-4888-B8A8-34C91F07516F}" type="pres">
      <dgm:prSet presAssocID="{2C10C4D7-5026-49C9-90F5-D991BB5B33BA}" presName="hierChild5" presStyleCnt="0"/>
      <dgm:spPr/>
    </dgm:pt>
    <dgm:pt modelId="{E9A9B72E-E97C-43D7-9E61-E4C92705B3B9}" type="pres">
      <dgm:prSet presAssocID="{913E2CE0-6C27-489E-B75E-876B7BB0C6FA}" presName="hierChild3" presStyleCnt="0"/>
      <dgm:spPr/>
    </dgm:pt>
  </dgm:ptLst>
  <dgm:cxnLst>
    <dgm:cxn modelId="{38411FCF-AD34-4035-BFFC-29A61AC528CB}" type="presOf" srcId="{0CF8A2BC-9E6D-4A29-A0A5-C4BA3ECED1B2}" destId="{3EA59B0B-8FCD-46D9-8BB3-4B3A1D933B1A}" srcOrd="0" destOrd="0" presId="urn:microsoft.com/office/officeart/2005/8/layout/orgChart1"/>
    <dgm:cxn modelId="{3AF0F8E5-1125-42AF-B695-7E50CF2A812D}" type="presOf" srcId="{4AA6D7ED-559E-4C7E-A44A-4D89CFE38C3A}" destId="{C4CC40E7-773C-4DB9-9D8A-393AD990CB96}" srcOrd="0" destOrd="0" presId="urn:microsoft.com/office/officeart/2005/8/layout/orgChart1"/>
    <dgm:cxn modelId="{3032C34B-5D45-4D2F-AC22-BB2ED65CB81A}" srcId="{913E2CE0-6C27-489E-B75E-876B7BB0C6FA}" destId="{B785697E-F0CA-480D-AA6A-B8CC67695B7D}" srcOrd="1" destOrd="0" parTransId="{4AA6D7ED-559E-4C7E-A44A-4D89CFE38C3A}" sibTransId="{C3AE9F45-DC7E-4E64-8A43-200E60511EB1}"/>
    <dgm:cxn modelId="{CAC8010C-CCE0-4B3C-9F36-8486482E0545}" type="presOf" srcId="{2C10C4D7-5026-49C9-90F5-D991BB5B33BA}" destId="{5B441AA7-8628-4FD5-BB47-BDF51358599A}" srcOrd="0" destOrd="0" presId="urn:microsoft.com/office/officeart/2005/8/layout/orgChart1"/>
    <dgm:cxn modelId="{0389715F-2922-40D1-A0CE-BE1131518F93}" srcId="{0CF8A2BC-9E6D-4A29-A0A5-C4BA3ECED1B2}" destId="{913E2CE0-6C27-489E-B75E-876B7BB0C6FA}" srcOrd="0" destOrd="0" parTransId="{494FB691-35CA-451F-8963-67A553F51E00}" sibTransId="{852A2EA3-B834-4786-8FFA-ED63EA46410E}"/>
    <dgm:cxn modelId="{16733E00-642D-4A56-834C-BACDAF932A32}" type="presOf" srcId="{913E2CE0-6C27-489E-B75E-876B7BB0C6FA}" destId="{AF920181-86D0-48DE-9DC7-02DE080E5637}" srcOrd="1" destOrd="0" presId="urn:microsoft.com/office/officeart/2005/8/layout/orgChart1"/>
    <dgm:cxn modelId="{DF197F39-32BF-4BE7-8AF3-B80822222240}" type="presOf" srcId="{E9C3A0C9-F698-4749-8D72-33762DD2B77C}" destId="{3AFD8CAF-02F0-4BC1-92B4-C5A9A3F0F957}" srcOrd="0" destOrd="0" presId="urn:microsoft.com/office/officeart/2005/8/layout/orgChart1"/>
    <dgm:cxn modelId="{BB2BC9E3-2BEE-429D-810E-33A3597BCAF3}" type="presOf" srcId="{2C10C4D7-5026-49C9-90F5-D991BB5B33BA}" destId="{17699DAD-792F-4F04-82EB-C675B084B4A2}" srcOrd="1" destOrd="0" presId="urn:microsoft.com/office/officeart/2005/8/layout/orgChart1"/>
    <dgm:cxn modelId="{C8D3F1A2-088F-4BB6-97B3-ABBB21EAC5BC}" type="presOf" srcId="{B785697E-F0CA-480D-AA6A-B8CC67695B7D}" destId="{2F7696DE-D21F-4CE7-A107-3DC653CA343F}" srcOrd="1" destOrd="0" presId="urn:microsoft.com/office/officeart/2005/8/layout/orgChart1"/>
    <dgm:cxn modelId="{A3887B2E-237E-4775-8BBF-8982808FAF12}" type="presOf" srcId="{F8E4D910-25C6-4941-97D0-3DE4151BDCED}" destId="{85BCFC47-69D5-47CB-A8B9-0E872815F7ED}" srcOrd="0" destOrd="0" presId="urn:microsoft.com/office/officeart/2005/8/layout/orgChart1"/>
    <dgm:cxn modelId="{B9BB8691-6130-4A31-8E1F-592465D6CF1C}" type="presOf" srcId="{913E2CE0-6C27-489E-B75E-876B7BB0C6FA}" destId="{6446B8C1-3985-4410-A5AA-7D36B7600BBC}" srcOrd="0" destOrd="0" presId="urn:microsoft.com/office/officeart/2005/8/layout/orgChart1"/>
    <dgm:cxn modelId="{B698E900-04AC-4534-B756-815A6408ED2D}" type="presOf" srcId="{087A9882-F623-4820-9B20-D0919D964E91}" destId="{E300547E-9E2A-4DC2-9608-E47E9E462F78}" srcOrd="0" destOrd="0" presId="urn:microsoft.com/office/officeart/2005/8/layout/orgChart1"/>
    <dgm:cxn modelId="{BDC81C09-954F-45DA-8911-D16BB25DCB4B}" srcId="{913E2CE0-6C27-489E-B75E-876B7BB0C6FA}" destId="{2C10C4D7-5026-49C9-90F5-D991BB5B33BA}" srcOrd="2" destOrd="0" parTransId="{E9C3A0C9-F698-4749-8D72-33762DD2B77C}" sibTransId="{6BF12B27-0E6D-4F8A-93AD-C4155110F857}"/>
    <dgm:cxn modelId="{414ADD77-4B26-41D7-9EB3-0F2FC6801003}" type="presOf" srcId="{F8E4D910-25C6-4941-97D0-3DE4151BDCED}" destId="{91FE17E6-320B-436C-89F1-BDCDAE81213A}" srcOrd="1" destOrd="0" presId="urn:microsoft.com/office/officeart/2005/8/layout/orgChart1"/>
    <dgm:cxn modelId="{CA40DDCE-5BB5-4492-8BB0-AE2DFEB22B89}" srcId="{913E2CE0-6C27-489E-B75E-876B7BB0C6FA}" destId="{F8E4D910-25C6-4941-97D0-3DE4151BDCED}" srcOrd="0" destOrd="0" parTransId="{087A9882-F623-4820-9B20-D0919D964E91}" sibTransId="{E0DA43D1-7490-429E-9FA1-A81A76A1F86A}"/>
    <dgm:cxn modelId="{FD458D3C-91B3-4701-8B8F-36F1B1A675C1}" type="presOf" srcId="{B785697E-F0CA-480D-AA6A-B8CC67695B7D}" destId="{F1A89A36-3B2B-4E60-A048-D6BEBC830E09}" srcOrd="0" destOrd="0" presId="urn:microsoft.com/office/officeart/2005/8/layout/orgChart1"/>
    <dgm:cxn modelId="{0DABC9B8-7D63-446C-BE14-E1DCC7E2FB36}" type="presParOf" srcId="{3EA59B0B-8FCD-46D9-8BB3-4B3A1D933B1A}" destId="{146724DA-CD55-4B32-A6BB-A6F152F71F86}" srcOrd="0" destOrd="0" presId="urn:microsoft.com/office/officeart/2005/8/layout/orgChart1"/>
    <dgm:cxn modelId="{57284D1A-CA73-4A17-8CE4-B3ED415615BC}" type="presParOf" srcId="{146724DA-CD55-4B32-A6BB-A6F152F71F86}" destId="{D0AC48A9-AD29-4DF8-A0DF-AAE3EF4014E0}" srcOrd="0" destOrd="0" presId="urn:microsoft.com/office/officeart/2005/8/layout/orgChart1"/>
    <dgm:cxn modelId="{B5716EC6-9742-4A5F-B8EE-AE3228D5D253}" type="presParOf" srcId="{D0AC48A9-AD29-4DF8-A0DF-AAE3EF4014E0}" destId="{6446B8C1-3985-4410-A5AA-7D36B7600BBC}" srcOrd="0" destOrd="0" presId="urn:microsoft.com/office/officeart/2005/8/layout/orgChart1"/>
    <dgm:cxn modelId="{F81DF8EE-678F-49A6-88B7-77722D7C133D}" type="presParOf" srcId="{D0AC48A9-AD29-4DF8-A0DF-AAE3EF4014E0}" destId="{AF920181-86D0-48DE-9DC7-02DE080E5637}" srcOrd="1" destOrd="0" presId="urn:microsoft.com/office/officeart/2005/8/layout/orgChart1"/>
    <dgm:cxn modelId="{53D34BC1-6776-465E-A85B-037A2EFC89B3}" type="presParOf" srcId="{146724DA-CD55-4B32-A6BB-A6F152F71F86}" destId="{0EB08914-CEDE-46DC-BFC0-86C40246DF73}" srcOrd="1" destOrd="0" presId="urn:microsoft.com/office/officeart/2005/8/layout/orgChart1"/>
    <dgm:cxn modelId="{22C050E9-A723-42AF-BDE1-7EF527754DD5}" type="presParOf" srcId="{0EB08914-CEDE-46DC-BFC0-86C40246DF73}" destId="{E300547E-9E2A-4DC2-9608-E47E9E462F78}" srcOrd="0" destOrd="0" presId="urn:microsoft.com/office/officeart/2005/8/layout/orgChart1"/>
    <dgm:cxn modelId="{528F97E0-A239-457B-A41A-08BFA5DD9B42}" type="presParOf" srcId="{0EB08914-CEDE-46DC-BFC0-86C40246DF73}" destId="{9A10328E-9CA9-4E20-8F00-679798090026}" srcOrd="1" destOrd="0" presId="urn:microsoft.com/office/officeart/2005/8/layout/orgChart1"/>
    <dgm:cxn modelId="{D96E62DD-CB99-48E1-A140-DBBABCD10E5A}" type="presParOf" srcId="{9A10328E-9CA9-4E20-8F00-679798090026}" destId="{AFD04C37-7A88-4BB1-90E2-65F26D931BAA}" srcOrd="0" destOrd="0" presId="urn:microsoft.com/office/officeart/2005/8/layout/orgChart1"/>
    <dgm:cxn modelId="{48624016-E51F-408D-A66E-A04DEE12E219}" type="presParOf" srcId="{AFD04C37-7A88-4BB1-90E2-65F26D931BAA}" destId="{85BCFC47-69D5-47CB-A8B9-0E872815F7ED}" srcOrd="0" destOrd="0" presId="urn:microsoft.com/office/officeart/2005/8/layout/orgChart1"/>
    <dgm:cxn modelId="{7D09091D-9B1D-453C-A233-F97C96287A71}" type="presParOf" srcId="{AFD04C37-7A88-4BB1-90E2-65F26D931BAA}" destId="{91FE17E6-320B-436C-89F1-BDCDAE81213A}" srcOrd="1" destOrd="0" presId="urn:microsoft.com/office/officeart/2005/8/layout/orgChart1"/>
    <dgm:cxn modelId="{E2171BEE-46C4-4BC6-916D-85ED79723794}" type="presParOf" srcId="{9A10328E-9CA9-4E20-8F00-679798090026}" destId="{B32DE9F9-3A5E-493E-92DA-235B2F02F084}" srcOrd="1" destOrd="0" presId="urn:microsoft.com/office/officeart/2005/8/layout/orgChart1"/>
    <dgm:cxn modelId="{0EF62FF9-3D22-4C1A-A63F-2DCA12F6FEC9}" type="presParOf" srcId="{9A10328E-9CA9-4E20-8F00-679798090026}" destId="{8B17146D-3AF5-4C26-97B2-9388ED12F08A}" srcOrd="2" destOrd="0" presId="urn:microsoft.com/office/officeart/2005/8/layout/orgChart1"/>
    <dgm:cxn modelId="{8D42C1D2-E7E6-4DAD-8C4C-0198ACF09B08}" type="presParOf" srcId="{0EB08914-CEDE-46DC-BFC0-86C40246DF73}" destId="{C4CC40E7-773C-4DB9-9D8A-393AD990CB96}" srcOrd="2" destOrd="0" presId="urn:microsoft.com/office/officeart/2005/8/layout/orgChart1"/>
    <dgm:cxn modelId="{8472CAAE-BD51-4646-AB07-A7E21F608C7D}" type="presParOf" srcId="{0EB08914-CEDE-46DC-BFC0-86C40246DF73}" destId="{F96C36B3-2812-4AE4-BD3B-408B473A872F}" srcOrd="3" destOrd="0" presId="urn:microsoft.com/office/officeart/2005/8/layout/orgChart1"/>
    <dgm:cxn modelId="{172692EA-DA2B-4327-93E4-8A9F7B01FD97}" type="presParOf" srcId="{F96C36B3-2812-4AE4-BD3B-408B473A872F}" destId="{74A60D21-9BB3-44C6-9C6E-3E260622EBFE}" srcOrd="0" destOrd="0" presId="urn:microsoft.com/office/officeart/2005/8/layout/orgChart1"/>
    <dgm:cxn modelId="{69BEDF77-30B7-40BD-A321-42F6BC27FAD1}" type="presParOf" srcId="{74A60D21-9BB3-44C6-9C6E-3E260622EBFE}" destId="{F1A89A36-3B2B-4E60-A048-D6BEBC830E09}" srcOrd="0" destOrd="0" presId="urn:microsoft.com/office/officeart/2005/8/layout/orgChart1"/>
    <dgm:cxn modelId="{C0D854AE-7591-4FD1-91EA-E9E281857888}" type="presParOf" srcId="{74A60D21-9BB3-44C6-9C6E-3E260622EBFE}" destId="{2F7696DE-D21F-4CE7-A107-3DC653CA343F}" srcOrd="1" destOrd="0" presId="urn:microsoft.com/office/officeart/2005/8/layout/orgChart1"/>
    <dgm:cxn modelId="{43D04185-3994-4764-85D4-081650732DD1}" type="presParOf" srcId="{F96C36B3-2812-4AE4-BD3B-408B473A872F}" destId="{7F9E8509-4603-48EB-9383-E72E0DE5A11B}" srcOrd="1" destOrd="0" presId="urn:microsoft.com/office/officeart/2005/8/layout/orgChart1"/>
    <dgm:cxn modelId="{26079EF3-EC28-4851-A9C0-4A45D169D46C}" type="presParOf" srcId="{F96C36B3-2812-4AE4-BD3B-408B473A872F}" destId="{AF54F676-A7CB-4529-AA31-836C56880FB6}" srcOrd="2" destOrd="0" presId="urn:microsoft.com/office/officeart/2005/8/layout/orgChart1"/>
    <dgm:cxn modelId="{031F5EF0-F015-41DB-A130-AF709CFC8580}" type="presParOf" srcId="{0EB08914-CEDE-46DC-BFC0-86C40246DF73}" destId="{3AFD8CAF-02F0-4BC1-92B4-C5A9A3F0F957}" srcOrd="4" destOrd="0" presId="urn:microsoft.com/office/officeart/2005/8/layout/orgChart1"/>
    <dgm:cxn modelId="{5ABBEC9E-CA8D-48AA-86D5-A9F764D995B3}" type="presParOf" srcId="{0EB08914-CEDE-46DC-BFC0-86C40246DF73}" destId="{CB878C96-CDDE-4C03-A98E-3A29AD6DF29B}" srcOrd="5" destOrd="0" presId="urn:microsoft.com/office/officeart/2005/8/layout/orgChart1"/>
    <dgm:cxn modelId="{C5A7E19C-97DD-451F-9F8D-D212CB0CCB80}" type="presParOf" srcId="{CB878C96-CDDE-4C03-A98E-3A29AD6DF29B}" destId="{6E9C17C8-E265-49EC-8F02-8B7477178A1F}" srcOrd="0" destOrd="0" presId="urn:microsoft.com/office/officeart/2005/8/layout/orgChart1"/>
    <dgm:cxn modelId="{A9F05E23-EDBD-4EC9-A2AC-598581ED7031}" type="presParOf" srcId="{6E9C17C8-E265-49EC-8F02-8B7477178A1F}" destId="{5B441AA7-8628-4FD5-BB47-BDF51358599A}" srcOrd="0" destOrd="0" presId="urn:microsoft.com/office/officeart/2005/8/layout/orgChart1"/>
    <dgm:cxn modelId="{57BA27EA-D512-4387-B56D-6317A469CC77}" type="presParOf" srcId="{6E9C17C8-E265-49EC-8F02-8B7477178A1F}" destId="{17699DAD-792F-4F04-82EB-C675B084B4A2}" srcOrd="1" destOrd="0" presId="urn:microsoft.com/office/officeart/2005/8/layout/orgChart1"/>
    <dgm:cxn modelId="{0E355995-661B-4EE5-843D-14C6FA497521}" type="presParOf" srcId="{CB878C96-CDDE-4C03-A98E-3A29AD6DF29B}" destId="{334123A7-CF22-4C24-94C1-FA8537F90C70}" srcOrd="1" destOrd="0" presId="urn:microsoft.com/office/officeart/2005/8/layout/orgChart1"/>
    <dgm:cxn modelId="{26387A08-3854-4F1F-924A-41FD60F16796}" type="presParOf" srcId="{CB878C96-CDDE-4C03-A98E-3A29AD6DF29B}" destId="{F3A5C3B6-526E-4888-B8A8-34C91F07516F}" srcOrd="2" destOrd="0" presId="urn:microsoft.com/office/officeart/2005/8/layout/orgChart1"/>
    <dgm:cxn modelId="{9F068E0E-913A-4525-9F7C-4E1FF754056E}" type="presParOf" srcId="{146724DA-CD55-4B32-A6BB-A6F152F71F86}" destId="{E9A9B72E-E97C-43D7-9E61-E4C92705B3B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AFD8CAF-02F0-4BC1-92B4-C5A9A3F0F957}">
      <dsp:nvSpPr>
        <dsp:cNvPr id="0" name=""/>
        <dsp:cNvSpPr/>
      </dsp:nvSpPr>
      <dsp:spPr>
        <a:xfrm>
          <a:off x="4114799" y="1766670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629"/>
              </a:lnTo>
              <a:lnTo>
                <a:pt x="2911251" y="252629"/>
              </a:lnTo>
              <a:lnTo>
                <a:pt x="2911251" y="505258"/>
              </a:lnTo>
            </a:path>
          </a:pathLst>
        </a:custGeom>
        <a:noFill/>
        <a:ln w="19050" cap="rnd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CC40E7-773C-4DB9-9D8A-393AD990CB96}">
      <dsp:nvSpPr>
        <dsp:cNvPr id="0" name=""/>
        <dsp:cNvSpPr/>
      </dsp:nvSpPr>
      <dsp:spPr>
        <a:xfrm>
          <a:off x="4069079" y="1766670"/>
          <a:ext cx="91440" cy="5052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258"/>
              </a:lnTo>
            </a:path>
          </a:pathLst>
        </a:custGeom>
        <a:noFill/>
        <a:ln w="19050" cap="rnd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00547E-9E2A-4DC2-9608-E47E9E462F78}">
      <dsp:nvSpPr>
        <dsp:cNvPr id="0" name=""/>
        <dsp:cNvSpPr/>
      </dsp:nvSpPr>
      <dsp:spPr>
        <a:xfrm>
          <a:off x="1203548" y="1766670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2911251" y="0"/>
              </a:moveTo>
              <a:lnTo>
                <a:pt x="2911251" y="252629"/>
              </a:lnTo>
              <a:lnTo>
                <a:pt x="0" y="252629"/>
              </a:lnTo>
              <a:lnTo>
                <a:pt x="0" y="505258"/>
              </a:lnTo>
            </a:path>
          </a:pathLst>
        </a:custGeom>
        <a:noFill/>
        <a:ln w="19050" cap="rnd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46B8C1-3985-4410-A5AA-7D36B7600BBC}">
      <dsp:nvSpPr>
        <dsp:cNvPr id="0" name=""/>
        <dsp:cNvSpPr/>
      </dsp:nvSpPr>
      <dsp:spPr>
        <a:xfrm>
          <a:off x="2911803" y="563674"/>
          <a:ext cx="2405992" cy="120299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700" b="0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Baskerville Old Face" pitchFamily="18" charset="0"/>
              <a:cs typeface="Arial" charset="0"/>
            </a:rPr>
            <a:t>PRODUCTION</a:t>
          </a:r>
        </a:p>
      </dsp:txBody>
      <dsp:txXfrm>
        <a:off x="2911803" y="563674"/>
        <a:ext cx="2405992" cy="1202996"/>
      </dsp:txXfrm>
    </dsp:sp>
    <dsp:sp modelId="{85BCFC47-69D5-47CB-A8B9-0E872815F7ED}">
      <dsp:nvSpPr>
        <dsp:cNvPr id="0" name=""/>
        <dsp:cNvSpPr/>
      </dsp:nvSpPr>
      <dsp:spPr>
        <a:xfrm>
          <a:off x="552" y="2271929"/>
          <a:ext cx="2405992" cy="120299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700" b="0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Baskerville Old Face" pitchFamily="18" charset="0"/>
              <a:cs typeface="Arial" charset="0"/>
            </a:rPr>
            <a:t>SHORT RUN: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700" b="0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Baskerville Old Face" pitchFamily="18" charset="0"/>
              <a:cs typeface="Arial" charset="0"/>
            </a:rPr>
            <a:t>AT LEAST ONE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700" b="0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Baskerville Old Face" pitchFamily="18" charset="0"/>
              <a:cs typeface="Arial" charset="0"/>
            </a:rPr>
            <a:t>FIXED FACTOR &amp;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700" b="0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Baskerville Old Face" pitchFamily="18" charset="0"/>
              <a:cs typeface="Arial" charset="0"/>
            </a:rPr>
            <a:t>GIVEN TECHNOLOGY</a:t>
          </a:r>
        </a:p>
      </dsp:txBody>
      <dsp:txXfrm>
        <a:off x="552" y="2271929"/>
        <a:ext cx="2405992" cy="1202996"/>
      </dsp:txXfrm>
    </dsp:sp>
    <dsp:sp modelId="{F1A89A36-3B2B-4E60-A048-D6BEBC830E09}">
      <dsp:nvSpPr>
        <dsp:cNvPr id="0" name=""/>
        <dsp:cNvSpPr/>
      </dsp:nvSpPr>
      <dsp:spPr>
        <a:xfrm>
          <a:off x="2911803" y="2271929"/>
          <a:ext cx="2405992" cy="120299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700" b="0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Baskerville Old Face" pitchFamily="18" charset="0"/>
              <a:cs typeface="Arial" charset="0"/>
            </a:rPr>
            <a:t>LONG RUN: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700" b="0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Baskerville Old Face" pitchFamily="18" charset="0"/>
              <a:cs typeface="Arial" charset="0"/>
            </a:rPr>
            <a:t>ALL FACTOR INPUTS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700" b="0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Baskerville Old Face" pitchFamily="18" charset="0"/>
              <a:cs typeface="Arial" charset="0"/>
            </a:rPr>
            <a:t>VARIABLE BUT NOT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700" b="0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Baskerville Old Face" pitchFamily="18" charset="0"/>
              <a:cs typeface="Arial" charset="0"/>
            </a:rPr>
            <a:t>technology</a:t>
          </a:r>
        </a:p>
      </dsp:txBody>
      <dsp:txXfrm>
        <a:off x="2911803" y="2271929"/>
        <a:ext cx="2405992" cy="1202996"/>
      </dsp:txXfrm>
    </dsp:sp>
    <dsp:sp modelId="{5B441AA7-8628-4FD5-BB47-BDF51358599A}">
      <dsp:nvSpPr>
        <dsp:cNvPr id="0" name=""/>
        <dsp:cNvSpPr/>
      </dsp:nvSpPr>
      <dsp:spPr>
        <a:xfrm>
          <a:off x="5823054" y="2271929"/>
          <a:ext cx="2405992" cy="120299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700" b="0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Baskerville Old Face" pitchFamily="18" charset="0"/>
              <a:cs typeface="Arial" charset="0"/>
            </a:rPr>
            <a:t>VERY LONG RUN: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700" b="0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Baskerville Old Face" pitchFamily="18" charset="0"/>
              <a:cs typeface="Arial" charset="0"/>
            </a:rPr>
            <a:t>ALL FACTOR INPUTS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700" b="0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Baskerville Old Face" pitchFamily="18" charset="0"/>
              <a:cs typeface="Arial" charset="0"/>
            </a:rPr>
            <a:t>AS WELL AS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700" b="0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Baskerville Old Face" pitchFamily="18" charset="0"/>
              <a:cs typeface="Arial" charset="0"/>
            </a:rPr>
            <a:t>TECHNOLOGY VARY</a:t>
          </a:r>
        </a:p>
      </dsp:txBody>
      <dsp:txXfrm>
        <a:off x="5823054" y="2271929"/>
        <a:ext cx="2405992" cy="12029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4BE77D-1929-46B3-9216-262FFE0C8C91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9AFD11-B290-412E-9ACD-9137379F63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8919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592138" y="800100"/>
            <a:ext cx="5675312" cy="319405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359275"/>
            <a:ext cx="5026025" cy="4130675"/>
          </a:xfr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581468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592138" y="800100"/>
            <a:ext cx="5675312" cy="319405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359275"/>
            <a:ext cx="5026025" cy="4130675"/>
          </a:xfr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3081458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0A1D37-8AA7-4123-9711-FC855B9BE60D}" type="datetime1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alpha val="60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24/05/2018</a:t>
            </a:fld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prstClr val="white">
                  <a:alpha val="60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prstClr val="white">
                  <a:alpha val="60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8371FB-5D2B-430C-ADB4-9BE9180A17CB}" type="slidenum">
              <a:rPr kumimoji="0" lang="en-GB" sz="2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9439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7F1C69-EF09-41FD-AB3B-11E2FBFDD81C}" type="datetime1">
              <a:rPr kumimoji="0" lang="en-GB" sz="1000" b="1" i="0" u="none" strike="noStrike" kern="1200" cap="none" spc="0" normalizeH="0" baseline="0" noProof="0" smtClean="0">
                <a:ln>
                  <a:noFill/>
                </a:ln>
                <a:solidFill>
                  <a:srgbClr val="B31166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24/05/2018</a:t>
            </a:fld>
            <a:endParaRPr kumimoji="0" lang="en-GB" sz="1000" b="1" i="0" u="none" strike="noStrike" kern="1200" cap="none" spc="0" normalizeH="0" baseline="0" noProof="0">
              <a:ln>
                <a:noFill/>
              </a:ln>
              <a:solidFill>
                <a:srgbClr val="B31166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1200" cap="none" spc="0" normalizeH="0" baseline="0" noProof="0">
              <a:ln>
                <a:noFill/>
              </a:ln>
              <a:solidFill>
                <a:srgbClr val="B31166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8371FB-5D2B-430C-ADB4-9BE9180A17CB}" type="slidenum">
              <a:rPr kumimoji="0" lang="en-GB" sz="2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941508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7F1C69-EF09-41FD-AB3B-11E2FBFDD81C}" type="datetime1">
              <a:rPr kumimoji="0" lang="en-GB" sz="1000" b="1" i="0" u="none" strike="noStrike" kern="1200" cap="none" spc="0" normalizeH="0" baseline="0" noProof="0" smtClean="0">
                <a:ln>
                  <a:noFill/>
                </a:ln>
                <a:solidFill>
                  <a:srgbClr val="B31166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24/05/2018</a:t>
            </a:fld>
            <a:endParaRPr kumimoji="0" lang="en-GB" sz="1000" b="1" i="0" u="none" strike="noStrike" kern="1200" cap="none" spc="0" normalizeH="0" baseline="0" noProof="0">
              <a:ln>
                <a:noFill/>
              </a:ln>
              <a:solidFill>
                <a:srgbClr val="B31166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1200" cap="none" spc="0" normalizeH="0" baseline="0" noProof="0">
              <a:ln>
                <a:noFill/>
              </a:ln>
              <a:solidFill>
                <a:srgbClr val="B31166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8371FB-5D2B-430C-ADB4-9BE9180A17CB}" type="slidenum">
              <a:rPr kumimoji="0" lang="en-GB" sz="2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485729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>
                <a:ln>
                  <a:noFill/>
                </a:ln>
                <a:solidFill>
                  <a:srgbClr val="B3116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>
                <a:ln>
                  <a:noFill/>
                </a:ln>
                <a:solidFill>
                  <a:srgbClr val="B3116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7F1C69-EF09-41FD-AB3B-11E2FBFDD81C}" type="datetime1">
              <a:rPr kumimoji="0" lang="en-GB" sz="1000" b="1" i="0" u="none" strike="noStrike" kern="1200" cap="none" spc="0" normalizeH="0" baseline="0" noProof="0" smtClean="0">
                <a:ln>
                  <a:noFill/>
                </a:ln>
                <a:solidFill>
                  <a:srgbClr val="B31166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24/05/2018</a:t>
            </a:fld>
            <a:endParaRPr kumimoji="0" lang="en-GB" sz="1000" b="1" i="0" u="none" strike="noStrike" kern="1200" cap="none" spc="0" normalizeH="0" baseline="0" noProof="0">
              <a:ln>
                <a:noFill/>
              </a:ln>
              <a:solidFill>
                <a:srgbClr val="B31166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1200" cap="none" spc="0" normalizeH="0" baseline="0" noProof="0">
              <a:ln>
                <a:noFill/>
              </a:ln>
              <a:solidFill>
                <a:srgbClr val="B31166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8371FB-5D2B-430C-ADB4-9BE9180A17CB}" type="slidenum">
              <a:rPr kumimoji="0" lang="en-GB" sz="2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641754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7F1C69-EF09-41FD-AB3B-11E2FBFDD81C}" type="datetime1">
              <a:rPr kumimoji="0" lang="en-GB" sz="1000" b="1" i="0" u="none" strike="noStrike" kern="1200" cap="none" spc="0" normalizeH="0" baseline="0" noProof="0" smtClean="0">
                <a:ln>
                  <a:noFill/>
                </a:ln>
                <a:solidFill>
                  <a:srgbClr val="B31166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24/05/2018</a:t>
            </a:fld>
            <a:endParaRPr kumimoji="0" lang="en-GB" sz="1000" b="1" i="0" u="none" strike="noStrike" kern="1200" cap="none" spc="0" normalizeH="0" baseline="0" noProof="0">
              <a:ln>
                <a:noFill/>
              </a:ln>
              <a:solidFill>
                <a:srgbClr val="B31166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1200" cap="none" spc="0" normalizeH="0" baseline="0" noProof="0">
              <a:ln>
                <a:noFill/>
              </a:ln>
              <a:solidFill>
                <a:srgbClr val="B31166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8371FB-5D2B-430C-ADB4-9BE9180A17CB}" type="slidenum">
              <a:rPr kumimoji="0" lang="en-GB" sz="2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890696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7F1C69-EF09-41FD-AB3B-11E2FBFDD81C}" type="datetime1">
              <a:rPr kumimoji="0" lang="en-GB" sz="1000" b="1" i="0" u="none" strike="noStrike" kern="1200" cap="none" spc="0" normalizeH="0" baseline="0" noProof="0" smtClean="0">
                <a:ln>
                  <a:noFill/>
                </a:ln>
                <a:solidFill>
                  <a:srgbClr val="B31166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24/05/2018</a:t>
            </a:fld>
            <a:endParaRPr kumimoji="0" lang="en-GB" sz="1000" b="1" i="0" u="none" strike="noStrike" kern="1200" cap="none" spc="0" normalizeH="0" baseline="0" noProof="0">
              <a:ln>
                <a:noFill/>
              </a:ln>
              <a:solidFill>
                <a:srgbClr val="B31166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1200" cap="none" spc="0" normalizeH="0" baseline="0" noProof="0">
              <a:ln>
                <a:noFill/>
              </a:ln>
              <a:solidFill>
                <a:srgbClr val="B31166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8371FB-5D2B-430C-ADB4-9BE9180A17CB}" type="slidenum">
              <a:rPr kumimoji="0" lang="en-GB" sz="2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873099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7F1C69-EF09-41FD-AB3B-11E2FBFDD81C}" type="datetime1">
              <a:rPr kumimoji="0" lang="en-GB" sz="1000" b="1" i="0" u="none" strike="noStrike" kern="1200" cap="none" spc="0" normalizeH="0" baseline="0" noProof="0" smtClean="0">
                <a:ln>
                  <a:noFill/>
                </a:ln>
                <a:solidFill>
                  <a:srgbClr val="B31166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24/05/2018</a:t>
            </a:fld>
            <a:endParaRPr kumimoji="0" lang="en-GB" sz="1000" b="1" i="0" u="none" strike="noStrike" kern="1200" cap="none" spc="0" normalizeH="0" baseline="0" noProof="0">
              <a:ln>
                <a:noFill/>
              </a:ln>
              <a:solidFill>
                <a:srgbClr val="B31166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1200" cap="none" spc="0" normalizeH="0" baseline="0" noProof="0">
              <a:ln>
                <a:noFill/>
              </a:ln>
              <a:solidFill>
                <a:srgbClr val="B31166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8371FB-5D2B-430C-ADB4-9BE9180A17CB}" type="slidenum">
              <a:rPr kumimoji="0" lang="en-GB" sz="2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1569169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C276D9-4447-47BE-BE07-FEA0D476AED4}" type="datetime1">
              <a:rPr kumimoji="0" lang="en-GB" sz="1000" b="1" i="0" u="none" strike="noStrike" kern="1200" cap="none" spc="0" normalizeH="0" baseline="0" noProof="0" smtClean="0">
                <a:ln>
                  <a:noFill/>
                </a:ln>
                <a:solidFill>
                  <a:srgbClr val="B31166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24/05/2018</a:t>
            </a:fld>
            <a:endParaRPr kumimoji="0" lang="en-GB" sz="1000" b="1" i="0" u="none" strike="noStrike" kern="1200" cap="none" spc="0" normalizeH="0" baseline="0" noProof="0">
              <a:ln>
                <a:noFill/>
              </a:ln>
              <a:solidFill>
                <a:srgbClr val="B31166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1200" cap="none" spc="0" normalizeH="0" baseline="0" noProof="0">
              <a:ln>
                <a:noFill/>
              </a:ln>
              <a:solidFill>
                <a:srgbClr val="B31166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8371FB-5D2B-430C-ADB4-9BE9180A17CB}" type="slidenum">
              <a:rPr kumimoji="0" lang="en-GB" sz="2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70319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BFDE60-1419-4BBD-9328-F4AEF9244D6F}" type="datetime1">
              <a:rPr kumimoji="0" lang="en-GB" sz="1000" b="1" i="0" u="none" strike="noStrike" kern="1200" cap="none" spc="0" normalizeH="0" baseline="0" noProof="0" smtClean="0">
                <a:ln>
                  <a:noFill/>
                </a:ln>
                <a:solidFill>
                  <a:srgbClr val="B31166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24/05/2018</a:t>
            </a:fld>
            <a:endParaRPr kumimoji="0" lang="en-GB" sz="1000" b="1" i="0" u="none" strike="noStrike" kern="1200" cap="none" spc="0" normalizeH="0" baseline="0" noProof="0">
              <a:ln>
                <a:noFill/>
              </a:ln>
              <a:solidFill>
                <a:srgbClr val="B31166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1200" cap="none" spc="0" normalizeH="0" baseline="0" noProof="0">
              <a:ln>
                <a:noFill/>
              </a:ln>
              <a:solidFill>
                <a:srgbClr val="B31166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8371FB-5D2B-430C-ADB4-9BE9180A17CB}" type="slidenum">
              <a:rPr kumimoji="0" lang="en-GB" sz="2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75842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167" y="228600"/>
            <a:ext cx="11387667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02167" y="1600200"/>
            <a:ext cx="11387667" cy="4498975"/>
          </a:xfrm>
        </p:spPr>
        <p:txBody>
          <a:bodyPr/>
          <a:lstStyle/>
          <a:p>
            <a:pPr lvl="0"/>
            <a:endParaRPr lang="tr-TR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000" b="1" i="0" u="none" strike="noStrike" kern="1200" cap="none" spc="0" normalizeH="0" baseline="0" noProof="0">
              <a:ln>
                <a:noFill/>
              </a:ln>
              <a:solidFill>
                <a:srgbClr val="B31166"/>
              </a:solidFill>
              <a:effectLst/>
              <a:uLnTx/>
              <a:uFillTx/>
              <a:latin typeface="Century Gothic" panose="020B0502020202020204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000" b="1" i="0" u="none" strike="noStrike" kern="1200" cap="none" spc="0" normalizeH="0" baseline="0" noProof="0">
              <a:ln>
                <a:noFill/>
              </a:ln>
              <a:solidFill>
                <a:srgbClr val="B31166"/>
              </a:solidFill>
              <a:effectLst/>
              <a:uLnTx/>
              <a:uFillTx/>
              <a:latin typeface="Century Gothic" panose="020B0502020202020204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1DD9AB-C047-4B23-8ACA-9AACFFCE9AF6}" type="slidenum">
              <a:rPr kumimoji="0" lang="zh-TW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TW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92490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6684" y="301625"/>
            <a:ext cx="9751483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826684" y="1827213"/>
            <a:ext cx="4773083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6802967" y="1827213"/>
            <a:ext cx="47752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>
              <a:ln>
                <a:noFill/>
              </a:ln>
              <a:solidFill>
                <a:srgbClr val="B31166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>
              <a:ln>
                <a:noFill/>
              </a:ln>
              <a:solidFill>
                <a:srgbClr val="B31166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0198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8191A0-BE85-4B30-81D4-6089C89471ED}" type="slidenum"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0540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648574-85EC-48A8-BE09-64482F588B30}" type="datetime1">
              <a:rPr kumimoji="0" lang="en-GB" sz="1000" b="1" i="0" u="none" strike="noStrike" kern="1200" cap="none" spc="0" normalizeH="0" baseline="0" noProof="0" smtClean="0">
                <a:ln>
                  <a:noFill/>
                </a:ln>
                <a:solidFill>
                  <a:srgbClr val="B31166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24/05/2018</a:t>
            </a:fld>
            <a:endParaRPr kumimoji="0" lang="en-GB" sz="1000" b="1" i="0" u="none" strike="noStrike" kern="1200" cap="none" spc="0" normalizeH="0" baseline="0" noProof="0">
              <a:ln>
                <a:noFill/>
              </a:ln>
              <a:solidFill>
                <a:srgbClr val="B31166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1200" cap="none" spc="0" normalizeH="0" baseline="0" noProof="0">
              <a:ln>
                <a:noFill/>
              </a:ln>
              <a:solidFill>
                <a:srgbClr val="B31166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8371FB-5D2B-430C-ADB4-9BE9180A17CB}" type="slidenum">
              <a:rPr kumimoji="0" lang="en-GB" sz="2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38373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6684" y="301625"/>
            <a:ext cx="9751483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826684" y="1827213"/>
            <a:ext cx="4773083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2967" y="1827213"/>
            <a:ext cx="47752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0198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9614C058-EC41-41CC-98C8-F89303235018}" type="slidenum">
              <a:rPr lang="en-US" altLang="en-US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alt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2118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134C1B-CEE7-4BB9-8AAD-389B9C5E837E}" type="datetime1">
              <a:rPr kumimoji="0" lang="en-GB" sz="1000" b="1" i="0" u="none" strike="noStrike" kern="1200" cap="none" spc="0" normalizeH="0" baseline="0" noProof="0" smtClean="0">
                <a:ln>
                  <a:noFill/>
                </a:ln>
                <a:solidFill>
                  <a:srgbClr val="B31166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24/05/2018</a:t>
            </a:fld>
            <a:endParaRPr kumimoji="0" lang="en-GB" sz="1000" b="1" i="0" u="none" strike="noStrike" kern="1200" cap="none" spc="0" normalizeH="0" baseline="0" noProof="0">
              <a:ln>
                <a:noFill/>
              </a:ln>
              <a:solidFill>
                <a:srgbClr val="B31166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1200" cap="none" spc="0" normalizeH="0" baseline="0" noProof="0">
              <a:ln>
                <a:noFill/>
              </a:ln>
              <a:solidFill>
                <a:srgbClr val="B31166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8371FB-5D2B-430C-ADB4-9BE9180A17CB}" type="slidenum">
              <a:rPr kumimoji="0" lang="en-GB" sz="2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9208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7A66A4-A2F6-4AB6-B629-3FBE9C4E3B4E}" type="datetime1">
              <a:rPr kumimoji="0" lang="en-GB" sz="1000" b="1" i="0" u="none" strike="noStrike" kern="1200" cap="none" spc="0" normalizeH="0" baseline="0" noProof="0" smtClean="0">
                <a:ln>
                  <a:noFill/>
                </a:ln>
                <a:solidFill>
                  <a:srgbClr val="B31166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24/05/2018</a:t>
            </a:fld>
            <a:endParaRPr kumimoji="0" lang="en-GB" sz="1000" b="1" i="0" u="none" strike="noStrike" kern="1200" cap="none" spc="0" normalizeH="0" baseline="0" noProof="0">
              <a:ln>
                <a:noFill/>
              </a:ln>
              <a:solidFill>
                <a:srgbClr val="B31166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1200" cap="none" spc="0" normalizeH="0" baseline="0" noProof="0">
              <a:ln>
                <a:noFill/>
              </a:ln>
              <a:solidFill>
                <a:srgbClr val="B31166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8371FB-5D2B-430C-ADB4-9BE9180A17CB}" type="slidenum">
              <a:rPr kumimoji="0" lang="en-GB" sz="2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9624022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53FE9F-0CF4-4C58-B280-526F4C97575E}" type="datetime1">
              <a:rPr kumimoji="0" lang="en-GB" sz="1000" b="1" i="0" u="none" strike="noStrike" kern="1200" cap="none" spc="0" normalizeH="0" baseline="0" noProof="0" smtClean="0">
                <a:ln>
                  <a:noFill/>
                </a:ln>
                <a:solidFill>
                  <a:srgbClr val="B31166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24/05/2018</a:t>
            </a:fld>
            <a:endParaRPr kumimoji="0" lang="en-GB" sz="1000" b="1" i="0" u="none" strike="noStrike" kern="1200" cap="none" spc="0" normalizeH="0" baseline="0" noProof="0">
              <a:ln>
                <a:noFill/>
              </a:ln>
              <a:solidFill>
                <a:srgbClr val="B31166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1200" cap="none" spc="0" normalizeH="0" baseline="0" noProof="0">
              <a:ln>
                <a:noFill/>
              </a:ln>
              <a:solidFill>
                <a:srgbClr val="B31166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8371FB-5D2B-430C-ADB4-9BE9180A17CB}" type="slidenum">
              <a:rPr kumimoji="0" lang="en-GB" sz="2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9798453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C23A63-C384-4576-A8C8-AA850AB33C93}" type="datetime1">
              <a:rPr kumimoji="0" lang="en-GB" sz="1000" b="1" i="0" u="none" strike="noStrike" kern="1200" cap="none" spc="0" normalizeH="0" baseline="0" noProof="0" smtClean="0">
                <a:ln>
                  <a:noFill/>
                </a:ln>
                <a:solidFill>
                  <a:srgbClr val="B31166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24/05/2018</a:t>
            </a:fld>
            <a:endParaRPr kumimoji="0" lang="en-GB" sz="1000" b="1" i="0" u="none" strike="noStrike" kern="1200" cap="none" spc="0" normalizeH="0" baseline="0" noProof="0">
              <a:ln>
                <a:noFill/>
              </a:ln>
              <a:solidFill>
                <a:srgbClr val="B31166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1200" cap="none" spc="0" normalizeH="0" baseline="0" noProof="0">
              <a:ln>
                <a:noFill/>
              </a:ln>
              <a:solidFill>
                <a:srgbClr val="B31166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8371FB-5D2B-430C-ADB4-9BE9180A17CB}" type="slidenum">
              <a:rPr kumimoji="0" lang="en-GB" sz="2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9783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59794D-91CE-4C8F-88C1-0E62D808CC6F}" type="datetime1">
              <a:rPr kumimoji="0" lang="en-GB" sz="1000" b="1" i="0" u="none" strike="noStrike" kern="1200" cap="none" spc="0" normalizeH="0" baseline="0" noProof="0" smtClean="0">
                <a:ln>
                  <a:noFill/>
                </a:ln>
                <a:solidFill>
                  <a:srgbClr val="B31166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24/05/2018</a:t>
            </a:fld>
            <a:endParaRPr kumimoji="0" lang="en-GB" sz="1000" b="1" i="0" u="none" strike="noStrike" kern="1200" cap="none" spc="0" normalizeH="0" baseline="0" noProof="0">
              <a:ln>
                <a:noFill/>
              </a:ln>
              <a:solidFill>
                <a:srgbClr val="B31166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1200" cap="none" spc="0" normalizeH="0" baseline="0" noProof="0">
              <a:ln>
                <a:noFill/>
              </a:ln>
              <a:solidFill>
                <a:srgbClr val="B31166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8371FB-5D2B-430C-ADB4-9BE9180A17CB}" type="slidenum">
              <a:rPr kumimoji="0" lang="en-GB" sz="2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3375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830355-7633-4FA3-B29F-C547F4F847D8}" type="datetime1">
              <a:rPr kumimoji="0" lang="en-GB" sz="1000" b="1" i="0" u="none" strike="noStrike" kern="1200" cap="none" spc="0" normalizeH="0" baseline="0" noProof="0" smtClean="0">
                <a:ln>
                  <a:noFill/>
                </a:ln>
                <a:solidFill>
                  <a:srgbClr val="B31166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24/05/2018</a:t>
            </a:fld>
            <a:endParaRPr kumimoji="0" lang="en-GB" sz="1000" b="1" i="0" u="none" strike="noStrike" kern="1200" cap="none" spc="0" normalizeH="0" baseline="0" noProof="0">
              <a:ln>
                <a:noFill/>
              </a:ln>
              <a:solidFill>
                <a:srgbClr val="B31166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1200" cap="none" spc="0" normalizeH="0" baseline="0" noProof="0">
              <a:ln>
                <a:noFill/>
              </a:ln>
              <a:solidFill>
                <a:srgbClr val="B31166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8371FB-5D2B-430C-ADB4-9BE9180A17CB}" type="slidenum">
              <a:rPr kumimoji="0" lang="en-GB" sz="2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1263452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5E0CBCC-83DC-429C-A4F2-AA86D2651FE2}" type="datetime1">
              <a:rPr kumimoji="0" lang="en-GB" sz="1000" b="1" i="0" u="none" strike="noStrike" kern="1200" cap="none" spc="0" normalizeH="0" baseline="0" noProof="0" smtClean="0">
                <a:ln>
                  <a:noFill/>
                </a:ln>
                <a:solidFill>
                  <a:srgbClr val="B31166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24/05/2018</a:t>
            </a:fld>
            <a:endParaRPr kumimoji="0" lang="en-GB" sz="1000" b="1" i="0" u="none" strike="noStrike" kern="1200" cap="none" spc="0" normalizeH="0" baseline="0" noProof="0">
              <a:ln>
                <a:noFill/>
              </a:ln>
              <a:solidFill>
                <a:srgbClr val="B31166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1200" cap="none" spc="0" normalizeH="0" baseline="0" noProof="0">
              <a:ln>
                <a:noFill/>
              </a:ln>
              <a:solidFill>
                <a:srgbClr val="B31166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8371FB-5D2B-430C-ADB4-9BE9180A17CB}" type="slidenum">
              <a:rPr kumimoji="0" lang="en-GB" sz="2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0556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7F1C69-EF09-41FD-AB3B-11E2FBFDD81C}" type="datetime1">
              <a:rPr kumimoji="0" lang="en-GB" sz="1000" b="1" i="0" u="none" strike="noStrike" kern="1200" cap="none" spc="0" normalizeH="0" baseline="0" noProof="0" smtClean="0">
                <a:ln>
                  <a:noFill/>
                </a:ln>
                <a:solidFill>
                  <a:srgbClr val="B31166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24/05/2018</a:t>
            </a:fld>
            <a:endParaRPr kumimoji="0" lang="en-GB" sz="1000" b="1" i="0" u="none" strike="noStrike" kern="1200" cap="none" spc="0" normalizeH="0" baseline="0" noProof="0">
              <a:ln>
                <a:noFill/>
              </a:ln>
              <a:solidFill>
                <a:srgbClr val="B31166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1200" cap="none" spc="0" normalizeH="0" baseline="0" noProof="0">
              <a:ln>
                <a:noFill/>
              </a:ln>
              <a:solidFill>
                <a:srgbClr val="B31166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8371FB-5D2B-430C-ADB4-9BE9180A17CB}" type="slidenum">
              <a:rPr kumimoji="0" lang="en-GB" sz="2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6386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6"/>
          <p:cNvSpPr>
            <a:spLocks noGrp="1"/>
          </p:cNvSpPr>
          <p:nvPr>
            <p:ph type="ctrTitle"/>
          </p:nvPr>
        </p:nvSpPr>
        <p:spPr>
          <a:xfrm>
            <a:off x="1668117" y="1121404"/>
            <a:ext cx="9067800" cy="612371"/>
          </a:xfrm>
        </p:spPr>
        <p:txBody>
          <a:bodyPr/>
          <a:lstStyle/>
          <a:p>
            <a:r>
              <a:rPr lang="en-US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BEC 30325: MANAGERIAL ECONOMICS </a:t>
            </a:r>
          </a:p>
        </p:txBody>
      </p:sp>
      <p:sp>
        <p:nvSpPr>
          <p:cNvPr id="6147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402672" y="2831977"/>
            <a:ext cx="9885650" cy="929538"/>
          </a:xfrm>
        </p:spPr>
        <p:txBody>
          <a:bodyPr rtlCol="0">
            <a:noAutofit/>
          </a:bodyPr>
          <a:lstStyle/>
          <a:p>
            <a:pPr marL="36513">
              <a:spcBef>
                <a:spcPct val="0"/>
              </a:spcBef>
              <a:defRPr/>
            </a:pPr>
            <a:r>
              <a:rPr lang="en-US" sz="4400" b="1" dirty="0"/>
              <a:t>	Demand Forecasting (Part – II) </a:t>
            </a:r>
            <a:endParaRPr lang="en-US" sz="4400" dirty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4339195" y="1813637"/>
            <a:ext cx="32936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E33D6F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Session </a:t>
            </a: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33D6F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06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E33D6F">
                  <a:lumMod val="40000"/>
                  <a:lumOff val="6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078" name="TextBox 4"/>
          <p:cNvSpPr txBox="1">
            <a:spLocks noChangeArrowheads="1"/>
          </p:cNvSpPr>
          <p:nvPr/>
        </p:nvSpPr>
        <p:spPr bwMode="auto">
          <a:xfrm>
            <a:off x="1990942" y="4706164"/>
            <a:ext cx="79901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Dr.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Sumudu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Perera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954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906044" y="894567"/>
            <a:ext cx="7620000" cy="609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Output elasticity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801666" y="2254684"/>
            <a:ext cx="10522826" cy="3935101"/>
          </a:xfrm>
        </p:spPr>
        <p:txBody>
          <a:bodyPr>
            <a:normAutofit fontScale="55000" lnSpcReduction="20000"/>
          </a:bodyPr>
          <a:lstStyle/>
          <a:p>
            <a:pPr marL="274320" indent="-274320">
              <a:lnSpc>
                <a:spcPct val="170000"/>
              </a:lnSpc>
              <a:buClr>
                <a:schemeClr val="accent3"/>
              </a:buClr>
              <a:buNone/>
              <a:defRPr/>
            </a:pPr>
            <a:r>
              <a:rPr lang="en-US" sz="3000" dirty="0"/>
              <a:t>	It represents the change in the quantity produced as the change in with respect to the inputs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000" dirty="0" err="1"/>
              <a:t>E</a:t>
            </a:r>
            <a:r>
              <a:rPr lang="en-US" sz="3000" baseline="-25000" dirty="0" err="1"/>
              <a:t>o</a:t>
            </a:r>
            <a:r>
              <a:rPr lang="en-US" sz="3000" dirty="0"/>
              <a:t> = </a:t>
            </a:r>
            <a:r>
              <a:rPr lang="en-US" sz="3000" u="sng" dirty="0"/>
              <a:t>% change in output (</a:t>
            </a:r>
            <a:r>
              <a:rPr lang="el-GR" sz="3000" u="sng" dirty="0"/>
              <a:t>Δ</a:t>
            </a:r>
            <a:r>
              <a:rPr lang="en-US" sz="3000" u="sng" dirty="0"/>
              <a:t>Q%)</a:t>
            </a:r>
            <a:endParaRPr lang="en-US" sz="3000" dirty="0"/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3000" dirty="0"/>
              <a:t>		   % change in inputs (</a:t>
            </a:r>
            <a:r>
              <a:rPr lang="el-GR" sz="3000" dirty="0"/>
              <a:t>Δ</a:t>
            </a:r>
            <a:r>
              <a:rPr lang="en-US" sz="3000" dirty="0"/>
              <a:t>X%) </a:t>
            </a:r>
          </a:p>
          <a:p>
            <a:pPr marL="274320" indent="-274320" algn="ctr">
              <a:buClr>
                <a:schemeClr val="accent3"/>
              </a:buClr>
              <a:buNone/>
              <a:defRPr/>
            </a:pPr>
            <a:r>
              <a:rPr lang="en-US" sz="3000" dirty="0"/>
              <a:t>or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3000" dirty="0"/>
              <a:t>		= </a:t>
            </a:r>
            <a:r>
              <a:rPr lang="el-GR" sz="3000" u="sng" dirty="0"/>
              <a:t>Δ</a:t>
            </a:r>
            <a:r>
              <a:rPr lang="en-US" sz="3000" u="sng" dirty="0"/>
              <a:t>Q</a:t>
            </a:r>
            <a:r>
              <a:rPr lang="en-US" sz="3000" dirty="0"/>
              <a:t>	x   </a:t>
            </a:r>
            <a:r>
              <a:rPr lang="en-US" sz="3000" u="sng" dirty="0" err="1"/>
              <a:t>X</a:t>
            </a:r>
            <a:endParaRPr lang="en-US" sz="3000" u="sng" dirty="0"/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3000" dirty="0"/>
              <a:t>		</a:t>
            </a:r>
            <a:r>
              <a:rPr lang="el-GR" sz="3000" dirty="0"/>
              <a:t> </a:t>
            </a:r>
            <a:r>
              <a:rPr lang="en-US" sz="3000" dirty="0"/>
              <a:t>  </a:t>
            </a:r>
            <a:r>
              <a:rPr lang="el-GR" sz="3000" dirty="0"/>
              <a:t>Δ</a:t>
            </a:r>
            <a:r>
              <a:rPr lang="en-US" sz="3000" dirty="0"/>
              <a:t>X	    Q</a:t>
            </a:r>
          </a:p>
          <a:p>
            <a:pPr marL="274320" indent="-274320">
              <a:lnSpc>
                <a:spcPct val="170000"/>
              </a:lnSpc>
              <a:buClr>
                <a:schemeClr val="accent3"/>
              </a:buClr>
              <a:buNone/>
              <a:defRPr/>
            </a:pPr>
            <a:r>
              <a:rPr lang="en-US" sz="3000" dirty="0"/>
              <a:t>Decision criteria: when </a:t>
            </a:r>
            <a:r>
              <a:rPr lang="en-US" sz="3000" dirty="0" err="1"/>
              <a:t>E</a:t>
            </a:r>
            <a:r>
              <a:rPr lang="en-US" sz="3000" baseline="-25000" dirty="0" err="1"/>
              <a:t>o</a:t>
            </a:r>
            <a:r>
              <a:rPr lang="en-US" sz="3000" dirty="0"/>
              <a:t> &gt; 1 it reflects an increasing returns to scale, where </a:t>
            </a:r>
            <a:r>
              <a:rPr lang="en-US" sz="3000" dirty="0" err="1"/>
              <a:t>E</a:t>
            </a:r>
            <a:r>
              <a:rPr lang="en-US" sz="3000" baseline="-25000" dirty="0" err="1"/>
              <a:t>o</a:t>
            </a:r>
            <a:r>
              <a:rPr lang="en-US" sz="3000" dirty="0"/>
              <a:t> &lt; 1 it reflects a decreasing returns to scale and </a:t>
            </a:r>
          </a:p>
          <a:p>
            <a:pPr marL="274320" indent="-274320">
              <a:lnSpc>
                <a:spcPct val="170000"/>
              </a:lnSpc>
              <a:buClr>
                <a:schemeClr val="accent3"/>
              </a:buClr>
              <a:buNone/>
              <a:defRPr/>
            </a:pPr>
            <a:r>
              <a:rPr lang="en-US" sz="3000" dirty="0"/>
              <a:t>    </a:t>
            </a:r>
            <a:r>
              <a:rPr lang="en-US" sz="3000" dirty="0" err="1"/>
              <a:t>E</a:t>
            </a:r>
            <a:r>
              <a:rPr lang="en-US" sz="3000" baseline="-25000" dirty="0" err="1"/>
              <a:t>o</a:t>
            </a:r>
            <a:r>
              <a:rPr lang="en-US" sz="3000" dirty="0"/>
              <a:t> = 1 constant returns to scale. </a:t>
            </a:r>
          </a:p>
        </p:txBody>
      </p:sp>
    </p:spTree>
    <p:extLst>
      <p:ext uri="{BB962C8B-B14F-4D97-AF65-F5344CB8AC3E}">
        <p14:creationId xmlns:p14="http://schemas.microsoft.com/office/powerpoint/2010/main" xmlns="" val="2049571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01391" y="644651"/>
            <a:ext cx="7772400" cy="12954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Production Function with One Variable Input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6273760"/>
              </p:ext>
            </p:extLst>
          </p:nvPr>
        </p:nvGraphicFramePr>
        <p:xfrm>
          <a:off x="1752600" y="2169092"/>
          <a:ext cx="8153400" cy="44195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06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306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306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3068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3068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3137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Q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MP</a:t>
                      </a:r>
                      <a:r>
                        <a:rPr lang="en-US" sz="1800" dirty="0" smtClean="0"/>
                        <a:t>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AP</a:t>
                      </a:r>
                      <a:r>
                        <a:rPr lang="en-US" sz="2000" dirty="0" smtClean="0"/>
                        <a:t>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EL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137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3137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3137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3137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3137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3137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61728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290180" y="609601"/>
            <a:ext cx="7543800" cy="12954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Short Run Production Function</a:t>
            </a:r>
          </a:p>
        </p:txBody>
      </p:sp>
      <p:pic>
        <p:nvPicPr>
          <p:cNvPr id="22531" name="Picture 5" descr="Fig060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905001"/>
            <a:ext cx="6705600" cy="474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023064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31" y="715963"/>
            <a:ext cx="8915400" cy="1371600"/>
          </a:xfrm>
        </p:spPr>
        <p:txBody>
          <a:bodyPr/>
          <a:lstStyle/>
          <a:p>
            <a:pPr algn="ctr">
              <a:defRPr/>
            </a:pPr>
            <a:r>
              <a:rPr lang="en-US" dirty="0" smtClean="0">
                <a:solidFill>
                  <a:schemeClr val="bg1"/>
                </a:solidFill>
              </a:rPr>
              <a:t>Short Run: Optimal Use of the Variable Input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2209800" y="2362200"/>
            <a:ext cx="3657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u="none"/>
              <a:t>Marginal Revenue</a:t>
            </a:r>
            <a:br>
              <a:rPr lang="en-US" altLang="en-US" sz="3200" u="none"/>
            </a:br>
            <a:r>
              <a:rPr lang="en-US" altLang="en-US" sz="3200" u="none"/>
              <a:t>Product of Labor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6096000" y="2590800"/>
            <a:ext cx="426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u="none"/>
              <a:t>MRP</a:t>
            </a:r>
            <a:r>
              <a:rPr lang="en-US" altLang="en-US" sz="3200" u="none" baseline="-25000"/>
              <a:t>L</a:t>
            </a:r>
            <a:r>
              <a:rPr lang="en-US" altLang="en-US" sz="3200" u="none"/>
              <a:t> = (MP</a:t>
            </a:r>
            <a:r>
              <a:rPr lang="en-US" altLang="en-US" sz="3200" u="none" baseline="-25000"/>
              <a:t>L</a:t>
            </a:r>
            <a:r>
              <a:rPr lang="en-US" altLang="en-US" sz="3200" u="none"/>
              <a:t>)(MR)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2209800" y="3657600"/>
            <a:ext cx="3657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u="none"/>
              <a:t>Marginal Resource</a:t>
            </a:r>
            <a:br>
              <a:rPr lang="en-US" altLang="en-US" sz="3200" u="none"/>
            </a:br>
            <a:r>
              <a:rPr lang="en-US" altLang="en-US" sz="3200" u="none"/>
              <a:t>Cost of Labor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6096000" y="3886200"/>
            <a:ext cx="1828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u="none"/>
              <a:t>MRC</a:t>
            </a:r>
            <a:r>
              <a:rPr lang="en-US" altLang="en-US" sz="3200" u="none" baseline="-25000"/>
              <a:t>L</a:t>
            </a:r>
            <a:r>
              <a:rPr lang="en-US" altLang="en-US" sz="3200" u="none"/>
              <a:t> =</a:t>
            </a:r>
          </a:p>
        </p:txBody>
      </p:sp>
      <p:grpSp>
        <p:nvGrpSpPr>
          <p:cNvPr id="23559" name="Group 9"/>
          <p:cNvGrpSpPr>
            <a:grpSpLocks/>
          </p:cNvGrpSpPr>
          <p:nvPr/>
        </p:nvGrpSpPr>
        <p:grpSpPr bwMode="auto">
          <a:xfrm>
            <a:off x="7696200" y="3657600"/>
            <a:ext cx="1066800" cy="1066800"/>
            <a:chOff x="3168" y="2304"/>
            <a:chExt cx="672" cy="672"/>
          </a:xfrm>
        </p:grpSpPr>
        <p:sp>
          <p:nvSpPr>
            <p:cNvPr id="23562" name="Text Box 7"/>
            <p:cNvSpPr txBox="1">
              <a:spLocks noChangeArrowheads="1"/>
            </p:cNvSpPr>
            <p:nvPr/>
          </p:nvSpPr>
          <p:spPr bwMode="auto">
            <a:xfrm>
              <a:off x="3168" y="2304"/>
              <a:ext cx="672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3200" u="none">
                  <a:sym typeface="Symbol" panose="05050102010706020507" pitchFamily="18" charset="2"/>
                </a:rPr>
                <a:t></a:t>
              </a:r>
              <a:r>
                <a:rPr lang="en-US" altLang="en-US" sz="3200" u="none"/>
                <a:t>TC</a:t>
              </a:r>
              <a:br>
                <a:rPr lang="en-US" altLang="en-US" sz="3200" u="none"/>
              </a:br>
              <a:r>
                <a:rPr lang="en-US" altLang="en-US" sz="3200" u="none"/>
                <a:t> </a:t>
              </a:r>
              <a:r>
                <a:rPr lang="en-US" altLang="en-US" sz="3200" u="none">
                  <a:sym typeface="Symbol" panose="05050102010706020507" pitchFamily="18" charset="2"/>
                </a:rPr>
                <a:t></a:t>
              </a:r>
              <a:r>
                <a:rPr lang="en-US" altLang="en-US" sz="3200" u="none"/>
                <a:t>L</a:t>
              </a:r>
            </a:p>
          </p:txBody>
        </p:sp>
        <p:sp>
          <p:nvSpPr>
            <p:cNvPr id="23563" name="Line 8"/>
            <p:cNvSpPr>
              <a:spLocks noChangeShapeType="1"/>
            </p:cNvSpPr>
            <p:nvPr/>
          </p:nvSpPr>
          <p:spPr bwMode="auto">
            <a:xfrm>
              <a:off x="3216" y="2640"/>
              <a:ext cx="5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560" name="Text Box 11"/>
          <p:cNvSpPr txBox="1">
            <a:spLocks noChangeArrowheads="1"/>
          </p:cNvSpPr>
          <p:nvPr/>
        </p:nvSpPr>
        <p:spPr bwMode="auto">
          <a:xfrm>
            <a:off x="1905000" y="5135564"/>
            <a:ext cx="4191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u="none"/>
              <a:t>Optimal Use of Labor</a:t>
            </a:r>
          </a:p>
        </p:txBody>
      </p:sp>
      <p:sp>
        <p:nvSpPr>
          <p:cNvPr id="23561" name="Text Box 12"/>
          <p:cNvSpPr txBox="1">
            <a:spLocks noChangeArrowheads="1"/>
          </p:cNvSpPr>
          <p:nvPr/>
        </p:nvSpPr>
        <p:spPr bwMode="auto">
          <a:xfrm>
            <a:off x="6096000" y="5105400"/>
            <a:ext cx="297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u="none"/>
              <a:t>MRP</a:t>
            </a:r>
            <a:r>
              <a:rPr lang="en-US" altLang="en-US" sz="3200" u="none" baseline="-25000"/>
              <a:t>L</a:t>
            </a:r>
            <a:r>
              <a:rPr lang="en-US" altLang="en-US" sz="3200" u="none"/>
              <a:t> = MRC</a:t>
            </a:r>
            <a:r>
              <a:rPr lang="en-US" altLang="en-US" sz="3200" u="none" baseline="-25000"/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xmlns="" val="17077326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54271" y="713983"/>
            <a:ext cx="7010400" cy="13716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Optimal Use of the Variable Input</a:t>
            </a:r>
          </a:p>
        </p:txBody>
      </p:sp>
      <p:pic>
        <p:nvPicPr>
          <p:cNvPr id="24579" name="Picture 5" descr="Fig060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6601" y="2362201"/>
            <a:ext cx="5603875" cy="360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74601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381000"/>
            <a:ext cx="7467600" cy="13716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Optimal Use of the Variable Input</a:t>
            </a:r>
          </a:p>
        </p:txBody>
      </p:sp>
      <p:pic>
        <p:nvPicPr>
          <p:cNvPr id="25603" name="Picture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62201" y="2895601"/>
            <a:ext cx="7966075" cy="310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Text Box 13"/>
          <p:cNvSpPr txBox="1">
            <a:spLocks noChangeArrowheads="1"/>
          </p:cNvSpPr>
          <p:nvPr/>
        </p:nvSpPr>
        <p:spPr bwMode="auto">
          <a:xfrm>
            <a:off x="2784476" y="2316163"/>
            <a:ext cx="7543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/>
              <a:t>Use of Labor is Optimal When L = 3.50</a:t>
            </a:r>
          </a:p>
        </p:txBody>
      </p:sp>
    </p:spTree>
    <p:extLst>
      <p:ext uri="{BB962C8B-B14F-4D97-AF65-F5344CB8AC3E}">
        <p14:creationId xmlns:p14="http://schemas.microsoft.com/office/powerpoint/2010/main" xmlns="" val="6625105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: Optimal Variable Input Use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11573200"/>
              </p:ext>
            </p:extLst>
          </p:nvPr>
        </p:nvGraphicFramePr>
        <p:xfrm>
          <a:off x="2177142" y="2310912"/>
          <a:ext cx="7617367" cy="3428703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815045">
                  <a:extLst>
                    <a:ext uri="{9D8B030D-6E8A-4147-A177-3AD203B41FA5}">
                      <a16:colId xmlns="" xmlns:a16="http://schemas.microsoft.com/office/drawing/2014/main" val="397902050"/>
                    </a:ext>
                  </a:extLst>
                </a:gridCol>
                <a:gridCol w="1603657">
                  <a:extLst>
                    <a:ext uri="{9D8B030D-6E8A-4147-A177-3AD203B41FA5}">
                      <a16:colId xmlns="" xmlns:a16="http://schemas.microsoft.com/office/drawing/2014/main" val="2599748053"/>
                    </a:ext>
                  </a:extLst>
                </a:gridCol>
                <a:gridCol w="1399555">
                  <a:extLst>
                    <a:ext uri="{9D8B030D-6E8A-4147-A177-3AD203B41FA5}">
                      <a16:colId xmlns="" xmlns:a16="http://schemas.microsoft.com/office/drawing/2014/main" val="2285821756"/>
                    </a:ext>
                  </a:extLst>
                </a:gridCol>
                <a:gridCol w="1399555">
                  <a:extLst>
                    <a:ext uri="{9D8B030D-6E8A-4147-A177-3AD203B41FA5}">
                      <a16:colId xmlns="" xmlns:a16="http://schemas.microsoft.com/office/drawing/2014/main" val="117668218"/>
                    </a:ext>
                  </a:extLst>
                </a:gridCol>
                <a:gridCol w="1399555">
                  <a:extLst>
                    <a:ext uri="{9D8B030D-6E8A-4147-A177-3AD203B41FA5}">
                      <a16:colId xmlns="" xmlns:a16="http://schemas.microsoft.com/office/drawing/2014/main" val="2268332259"/>
                    </a:ext>
                  </a:extLst>
                </a:gridCol>
              </a:tblGrid>
              <a:tr h="9351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err="1">
                          <a:effectLst/>
                        </a:rPr>
                        <a:t>Labour</a:t>
                      </a:r>
                      <a:r>
                        <a:rPr lang="en-US" sz="1600" b="1" u="none" strike="noStrike" dirty="0">
                          <a:effectLst/>
                        </a:rPr>
                        <a:t> Units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Total Product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Marginal Product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Marginal Revenue Prodcut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Marginal Resource Cost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471621123"/>
                  </a:ext>
                </a:extLst>
              </a:tr>
              <a:tr h="311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4186886632"/>
                  </a:ext>
                </a:extLst>
              </a:tr>
              <a:tr h="311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315619226"/>
                  </a:ext>
                </a:extLst>
              </a:tr>
              <a:tr h="311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913024318"/>
                  </a:ext>
                </a:extLst>
              </a:tr>
              <a:tr h="311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45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553402023"/>
                  </a:ext>
                </a:extLst>
              </a:tr>
              <a:tr h="311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55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797343924"/>
                  </a:ext>
                </a:extLst>
              </a:tr>
              <a:tr h="311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60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951232911"/>
                  </a:ext>
                </a:extLst>
              </a:tr>
              <a:tr h="311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68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2407881"/>
                  </a:ext>
                </a:extLst>
              </a:tr>
              <a:tr h="311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55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402903418"/>
                  </a:ext>
                </a:extLst>
              </a:tr>
            </a:tbl>
          </a:graphicData>
        </a:graphic>
      </p:graphicFrame>
      <p:sp>
        <p:nvSpPr>
          <p:cNvPr id="4" name="Content Placeholder 5"/>
          <p:cNvSpPr txBox="1">
            <a:spLocks/>
          </p:cNvSpPr>
          <p:nvPr/>
        </p:nvSpPr>
        <p:spPr>
          <a:xfrm>
            <a:off x="576776" y="5880292"/>
            <a:ext cx="10508566" cy="731523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100" dirty="0" smtClean="0">
                <a:solidFill>
                  <a:schemeClr val="tx1"/>
                </a:solidFill>
              </a:rPr>
              <a:t>Fill in the blanks.</a:t>
            </a:r>
          </a:p>
          <a:p>
            <a:r>
              <a:rPr lang="en-US" sz="2100" dirty="0" smtClean="0">
                <a:solidFill>
                  <a:schemeClr val="tx1"/>
                </a:solidFill>
              </a:rPr>
              <a:t>Assume that the price of the product is </a:t>
            </a:r>
            <a:r>
              <a:rPr lang="en-US" sz="2100" dirty="0" err="1" smtClean="0">
                <a:solidFill>
                  <a:schemeClr val="tx1"/>
                </a:solidFill>
              </a:rPr>
              <a:t>Rs</a:t>
            </a:r>
            <a:r>
              <a:rPr lang="en-US" sz="2100" dirty="0" smtClean="0">
                <a:solidFill>
                  <a:schemeClr val="tx1"/>
                </a:solidFill>
              </a:rPr>
              <a:t>. 12 and wage cost is </a:t>
            </a:r>
            <a:r>
              <a:rPr lang="en-US" sz="2100" dirty="0" err="1" smtClean="0">
                <a:solidFill>
                  <a:schemeClr val="tx1"/>
                </a:solidFill>
              </a:rPr>
              <a:t>Rs</a:t>
            </a:r>
            <a:r>
              <a:rPr lang="en-US" sz="2100" dirty="0" smtClean="0">
                <a:solidFill>
                  <a:schemeClr val="tx1"/>
                </a:solidFill>
              </a:rPr>
              <a:t>. 360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733194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 run: Production with Two variable inputs</a:t>
            </a:r>
            <a:br>
              <a:rPr lang="en-US" dirty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39243" y="2859463"/>
            <a:ext cx="9613861" cy="3355827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Maximum </a:t>
            </a:r>
            <a:r>
              <a:rPr lang="en-US" dirty="0"/>
              <a:t>rate output obtainable from a given combination of capital and </a:t>
            </a:r>
            <a:r>
              <a:rPr lang="en-US" dirty="0" err="1"/>
              <a:t>labour</a:t>
            </a:r>
            <a:r>
              <a:rPr lang="en-US" dirty="0"/>
              <a:t> input which are variable</a:t>
            </a:r>
          </a:p>
          <a:p>
            <a:endParaRPr lang="en-US" dirty="0"/>
          </a:p>
          <a:p>
            <a:r>
              <a:rPr lang="en-US" dirty="0"/>
              <a:t>A firm faces with the problem of efficient allocation of resource in production, i.e., produce output that maximizes profits.</a:t>
            </a:r>
          </a:p>
          <a:p>
            <a:endParaRPr lang="en-US" dirty="0"/>
          </a:p>
          <a:p>
            <a:r>
              <a:rPr lang="en-US" dirty="0"/>
              <a:t>Isoquants and </a:t>
            </a:r>
            <a:r>
              <a:rPr lang="en-US" dirty="0" err="1"/>
              <a:t>Isocost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A95E-6749-4041-A96E-676241D7591C}" type="datetime1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24/05/2018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white">
                    <a:tint val="75000"/>
                  </a:prstClr>
                </a:solidFill>
              </a:rPr>
              <a:t>Dr.Sumudu Perera</a:t>
            </a:r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371FB-5D2B-430C-ADB4-9BE9180A17CB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17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25450262"/>
              </p:ext>
            </p:extLst>
          </p:nvPr>
        </p:nvGraphicFramePr>
        <p:xfrm>
          <a:off x="4420905" y="2518041"/>
          <a:ext cx="2659149" cy="675033"/>
        </p:xfrm>
        <a:graphic>
          <a:graphicData uri="http://schemas.openxmlformats.org/presentationml/2006/ole">
            <p:oleObj spid="_x0000_s3085" name="Equation" r:id="rId3" imgW="799753" imgH="203112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561659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954066" y="759511"/>
            <a:ext cx="8458200" cy="1143000"/>
          </a:xfrm>
        </p:spPr>
        <p:txBody>
          <a:bodyPr/>
          <a:lstStyle/>
          <a:p>
            <a:pPr>
              <a:defRPr/>
            </a:pPr>
            <a:r>
              <a:rPr lang="en-US" sz="3200" b="1" dirty="0">
                <a:solidFill>
                  <a:schemeClr val="bg1"/>
                </a:solidFill>
              </a:rPr>
              <a:t>Long Run: Production With Two Variable Inputs</a:t>
            </a:r>
          </a:p>
        </p:txBody>
      </p:sp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1258866" y="2953011"/>
            <a:ext cx="81534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u="none" dirty="0"/>
              <a:t>Firms will only use combinations of two inputs that are in the economic region of production, which is defined by the portion of each </a:t>
            </a:r>
            <a:r>
              <a:rPr lang="en-US" altLang="en-US" sz="3200" u="none" dirty="0" err="1"/>
              <a:t>iso</a:t>
            </a:r>
            <a:r>
              <a:rPr lang="en-US" altLang="en-US" sz="3200" u="none" dirty="0"/>
              <a:t>-quant that is negatively sloped.</a:t>
            </a:r>
          </a:p>
        </p:txBody>
      </p:sp>
    </p:spTree>
    <p:extLst>
      <p:ext uri="{BB962C8B-B14F-4D97-AF65-F5344CB8AC3E}">
        <p14:creationId xmlns:p14="http://schemas.microsoft.com/office/powerpoint/2010/main" xmlns="" val="4017152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801660" y="551145"/>
            <a:ext cx="7772400" cy="12954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Production Function with two inputs</a:t>
            </a:r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895600"/>
            <a:ext cx="4768850" cy="315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4648200" y="2133600"/>
            <a:ext cx="297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/>
              <a:t>Q = f(L, K)</a:t>
            </a:r>
          </a:p>
        </p:txBody>
      </p:sp>
    </p:spTree>
    <p:extLst>
      <p:ext uri="{BB962C8B-B14F-4D97-AF65-F5344CB8AC3E}">
        <p14:creationId xmlns:p14="http://schemas.microsoft.com/office/powerpoint/2010/main" xmlns="" val="2685317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ChangeArrowheads="1"/>
          </p:cNvSpPr>
          <p:nvPr/>
        </p:nvSpPr>
        <p:spPr bwMode="auto">
          <a:xfrm>
            <a:off x="2218097" y="1253134"/>
            <a:ext cx="7772400" cy="3324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2800" i="1" dirty="0">
                <a:solidFill>
                  <a:srgbClr val="002060"/>
                </a:solidFill>
                <a:latin typeface="Arial" pitchFamily="34" charset="0"/>
              </a:rPr>
              <a:t>Smoothing Techniques-</a:t>
            </a:r>
          </a:p>
          <a:p>
            <a:pPr marL="914400" lvl="1" indent="-45720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2800" i="1" dirty="0">
                <a:solidFill>
                  <a:srgbClr val="002060"/>
                </a:solidFill>
                <a:latin typeface="Arial" pitchFamily="34" charset="0"/>
              </a:rPr>
              <a:t> Example- Moving Average</a:t>
            </a:r>
          </a:p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2800" i="1" dirty="0">
                <a:solidFill>
                  <a:srgbClr val="002060"/>
                </a:solidFill>
                <a:latin typeface="Arial" pitchFamily="34" charset="0"/>
              </a:rPr>
              <a:t>Limitations of Qualitative Demand Forecasting</a:t>
            </a:r>
          </a:p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2800" i="1" dirty="0">
                <a:solidFill>
                  <a:srgbClr val="002060"/>
                </a:solidFill>
                <a:latin typeface="Arial" pitchFamily="34" charset="0"/>
              </a:rPr>
              <a:t>Limitations of Quantitative Demand Forecasting</a:t>
            </a:r>
          </a:p>
        </p:txBody>
      </p:sp>
      <p:sp>
        <p:nvSpPr>
          <p:cNvPr id="4099" name="TextBox 7"/>
          <p:cNvSpPr txBox="1">
            <a:spLocks noChangeArrowheads="1"/>
          </p:cNvSpPr>
          <p:nvPr/>
        </p:nvSpPr>
        <p:spPr bwMode="auto">
          <a:xfrm>
            <a:off x="1005840" y="482601"/>
            <a:ext cx="7086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B31166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Session Outline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Dr.Sumudu</a:t>
            </a: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r>
              <a:rPr kumimoji="0" lang="en-GB" sz="1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Perera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749C59-B3A6-48DE-9DC7-43D9F8B75AE1}" type="datetime1">
              <a:rPr kumimoji="0" lang="en-GB" sz="1000" b="1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24/05/2018</a:t>
            </a:fld>
            <a:endParaRPr kumimoji="0" lang="en-GB" sz="1000" b="1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8371FB-5D2B-430C-ADB4-9BE9180A17CB}" type="slidenum">
              <a:rPr kumimoji="0" lang="en-GB" sz="28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528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Production with two variable Inputs</a:t>
            </a:r>
          </a:p>
        </p:txBody>
      </p:sp>
      <p:sp>
        <p:nvSpPr>
          <p:cNvPr id="2867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Isoquants</a:t>
            </a:r>
          </a:p>
          <a:p>
            <a:pPr eaLnBrk="1" hangingPunct="1"/>
            <a:r>
              <a:rPr lang="en-US" altLang="en-US" sz="2800" dirty="0" err="1" smtClean="0"/>
              <a:t>Isocost</a:t>
            </a:r>
            <a:endParaRPr lang="en-US" altLang="en-US" sz="2800" dirty="0" smtClean="0"/>
          </a:p>
          <a:p>
            <a:pPr eaLnBrk="1" hangingPunct="1"/>
            <a:r>
              <a:rPr lang="en-US" altLang="en-US" sz="2800" dirty="0" smtClean="0"/>
              <a:t>Ridge lines</a:t>
            </a:r>
          </a:p>
          <a:p>
            <a:pPr eaLnBrk="1" hangingPunct="1"/>
            <a:r>
              <a:rPr lang="en-US" altLang="en-US" sz="2800" dirty="0" smtClean="0"/>
              <a:t>MRTS and long run equilibrium</a:t>
            </a:r>
          </a:p>
          <a:p>
            <a:pPr eaLnBrk="1" hangingPunct="1"/>
            <a:r>
              <a:rPr lang="en-US" altLang="en-US" sz="2800" dirty="0" smtClean="0"/>
              <a:t>Production expansion path</a:t>
            </a:r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295194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title"/>
          </p:nvPr>
        </p:nvSpPr>
        <p:spPr>
          <a:xfrm>
            <a:off x="1073657" y="655838"/>
            <a:ext cx="8229600" cy="12954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Production with two variable inputs</a:t>
            </a:r>
          </a:p>
        </p:txBody>
      </p:sp>
      <p:sp>
        <p:nvSpPr>
          <p:cNvPr id="29699" name="Text Box 4"/>
          <p:cNvSpPr txBox="1">
            <a:spLocks noChangeArrowheads="1"/>
          </p:cNvSpPr>
          <p:nvPr/>
        </p:nvSpPr>
        <p:spPr bwMode="auto">
          <a:xfrm>
            <a:off x="2276606" y="2561518"/>
            <a:ext cx="7391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u="none" dirty="0"/>
              <a:t>Marginal Rate of Technical Substitution</a:t>
            </a:r>
          </a:p>
        </p:txBody>
      </p:sp>
      <p:sp>
        <p:nvSpPr>
          <p:cNvPr id="29700" name="Text Box 5"/>
          <p:cNvSpPr txBox="1">
            <a:spLocks noChangeArrowheads="1"/>
          </p:cNvSpPr>
          <p:nvPr/>
        </p:nvSpPr>
        <p:spPr bwMode="auto">
          <a:xfrm>
            <a:off x="3038606" y="3967620"/>
            <a:ext cx="5867400" cy="5794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u="none" dirty="0">
                <a:solidFill>
                  <a:schemeClr val="bg1"/>
                </a:solidFill>
              </a:rPr>
              <a:t>MRTS = -</a:t>
            </a:r>
            <a:r>
              <a:rPr lang="en-US" altLang="en-US" sz="3200" u="none" dirty="0">
                <a:solidFill>
                  <a:schemeClr val="bg1"/>
                </a:solidFill>
                <a:sym typeface="Symbol" panose="05050102010706020507" pitchFamily="18" charset="2"/>
              </a:rPr>
              <a:t>K/L = MP</a:t>
            </a:r>
            <a:r>
              <a:rPr lang="en-US" altLang="en-US" sz="3200" u="none" baseline="-25000" dirty="0">
                <a:solidFill>
                  <a:schemeClr val="bg1"/>
                </a:solidFill>
                <a:sym typeface="Symbol" panose="05050102010706020507" pitchFamily="18" charset="2"/>
              </a:rPr>
              <a:t>L</a:t>
            </a:r>
            <a:r>
              <a:rPr lang="en-US" altLang="en-US" sz="3200" u="none" dirty="0">
                <a:solidFill>
                  <a:schemeClr val="bg1"/>
                </a:solidFill>
                <a:sym typeface="Symbol" panose="05050102010706020507" pitchFamily="18" charset="2"/>
              </a:rPr>
              <a:t>/MP</a:t>
            </a:r>
            <a:r>
              <a:rPr lang="en-US" altLang="en-US" sz="3200" u="none" baseline="-25000" dirty="0">
                <a:solidFill>
                  <a:schemeClr val="bg1"/>
                </a:solidFill>
                <a:sym typeface="Symbol" panose="05050102010706020507" pitchFamily="18" charset="2"/>
              </a:rPr>
              <a:t>K</a:t>
            </a:r>
            <a:endParaRPr lang="en-US" altLang="en-US" sz="3200" u="none" dirty="0">
              <a:solidFill>
                <a:schemeClr val="bg1"/>
              </a:solidFill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6334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463675" y="524021"/>
            <a:ext cx="8077200" cy="12192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Production With Two Variable Inputs</a:t>
            </a:r>
          </a:p>
        </p:txBody>
      </p:sp>
      <p:pic>
        <p:nvPicPr>
          <p:cNvPr id="30723" name="Picture 5" descr="Fig060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89150" y="2057400"/>
            <a:ext cx="682625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929273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731723" y="500858"/>
            <a:ext cx="8077200" cy="12954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Substitute and Complementary inputs</a:t>
            </a:r>
          </a:p>
        </p:txBody>
      </p:sp>
      <p:sp>
        <p:nvSpPr>
          <p:cNvPr id="31747" name="Text Box 4"/>
          <p:cNvSpPr txBox="1">
            <a:spLocks noChangeArrowheads="1"/>
          </p:cNvSpPr>
          <p:nvPr/>
        </p:nvSpPr>
        <p:spPr bwMode="auto">
          <a:xfrm>
            <a:off x="2819400" y="2133601"/>
            <a:ext cx="31242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dirty="0"/>
              <a:t>Perfect Substitutes</a:t>
            </a:r>
          </a:p>
        </p:txBody>
      </p:sp>
      <p:pic>
        <p:nvPicPr>
          <p:cNvPr id="31748" name="Picture 5" descr="Fig060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429000"/>
            <a:ext cx="6946900" cy="219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9" name="Text Box 6"/>
          <p:cNvSpPr txBox="1">
            <a:spLocks noChangeArrowheads="1"/>
          </p:cNvSpPr>
          <p:nvPr/>
        </p:nvSpPr>
        <p:spPr bwMode="auto">
          <a:xfrm>
            <a:off x="7113563" y="2133601"/>
            <a:ext cx="36576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dirty="0"/>
              <a:t>Perfect Complements</a:t>
            </a:r>
          </a:p>
        </p:txBody>
      </p:sp>
    </p:spTree>
    <p:extLst>
      <p:ext uri="{BB962C8B-B14F-4D97-AF65-F5344CB8AC3E}">
        <p14:creationId xmlns:p14="http://schemas.microsoft.com/office/powerpoint/2010/main" xmlns="" val="1080542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Example- Moving Average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2" y="2336873"/>
            <a:ext cx="5069126" cy="3599314"/>
          </a:xfrm>
        </p:spPr>
        <p:txBody>
          <a:bodyPr/>
          <a:lstStyle/>
          <a:p>
            <a:r>
              <a:rPr lang="en-US" dirty="0" smtClean="0"/>
              <a:t>The following table shows the actual sales of shoes of Boots Inc. from February 2016 to August 2016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 smtClean="0"/>
              <a:t>Compute 3 month moving average forecasts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Compute </a:t>
            </a:r>
            <a:r>
              <a:rPr lang="en-US" dirty="0" smtClean="0"/>
              <a:t>5 </a:t>
            </a:r>
            <a:r>
              <a:rPr lang="en-US" dirty="0"/>
              <a:t>month</a:t>
            </a:r>
            <a:r>
              <a:rPr lang="en-US" dirty="0" smtClean="0"/>
              <a:t> </a:t>
            </a:r>
            <a:r>
              <a:rPr lang="en-US" dirty="0"/>
              <a:t>moving average forecasts</a:t>
            </a:r>
          </a:p>
          <a:p>
            <a:pPr marL="914400" lvl="1" indent="-457200">
              <a:buFont typeface="+mj-lt"/>
              <a:buAutoNum type="alphaLcParenR"/>
            </a:pPr>
            <a:endParaRPr lang="en-US" dirty="0" smtClean="0"/>
          </a:p>
          <a:p>
            <a:pPr marL="914400" lvl="1" indent="-457200">
              <a:buFont typeface="+mj-lt"/>
              <a:buAutoNum type="alphaLcParenR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86B1-53A2-4A32-BDC3-EAA4E7C60549}" type="datetime1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24/05/2018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white">
                    <a:tint val="75000"/>
                  </a:prstClr>
                </a:solidFill>
              </a:rPr>
              <a:t>Dr.Sumudu Perera</a:t>
            </a:r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371FB-5D2B-430C-ADB4-9BE9180A17CB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3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graphicFrame>
        <p:nvGraphicFramePr>
          <p:cNvPr id="7" name="Object 7"/>
          <p:cNvGraphicFramePr>
            <a:graphicFrameLocks noChangeAspect="1"/>
          </p:cNvGraphicFramePr>
          <p:nvPr>
            <p:extLst/>
          </p:nvPr>
        </p:nvGraphicFramePr>
        <p:xfrm>
          <a:off x="6054121" y="2541580"/>
          <a:ext cx="5736919" cy="3759732"/>
        </p:xfrm>
        <a:graphic>
          <a:graphicData uri="http://schemas.openxmlformats.org/presentationml/2006/ole">
            <p:oleObj spid="_x0000_s1037" name="Worksheet" r:id="rId3" imgW="1990706" imgH="1304968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071751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Qualitative Forecasting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5949" y="2199130"/>
            <a:ext cx="10131355" cy="3641641"/>
          </a:xfrm>
        </p:spPr>
        <p:txBody>
          <a:bodyPr>
            <a:noAutofit/>
          </a:bodyPr>
          <a:lstStyle/>
          <a:p>
            <a:r>
              <a:rPr lang="en-US" dirty="0" smtClean="0"/>
              <a:t>Provides </a:t>
            </a:r>
            <a:r>
              <a:rPr lang="en-US" dirty="0"/>
              <a:t>estimates that are dependent on the market skills of experts and their experience. These skills differ from individual to individual. </a:t>
            </a:r>
          </a:p>
          <a:p>
            <a:endParaRPr lang="en-US" sz="800" dirty="0"/>
          </a:p>
          <a:p>
            <a:r>
              <a:rPr lang="en-US" dirty="0" smtClean="0"/>
              <a:t>Involves </a:t>
            </a:r>
            <a:r>
              <a:rPr lang="en-US" dirty="0"/>
              <a:t>subjective judgment of the assessor, which may lead to over or under-estimation.</a:t>
            </a:r>
          </a:p>
          <a:p>
            <a:endParaRPr lang="en-US" sz="800" dirty="0"/>
          </a:p>
          <a:p>
            <a:r>
              <a:rPr lang="en-US" dirty="0" smtClean="0"/>
              <a:t>Depends </a:t>
            </a:r>
            <a:r>
              <a:rPr lang="en-US" dirty="0"/>
              <a:t>on data provided by sales representatives who may have inadequate information about the market.</a:t>
            </a:r>
          </a:p>
          <a:p>
            <a:endParaRPr lang="en-US" sz="800" dirty="0"/>
          </a:p>
          <a:p>
            <a:r>
              <a:rPr lang="en-US" dirty="0" smtClean="0"/>
              <a:t>Ignores </a:t>
            </a:r>
            <a:r>
              <a:rPr lang="en-US" dirty="0"/>
              <a:t>factors, such as change in Gross National Product, availability of credit, and future prospects of the industry, which may prove helpful in demand </a:t>
            </a:r>
            <a:r>
              <a:rPr lang="en-US" dirty="0" smtClean="0"/>
              <a:t>forecasting.</a:t>
            </a:r>
          </a:p>
          <a:p>
            <a:endParaRPr lang="en-US" sz="800" dirty="0" smtClean="0"/>
          </a:p>
          <a:p>
            <a:r>
              <a:rPr lang="en-US" dirty="0" smtClean="0"/>
              <a:t>Most of the qualitative methods are expensive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86B1-53A2-4A32-BDC3-EAA4E7C60549}" type="datetime1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24/05/2018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white">
                    <a:tint val="75000"/>
                  </a:prstClr>
                </a:solidFill>
              </a:rPr>
              <a:t>Dr.Sumudu Perera</a:t>
            </a:r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371FB-5D2B-430C-ADB4-9BE9180A17CB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4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331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 of </a:t>
            </a:r>
            <a:r>
              <a:rPr lang="en-US" dirty="0" smtClean="0"/>
              <a:t>Quantitative </a:t>
            </a:r>
            <a:r>
              <a:rPr lang="en-US" dirty="0"/>
              <a:t>Forecasting Techniques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many assumptions used in these statistical and mathematical models</a:t>
            </a:r>
          </a:p>
          <a:p>
            <a:r>
              <a:rPr lang="en-US" dirty="0" smtClean="0"/>
              <a:t>Assumes </a:t>
            </a:r>
            <a:r>
              <a:rPr lang="en-US" dirty="0"/>
              <a:t>that the past rate of changes in variables will remain same in future too, which is not applicable in the practical situations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Some techniques are quite complicated, managers may not be able to easily understand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86B1-53A2-4A32-BDC3-EAA4E7C60549}" type="datetime1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24/05/2018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white">
                    <a:tint val="75000"/>
                  </a:prstClr>
                </a:solidFill>
              </a:rPr>
              <a:t>Dr.Sumudu Perera</a:t>
            </a:r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371FB-5D2B-430C-ADB4-9BE9180A17CB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5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487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6"/>
          <p:cNvSpPr>
            <a:spLocks noGrp="1"/>
          </p:cNvSpPr>
          <p:nvPr>
            <p:ph type="ctrTitle"/>
          </p:nvPr>
        </p:nvSpPr>
        <p:spPr>
          <a:xfrm>
            <a:off x="1668117" y="1121404"/>
            <a:ext cx="9067800" cy="612371"/>
          </a:xfrm>
        </p:spPr>
        <p:txBody>
          <a:bodyPr/>
          <a:lstStyle/>
          <a:p>
            <a:r>
              <a:rPr lang="en-US" alt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BEC 30325: MANAGERIAL ECONOMICS </a:t>
            </a:r>
            <a:endParaRPr lang="en-US" alt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7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345474" y="2926080"/>
            <a:ext cx="9763930" cy="998568"/>
          </a:xfrm>
        </p:spPr>
        <p:txBody>
          <a:bodyPr rtlCol="0">
            <a:noAutofit/>
          </a:bodyPr>
          <a:lstStyle/>
          <a:p>
            <a:pPr marL="36513" algn="ctr">
              <a:spcBef>
                <a:spcPct val="0"/>
              </a:spcBef>
              <a:defRPr/>
            </a:pPr>
            <a:r>
              <a:rPr lang="en-US" sz="3600" b="1" dirty="0"/>
              <a:t>	</a:t>
            </a:r>
            <a:r>
              <a:rPr lang="en-US" sz="3600" b="1" dirty="0" smtClean="0"/>
              <a:t>Application </a:t>
            </a:r>
            <a:r>
              <a:rPr lang="en-US" sz="3600" b="1" dirty="0"/>
              <a:t>of theory of production and cost analysis </a:t>
            </a:r>
            <a:r>
              <a:rPr lang="en-US" sz="3600" b="1" dirty="0" smtClean="0"/>
              <a:t>(Part – I) </a:t>
            </a:r>
            <a:endParaRPr lang="en-US" sz="3600" dirty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4176357" y="1870557"/>
            <a:ext cx="32936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prstClr val="white"/>
                </a:solidFill>
                <a:latin typeface="Arial" panose="020B0604020202020204" pitchFamily="34" charset="0"/>
              </a:rPr>
              <a:t>Session </a:t>
            </a:r>
            <a:r>
              <a:rPr lang="en-US" altLang="en-US" sz="2400" dirty="0" smtClean="0">
                <a:solidFill>
                  <a:prstClr val="white"/>
                </a:solidFill>
                <a:latin typeface="Arial" panose="020B0604020202020204" pitchFamily="34" charset="0"/>
              </a:rPr>
              <a:t>07</a:t>
            </a:r>
            <a:endParaRPr lang="en-US" altLang="en-US" sz="2400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3078" name="TextBox 4"/>
          <p:cNvSpPr txBox="1">
            <a:spLocks noChangeArrowheads="1"/>
          </p:cNvSpPr>
          <p:nvPr/>
        </p:nvSpPr>
        <p:spPr bwMode="auto">
          <a:xfrm>
            <a:off x="2041604" y="5517074"/>
            <a:ext cx="79901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prstClr val="white"/>
                </a:solidFill>
                <a:latin typeface="Arial" panose="020B0604020202020204" pitchFamily="34" charset="0"/>
              </a:rPr>
              <a:t>Dr. </a:t>
            </a:r>
            <a:r>
              <a:rPr lang="en-US" altLang="en-US" sz="2000" dirty="0" err="1" smtClean="0">
                <a:solidFill>
                  <a:prstClr val="white"/>
                </a:solidFill>
                <a:latin typeface="Arial" panose="020B0604020202020204" pitchFamily="34" charset="0"/>
              </a:rPr>
              <a:t>Sumudu</a:t>
            </a:r>
            <a:r>
              <a:rPr lang="en-US" altLang="en-US" sz="2000" dirty="0" smtClean="0">
                <a:solidFill>
                  <a:prstClr val="white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dirty="0" err="1" smtClean="0">
                <a:solidFill>
                  <a:prstClr val="white"/>
                </a:solidFill>
                <a:latin typeface="Arial" panose="020B0604020202020204" pitchFamily="34" charset="0"/>
              </a:rPr>
              <a:t>Perera</a:t>
            </a:r>
            <a:endParaRPr lang="en-US" altLang="en-US" sz="2000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16031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ChangeArrowheads="1"/>
          </p:cNvSpPr>
          <p:nvPr/>
        </p:nvSpPr>
        <p:spPr bwMode="auto">
          <a:xfrm>
            <a:off x="1992629" y="1203030"/>
            <a:ext cx="7772400" cy="4186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2800" i="1" dirty="0">
                <a:solidFill>
                  <a:srgbClr val="002060"/>
                </a:solidFill>
                <a:latin typeface="Arial" pitchFamily="34" charset="0"/>
              </a:rPr>
              <a:t>Introduction</a:t>
            </a:r>
          </a:p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2800" i="1" dirty="0">
                <a:solidFill>
                  <a:srgbClr val="002060"/>
                </a:solidFill>
                <a:latin typeface="Arial" pitchFamily="34" charset="0"/>
              </a:rPr>
              <a:t>The Production Function with one variable input </a:t>
            </a:r>
          </a:p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2800" i="1" dirty="0">
                <a:solidFill>
                  <a:srgbClr val="002060"/>
                </a:solidFill>
                <a:latin typeface="Arial" pitchFamily="34" charset="0"/>
              </a:rPr>
              <a:t>Optimal usage of the variable input</a:t>
            </a:r>
          </a:p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2800" i="1" dirty="0">
                <a:solidFill>
                  <a:srgbClr val="002060"/>
                </a:solidFill>
                <a:latin typeface="Arial" pitchFamily="34" charset="0"/>
              </a:rPr>
              <a:t>The production with two variable inputs</a:t>
            </a:r>
          </a:p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2800" i="1" dirty="0">
                <a:solidFill>
                  <a:srgbClr val="002060"/>
                </a:solidFill>
                <a:latin typeface="Arial" pitchFamily="34" charset="0"/>
              </a:rPr>
              <a:t>Optimal combination of two inputs</a:t>
            </a:r>
          </a:p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  <a:defRPr/>
            </a:pPr>
            <a:endParaRPr lang="en-US" sz="2800" i="1" dirty="0">
              <a:solidFill>
                <a:srgbClr val="002060"/>
              </a:solidFill>
              <a:latin typeface="Arial" pitchFamily="34" charset="0"/>
            </a:endParaRPr>
          </a:p>
        </p:txBody>
      </p:sp>
      <p:sp>
        <p:nvSpPr>
          <p:cNvPr id="4099" name="TextBox 7"/>
          <p:cNvSpPr txBox="1">
            <a:spLocks noChangeArrowheads="1"/>
          </p:cNvSpPr>
          <p:nvPr/>
        </p:nvSpPr>
        <p:spPr bwMode="auto">
          <a:xfrm>
            <a:off x="1005840" y="482601"/>
            <a:ext cx="7086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Session Outline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 smtClean="0">
                <a:solidFill>
                  <a:prstClr val="white">
                    <a:tint val="75000"/>
                  </a:prstClr>
                </a:solidFill>
              </a:rPr>
              <a:t>Dr.Sumudu</a:t>
            </a:r>
            <a:r>
              <a:rPr lang="en-GB" dirty="0" smtClean="0">
                <a:solidFill>
                  <a:prstClr val="white">
                    <a:tint val="75000"/>
                  </a:prstClr>
                </a:solidFill>
              </a:rPr>
              <a:t> </a:t>
            </a:r>
            <a:r>
              <a:rPr lang="en-GB" dirty="0" err="1" smtClean="0">
                <a:solidFill>
                  <a:prstClr val="white">
                    <a:tint val="75000"/>
                  </a:prstClr>
                </a:solidFill>
              </a:rPr>
              <a:t>Perera</a:t>
            </a:r>
            <a:endParaRPr lang="en-GB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49C59-B3A6-48DE-9DC7-43D9F8B75AE1}" type="datetime1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24/05/2018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371FB-5D2B-430C-ADB4-9BE9180A17CB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7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07911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733800" y="304800"/>
            <a:ext cx="4679950" cy="533400"/>
          </a:xfrm>
          <a:prstGeom prst="rect">
            <a:avLst/>
          </a:prstGeom>
        </p:spPr>
        <p:txBody>
          <a:bodyPr>
            <a:normAutofit fontScale="90000" lnSpcReduction="10000"/>
          </a:bodyPr>
          <a:lstStyle/>
          <a:p>
            <a:pPr>
              <a:defRPr/>
            </a:pPr>
            <a:r>
              <a:rPr lang="en-US" sz="3600" b="1" kern="0" dirty="0">
                <a:solidFill>
                  <a:srgbClr val="000000"/>
                </a:solidFill>
                <a:ea typeface="+mj-ea"/>
                <a:cs typeface="+mj-cs"/>
              </a:rPr>
              <a:t>Theory of Production</a:t>
            </a:r>
            <a:r>
              <a:rPr lang="en-US" sz="3600" kern="0" dirty="0">
                <a:solidFill>
                  <a:srgbClr val="000000"/>
                </a:solidFill>
                <a:ea typeface="+mj-ea"/>
                <a:cs typeface="+mj-cs"/>
              </a:rPr>
              <a:t> 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209800" y="1524000"/>
            <a:ext cx="845820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39725" indent="-339725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2800" b="1" kern="0" dirty="0">
                <a:solidFill>
                  <a:srgbClr val="000000"/>
                </a:solidFill>
              </a:rPr>
              <a:t>Production</a:t>
            </a:r>
            <a:r>
              <a:rPr lang="en-US" sz="2800" kern="0" dirty="0">
                <a:solidFill>
                  <a:srgbClr val="000000"/>
                </a:solidFill>
              </a:rPr>
              <a:t> - a process through which factor inputs are made into output that directly or indirectly satisfy consumer demand</a:t>
            </a:r>
          </a:p>
          <a:p>
            <a:pPr marL="339725" indent="-339725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endParaRPr lang="en-US" sz="2800" kern="0" dirty="0">
              <a:solidFill>
                <a:srgbClr val="000000"/>
              </a:solidFill>
            </a:endParaRPr>
          </a:p>
        </p:txBody>
      </p:sp>
      <p:graphicFrame>
        <p:nvGraphicFramePr>
          <p:cNvPr id="11" name="Diagram 10"/>
          <p:cNvGraphicFramePr/>
          <p:nvPr/>
        </p:nvGraphicFramePr>
        <p:xfrm>
          <a:off x="1905000" y="2438400"/>
          <a:ext cx="82296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039661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Graphic spid="11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321755" y="414338"/>
            <a:ext cx="8763000" cy="1828800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Short run: Production with one variable input</a:t>
            </a:r>
            <a:r>
              <a:rPr lang="en-US" altLang="en-US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.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endParaRPr lang="en-US" altLang="en-US" sz="2300" dirty="0">
              <a:solidFill>
                <a:schemeClr val="tx1"/>
              </a:solidFill>
              <a:latin typeface="Colonna MT" panose="04020805060202030203" pitchFamily="82" charset="0"/>
            </a:endParaRPr>
          </a:p>
          <a:p>
            <a:pPr marL="457200" lvl="1" indent="0" eaLnBrk="1" hangingPunct="1">
              <a:buNone/>
            </a:pPr>
            <a:r>
              <a:rPr lang="en-US" altLang="en-US" sz="2300" dirty="0">
                <a:solidFill>
                  <a:schemeClr val="tx1"/>
                </a:solidFill>
                <a:latin typeface="Colonna MT" panose="04020805060202030203" pitchFamily="82" charset="0"/>
              </a:rPr>
              <a:t>			     	       </a:t>
            </a:r>
            <a:r>
              <a:rPr lang="en-US" altLang="en-US" sz="2300" dirty="0" smtClean="0">
                <a:solidFill>
                  <a:schemeClr val="tx1"/>
                </a:solidFill>
                <a:latin typeface="Colonna MT" panose="04020805060202030203" pitchFamily="82" charset="0"/>
              </a:rPr>
              <a:t>      </a:t>
            </a:r>
            <a:r>
              <a:rPr lang="en-US" altLang="en-US" sz="2300" dirty="0">
                <a:solidFill>
                  <a:schemeClr val="tx1"/>
                </a:solidFill>
                <a:latin typeface="Footlight MT Light" panose="0204060206030A020304" pitchFamily="18" charset="0"/>
              </a:rPr>
              <a:t>maximum rate output obtainable from a given combination of fixed capital and </a:t>
            </a:r>
            <a:r>
              <a:rPr lang="en-US" altLang="en-US" sz="23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labour</a:t>
            </a:r>
            <a:r>
              <a:rPr lang="en-US" altLang="en-US" sz="2300" dirty="0">
                <a:solidFill>
                  <a:schemeClr val="tx1"/>
                </a:solidFill>
                <a:latin typeface="Footlight MT Light" panose="0204060206030A020304" pitchFamily="18" charset="0"/>
              </a:rPr>
              <a:t> input</a:t>
            </a:r>
          </a:p>
          <a:p>
            <a:pPr lvl="1" eaLnBrk="1" hangingPunct="1">
              <a:buFontTx/>
              <a:buNone/>
            </a:pPr>
            <a:endParaRPr lang="en-US" altLang="en-US" sz="2300" dirty="0">
              <a:solidFill>
                <a:schemeClr val="tx1"/>
              </a:solidFill>
              <a:latin typeface="Footlight MT Light" panose="0204060206030A020304" pitchFamily="18" charset="0"/>
            </a:endParaRPr>
          </a:p>
        </p:txBody>
      </p:sp>
      <p:graphicFrame>
        <p:nvGraphicFramePr>
          <p:cNvPr id="14643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33346957"/>
              </p:ext>
            </p:extLst>
          </p:nvPr>
        </p:nvGraphicFramePr>
        <p:xfrm>
          <a:off x="2724150" y="1138238"/>
          <a:ext cx="2133600" cy="609600"/>
        </p:xfrm>
        <a:graphic>
          <a:graphicData uri="http://schemas.openxmlformats.org/presentationml/2006/ole">
            <p:oleObj spid="_x0000_s2061" name="Equation" r:id="rId3" imgW="800100" imgH="228600" progId="Equation.3">
              <p:embed/>
            </p:oleObj>
          </a:graphicData>
        </a:graphic>
      </p:graphicFrame>
      <p:sp>
        <p:nvSpPr>
          <p:cNvPr id="146436" name="Line 4"/>
          <p:cNvSpPr>
            <a:spLocks noChangeShapeType="1"/>
          </p:cNvSpPr>
          <p:nvPr/>
        </p:nvSpPr>
        <p:spPr bwMode="auto">
          <a:xfrm>
            <a:off x="5105400" y="14478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" name="Rectangle 8"/>
          <p:cNvSpPr>
            <a:spLocks noChangeArrowheads="1"/>
          </p:cNvSpPr>
          <p:nvPr/>
        </p:nvSpPr>
        <p:spPr bwMode="auto">
          <a:xfrm>
            <a:off x="1524001" y="31300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3124200" y="2362201"/>
            <a:ext cx="2819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800" dirty="0"/>
              <a:t>Total Product</a:t>
            </a: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3048000" y="3200401"/>
            <a:ext cx="3048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800" dirty="0"/>
              <a:t>Marginal Product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3048000" y="4191001"/>
            <a:ext cx="3429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800" dirty="0"/>
              <a:t>Average Product</a:t>
            </a: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2590800" y="5181600"/>
            <a:ext cx="3200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3200" dirty="0"/>
              <a:t>Production or</a:t>
            </a:r>
            <a:br>
              <a:rPr lang="en-US" sz="3200" dirty="0"/>
            </a:br>
            <a:r>
              <a:rPr lang="en-US" sz="3200" dirty="0"/>
              <a:t>Output Elasticity</a:t>
            </a:r>
          </a:p>
        </p:txBody>
      </p:sp>
      <p:sp>
        <p:nvSpPr>
          <p:cNvPr id="1035" name="Text Box 12"/>
          <p:cNvSpPr txBox="1">
            <a:spLocks noChangeArrowheads="1"/>
          </p:cNvSpPr>
          <p:nvPr/>
        </p:nvSpPr>
        <p:spPr bwMode="auto">
          <a:xfrm>
            <a:off x="6096000" y="2362200"/>
            <a:ext cx="3200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u="none"/>
              <a:t>TP ,   Q = f(L)</a:t>
            </a:r>
          </a:p>
        </p:txBody>
      </p:sp>
      <p:grpSp>
        <p:nvGrpSpPr>
          <p:cNvPr id="1036" name="Group 16"/>
          <p:cNvGrpSpPr>
            <a:grpSpLocks/>
          </p:cNvGrpSpPr>
          <p:nvPr/>
        </p:nvGrpSpPr>
        <p:grpSpPr bwMode="auto">
          <a:xfrm>
            <a:off x="6096000" y="2971800"/>
            <a:ext cx="2438400" cy="1066800"/>
            <a:chOff x="2688" y="2016"/>
            <a:chExt cx="1536" cy="672"/>
          </a:xfrm>
        </p:grpSpPr>
        <p:sp>
          <p:nvSpPr>
            <p:cNvPr id="1047" name="Text Box 11"/>
            <p:cNvSpPr txBox="1">
              <a:spLocks noChangeArrowheads="1"/>
            </p:cNvSpPr>
            <p:nvPr/>
          </p:nvSpPr>
          <p:spPr bwMode="auto">
            <a:xfrm>
              <a:off x="2688" y="2160"/>
              <a:ext cx="96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3200" u="none"/>
                <a:t>MP</a:t>
              </a:r>
              <a:r>
                <a:rPr lang="en-US" altLang="en-US" sz="3200" u="none" baseline="-25000"/>
                <a:t>L</a:t>
              </a:r>
              <a:r>
                <a:rPr lang="en-US" altLang="en-US" sz="3200" u="none"/>
                <a:t> =</a:t>
              </a:r>
            </a:p>
          </p:txBody>
        </p:sp>
        <p:grpSp>
          <p:nvGrpSpPr>
            <p:cNvPr id="1048" name="Group 15"/>
            <p:cNvGrpSpPr>
              <a:grpSpLocks/>
            </p:cNvGrpSpPr>
            <p:nvPr/>
          </p:nvGrpSpPr>
          <p:grpSpPr bwMode="auto">
            <a:xfrm>
              <a:off x="3504" y="2016"/>
              <a:ext cx="720" cy="672"/>
              <a:chOff x="3696" y="1968"/>
              <a:chExt cx="720" cy="672"/>
            </a:xfrm>
          </p:grpSpPr>
          <p:sp>
            <p:nvSpPr>
              <p:cNvPr id="1049" name="Text Box 13"/>
              <p:cNvSpPr txBox="1">
                <a:spLocks noChangeArrowheads="1"/>
              </p:cNvSpPr>
              <p:nvPr/>
            </p:nvSpPr>
            <p:spPr bwMode="auto">
              <a:xfrm>
                <a:off x="3696" y="1968"/>
                <a:ext cx="720" cy="6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3200" u="none">
                    <a:sym typeface="Symbol" panose="05050102010706020507" pitchFamily="18" charset="2"/>
                  </a:rPr>
                  <a:t></a:t>
                </a:r>
                <a:r>
                  <a:rPr lang="en-US" altLang="en-US" sz="3200" u="none"/>
                  <a:t>TP</a:t>
                </a:r>
                <a:br>
                  <a:rPr lang="en-US" altLang="en-US" sz="3200" u="none"/>
                </a:br>
                <a:r>
                  <a:rPr lang="en-US" altLang="en-US" sz="3200" u="none"/>
                  <a:t> </a:t>
                </a:r>
                <a:r>
                  <a:rPr lang="en-US" altLang="en-US" sz="3200" u="none">
                    <a:sym typeface="Symbol" panose="05050102010706020507" pitchFamily="18" charset="2"/>
                  </a:rPr>
                  <a:t></a:t>
                </a:r>
                <a:r>
                  <a:rPr lang="en-US" altLang="en-US" sz="3200" u="none"/>
                  <a:t>L</a:t>
                </a:r>
              </a:p>
            </p:txBody>
          </p:sp>
          <p:sp>
            <p:nvSpPr>
              <p:cNvPr id="1050" name="Line 14"/>
              <p:cNvSpPr>
                <a:spLocks noChangeShapeType="1"/>
              </p:cNvSpPr>
              <p:nvPr/>
            </p:nvSpPr>
            <p:spPr bwMode="auto">
              <a:xfrm>
                <a:off x="3792" y="2304"/>
                <a:ext cx="52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037" name="Group 20"/>
          <p:cNvGrpSpPr>
            <a:grpSpLocks/>
          </p:cNvGrpSpPr>
          <p:nvPr/>
        </p:nvGrpSpPr>
        <p:grpSpPr bwMode="auto">
          <a:xfrm>
            <a:off x="6172200" y="4114800"/>
            <a:ext cx="2057400" cy="1066800"/>
            <a:chOff x="2976" y="2928"/>
            <a:chExt cx="1296" cy="672"/>
          </a:xfrm>
        </p:grpSpPr>
        <p:sp>
          <p:nvSpPr>
            <p:cNvPr id="1043" name="Text Box 9"/>
            <p:cNvSpPr txBox="1">
              <a:spLocks noChangeArrowheads="1"/>
            </p:cNvSpPr>
            <p:nvPr/>
          </p:nvSpPr>
          <p:spPr bwMode="auto">
            <a:xfrm>
              <a:off x="2976" y="3072"/>
              <a:ext cx="96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3200" u="none" dirty="0" smtClean="0"/>
                <a:t>AP</a:t>
              </a:r>
              <a:r>
                <a:rPr lang="en-US" altLang="en-US" sz="3200" u="none" baseline="-25000" dirty="0" smtClean="0"/>
                <a:t>L</a:t>
              </a:r>
              <a:r>
                <a:rPr lang="en-US" altLang="en-US" sz="3200" u="none" dirty="0" smtClean="0"/>
                <a:t>=</a:t>
              </a:r>
              <a:endParaRPr lang="en-US" altLang="en-US" sz="3200" u="none" dirty="0"/>
            </a:p>
          </p:txBody>
        </p:sp>
        <p:grpSp>
          <p:nvGrpSpPr>
            <p:cNvPr id="1044" name="Group 19"/>
            <p:cNvGrpSpPr>
              <a:grpSpLocks/>
            </p:cNvGrpSpPr>
            <p:nvPr/>
          </p:nvGrpSpPr>
          <p:grpSpPr bwMode="auto">
            <a:xfrm>
              <a:off x="3744" y="2928"/>
              <a:ext cx="528" cy="672"/>
              <a:chOff x="3792" y="2880"/>
              <a:chExt cx="528" cy="672"/>
            </a:xfrm>
          </p:grpSpPr>
          <p:sp>
            <p:nvSpPr>
              <p:cNvPr id="1045" name="Text Box 17"/>
              <p:cNvSpPr txBox="1">
                <a:spLocks noChangeArrowheads="1"/>
              </p:cNvSpPr>
              <p:nvPr/>
            </p:nvSpPr>
            <p:spPr bwMode="auto">
              <a:xfrm>
                <a:off x="3792" y="2880"/>
                <a:ext cx="528" cy="6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3200" dirty="0"/>
                  <a:t>TP</a:t>
                </a:r>
                <a:br>
                  <a:rPr lang="en-US" altLang="en-US" sz="3200" dirty="0"/>
                </a:br>
                <a:r>
                  <a:rPr lang="en-US" altLang="en-US" sz="3200" dirty="0"/>
                  <a:t> </a:t>
                </a:r>
                <a:r>
                  <a:rPr lang="en-US" altLang="en-US" sz="3200" u="none" dirty="0"/>
                  <a:t>L</a:t>
                </a:r>
              </a:p>
            </p:txBody>
          </p:sp>
          <p:sp>
            <p:nvSpPr>
              <p:cNvPr id="1046" name="Line 18"/>
              <p:cNvSpPr>
                <a:spLocks noChangeShapeType="1"/>
              </p:cNvSpPr>
              <p:nvPr/>
            </p:nvSpPr>
            <p:spPr bwMode="auto">
              <a:xfrm>
                <a:off x="3888" y="3216"/>
                <a:ext cx="33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038" name="Group 24"/>
          <p:cNvGrpSpPr>
            <a:grpSpLocks/>
          </p:cNvGrpSpPr>
          <p:nvPr/>
        </p:nvGrpSpPr>
        <p:grpSpPr bwMode="auto">
          <a:xfrm>
            <a:off x="6512170" y="5281246"/>
            <a:ext cx="2057400" cy="1066800"/>
            <a:chOff x="3552" y="3216"/>
            <a:chExt cx="1296" cy="672"/>
          </a:xfrm>
        </p:grpSpPr>
        <p:sp>
          <p:nvSpPr>
            <p:cNvPr id="1039" name="Text Box 10"/>
            <p:cNvSpPr txBox="1">
              <a:spLocks noChangeArrowheads="1"/>
            </p:cNvSpPr>
            <p:nvPr/>
          </p:nvSpPr>
          <p:spPr bwMode="auto">
            <a:xfrm>
              <a:off x="3552" y="3408"/>
              <a:ext cx="67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3200" u="none" dirty="0"/>
                <a:t>E</a:t>
              </a:r>
              <a:r>
                <a:rPr lang="en-US" altLang="en-US" sz="3200" u="none" baseline="-25000" dirty="0"/>
                <a:t>L</a:t>
              </a:r>
              <a:r>
                <a:rPr lang="en-US" altLang="en-US" sz="3200" dirty="0"/>
                <a:t> </a:t>
              </a:r>
              <a:r>
                <a:rPr lang="en-US" altLang="en-US" sz="3200" u="none" dirty="0"/>
                <a:t>=</a:t>
              </a:r>
            </a:p>
          </p:txBody>
        </p:sp>
        <p:sp>
          <p:nvSpPr>
            <p:cNvPr id="1041" name="Text Box 21"/>
            <p:cNvSpPr txBox="1">
              <a:spLocks noChangeArrowheads="1"/>
            </p:cNvSpPr>
            <p:nvPr/>
          </p:nvSpPr>
          <p:spPr bwMode="auto">
            <a:xfrm>
              <a:off x="4176" y="3216"/>
              <a:ext cx="672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3200" dirty="0"/>
                <a:t>MP</a:t>
              </a:r>
              <a:r>
                <a:rPr lang="en-US" altLang="en-US" sz="3200" baseline="-25000" dirty="0"/>
                <a:t>L</a:t>
              </a:r>
              <a:br>
                <a:rPr lang="en-US" altLang="en-US" sz="3200" baseline="-25000" dirty="0"/>
              </a:br>
              <a:r>
                <a:rPr lang="en-US" altLang="en-US" sz="3200" u="none" dirty="0"/>
                <a:t>AP</a:t>
              </a:r>
              <a:r>
                <a:rPr lang="en-US" altLang="en-US" sz="3200" u="none" baseline="-25000" dirty="0"/>
                <a:t>L</a:t>
              </a:r>
              <a:endParaRPr lang="en-US" altLang="en-US" sz="3200" u="none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1645395967"/>
      </p:ext>
    </p:extLst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6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6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6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6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6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6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4" grpId="0" build="p"/>
      <p:bldP spid="14643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652</Words>
  <Application>Microsoft Office PowerPoint</Application>
  <PresentationFormat>Custom</PresentationFormat>
  <Paragraphs>196</Paragraphs>
  <Slides>23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Ion Boardroom</vt:lpstr>
      <vt:lpstr>Worksheet</vt:lpstr>
      <vt:lpstr>Equation</vt:lpstr>
      <vt:lpstr>BEC 30325: MANAGERIAL ECONOMICS </vt:lpstr>
      <vt:lpstr>Slide 2</vt:lpstr>
      <vt:lpstr>Example- Moving Average</vt:lpstr>
      <vt:lpstr>Limitations of Qualitative Forecasting Techniques</vt:lpstr>
      <vt:lpstr>Limitations of Quantitative Forecasting Techniques</vt:lpstr>
      <vt:lpstr>BEC 30325: MANAGERIAL ECONOMICS </vt:lpstr>
      <vt:lpstr>Slide 7</vt:lpstr>
      <vt:lpstr>Slide 8</vt:lpstr>
      <vt:lpstr>Slide 9</vt:lpstr>
      <vt:lpstr>Output elasticity</vt:lpstr>
      <vt:lpstr>Production Function with One Variable Input</vt:lpstr>
      <vt:lpstr>Short Run Production Function</vt:lpstr>
      <vt:lpstr>Short Run: Optimal Use of the Variable Input</vt:lpstr>
      <vt:lpstr>Optimal Use of the Variable Input</vt:lpstr>
      <vt:lpstr>Optimal Use of the Variable Input</vt:lpstr>
      <vt:lpstr>Exercise : Optimal Variable Input Use</vt:lpstr>
      <vt:lpstr>Long run: Production with Two variable inputs </vt:lpstr>
      <vt:lpstr>Long Run: Production With Two Variable Inputs</vt:lpstr>
      <vt:lpstr>Production Function with two inputs</vt:lpstr>
      <vt:lpstr>Production with two variable Inputs</vt:lpstr>
      <vt:lpstr>Production with two variable inputs</vt:lpstr>
      <vt:lpstr>Production With Two Variable Inputs</vt:lpstr>
      <vt:lpstr>Substitute and Complementary inputs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BEC 30325: MANAGERIAL ECONOMICS</dc:title>
  <dc:creator>mypc</dc:creator>
  <cp:lastModifiedBy>ITRC</cp:lastModifiedBy>
  <cp:revision>11</cp:revision>
  <dcterms:created xsi:type="dcterms:W3CDTF">2017-10-19T07:42:55Z</dcterms:created>
  <dcterms:modified xsi:type="dcterms:W3CDTF">2018-05-24T10:58:17Z</dcterms:modified>
</cp:coreProperties>
</file>