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8" r:id="rId17"/>
    <p:sldId id="290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BDA62-5808-4FE7-8FBC-347FD3F02B3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8C0D-2F08-4501-B556-FB8E332FC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07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2138" y="800100"/>
            <a:ext cx="5675312" cy="31940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59275"/>
            <a:ext cx="5026025" cy="413067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4654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0A1D37-8AA7-4123-9711-FC855B9BE60D}" type="datetime1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06/04/2018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02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3985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4802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0001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3430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4624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1C69-EF09-41FD-AB3B-11E2FBFDD81C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9899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2C276D9-4447-47BE-BE07-FEA0D476AED4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72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8BFDE60-1419-4BBD-9328-F4AEF9244D6F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696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B311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B311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DD9AB-C047-4B23-8ACA-9AACFFCE9AF6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069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0198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98191A0-BE85-4B30-81D4-6089C89471E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2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8574-85EC-48A8-BE09-64482F588B30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21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0198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614C058-EC41-41CC-98C8-F8930323501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5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1B-CEE7-4BB9-8AAD-389B9C5E837E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80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66A4-A2F6-4AB6-B629-3FBE9C4E3B4E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2510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FE9F-0CF4-4C58-B280-526F4C97575E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4877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3A63-C384-4576-A8C8-AA850AB33C93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8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794D-91CE-4C8F-88C1-0E62D808CC6F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75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0355-7633-4FA3-B29F-C547F4F847D8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45701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CBCC-83DC-429C-A4F2-AA86D2651FE2}" type="datetime1">
              <a:rPr lang="en-GB" smtClean="0">
                <a:solidFill>
                  <a:srgbClr val="B31166"/>
                </a:solidFill>
              </a:rPr>
              <a:pPr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56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E67F1C69-EF09-41FD-AB3B-11E2FBFDD81C}" type="datetime1">
              <a:rPr lang="en-GB" smtClean="0">
                <a:solidFill>
                  <a:srgbClr val="B31166"/>
                </a:solidFill>
              </a:rPr>
              <a:pPr defTabSz="457200"/>
              <a:t>06/04/2018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GB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E18371FB-5D2B-430C-ADB4-9BE9180A17CB}" type="slidenum">
              <a:rPr lang="en-GB" smtClean="0">
                <a:solidFill>
                  <a:prstClr val="white"/>
                </a:solidFill>
              </a:rPr>
              <a:pPr defTabSz="45720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0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668117" y="1121404"/>
            <a:ext cx="9067800" cy="612371"/>
          </a:xfrm>
        </p:spPr>
        <p:txBody>
          <a:bodyPr/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 30325: MANAGERIAL ECONOMICS 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8574" y="2705056"/>
            <a:ext cx="9426886" cy="1029826"/>
          </a:xfrm>
        </p:spPr>
        <p:txBody>
          <a:bodyPr rtlCol="0">
            <a:noAutofit/>
          </a:bodyPr>
          <a:lstStyle/>
          <a:p>
            <a:pPr marL="36513" algn="ctr">
              <a:spcBef>
                <a:spcPct val="0"/>
              </a:spcBef>
              <a:defRPr/>
            </a:pPr>
            <a:r>
              <a:rPr lang="en-US" sz="4400" b="1" dirty="0"/>
              <a:t>	Demand E</a:t>
            </a:r>
            <a:r>
              <a:rPr lang="en-US" sz="4400" b="1" dirty="0" smtClean="0"/>
              <a:t>stimation (Part – III) </a:t>
            </a:r>
            <a:endParaRPr lang="en-US" sz="4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339195" y="1813637"/>
            <a:ext cx="3293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E33D6F">
                    <a:lumMod val="40000"/>
                    <a:lumOff val="60000"/>
                  </a:srgbClr>
                </a:solidFill>
                <a:latin typeface="Arial" panose="020B0604020202020204" pitchFamily="34" charset="0"/>
              </a:rPr>
              <a:t>Session 04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1990942" y="4706164"/>
            <a:ext cx="7990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Dr. </a:t>
            </a:r>
            <a:r>
              <a:rPr lang="en-US" altLang="en-US" sz="24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Sumudu</a:t>
            </a:r>
            <a:r>
              <a:rPr lang="en-US" alt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Perera</a:t>
            </a:r>
            <a:endParaRPr lang="en-US" alt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28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D53E-30B8-4B06-AD69-AFEFBD59E7E7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840627"/>
            <a:ext cx="6889750" cy="915988"/>
          </a:xfrm>
        </p:spPr>
        <p:txBody>
          <a:bodyPr/>
          <a:lstStyle/>
          <a:p>
            <a:pPr algn="ctr"/>
            <a:r>
              <a:rPr lang="en-US" sz="2400" b="1" dirty="0"/>
              <a:t>Test for Overall Significance</a:t>
            </a:r>
            <a:br>
              <a:rPr lang="en-US" sz="2400" b="1" dirty="0"/>
            </a:br>
            <a:r>
              <a:rPr lang="en-US" sz="2400" b="1" dirty="0"/>
              <a:t>Excel Output: Example</a:t>
            </a:r>
            <a:endParaRPr lang="en-GB" sz="2400" b="1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>
            <p:extLst/>
          </p:nvPr>
        </p:nvGraphicFramePr>
        <p:xfrm>
          <a:off x="2435225" y="2158732"/>
          <a:ext cx="7772400" cy="2133600"/>
        </p:xfrm>
        <a:graphic>
          <a:graphicData uri="http://schemas.openxmlformats.org/presentationml/2006/ole">
            <p:oleObj spid="_x0000_s2063" name="Worksheet" r:id="rId3" imgW="4617000" imgH="953280" progId="Excel.Sheet.8">
              <p:embed/>
            </p:oleObj>
          </a:graphicData>
        </a:graphic>
      </p:graphicFrame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367631" y="5251361"/>
            <a:ext cx="2598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k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tr-TR" sz="2400" dirty="0">
                <a:latin typeface="Arial" pitchFamily="34" charset="0"/>
              </a:rPr>
              <a:t>-1</a:t>
            </a:r>
            <a:r>
              <a:rPr lang="en-US" sz="2400" dirty="0">
                <a:latin typeface="Arial" pitchFamily="34" charset="0"/>
              </a:rPr>
              <a:t>= </a:t>
            </a:r>
            <a:r>
              <a:rPr lang="tr-TR" sz="2400" dirty="0">
                <a:latin typeface="Arial" pitchFamily="34" charset="0"/>
              </a:rPr>
              <a:t>2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000" dirty="0">
                <a:latin typeface="Arial" pitchFamily="34" charset="0"/>
              </a:rPr>
              <a:t>the number of explanatory variables</a:t>
            </a:r>
            <a:r>
              <a:rPr lang="tr-TR" sz="2000" dirty="0">
                <a:latin typeface="Arial" pitchFamily="34" charset="0"/>
              </a:rPr>
              <a:t> and dependent variable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V="1">
            <a:off x="2926919" y="3269456"/>
            <a:ext cx="1379538" cy="1905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526812" y="5205412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n</a:t>
            </a:r>
            <a:r>
              <a:rPr lang="en-US" sz="2400" dirty="0">
                <a:latin typeface="Arial" pitchFamily="34" charset="0"/>
              </a:rPr>
              <a:t> - 1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 flipV="1">
            <a:off x="4522150" y="4312613"/>
            <a:ext cx="167203" cy="93874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7791449" y="4914900"/>
            <a:ext cx="133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p</a:t>
            </a:r>
            <a:r>
              <a:rPr lang="en-US" sz="2800" dirty="0">
                <a:latin typeface="Arial" pitchFamily="34" charset="0"/>
              </a:rPr>
              <a:t>-value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8705849" y="3557588"/>
            <a:ext cx="419100" cy="13573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1752601" y="2813048"/>
            <a:ext cx="552718" cy="2907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71069" y="2397551"/>
            <a:ext cx="166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tr-TR" sz="2400" dirty="0">
                <a:latin typeface="Times New Roman" pitchFamily="18" charset="0"/>
              </a:rPr>
              <a:t>3, no of parameters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25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4" grpId="0"/>
      <p:bldP spid="76805" grpId="0" animBg="1"/>
      <p:bldP spid="76806" grpId="0"/>
      <p:bldP spid="76807" grpId="0" animBg="1"/>
      <p:bldP spid="76809" grpId="0"/>
      <p:bldP spid="76810" grpId="0" animBg="1"/>
      <p:bldP spid="768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9318-F82C-44E0-9745-24F6476F0441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342" y="956650"/>
            <a:ext cx="7607592" cy="5008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Test for Overall Significance:</a:t>
            </a:r>
            <a:br>
              <a:rPr lang="en-US" sz="2400" b="1" dirty="0"/>
            </a:br>
            <a:r>
              <a:rPr lang="en-US" sz="2400" b="1" dirty="0"/>
              <a:t>Example Solution</a:t>
            </a:r>
            <a:endParaRPr lang="en-GB" sz="2400" b="1" dirty="0"/>
          </a:p>
        </p:txBody>
      </p:sp>
      <p:sp>
        <p:nvSpPr>
          <p:cNvPr id="77827" name="Freeform 3"/>
          <p:cNvSpPr>
            <a:spLocks/>
          </p:cNvSpPr>
          <p:nvPr/>
        </p:nvSpPr>
        <p:spPr bwMode="auto">
          <a:xfrm>
            <a:off x="2971800" y="4495800"/>
            <a:ext cx="2351088" cy="1430338"/>
          </a:xfrm>
          <a:custGeom>
            <a:avLst/>
            <a:gdLst/>
            <a:ahLst/>
            <a:cxnLst>
              <a:cxn ang="0">
                <a:pos x="1480" y="900"/>
              </a:cxn>
              <a:cxn ang="0">
                <a:pos x="1325" y="891"/>
              </a:cxn>
              <a:cxn ang="0">
                <a:pos x="1246" y="879"/>
              </a:cxn>
              <a:cxn ang="0">
                <a:pos x="1169" y="866"/>
              </a:cxn>
              <a:cxn ang="0">
                <a:pos x="1090" y="844"/>
              </a:cxn>
              <a:cxn ang="0">
                <a:pos x="1013" y="816"/>
              </a:cxn>
              <a:cxn ang="0">
                <a:pos x="935" y="779"/>
              </a:cxn>
              <a:cxn ang="0">
                <a:pos x="779" y="676"/>
              </a:cxn>
              <a:cxn ang="0">
                <a:pos x="624" y="528"/>
              </a:cxn>
              <a:cxn ang="0">
                <a:pos x="466" y="351"/>
              </a:cxn>
              <a:cxn ang="0">
                <a:pos x="389" y="261"/>
              </a:cxn>
              <a:cxn ang="0">
                <a:pos x="311" y="178"/>
              </a:cxn>
              <a:cxn ang="0">
                <a:pos x="234" y="105"/>
              </a:cxn>
              <a:cxn ang="0">
                <a:pos x="155" y="48"/>
              </a:cxn>
              <a:cxn ang="0">
                <a:pos x="76" y="11"/>
              </a:cxn>
              <a:cxn ang="0">
                <a:pos x="0" y="0"/>
              </a:cxn>
            </a:cxnLst>
            <a:rect l="0" t="0" r="r" b="b"/>
            <a:pathLst>
              <a:path w="1481" h="901">
                <a:moveTo>
                  <a:pt x="1480" y="900"/>
                </a:moveTo>
                <a:lnTo>
                  <a:pt x="1325" y="891"/>
                </a:lnTo>
                <a:lnTo>
                  <a:pt x="1246" y="879"/>
                </a:lnTo>
                <a:lnTo>
                  <a:pt x="1169" y="866"/>
                </a:lnTo>
                <a:lnTo>
                  <a:pt x="1090" y="844"/>
                </a:lnTo>
                <a:lnTo>
                  <a:pt x="1013" y="816"/>
                </a:lnTo>
                <a:lnTo>
                  <a:pt x="935" y="779"/>
                </a:lnTo>
                <a:lnTo>
                  <a:pt x="779" y="676"/>
                </a:lnTo>
                <a:lnTo>
                  <a:pt x="624" y="528"/>
                </a:lnTo>
                <a:lnTo>
                  <a:pt x="466" y="351"/>
                </a:lnTo>
                <a:lnTo>
                  <a:pt x="389" y="261"/>
                </a:lnTo>
                <a:lnTo>
                  <a:pt x="311" y="178"/>
                </a:lnTo>
                <a:lnTo>
                  <a:pt x="234" y="105"/>
                </a:lnTo>
                <a:lnTo>
                  <a:pt x="155" y="48"/>
                </a:lnTo>
                <a:lnTo>
                  <a:pt x="76" y="1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>
            <a:off x="2317750" y="4408489"/>
            <a:ext cx="2973388" cy="1531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4"/>
              </a:cxn>
              <a:cxn ang="0">
                <a:pos x="1872" y="964"/>
              </a:cxn>
            </a:cxnLst>
            <a:rect l="0" t="0" r="r" b="b"/>
            <a:pathLst>
              <a:path w="1873" h="965">
                <a:moveTo>
                  <a:pt x="0" y="0"/>
                </a:moveTo>
                <a:lnTo>
                  <a:pt x="0" y="964"/>
                </a:lnTo>
                <a:lnTo>
                  <a:pt x="1872" y="96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9" name="Freeform 5"/>
          <p:cNvSpPr>
            <a:spLocks/>
          </p:cNvSpPr>
          <p:nvPr/>
        </p:nvSpPr>
        <p:spPr bwMode="auto">
          <a:xfrm>
            <a:off x="2317750" y="4510089"/>
            <a:ext cx="623888" cy="1430337"/>
          </a:xfrm>
          <a:custGeom>
            <a:avLst/>
            <a:gdLst/>
            <a:ahLst/>
            <a:cxnLst>
              <a:cxn ang="0">
                <a:pos x="0" y="900"/>
              </a:cxn>
              <a:cxn ang="0">
                <a:pos x="42" y="891"/>
              </a:cxn>
              <a:cxn ang="0">
                <a:pos x="61" y="879"/>
              </a:cxn>
              <a:cxn ang="0">
                <a:pos x="82" y="866"/>
              </a:cxn>
              <a:cxn ang="0">
                <a:pos x="104" y="844"/>
              </a:cxn>
              <a:cxn ang="0">
                <a:pos x="123" y="816"/>
              </a:cxn>
              <a:cxn ang="0">
                <a:pos x="144" y="779"/>
              </a:cxn>
              <a:cxn ang="0">
                <a:pos x="186" y="676"/>
              </a:cxn>
              <a:cxn ang="0">
                <a:pos x="227" y="528"/>
              </a:cxn>
              <a:cxn ang="0">
                <a:pos x="267" y="351"/>
              </a:cxn>
              <a:cxn ang="0">
                <a:pos x="288" y="261"/>
              </a:cxn>
              <a:cxn ang="0">
                <a:pos x="309" y="178"/>
              </a:cxn>
              <a:cxn ang="0">
                <a:pos x="330" y="105"/>
              </a:cxn>
              <a:cxn ang="0">
                <a:pos x="349" y="48"/>
              </a:cxn>
              <a:cxn ang="0">
                <a:pos x="371" y="11"/>
              </a:cxn>
              <a:cxn ang="0">
                <a:pos x="392" y="0"/>
              </a:cxn>
            </a:cxnLst>
            <a:rect l="0" t="0" r="r" b="b"/>
            <a:pathLst>
              <a:path w="393" h="901">
                <a:moveTo>
                  <a:pt x="0" y="900"/>
                </a:moveTo>
                <a:lnTo>
                  <a:pt x="42" y="891"/>
                </a:lnTo>
                <a:lnTo>
                  <a:pt x="61" y="879"/>
                </a:lnTo>
                <a:lnTo>
                  <a:pt x="82" y="866"/>
                </a:lnTo>
                <a:lnTo>
                  <a:pt x="104" y="844"/>
                </a:lnTo>
                <a:lnTo>
                  <a:pt x="123" y="816"/>
                </a:lnTo>
                <a:lnTo>
                  <a:pt x="144" y="779"/>
                </a:lnTo>
                <a:lnTo>
                  <a:pt x="186" y="676"/>
                </a:lnTo>
                <a:lnTo>
                  <a:pt x="227" y="528"/>
                </a:lnTo>
                <a:lnTo>
                  <a:pt x="267" y="351"/>
                </a:lnTo>
                <a:lnTo>
                  <a:pt x="288" y="261"/>
                </a:lnTo>
                <a:lnTo>
                  <a:pt x="309" y="178"/>
                </a:lnTo>
                <a:lnTo>
                  <a:pt x="330" y="105"/>
                </a:lnTo>
                <a:lnTo>
                  <a:pt x="349" y="48"/>
                </a:lnTo>
                <a:lnTo>
                  <a:pt x="371" y="11"/>
                </a:lnTo>
                <a:lnTo>
                  <a:pt x="392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32001" y="5940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</a:rPr>
              <a:t>0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267201" y="616902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</a:rPr>
              <a:t>3.89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386264" y="49530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</a:t>
            </a:r>
            <a:r>
              <a:rPr lang="en-US" sz="2400" b="1">
                <a:latin typeface="Arial" pitchFamily="34" charset="0"/>
              </a:rPr>
              <a:t> = 0.05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267200" y="5251450"/>
            <a:ext cx="361950" cy="558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4210050" y="5597525"/>
            <a:ext cx="673100" cy="342900"/>
          </a:xfrm>
          <a:custGeom>
            <a:avLst/>
            <a:gdLst/>
            <a:ahLst/>
            <a:cxnLst>
              <a:cxn ang="0">
                <a:pos x="423" y="204"/>
              </a:cxn>
              <a:cxn ang="0">
                <a:pos x="279" y="154"/>
              </a:cxn>
              <a:cxn ang="0">
                <a:pos x="244" y="140"/>
              </a:cxn>
              <a:cxn ang="0">
                <a:pos x="212" y="125"/>
              </a:cxn>
              <a:cxn ang="0">
                <a:pos x="181" y="108"/>
              </a:cxn>
              <a:cxn ang="0">
                <a:pos x="98" y="71"/>
              </a:cxn>
              <a:cxn ang="0">
                <a:pos x="54" y="42"/>
              </a:cxn>
              <a:cxn ang="0">
                <a:pos x="0" y="0"/>
              </a:cxn>
              <a:cxn ang="0">
                <a:pos x="0" y="215"/>
              </a:cxn>
              <a:cxn ang="0">
                <a:pos x="423" y="209"/>
              </a:cxn>
              <a:cxn ang="0">
                <a:pos x="423" y="204"/>
              </a:cxn>
            </a:cxnLst>
            <a:rect l="0" t="0" r="r" b="b"/>
            <a:pathLst>
              <a:path w="424" h="216">
                <a:moveTo>
                  <a:pt x="423" y="204"/>
                </a:moveTo>
                <a:lnTo>
                  <a:pt x="279" y="154"/>
                </a:lnTo>
                <a:lnTo>
                  <a:pt x="244" y="140"/>
                </a:lnTo>
                <a:lnTo>
                  <a:pt x="212" y="125"/>
                </a:lnTo>
                <a:lnTo>
                  <a:pt x="181" y="108"/>
                </a:lnTo>
                <a:lnTo>
                  <a:pt x="98" y="71"/>
                </a:lnTo>
                <a:lnTo>
                  <a:pt x="54" y="42"/>
                </a:lnTo>
                <a:lnTo>
                  <a:pt x="0" y="0"/>
                </a:lnTo>
                <a:lnTo>
                  <a:pt x="0" y="215"/>
                </a:lnTo>
                <a:lnTo>
                  <a:pt x="423" y="209"/>
                </a:lnTo>
                <a:lnTo>
                  <a:pt x="423" y="204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22880" y="2284193"/>
            <a:ext cx="617240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H</a:t>
            </a:r>
            <a:r>
              <a:rPr lang="en-US" sz="2000" baseline="-25000" dirty="0">
                <a:latin typeface="Tahoma" pitchFamily="34" charset="0"/>
              </a:rPr>
              <a:t>0</a:t>
            </a:r>
            <a:r>
              <a:rPr lang="en-US" sz="2000" dirty="0">
                <a:latin typeface="Tahoma" pitchFamily="34" charset="0"/>
              </a:rPr>
              <a:t>: </a:t>
            </a:r>
            <a:r>
              <a:rPr lang="en-US" sz="2000" i="1" dirty="0">
                <a:latin typeface="Symbol" pitchFamily="18" charset="2"/>
              </a:rPr>
              <a:t></a:t>
            </a:r>
            <a:r>
              <a:rPr lang="en-US" sz="2000" i="1" baseline="-25000" dirty="0">
                <a:latin typeface="Tahoma" pitchFamily="34" charset="0"/>
              </a:rPr>
              <a:t>1</a:t>
            </a:r>
            <a:r>
              <a:rPr lang="en-US" sz="2000" i="1" dirty="0">
                <a:latin typeface="Tahoma" pitchFamily="34" charset="0"/>
              </a:rPr>
              <a:t> = </a:t>
            </a:r>
            <a:r>
              <a:rPr lang="en-US" sz="2000" i="1" dirty="0">
                <a:latin typeface="Symbol" pitchFamily="18" charset="2"/>
              </a:rPr>
              <a:t></a:t>
            </a:r>
            <a:r>
              <a:rPr lang="en-US" sz="2000" i="1" baseline="-25000" dirty="0">
                <a:latin typeface="Tahoma" pitchFamily="34" charset="0"/>
              </a:rPr>
              <a:t>2 </a:t>
            </a:r>
            <a:r>
              <a:rPr lang="en-US" sz="2000" i="1" dirty="0">
                <a:latin typeface="Tahoma" pitchFamily="34" charset="0"/>
              </a:rPr>
              <a:t>= … = </a:t>
            </a:r>
            <a:r>
              <a:rPr lang="en-US" sz="2000" i="1" dirty="0">
                <a:latin typeface="Symbol" pitchFamily="18" charset="2"/>
              </a:rPr>
              <a:t></a:t>
            </a:r>
            <a:r>
              <a:rPr lang="en-US" sz="2000" i="1" baseline="-25000" dirty="0">
                <a:latin typeface="Tahoma" pitchFamily="34" charset="0"/>
              </a:rPr>
              <a:t>k</a:t>
            </a:r>
            <a:r>
              <a:rPr lang="en-US" sz="2000" i="1" dirty="0">
                <a:latin typeface="Tahoma" pitchFamily="34" charset="0"/>
              </a:rPr>
              <a:t> =</a:t>
            </a:r>
            <a:r>
              <a:rPr lang="en-US" sz="2000" dirty="0">
                <a:latin typeface="Tahoma" pitchFamily="34" charset="0"/>
              </a:rPr>
              <a:t> 0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H</a:t>
            </a:r>
            <a:r>
              <a:rPr lang="en-US" sz="2000" baseline="-25000" dirty="0">
                <a:latin typeface="Tahoma" pitchFamily="34" charset="0"/>
              </a:rPr>
              <a:t>1</a:t>
            </a:r>
            <a:r>
              <a:rPr lang="en-US" sz="2000" dirty="0">
                <a:latin typeface="Tahoma" pitchFamily="34" charset="0"/>
              </a:rPr>
              <a:t>: At least one </a:t>
            </a:r>
            <a:r>
              <a:rPr lang="en-US" sz="2000" i="1" dirty="0">
                <a:latin typeface="Symbol" pitchFamily="18" charset="2"/>
              </a:rPr>
              <a:t></a:t>
            </a:r>
            <a:r>
              <a:rPr lang="en-US" sz="2000" i="1" baseline="-25000" dirty="0">
                <a:latin typeface="Tahoma" pitchFamily="34" charset="0"/>
              </a:rPr>
              <a:t>j</a:t>
            </a:r>
            <a:r>
              <a:rPr lang="en-US" sz="2000" i="1" dirty="0">
                <a:latin typeface="Tahoma" pitchFamily="34" charset="0"/>
              </a:rPr>
              <a:t> </a:t>
            </a:r>
            <a:r>
              <a:rPr lang="en-US" sz="2000" i="1" dirty="0">
                <a:latin typeface="Symbol" pitchFamily="18" charset="2"/>
              </a:rPr>
              <a:t></a:t>
            </a:r>
            <a:r>
              <a:rPr lang="en-US" sz="2000" dirty="0">
                <a:latin typeface="Tahoma" pitchFamily="34" charset="0"/>
              </a:rPr>
              <a:t> 0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latin typeface="Symbol" pitchFamily="18" charset="2"/>
              </a:rPr>
              <a:t></a:t>
            </a:r>
            <a:r>
              <a:rPr lang="en-US" sz="2000" dirty="0">
                <a:latin typeface="Tahoma" pitchFamily="34" charset="0"/>
              </a:rPr>
              <a:t> = .</a:t>
            </a:r>
            <a:r>
              <a:rPr lang="en-US" sz="2000" dirty="0" smtClean="0">
                <a:latin typeface="Tahoma" pitchFamily="34" charset="0"/>
              </a:rPr>
              <a:t>05         </a:t>
            </a:r>
            <a:r>
              <a:rPr lang="en-US" sz="2000" i="1" dirty="0" err="1" smtClean="0">
                <a:latin typeface="Times New Roman" pitchFamily="18" charset="0"/>
              </a:rPr>
              <a:t>df</a:t>
            </a:r>
            <a:r>
              <a:rPr lang="en-US" sz="2000" i="1" dirty="0" smtClean="0">
                <a:latin typeface="Tahoma" pitchFamily="34" charset="0"/>
              </a:rPr>
              <a:t> </a:t>
            </a:r>
            <a:r>
              <a:rPr lang="en-US" sz="2000" i="1" dirty="0">
                <a:latin typeface="Tahoma" pitchFamily="34" charset="0"/>
              </a:rPr>
              <a:t>= </a:t>
            </a:r>
            <a:r>
              <a:rPr lang="en-US" sz="2000" dirty="0">
                <a:latin typeface="Tahoma" pitchFamily="34" charset="0"/>
              </a:rPr>
              <a:t>2 and 12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latin typeface="Tahoma" pitchFamily="34" charset="0"/>
              </a:rPr>
              <a:t>Critical Value</a:t>
            </a:r>
            <a:r>
              <a:rPr lang="en-US" sz="2000" dirty="0">
                <a:latin typeface="Tahoma" pitchFamily="34" charset="0"/>
              </a:rPr>
              <a:t>: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6474565" y="2356912"/>
            <a:ext cx="3657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Test Statistic: </a:t>
            </a:r>
            <a:endParaRPr lang="en-US" sz="24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Decision:</a:t>
            </a:r>
            <a:endParaRPr lang="en-US" sz="24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Conclusion:</a:t>
            </a:r>
            <a:endParaRPr lang="en-US" sz="2400" dirty="0">
              <a:latin typeface="Tahoma" pitchFamily="34" charset="0"/>
            </a:endParaRPr>
          </a:p>
          <a:p>
            <a:pPr eaLnBrk="0" latinLnBrk="1" hangingPunct="0"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082507" y="2895601"/>
            <a:ext cx="40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900" i="1" dirty="0">
                <a:latin typeface="Arial" pitchFamily="34" charset="0"/>
              </a:rPr>
              <a:t>F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7425008" y="2963355"/>
            <a:ext cx="127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168.47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6959601" y="4249738"/>
            <a:ext cx="3108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Reject at </a:t>
            </a:r>
            <a:r>
              <a:rPr lang="en-US" sz="2800" i="1" dirty="0">
                <a:latin typeface="Symbol" pitchFamily="18" charset="2"/>
              </a:rPr>
              <a:t></a:t>
            </a:r>
            <a:r>
              <a:rPr lang="en-US" sz="2800" dirty="0">
                <a:latin typeface="Arial" pitchFamily="34" charset="0"/>
              </a:rPr>
              <a:t> = 0.05.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6505575" y="5437189"/>
            <a:ext cx="3035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There is evidence that at least one independent variable affects Y.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6831014" y="2893762"/>
            <a:ext cx="407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Symbol" pitchFamily="18" charset="2"/>
              </a:rPr>
              <a:t></a:t>
            </a:r>
            <a:endParaRPr lang="en-GB" sz="3200" b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2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animBg="1"/>
      <p:bldP spid="77828" grpId="0" animBg="1"/>
      <p:bldP spid="77829" grpId="0" animBg="1"/>
      <p:bldP spid="77830" grpId="0"/>
      <p:bldP spid="77831" grpId="0"/>
      <p:bldP spid="77832" grpId="0"/>
      <p:bldP spid="77833" grpId="0" animBg="1"/>
      <p:bldP spid="77834" grpId="0" animBg="1"/>
      <p:bldP spid="77835" grpId="0"/>
      <p:bldP spid="77836" grpId="0"/>
      <p:bldP spid="77837" grpId="0"/>
      <p:bldP spid="77838" grpId="0"/>
      <p:bldP spid="77839" grpId="0"/>
      <p:bldP spid="77841" grpId="0"/>
      <p:bldP spid="77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t Test 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the significance of independent variables</a:t>
            </a:r>
          </a:p>
          <a:p>
            <a:r>
              <a:rPr lang="en-US" dirty="0" smtClean="0"/>
              <a:t>Ho: b1=0</a:t>
            </a:r>
          </a:p>
          <a:p>
            <a:r>
              <a:rPr lang="en-US" dirty="0" smtClean="0"/>
              <a:t>Have to do separately for each variable</a:t>
            </a:r>
          </a:p>
          <a:p>
            <a:r>
              <a:rPr lang="en-US" dirty="0" smtClean="0"/>
              <a:t>If the hypothesis is rejected, it means the variable make a significant impact on the dependent variable</a:t>
            </a:r>
          </a:p>
          <a:p>
            <a:r>
              <a:rPr lang="en-US" dirty="0" smtClean="0"/>
              <a:t>Use t statistic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8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58BC-E465-46E2-B5CD-38C13EDB3574}" type="slidenum">
              <a:rPr lang="en-US"/>
              <a:pPr/>
              <a:t>13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055" y="753227"/>
            <a:ext cx="7313612" cy="873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b="1" dirty="0"/>
              <a:t>t Test Statistic</a:t>
            </a:r>
            <a:br>
              <a:rPr lang="en-US" b="1" dirty="0"/>
            </a:br>
            <a:r>
              <a:rPr lang="en-US" b="1" dirty="0"/>
              <a:t>Excel Output: Example</a:t>
            </a:r>
            <a:endParaRPr lang="en-GB" b="1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>
            <p:extLst/>
          </p:nvPr>
        </p:nvGraphicFramePr>
        <p:xfrm>
          <a:off x="1814055" y="3082277"/>
          <a:ext cx="8915400" cy="1185862"/>
        </p:xfrm>
        <a:graphic>
          <a:graphicData uri="http://schemas.openxmlformats.org/presentationml/2006/ole">
            <p:oleObj spid="_x0000_s3100" name="Worksheet" r:id="rId3" imgW="4680000" imgH="787680" progId="Excel.Sheet.8">
              <p:embed/>
            </p:oleObj>
          </a:graphicData>
        </a:graphic>
      </p:graphicFrame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778322" y="5605462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t</a:t>
            </a:r>
            <a:r>
              <a:rPr lang="en-US" sz="2800" dirty="0">
                <a:latin typeface="Arial" pitchFamily="34" charset="0"/>
              </a:rPr>
              <a:t> Test Statistic for </a:t>
            </a:r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i="1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 	</a:t>
            </a:r>
            <a:r>
              <a:rPr lang="en-US" sz="2800" dirty="0">
                <a:latin typeface="Arial" pitchFamily="34" charset="0"/>
              </a:rPr>
              <a:t>	(Insulation) 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7640459" y="4343400"/>
            <a:ext cx="466725" cy="1371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8026222" y="2118589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 dirty="0">
                <a:latin typeface="Arial" pitchFamily="34" charset="0"/>
              </a:rPr>
              <a:t>t</a:t>
            </a:r>
            <a:r>
              <a:rPr lang="en-US" sz="2800" dirty="0">
                <a:latin typeface="Arial" pitchFamily="34" charset="0"/>
              </a:rPr>
              <a:t> Test Statistic for </a:t>
            </a:r>
            <a:r>
              <a:rPr lang="en-US" sz="2800" i="1" dirty="0">
                <a:latin typeface="Arial" pitchFamily="34" charset="0"/>
              </a:rPr>
              <a:t>X</a:t>
            </a:r>
            <a:r>
              <a:rPr lang="en-US" sz="2800" i="1" baseline="-25000" dirty="0">
                <a:latin typeface="Arial" pitchFamily="34" charset="0"/>
              </a:rPr>
              <a:t>1</a:t>
            </a:r>
            <a:r>
              <a:rPr lang="en-US" sz="2800" dirty="0">
                <a:latin typeface="Arial" pitchFamily="34" charset="0"/>
              </a:rPr>
              <a:t> 		(Temperature) 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>
            <a:off x="8461419" y="2807594"/>
            <a:ext cx="231818" cy="87576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>
            <p:extLst/>
          </p:nvPr>
        </p:nvGraphicFramePr>
        <p:xfrm>
          <a:off x="3291839" y="4983480"/>
          <a:ext cx="1429839" cy="1600200"/>
        </p:xfrm>
        <a:graphic>
          <a:graphicData uri="http://schemas.openxmlformats.org/presentationml/2006/ole">
            <p:oleObj spid="_x0000_s3101" name="Equation" r:id="rId4" imgW="431800" imgH="457200" progId="">
              <p:embed/>
            </p:oleObj>
          </a:graphicData>
        </a:graphic>
      </p:graphicFrame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4737815" y="4298950"/>
            <a:ext cx="228600" cy="7620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4742108" y="4343400"/>
            <a:ext cx="1752600" cy="15240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24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2" grpId="0"/>
      <p:bldP spid="78853" grpId="0" animBg="1"/>
      <p:bldP spid="78854" grpId="0"/>
      <p:bldP spid="78856" grpId="0" animBg="1"/>
      <p:bldP spid="78858" grpId="0" animBg="1"/>
      <p:bldP spid="788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75C3-3865-46F7-A258-F9550DEB2392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1213" y="1063627"/>
            <a:ext cx="7105650" cy="355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  Test : Example Solution</a:t>
            </a:r>
            <a:endParaRPr lang="en-GB" sz="3200" b="1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066009" y="2141538"/>
            <a:ext cx="34290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100" i="1" dirty="0">
                <a:latin typeface="Arial" pitchFamily="34" charset="0"/>
              </a:rPr>
              <a:t>H</a:t>
            </a:r>
            <a:r>
              <a:rPr lang="en-US" sz="2100" i="1" baseline="-25000" dirty="0">
                <a:latin typeface="Arial" pitchFamily="34" charset="0"/>
              </a:rPr>
              <a:t>0</a:t>
            </a:r>
            <a:r>
              <a:rPr lang="en-US" sz="2100" dirty="0">
                <a:latin typeface="Arial" pitchFamily="34" charset="0"/>
              </a:rPr>
              <a:t>: </a:t>
            </a:r>
            <a:r>
              <a:rPr lang="en-US" sz="2100" dirty="0">
                <a:latin typeface="Symbol" pitchFamily="18" charset="2"/>
              </a:rPr>
              <a:t></a:t>
            </a:r>
            <a:r>
              <a:rPr lang="en-US" sz="2100" baseline="-25000" dirty="0">
                <a:latin typeface="Arial" pitchFamily="34" charset="0"/>
              </a:rPr>
              <a:t>1 </a:t>
            </a:r>
            <a:r>
              <a:rPr lang="en-US" sz="2100" dirty="0">
                <a:latin typeface="Arial" pitchFamily="34" charset="0"/>
              </a:rPr>
              <a:t> = 0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100" i="1" dirty="0">
                <a:latin typeface="Arial" pitchFamily="34" charset="0"/>
              </a:rPr>
              <a:t>H</a:t>
            </a:r>
            <a:r>
              <a:rPr lang="en-US" sz="2100" i="1" baseline="-25000" dirty="0">
                <a:latin typeface="Arial" pitchFamily="34" charset="0"/>
              </a:rPr>
              <a:t>1</a:t>
            </a:r>
            <a:r>
              <a:rPr lang="en-US" sz="2100" dirty="0">
                <a:latin typeface="Arial" pitchFamily="34" charset="0"/>
              </a:rPr>
              <a:t>: </a:t>
            </a:r>
            <a:r>
              <a:rPr lang="en-US" sz="2100" dirty="0">
                <a:latin typeface="Symbol" pitchFamily="18" charset="2"/>
              </a:rPr>
              <a:t></a:t>
            </a:r>
            <a:r>
              <a:rPr lang="en-US" sz="2100" baseline="-25000" dirty="0">
                <a:latin typeface="Arial" pitchFamily="34" charset="0"/>
              </a:rPr>
              <a:t>1</a:t>
            </a:r>
            <a:r>
              <a:rPr lang="en-US" sz="2100" dirty="0">
                <a:latin typeface="Arial" pitchFamily="34" charset="0"/>
              </a:rPr>
              <a:t> </a:t>
            </a:r>
            <a:r>
              <a:rPr lang="en-US" sz="2100" dirty="0">
                <a:latin typeface="Symbol" pitchFamily="18" charset="2"/>
              </a:rPr>
              <a:t></a:t>
            </a:r>
            <a:r>
              <a:rPr lang="en-US" sz="2100" dirty="0">
                <a:latin typeface="Arial" pitchFamily="34" charset="0"/>
              </a:rPr>
              <a:t> 0</a:t>
            </a:r>
            <a:endParaRPr lang="en-US" sz="21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100" dirty="0" err="1">
                <a:latin typeface="Arial" pitchFamily="34" charset="0"/>
              </a:rPr>
              <a:t>df</a:t>
            </a:r>
            <a:r>
              <a:rPr lang="en-US" sz="2100" dirty="0">
                <a:latin typeface="Arial" pitchFamily="34" charset="0"/>
              </a:rPr>
              <a:t> = 12 		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</a:rPr>
              <a:t>Critical Values: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519862" y="2206030"/>
            <a:ext cx="477202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Test Statistic: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 dirty="0">
                <a:latin typeface="Tahoma" pitchFamily="34" charset="0"/>
              </a:rPr>
              <a:t>t</a:t>
            </a:r>
            <a:r>
              <a:rPr lang="en-US" sz="2000" dirty="0">
                <a:latin typeface="Tahoma" pitchFamily="34" charset="0"/>
              </a:rPr>
              <a:t> Test Statistic = -16.1699</a:t>
            </a:r>
            <a:endParaRPr lang="en-US" sz="2000" b="1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Decision:</a:t>
            </a:r>
            <a:endParaRPr lang="en-US" sz="20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Reject </a:t>
            </a:r>
            <a:r>
              <a:rPr lang="en-US" sz="2000" i="1" dirty="0">
                <a:latin typeface="Tahoma" pitchFamily="34" charset="0"/>
              </a:rPr>
              <a:t>H</a:t>
            </a:r>
            <a:r>
              <a:rPr lang="en-US" sz="2000" i="1" baseline="-25000" dirty="0">
                <a:latin typeface="Tahoma" pitchFamily="34" charset="0"/>
              </a:rPr>
              <a:t>0</a:t>
            </a:r>
            <a:r>
              <a:rPr lang="en-US" sz="2000" dirty="0">
                <a:latin typeface="Tahoma" pitchFamily="34" charset="0"/>
              </a:rPr>
              <a:t>  at </a:t>
            </a:r>
            <a:r>
              <a:rPr lang="en-US" sz="2000" dirty="0">
                <a:latin typeface="Symbol" pitchFamily="18" charset="2"/>
              </a:rPr>
              <a:t></a:t>
            </a:r>
            <a:r>
              <a:rPr lang="en-US" sz="2000" dirty="0">
                <a:latin typeface="Tahoma" pitchFamily="34" charset="0"/>
              </a:rPr>
              <a:t> = 0.05.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Conclusion: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There is evidence of a significant effect of temperature on oil consumption holding constant the effect of insulation.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495801" y="4348164"/>
            <a:ext cx="1255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latin typeface="Arial" pitchFamily="34" charset="0"/>
              </a:rPr>
              <a:t>Reject H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581151" y="4348164"/>
            <a:ext cx="1255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latin typeface="Arial" pitchFamily="34" charset="0"/>
              </a:rPr>
              <a:t>Reject H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5605463" y="4454526"/>
            <a:ext cx="290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00">
                <a:latin typeface="Arial" pitchFamily="34" charset="0"/>
              </a:rPr>
              <a:t>0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690813" y="4454526"/>
            <a:ext cx="290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00">
                <a:latin typeface="Arial" pitchFamily="34" charset="0"/>
              </a:rPr>
              <a:t>0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081213" y="4775200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900">
                <a:latin typeface="Arial" pitchFamily="34" charset="0"/>
              </a:rPr>
              <a:t>.025</a:t>
            </a:r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1981201" y="4876800"/>
            <a:ext cx="2828925" cy="1100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92"/>
              </a:cxn>
              <a:cxn ang="0">
                <a:pos x="1781" y="692"/>
              </a:cxn>
            </a:cxnLst>
            <a:rect l="0" t="0" r="r" b="b"/>
            <a:pathLst>
              <a:path w="1782" h="693">
                <a:moveTo>
                  <a:pt x="0" y="0"/>
                </a:moveTo>
                <a:lnTo>
                  <a:pt x="0" y="692"/>
                </a:lnTo>
                <a:lnTo>
                  <a:pt x="1781" y="69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3278188" y="4700588"/>
            <a:ext cx="0" cy="1217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4303713" y="4729164"/>
            <a:ext cx="0" cy="115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4319588" y="4775200"/>
            <a:ext cx="512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H="1">
            <a:off x="2765426" y="4729163"/>
            <a:ext cx="512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2386013" y="4638675"/>
            <a:ext cx="1389062" cy="1339850"/>
          </a:xfrm>
          <a:custGeom>
            <a:avLst/>
            <a:gdLst/>
            <a:ahLst/>
            <a:cxnLst>
              <a:cxn ang="0">
                <a:pos x="0" y="843"/>
              </a:cxn>
              <a:cxn ang="0">
                <a:pos x="92" y="832"/>
              </a:cxn>
              <a:cxn ang="0">
                <a:pos x="139" y="823"/>
              </a:cxn>
              <a:cxn ang="0">
                <a:pos x="184" y="809"/>
              </a:cxn>
              <a:cxn ang="0">
                <a:pos x="230" y="789"/>
              </a:cxn>
              <a:cxn ang="0">
                <a:pos x="277" y="763"/>
              </a:cxn>
              <a:cxn ang="0">
                <a:pos x="322" y="728"/>
              </a:cxn>
              <a:cxn ang="0">
                <a:pos x="415" y="630"/>
              </a:cxn>
              <a:cxn ang="0">
                <a:pos x="506" y="494"/>
              </a:cxn>
              <a:cxn ang="0">
                <a:pos x="598" y="328"/>
              </a:cxn>
              <a:cxn ang="0">
                <a:pos x="645" y="244"/>
              </a:cxn>
              <a:cxn ang="0">
                <a:pos x="690" y="166"/>
              </a:cxn>
              <a:cxn ang="0">
                <a:pos x="737" y="98"/>
              </a:cxn>
              <a:cxn ang="0">
                <a:pos x="782" y="45"/>
              </a:cxn>
              <a:cxn ang="0">
                <a:pos x="829" y="11"/>
              </a:cxn>
              <a:cxn ang="0">
                <a:pos x="874" y="0"/>
              </a:cxn>
            </a:cxnLst>
            <a:rect l="0" t="0" r="r" b="b"/>
            <a:pathLst>
              <a:path w="875" h="844">
                <a:moveTo>
                  <a:pt x="0" y="843"/>
                </a:moveTo>
                <a:lnTo>
                  <a:pt x="92" y="832"/>
                </a:lnTo>
                <a:lnTo>
                  <a:pt x="139" y="823"/>
                </a:lnTo>
                <a:lnTo>
                  <a:pt x="184" y="809"/>
                </a:lnTo>
                <a:lnTo>
                  <a:pt x="230" y="789"/>
                </a:lnTo>
                <a:lnTo>
                  <a:pt x="277" y="763"/>
                </a:lnTo>
                <a:lnTo>
                  <a:pt x="322" y="728"/>
                </a:lnTo>
                <a:lnTo>
                  <a:pt x="415" y="630"/>
                </a:lnTo>
                <a:lnTo>
                  <a:pt x="506" y="494"/>
                </a:lnTo>
                <a:lnTo>
                  <a:pt x="598" y="328"/>
                </a:lnTo>
                <a:lnTo>
                  <a:pt x="645" y="244"/>
                </a:lnTo>
                <a:lnTo>
                  <a:pt x="690" y="166"/>
                </a:lnTo>
                <a:lnTo>
                  <a:pt x="737" y="98"/>
                </a:lnTo>
                <a:lnTo>
                  <a:pt x="782" y="45"/>
                </a:lnTo>
                <a:lnTo>
                  <a:pt x="829" y="11"/>
                </a:lnTo>
                <a:lnTo>
                  <a:pt x="874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3773488" y="4624388"/>
            <a:ext cx="1390650" cy="1339850"/>
          </a:xfrm>
          <a:custGeom>
            <a:avLst/>
            <a:gdLst/>
            <a:ahLst/>
            <a:cxnLst>
              <a:cxn ang="0">
                <a:pos x="875" y="843"/>
              </a:cxn>
              <a:cxn ang="0">
                <a:pos x="783" y="832"/>
              </a:cxn>
              <a:cxn ang="0">
                <a:pos x="737" y="823"/>
              </a:cxn>
              <a:cxn ang="0">
                <a:pos x="690" y="809"/>
              </a:cxn>
              <a:cxn ang="0">
                <a:pos x="645" y="789"/>
              </a:cxn>
              <a:cxn ang="0">
                <a:pos x="598" y="763"/>
              </a:cxn>
              <a:cxn ang="0">
                <a:pos x="553" y="728"/>
              </a:cxn>
              <a:cxn ang="0">
                <a:pos x="461" y="630"/>
              </a:cxn>
              <a:cxn ang="0">
                <a:pos x="369" y="494"/>
              </a:cxn>
              <a:cxn ang="0">
                <a:pos x="277" y="328"/>
              </a:cxn>
              <a:cxn ang="0">
                <a:pos x="231" y="244"/>
              </a:cxn>
              <a:cxn ang="0">
                <a:pos x="185" y="166"/>
              </a:cxn>
              <a:cxn ang="0">
                <a:pos x="139" y="98"/>
              </a:cxn>
              <a:cxn ang="0">
                <a:pos x="93" y="45"/>
              </a:cxn>
              <a:cxn ang="0">
                <a:pos x="47" y="11"/>
              </a:cxn>
              <a:cxn ang="0">
                <a:pos x="0" y="0"/>
              </a:cxn>
            </a:cxnLst>
            <a:rect l="0" t="0" r="r" b="b"/>
            <a:pathLst>
              <a:path w="876" h="844">
                <a:moveTo>
                  <a:pt x="875" y="843"/>
                </a:moveTo>
                <a:lnTo>
                  <a:pt x="783" y="832"/>
                </a:lnTo>
                <a:lnTo>
                  <a:pt x="737" y="823"/>
                </a:lnTo>
                <a:lnTo>
                  <a:pt x="690" y="809"/>
                </a:lnTo>
                <a:lnTo>
                  <a:pt x="645" y="789"/>
                </a:lnTo>
                <a:lnTo>
                  <a:pt x="598" y="763"/>
                </a:lnTo>
                <a:lnTo>
                  <a:pt x="553" y="728"/>
                </a:lnTo>
                <a:lnTo>
                  <a:pt x="461" y="630"/>
                </a:lnTo>
                <a:lnTo>
                  <a:pt x="369" y="494"/>
                </a:lnTo>
                <a:lnTo>
                  <a:pt x="277" y="328"/>
                </a:lnTo>
                <a:lnTo>
                  <a:pt x="231" y="244"/>
                </a:lnTo>
                <a:lnTo>
                  <a:pt x="185" y="166"/>
                </a:lnTo>
                <a:lnTo>
                  <a:pt x="139" y="98"/>
                </a:lnTo>
                <a:lnTo>
                  <a:pt x="93" y="45"/>
                </a:lnTo>
                <a:lnTo>
                  <a:pt x="47" y="1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0" name="Freeform 18"/>
          <p:cNvSpPr>
            <a:spLocks/>
          </p:cNvSpPr>
          <p:nvPr/>
        </p:nvSpPr>
        <p:spPr bwMode="auto">
          <a:xfrm>
            <a:off x="4303714" y="5284789"/>
            <a:ext cx="642937" cy="65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9"/>
              </a:cxn>
              <a:cxn ang="0">
                <a:pos x="404" y="409"/>
              </a:cxn>
              <a:cxn ang="0">
                <a:pos x="355" y="387"/>
              </a:cxn>
              <a:cxn ang="0">
                <a:pos x="307" y="362"/>
              </a:cxn>
              <a:cxn ang="0">
                <a:pos x="263" y="333"/>
              </a:cxn>
              <a:cxn ang="0">
                <a:pos x="219" y="301"/>
              </a:cxn>
              <a:cxn ang="0">
                <a:pos x="179" y="265"/>
              </a:cxn>
              <a:cxn ang="0">
                <a:pos x="141" y="228"/>
              </a:cxn>
              <a:cxn ang="0">
                <a:pos x="106" y="186"/>
              </a:cxn>
              <a:cxn ang="0">
                <a:pos x="75" y="144"/>
              </a:cxn>
              <a:cxn ang="0">
                <a:pos x="45" y="98"/>
              </a:cxn>
              <a:cxn ang="0">
                <a:pos x="21" y="49"/>
              </a:cxn>
              <a:cxn ang="0">
                <a:pos x="0" y="0"/>
              </a:cxn>
            </a:cxnLst>
            <a:rect l="0" t="0" r="r" b="b"/>
            <a:pathLst>
              <a:path w="405" h="410">
                <a:moveTo>
                  <a:pt x="0" y="0"/>
                </a:moveTo>
                <a:lnTo>
                  <a:pt x="0" y="409"/>
                </a:lnTo>
                <a:lnTo>
                  <a:pt x="404" y="409"/>
                </a:lnTo>
                <a:lnTo>
                  <a:pt x="355" y="387"/>
                </a:lnTo>
                <a:lnTo>
                  <a:pt x="307" y="362"/>
                </a:lnTo>
                <a:lnTo>
                  <a:pt x="263" y="333"/>
                </a:lnTo>
                <a:lnTo>
                  <a:pt x="219" y="301"/>
                </a:lnTo>
                <a:lnTo>
                  <a:pt x="179" y="265"/>
                </a:lnTo>
                <a:lnTo>
                  <a:pt x="141" y="228"/>
                </a:lnTo>
                <a:lnTo>
                  <a:pt x="106" y="186"/>
                </a:lnTo>
                <a:lnTo>
                  <a:pt x="75" y="144"/>
                </a:lnTo>
                <a:lnTo>
                  <a:pt x="45" y="98"/>
                </a:lnTo>
                <a:lnTo>
                  <a:pt x="21" y="4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3048001" y="5761039"/>
            <a:ext cx="85725" cy="1047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53" y="46"/>
              </a:cxn>
              <a:cxn ang="0">
                <a:pos x="0" y="65"/>
              </a:cxn>
              <a:cxn ang="0">
                <a:pos x="10" y="0"/>
              </a:cxn>
            </a:cxnLst>
            <a:rect l="0" t="0" r="r" b="b"/>
            <a:pathLst>
              <a:path w="54" h="66">
                <a:moveTo>
                  <a:pt x="10" y="0"/>
                </a:moveTo>
                <a:lnTo>
                  <a:pt x="53" y="46"/>
                </a:lnTo>
                <a:lnTo>
                  <a:pt x="0" y="65"/>
                </a:lnTo>
                <a:lnTo>
                  <a:pt x="10" y="0"/>
                </a:lnTo>
              </a:path>
            </a:pathLst>
          </a:custGeom>
          <a:solidFill>
            <a:schemeClr val="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2598738" y="5249863"/>
            <a:ext cx="679450" cy="685800"/>
          </a:xfrm>
          <a:custGeom>
            <a:avLst/>
            <a:gdLst/>
            <a:ahLst/>
            <a:cxnLst>
              <a:cxn ang="0">
                <a:pos x="427" y="0"/>
              </a:cxn>
              <a:cxn ang="0">
                <a:pos x="427" y="431"/>
              </a:cxn>
              <a:cxn ang="0">
                <a:pos x="0" y="431"/>
              </a:cxn>
              <a:cxn ang="0">
                <a:pos x="52" y="408"/>
              </a:cxn>
              <a:cxn ang="0">
                <a:pos x="102" y="382"/>
              </a:cxn>
              <a:cxn ang="0">
                <a:pos x="150" y="352"/>
              </a:cxn>
              <a:cxn ang="0">
                <a:pos x="194" y="318"/>
              </a:cxn>
              <a:cxn ang="0">
                <a:pos x="237" y="280"/>
              </a:cxn>
              <a:cxn ang="0">
                <a:pos x="277" y="240"/>
              </a:cxn>
              <a:cxn ang="0">
                <a:pos x="315" y="196"/>
              </a:cxn>
              <a:cxn ang="0">
                <a:pos x="347" y="150"/>
              </a:cxn>
              <a:cxn ang="0">
                <a:pos x="378" y="102"/>
              </a:cxn>
              <a:cxn ang="0">
                <a:pos x="403" y="52"/>
              </a:cxn>
              <a:cxn ang="0">
                <a:pos x="427" y="0"/>
              </a:cxn>
            </a:cxnLst>
            <a:rect l="0" t="0" r="r" b="b"/>
            <a:pathLst>
              <a:path w="428" h="432">
                <a:moveTo>
                  <a:pt x="427" y="0"/>
                </a:moveTo>
                <a:lnTo>
                  <a:pt x="427" y="431"/>
                </a:lnTo>
                <a:lnTo>
                  <a:pt x="0" y="431"/>
                </a:lnTo>
                <a:lnTo>
                  <a:pt x="52" y="408"/>
                </a:lnTo>
                <a:lnTo>
                  <a:pt x="102" y="382"/>
                </a:lnTo>
                <a:lnTo>
                  <a:pt x="150" y="352"/>
                </a:lnTo>
                <a:lnTo>
                  <a:pt x="194" y="318"/>
                </a:lnTo>
                <a:lnTo>
                  <a:pt x="237" y="280"/>
                </a:lnTo>
                <a:lnTo>
                  <a:pt x="277" y="240"/>
                </a:lnTo>
                <a:lnTo>
                  <a:pt x="315" y="196"/>
                </a:lnTo>
                <a:lnTo>
                  <a:pt x="347" y="150"/>
                </a:lnTo>
                <a:lnTo>
                  <a:pt x="378" y="102"/>
                </a:lnTo>
                <a:lnTo>
                  <a:pt x="403" y="52"/>
                </a:lnTo>
                <a:lnTo>
                  <a:pt x="427" y="0"/>
                </a:lnTo>
              </a:path>
            </a:pathLst>
          </a:custGeom>
          <a:solidFill>
            <a:srgbClr val="EAEC5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4510088" y="4876800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900">
                <a:latin typeface="Arial" pitchFamily="34" charset="0"/>
              </a:rPr>
              <a:t>.025</a:t>
            </a: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2081213" y="59785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pitchFamily="34" charset="0"/>
              </a:rPr>
              <a:t>-2.1788</a:t>
            </a: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4319588" y="597852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2.1788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3579814" y="5978525"/>
            <a:ext cx="388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900">
                <a:latin typeface="Arial" pitchFamily="34" charset="0"/>
              </a:rPr>
              <a:t>0</a:t>
            </a:r>
            <a:endParaRPr lang="en-GB" sz="2900">
              <a:latin typeface="Arial" pitchFamily="34" charset="0"/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3773488" y="4700588"/>
            <a:ext cx="0" cy="1217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14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6" grpId="0"/>
      <p:bldP spid="79877" grpId="0"/>
      <p:bldP spid="79878" grpId="0"/>
      <p:bldP spid="79879" grpId="0"/>
      <p:bldP spid="79880" grpId="0"/>
      <p:bldP spid="79881" grpId="0"/>
      <p:bldP spid="79882" grpId="0"/>
      <p:bldP spid="79883" grpId="0" animBg="1"/>
      <p:bldP spid="79884" grpId="0" animBg="1"/>
      <p:bldP spid="79885" grpId="0" animBg="1"/>
      <p:bldP spid="79886" grpId="0" animBg="1"/>
      <p:bldP spid="79887" grpId="0" animBg="1"/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/>
      <p:bldP spid="79894" grpId="0"/>
      <p:bldP spid="79895" grpId="0"/>
      <p:bldP spid="79896" grpId="0"/>
      <p:bldP spid="798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01 – Regression Output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A95E-6749-4041-A96E-676241D7591C}" type="datetime1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06/04/2018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tint val="75000"/>
                  </a:prstClr>
                </a:solidFill>
              </a:rPr>
              <a:t>Dr.Sumudu Perera</a:t>
            </a: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3719008"/>
              </p:ext>
            </p:extLst>
          </p:nvPr>
        </p:nvGraphicFramePr>
        <p:xfrm>
          <a:off x="1071157" y="1946367"/>
          <a:ext cx="9581948" cy="468956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26156"/>
                <a:gridCol w="1078151"/>
                <a:gridCol w="1163241"/>
                <a:gridCol w="1307478"/>
                <a:gridCol w="1307478"/>
                <a:gridCol w="1307478"/>
                <a:gridCol w="2091966"/>
              </a:tblGrid>
              <a:tr h="44641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Summary Findings of the Consumer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Survey- Lux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Soap</a:t>
                      </a:r>
                      <a:endParaRPr lang="en-US" sz="14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Qd</a:t>
                      </a:r>
                      <a:r>
                        <a:rPr lang="en-US" sz="1400" b="1" baseline="-25000">
                          <a:effectLst/>
                        </a:rPr>
                        <a:t>x</a:t>
                      </a:r>
                      <a:r>
                        <a:rPr lang="en-US" sz="1400" b="1">
                          <a:effectLst/>
                        </a:rPr>
                        <a:t> =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38.597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-0.071P</a:t>
                      </a:r>
                      <a:r>
                        <a:rPr lang="en-US" sz="1400" b="1" baseline="-25000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+ 0.243C</a:t>
                      </a:r>
                      <a:r>
                        <a:rPr lang="en-US" sz="1400" b="1" baseline="-25000">
                          <a:effectLst/>
                        </a:rPr>
                        <a:t>x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+ 0.104 </a:t>
                      </a:r>
                      <a:r>
                        <a:rPr lang="en-US" sz="1400" b="1" dirty="0" err="1">
                          <a:effectLst/>
                        </a:rPr>
                        <a:t>S</a:t>
                      </a:r>
                      <a:r>
                        <a:rPr lang="en-US" sz="1400" b="1" baseline="-25000" dirty="0" err="1">
                          <a:effectLst/>
                        </a:rPr>
                        <a:t>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- 0.652 I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+ 0.005 A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 Statistic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( 9.158 )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 -0.723 )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  ( 2.716 )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  (  1.477 )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  -3.738 )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(  0.985 )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81204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Where, </a:t>
                      </a:r>
                      <a:r>
                        <a:rPr lang="en-US" sz="1400" dirty="0" err="1"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effectLst/>
                        </a:rPr>
                        <a:t>x</a:t>
                      </a:r>
                      <a:r>
                        <a:rPr lang="en-US" sz="1400" dirty="0">
                          <a:effectLst/>
                        </a:rPr>
                        <a:t> = Price of the Product, </a:t>
                      </a:r>
                      <a:r>
                        <a:rPr lang="en-US" sz="1400" dirty="0" err="1">
                          <a:effectLst/>
                        </a:rPr>
                        <a:t>C</a:t>
                      </a:r>
                      <a:r>
                        <a:rPr lang="en-US" sz="1400" baseline="-25000" dirty="0" err="1">
                          <a:effectLst/>
                        </a:rPr>
                        <a:t>x</a:t>
                      </a:r>
                      <a:r>
                        <a:rPr lang="en-US" sz="1400" dirty="0">
                          <a:effectLst/>
                        </a:rPr>
                        <a:t> = Price of the Competitive Products (</a:t>
                      </a:r>
                      <a:r>
                        <a:rPr lang="en-US" sz="1400" dirty="0" err="1" smtClean="0">
                          <a:effectLst/>
                        </a:rPr>
                        <a:t>Ayuruwedha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Soaps), </a:t>
                      </a:r>
                      <a:r>
                        <a:rPr lang="en-US" sz="1400" dirty="0" err="1">
                          <a:effectLst/>
                        </a:rPr>
                        <a:t>S</a:t>
                      </a:r>
                      <a:r>
                        <a:rPr lang="en-US" sz="1400" baseline="-25000" dirty="0" err="1">
                          <a:effectLst/>
                        </a:rPr>
                        <a:t>x</a:t>
                      </a:r>
                      <a:r>
                        <a:rPr lang="en-US" sz="1400" dirty="0">
                          <a:effectLst/>
                        </a:rPr>
                        <a:t> = Price of the Substitution Products, I = per capita income, A = Advertising expenses, </a:t>
                      </a:r>
                      <a:r>
                        <a:rPr lang="en-US" sz="1400" dirty="0" err="1">
                          <a:effectLst/>
                        </a:rPr>
                        <a:t>Qd</a:t>
                      </a:r>
                      <a:r>
                        <a:rPr lang="en-US" sz="1400" baseline="-25000" dirty="0" err="1">
                          <a:effectLst/>
                        </a:rPr>
                        <a:t>x</a:t>
                      </a:r>
                      <a:r>
                        <a:rPr lang="en-US" sz="1400" dirty="0">
                          <a:effectLst/>
                        </a:rPr>
                        <a:t> = Lux Sales Quantity and the t-statistics are shown in parentheses.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= 0.944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Sample Size = 23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Error (Regression) = 1.980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 statistic = 57.633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Significance Level = 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60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206" y="660159"/>
            <a:ext cx="8761413" cy="706964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02 </a:t>
            </a:r>
            <a:r>
              <a:rPr lang="en-US" dirty="0"/>
              <a:t>– Regression Output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08" r="50769" b="31704"/>
          <a:stretch/>
        </p:blipFill>
        <p:spPr bwMode="auto">
          <a:xfrm>
            <a:off x="816198" y="1384664"/>
            <a:ext cx="10594484" cy="5144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044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75" y="2351314"/>
            <a:ext cx="9862849" cy="373064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800" dirty="0" smtClean="0"/>
              <a:t>The regression </a:t>
            </a:r>
            <a:r>
              <a:rPr lang="en-US" sz="1800" dirty="0"/>
              <a:t>output is related to demand for 18PK type bottle cases.  The estimated coefficients and the other statistics are provided in the following output table.</a:t>
            </a:r>
            <a:endParaRPr lang="en-GB" sz="1800" dirty="0" smtClean="0"/>
          </a:p>
          <a:p>
            <a:pPr lvl="1"/>
            <a:r>
              <a:rPr lang="en-GB" sz="1800" dirty="0" smtClean="0"/>
              <a:t>Interpret </a:t>
            </a:r>
            <a:r>
              <a:rPr lang="en-GB" sz="1800" dirty="0"/>
              <a:t>the estimated demand function.</a:t>
            </a:r>
            <a:endParaRPr lang="en-US" sz="18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en-US" sz="2000" dirty="0"/>
          </a:p>
          <a:p>
            <a:pPr lvl="1"/>
            <a:r>
              <a:rPr lang="en-GB" sz="1800" dirty="0"/>
              <a:t>What is implied by the t-statistic value of the estimate of PRICE_18PK? 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GB" sz="1800" dirty="0"/>
              <a:t>Using the P-value, discuss the significance of the independent variable.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GB" sz="1800" dirty="0"/>
              <a:t>Discuss the overall explanatory power of the model for CASES_18PK.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9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D517-7EE1-4645-9B05-31513E911BE9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034" y="955721"/>
            <a:ext cx="7848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Problems in Regression Analysis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53802"/>
            <a:ext cx="9372600" cy="3918397"/>
          </a:xfrm>
        </p:spPr>
        <p:txBody>
          <a:bodyPr/>
          <a:lstStyle/>
          <a:p>
            <a:pPr algn="just"/>
            <a:r>
              <a:rPr lang="en-US" sz="2500" dirty="0"/>
              <a:t>Multicollinearity: Two or more explanatory variables are highly correlated.</a:t>
            </a:r>
          </a:p>
          <a:p>
            <a:pPr algn="just"/>
            <a:r>
              <a:rPr lang="en-US" sz="2500" dirty="0" err="1"/>
              <a:t>Heteroskedasticity</a:t>
            </a:r>
            <a:r>
              <a:rPr lang="en-US" sz="2500" dirty="0"/>
              <a:t>: Variance of error term is not independent of the Y variable.</a:t>
            </a:r>
          </a:p>
          <a:p>
            <a:pPr algn="just"/>
            <a:r>
              <a:rPr lang="en-US" sz="2500" dirty="0"/>
              <a:t>Autocorrelation: Consecutive error terms are correlated.</a:t>
            </a:r>
          </a:p>
          <a:p>
            <a:pPr algn="just"/>
            <a:r>
              <a:rPr lang="en-US" sz="2500" dirty="0"/>
              <a:t>Functional form: </a:t>
            </a:r>
            <a:r>
              <a:rPr lang="en-US" sz="2500" dirty="0" err="1"/>
              <a:t>M</a:t>
            </a:r>
            <a:r>
              <a:rPr lang="en-US" sz="2500" dirty="0" err="1">
                <a:cs typeface="Times New Roman" pitchFamily="18" charset="0"/>
              </a:rPr>
              <a:t>isspecified</a:t>
            </a:r>
            <a:r>
              <a:rPr lang="en-US" sz="2500" dirty="0">
                <a:cs typeface="Times New Roman" pitchFamily="18" charset="0"/>
              </a:rPr>
              <a:t> by the omission of a variable</a:t>
            </a:r>
            <a:r>
              <a:rPr lang="en-GB" sz="2500" dirty="0"/>
              <a:t> </a:t>
            </a:r>
          </a:p>
          <a:p>
            <a:pPr algn="just"/>
            <a:r>
              <a:rPr lang="en-GB" sz="2500" dirty="0"/>
              <a:t>Normality: Re</a:t>
            </a:r>
            <a:r>
              <a:rPr lang="en-US" sz="2500" dirty="0" err="1">
                <a:cs typeface="Times New Roman" pitchFamily="18" charset="0"/>
              </a:rPr>
              <a:t>siduals</a:t>
            </a:r>
            <a:r>
              <a:rPr lang="en-US" sz="2500" dirty="0">
                <a:cs typeface="Times New Roman" pitchFamily="18" charset="0"/>
              </a:rPr>
              <a:t> are normally distributed or not </a:t>
            </a:r>
          </a:p>
        </p:txBody>
      </p:sp>
    </p:spTree>
    <p:extLst>
      <p:ext uri="{BB962C8B-B14F-4D97-AF65-F5344CB8AC3E}">
        <p14:creationId xmlns="" xmlns:p14="http://schemas.microsoft.com/office/powerpoint/2010/main" val="384120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BE5-43C7-40A2-B49E-275D42C5D2F7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883" y="958448"/>
            <a:ext cx="7313612" cy="762000"/>
          </a:xfrm>
        </p:spPr>
        <p:txBody>
          <a:bodyPr/>
          <a:lstStyle/>
          <a:p>
            <a:pPr algn="ctr"/>
            <a:r>
              <a:rPr lang="en-US" sz="2400" b="1"/>
              <a:t>Practical Consequences of Multicollinearity</a:t>
            </a:r>
            <a:endParaRPr lang="en-GB" sz="2400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2215166"/>
            <a:ext cx="9666713" cy="4109434"/>
          </a:xfrm>
        </p:spPr>
        <p:txBody>
          <a:bodyPr/>
          <a:lstStyle/>
          <a:p>
            <a:pPr algn="just"/>
            <a:r>
              <a:rPr lang="en-GB" sz="2800" dirty="0"/>
              <a:t>Large variance or standard error</a:t>
            </a:r>
          </a:p>
          <a:p>
            <a:pPr algn="just"/>
            <a:r>
              <a:rPr lang="en-GB" sz="2800" dirty="0"/>
              <a:t>Wider confidence intervals</a:t>
            </a:r>
          </a:p>
          <a:p>
            <a:pPr algn="just"/>
            <a:r>
              <a:rPr lang="en-GB" sz="2800" dirty="0"/>
              <a:t>Insignificant t-ratios</a:t>
            </a:r>
          </a:p>
          <a:p>
            <a:pPr algn="just"/>
            <a:r>
              <a:rPr lang="en-GB" sz="2800" dirty="0"/>
              <a:t>A high R</a:t>
            </a:r>
            <a:r>
              <a:rPr lang="en-GB" sz="2800" baseline="30000" dirty="0"/>
              <a:t>2</a:t>
            </a:r>
            <a:r>
              <a:rPr lang="en-GB" sz="2800" dirty="0"/>
              <a:t> value but few significant t-ratios</a:t>
            </a:r>
          </a:p>
          <a:p>
            <a:pPr algn="just"/>
            <a:r>
              <a:rPr lang="en-GB" sz="2800" dirty="0"/>
              <a:t>OLS estimators and their </a:t>
            </a:r>
            <a:r>
              <a:rPr lang="tr-TR" sz="2800" dirty="0"/>
              <a:t>S</a:t>
            </a:r>
            <a:r>
              <a:rPr lang="en-GB" sz="2800" dirty="0"/>
              <a:t>td. Errors tend to be unstable</a:t>
            </a:r>
          </a:p>
          <a:p>
            <a:pPr algn="just"/>
            <a:r>
              <a:rPr lang="en-GB" sz="2800" dirty="0"/>
              <a:t>Wrong signs for regression coefficients</a:t>
            </a:r>
          </a:p>
        </p:txBody>
      </p:sp>
    </p:spTree>
    <p:extLst>
      <p:ext uri="{BB962C8B-B14F-4D97-AF65-F5344CB8AC3E}">
        <p14:creationId xmlns="" xmlns:p14="http://schemas.microsoft.com/office/powerpoint/2010/main" val="128703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638548" y="1623736"/>
            <a:ext cx="7772400" cy="44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Multiple Regression 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Model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Test the Goodness of 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Fit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Coefficient of 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Determination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F Statistic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t </a:t>
            </a: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Test 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Statistic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Problems in Regression 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</a:rPr>
              <a:t>Analysis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rgbClr val="002060"/>
                </a:solidFill>
                <a:latin typeface="Arial" pitchFamily="34" charset="0"/>
              </a:rPr>
              <a:t>Steps in Demand Estimation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005840" y="482601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Session Outline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prstClr val="white">
                    <a:tint val="75000"/>
                  </a:prstClr>
                </a:solidFill>
              </a:rPr>
              <a:t>Dr.Sumudu</a:t>
            </a:r>
            <a:r>
              <a:rPr lang="en-GB" dirty="0" smtClean="0">
                <a:solidFill>
                  <a:prstClr val="white">
                    <a:tint val="75000"/>
                  </a:prstClr>
                </a:solidFill>
              </a:rPr>
              <a:t> </a:t>
            </a:r>
            <a:r>
              <a:rPr lang="en-GB" dirty="0" err="1" smtClean="0">
                <a:solidFill>
                  <a:prstClr val="white">
                    <a:tint val="75000"/>
                  </a:prstClr>
                </a:solidFill>
              </a:rPr>
              <a:t>Perera</a:t>
            </a:r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C59-B3A6-48DE-9DC7-43D9F8B75AE1}" type="datetime1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06/04/2018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02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C94-C82C-48FB-95CC-4FBA635F89C6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2" y="1076773"/>
            <a:ext cx="710565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Multicollinearity</a:t>
            </a:r>
            <a:endParaRPr lang="en-GB" sz="2800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428" y="2266682"/>
            <a:ext cx="9508835" cy="390551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can Multicollinearity be overcome?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Increasing number of observation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Acquiring additional data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 new sample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Using an experience from a previous study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Transformation of the variables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Dropping a variable from the model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This is the simplest solution, but the worse one referring an economic model (i.e., model specification error)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85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4A86-7A0B-4898-9648-17C028F3C620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997" y="998962"/>
            <a:ext cx="6894512" cy="496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/>
              <a:t>Heteroskedasticity</a:t>
            </a:r>
            <a:endParaRPr lang="en-GB" sz="2800" b="1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519" y="2176530"/>
            <a:ext cx="9527908" cy="4224270"/>
          </a:xfrm>
        </p:spPr>
        <p:txBody>
          <a:bodyPr/>
          <a:lstStyle/>
          <a:p>
            <a:pPr algn="just"/>
            <a:r>
              <a:rPr lang="en-US" dirty="0" err="1"/>
              <a:t>Heteroskedasticity</a:t>
            </a:r>
            <a:r>
              <a:rPr lang="en-US" dirty="0"/>
              <a:t>: Variance of error term is not independent of the Y variable or unequal/non-constant variance. This means that when both response and explanatory variables increase, the variance of response variables does not remain same at all levels of explanatory variables (cross-sectional data).</a:t>
            </a:r>
          </a:p>
          <a:p>
            <a:pPr algn="just"/>
            <a:r>
              <a:rPr lang="en-US" dirty="0"/>
              <a:t>Homoscedasticity: when both response and explanatory variables increase, the variance of response variable  around its mean value remain</a:t>
            </a:r>
            <a:r>
              <a:rPr lang="tr-TR" dirty="0"/>
              <a:t>s</a:t>
            </a:r>
            <a:r>
              <a:rPr lang="en-US" dirty="0"/>
              <a:t> same at all levels of explanatory variables (equal variance).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9359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7D61AEB-A008-40D5-9F2F-EE578B15B50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476501" y="508068"/>
            <a:ext cx="7500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Residual Analysis for Homoscedasticity </a:t>
            </a:r>
          </a:p>
        </p:txBody>
      </p:sp>
      <p:graphicFrame>
        <p:nvGraphicFramePr>
          <p:cNvPr id="860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76438" y="5715000"/>
          <a:ext cx="576262" cy="533400"/>
        </p:xfrm>
        <a:graphic>
          <a:graphicData uri="http://schemas.openxmlformats.org/presentationml/2006/ole">
            <p:oleObj spid="_x0000_s4111" name="Clip" r:id="rId3" imgW="1031671" imgH="988883" progId="">
              <p:embed/>
            </p:oleObj>
          </a:graphicData>
        </a:graphic>
      </p:graphicFrame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662238" y="5791200"/>
            <a:ext cx="3128962" cy="515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Heteroscedasticity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853238" y="5486401"/>
            <a:ext cx="91440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388226" y="5732464"/>
            <a:ext cx="2974975" cy="5159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Homoscedasticity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433638" y="4424364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433639" y="5067300"/>
            <a:ext cx="3424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2703514" y="4194175"/>
            <a:ext cx="2738437" cy="7572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2781300" y="5262564"/>
            <a:ext cx="2662238" cy="4524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2814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4033838" y="4610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30432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3195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3576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2" name="Oval 16"/>
          <p:cNvSpPr>
            <a:spLocks noChangeArrowheads="1"/>
          </p:cNvSpPr>
          <p:nvPr/>
        </p:nvSpPr>
        <p:spPr bwMode="auto">
          <a:xfrm>
            <a:off x="3652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3957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4" name="Oval 18"/>
          <p:cNvSpPr>
            <a:spLocks noChangeArrowheads="1"/>
          </p:cNvSpPr>
          <p:nvPr/>
        </p:nvSpPr>
        <p:spPr bwMode="auto">
          <a:xfrm>
            <a:off x="33480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52530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4567238" y="5372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4719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4491038" y="4457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Oval 23"/>
          <p:cNvSpPr>
            <a:spLocks noChangeArrowheads="1"/>
          </p:cNvSpPr>
          <p:nvPr/>
        </p:nvSpPr>
        <p:spPr bwMode="auto">
          <a:xfrm>
            <a:off x="43386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0" name="Oval 24"/>
          <p:cNvSpPr>
            <a:spLocks noChangeArrowheads="1"/>
          </p:cNvSpPr>
          <p:nvPr/>
        </p:nvSpPr>
        <p:spPr bwMode="auto">
          <a:xfrm>
            <a:off x="42624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1" name="Oval 25"/>
          <p:cNvSpPr>
            <a:spLocks noChangeArrowheads="1"/>
          </p:cNvSpPr>
          <p:nvPr/>
        </p:nvSpPr>
        <p:spPr bwMode="auto">
          <a:xfrm>
            <a:off x="4033838" y="5219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Oval 26"/>
          <p:cNvSpPr>
            <a:spLocks noChangeArrowheads="1"/>
          </p:cNvSpPr>
          <p:nvPr/>
        </p:nvSpPr>
        <p:spPr bwMode="auto">
          <a:xfrm>
            <a:off x="4948238" y="4610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3" name="Oval 27"/>
          <p:cNvSpPr>
            <a:spLocks noChangeArrowheads="1"/>
          </p:cNvSpPr>
          <p:nvPr/>
        </p:nvSpPr>
        <p:spPr bwMode="auto">
          <a:xfrm>
            <a:off x="51768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4" name="Oval 28"/>
          <p:cNvSpPr>
            <a:spLocks noChangeArrowheads="1"/>
          </p:cNvSpPr>
          <p:nvPr/>
        </p:nvSpPr>
        <p:spPr bwMode="auto">
          <a:xfrm>
            <a:off x="5100638" y="4381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5" name="Oval 29"/>
          <p:cNvSpPr>
            <a:spLocks noChangeArrowheads="1"/>
          </p:cNvSpPr>
          <p:nvPr/>
        </p:nvSpPr>
        <p:spPr bwMode="auto">
          <a:xfrm>
            <a:off x="5100638" y="5448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6" name="Oval 30"/>
          <p:cNvSpPr>
            <a:spLocks noChangeArrowheads="1"/>
          </p:cNvSpPr>
          <p:nvPr/>
        </p:nvSpPr>
        <p:spPr bwMode="auto">
          <a:xfrm>
            <a:off x="4795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1824038" y="4267200"/>
            <a:ext cx="76676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5705476" y="50673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6049" name="Line 33"/>
          <p:cNvSpPr>
            <a:spLocks noChangeShapeType="1"/>
          </p:cNvSpPr>
          <p:nvPr/>
        </p:nvSpPr>
        <p:spPr bwMode="auto">
          <a:xfrm>
            <a:off x="6777039" y="5029200"/>
            <a:ext cx="327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Line 34"/>
          <p:cNvSpPr>
            <a:spLocks noChangeShapeType="1"/>
          </p:cNvSpPr>
          <p:nvPr/>
        </p:nvSpPr>
        <p:spPr bwMode="auto">
          <a:xfrm>
            <a:off x="6777038" y="43910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6243638" y="4267200"/>
            <a:ext cx="76676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10201276" y="5110163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6053" name="Line 37"/>
          <p:cNvSpPr>
            <a:spLocks noChangeShapeType="1"/>
          </p:cNvSpPr>
          <p:nvPr/>
        </p:nvSpPr>
        <p:spPr bwMode="auto">
          <a:xfrm>
            <a:off x="7048500" y="45720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Line 38"/>
          <p:cNvSpPr>
            <a:spLocks noChangeShapeType="1"/>
          </p:cNvSpPr>
          <p:nvPr/>
        </p:nvSpPr>
        <p:spPr bwMode="auto">
          <a:xfrm>
            <a:off x="7048500" y="54102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Oval 39"/>
          <p:cNvSpPr>
            <a:spLocks noChangeArrowheads="1"/>
          </p:cNvSpPr>
          <p:nvPr/>
        </p:nvSpPr>
        <p:spPr bwMode="auto">
          <a:xfrm>
            <a:off x="7005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56" name="Oval 40"/>
          <p:cNvSpPr>
            <a:spLocks noChangeArrowheads="1"/>
          </p:cNvSpPr>
          <p:nvPr/>
        </p:nvSpPr>
        <p:spPr bwMode="auto">
          <a:xfrm>
            <a:off x="76152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57" name="Oval 41"/>
          <p:cNvSpPr>
            <a:spLocks noChangeArrowheads="1"/>
          </p:cNvSpPr>
          <p:nvPr/>
        </p:nvSpPr>
        <p:spPr bwMode="auto">
          <a:xfrm>
            <a:off x="7234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58" name="Oval 42"/>
          <p:cNvSpPr>
            <a:spLocks noChangeArrowheads="1"/>
          </p:cNvSpPr>
          <p:nvPr/>
        </p:nvSpPr>
        <p:spPr bwMode="auto">
          <a:xfrm>
            <a:off x="7386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59" name="Oval 43"/>
          <p:cNvSpPr>
            <a:spLocks noChangeArrowheads="1"/>
          </p:cNvSpPr>
          <p:nvPr/>
        </p:nvSpPr>
        <p:spPr bwMode="auto">
          <a:xfrm>
            <a:off x="68532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0" name="Oval 44"/>
          <p:cNvSpPr>
            <a:spLocks noChangeArrowheads="1"/>
          </p:cNvSpPr>
          <p:nvPr/>
        </p:nvSpPr>
        <p:spPr bwMode="auto">
          <a:xfrm>
            <a:off x="7005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1" name="Oval 45"/>
          <p:cNvSpPr>
            <a:spLocks noChangeArrowheads="1"/>
          </p:cNvSpPr>
          <p:nvPr/>
        </p:nvSpPr>
        <p:spPr bwMode="auto">
          <a:xfrm>
            <a:off x="88344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2" name="Oval 46"/>
          <p:cNvSpPr>
            <a:spLocks noChangeArrowheads="1"/>
          </p:cNvSpPr>
          <p:nvPr/>
        </p:nvSpPr>
        <p:spPr bwMode="auto">
          <a:xfrm>
            <a:off x="7843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3" name="Oval 47"/>
          <p:cNvSpPr>
            <a:spLocks noChangeArrowheads="1"/>
          </p:cNvSpPr>
          <p:nvPr/>
        </p:nvSpPr>
        <p:spPr bwMode="auto">
          <a:xfrm>
            <a:off x="79962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4" name="Oval 48"/>
          <p:cNvSpPr>
            <a:spLocks noChangeArrowheads="1"/>
          </p:cNvSpPr>
          <p:nvPr/>
        </p:nvSpPr>
        <p:spPr bwMode="auto">
          <a:xfrm>
            <a:off x="8224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5" name="Oval 49"/>
          <p:cNvSpPr>
            <a:spLocks noChangeArrowheads="1"/>
          </p:cNvSpPr>
          <p:nvPr/>
        </p:nvSpPr>
        <p:spPr bwMode="auto">
          <a:xfrm>
            <a:off x="84534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6" name="Oval 50"/>
          <p:cNvSpPr>
            <a:spLocks noChangeArrowheads="1"/>
          </p:cNvSpPr>
          <p:nvPr/>
        </p:nvSpPr>
        <p:spPr bwMode="auto">
          <a:xfrm>
            <a:off x="81486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7" name="Oval 51"/>
          <p:cNvSpPr>
            <a:spLocks noChangeArrowheads="1"/>
          </p:cNvSpPr>
          <p:nvPr/>
        </p:nvSpPr>
        <p:spPr bwMode="auto">
          <a:xfrm>
            <a:off x="9291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8" name="Oval 52"/>
          <p:cNvSpPr>
            <a:spLocks noChangeArrowheads="1"/>
          </p:cNvSpPr>
          <p:nvPr/>
        </p:nvSpPr>
        <p:spPr bwMode="auto">
          <a:xfrm>
            <a:off x="85296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69" name="Oval 53"/>
          <p:cNvSpPr>
            <a:spLocks noChangeArrowheads="1"/>
          </p:cNvSpPr>
          <p:nvPr/>
        </p:nvSpPr>
        <p:spPr bwMode="auto">
          <a:xfrm>
            <a:off x="8758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0" name="Oval 54"/>
          <p:cNvSpPr>
            <a:spLocks noChangeArrowheads="1"/>
          </p:cNvSpPr>
          <p:nvPr/>
        </p:nvSpPr>
        <p:spPr bwMode="auto">
          <a:xfrm>
            <a:off x="9291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1" name="Oval 55"/>
          <p:cNvSpPr>
            <a:spLocks noChangeArrowheads="1"/>
          </p:cNvSpPr>
          <p:nvPr/>
        </p:nvSpPr>
        <p:spPr bwMode="auto">
          <a:xfrm>
            <a:off x="90630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2" name="Oval 56"/>
          <p:cNvSpPr>
            <a:spLocks noChangeArrowheads="1"/>
          </p:cNvSpPr>
          <p:nvPr/>
        </p:nvSpPr>
        <p:spPr bwMode="auto">
          <a:xfrm>
            <a:off x="97488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3" name="Oval 57"/>
          <p:cNvSpPr>
            <a:spLocks noChangeArrowheads="1"/>
          </p:cNvSpPr>
          <p:nvPr/>
        </p:nvSpPr>
        <p:spPr bwMode="auto">
          <a:xfrm>
            <a:off x="9520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4" name="Oval 58"/>
          <p:cNvSpPr>
            <a:spLocks noChangeArrowheads="1"/>
          </p:cNvSpPr>
          <p:nvPr/>
        </p:nvSpPr>
        <p:spPr bwMode="auto">
          <a:xfrm>
            <a:off x="9901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5" name="Line 59"/>
          <p:cNvSpPr>
            <a:spLocks noChangeShapeType="1"/>
          </p:cNvSpPr>
          <p:nvPr/>
        </p:nvSpPr>
        <p:spPr bwMode="auto">
          <a:xfrm>
            <a:off x="2433638" y="25193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Line 60"/>
          <p:cNvSpPr>
            <a:spLocks noChangeShapeType="1"/>
          </p:cNvSpPr>
          <p:nvPr/>
        </p:nvSpPr>
        <p:spPr bwMode="auto">
          <a:xfrm>
            <a:off x="2433638" y="40386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7" name="Line 61"/>
          <p:cNvSpPr>
            <a:spLocks noChangeShapeType="1"/>
          </p:cNvSpPr>
          <p:nvPr/>
        </p:nvSpPr>
        <p:spPr bwMode="auto">
          <a:xfrm flipV="1">
            <a:off x="2433638" y="24384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8" name="Oval 62"/>
          <p:cNvSpPr>
            <a:spLocks noChangeArrowheads="1"/>
          </p:cNvSpPr>
          <p:nvPr/>
        </p:nvSpPr>
        <p:spPr bwMode="auto">
          <a:xfrm rot="-7282380">
            <a:off x="27384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79" name="Oval 63"/>
          <p:cNvSpPr>
            <a:spLocks noChangeArrowheads="1"/>
          </p:cNvSpPr>
          <p:nvPr/>
        </p:nvSpPr>
        <p:spPr bwMode="auto">
          <a:xfrm rot="-7282380">
            <a:off x="3119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0" name="Oval 64"/>
          <p:cNvSpPr>
            <a:spLocks noChangeArrowheads="1"/>
          </p:cNvSpPr>
          <p:nvPr/>
        </p:nvSpPr>
        <p:spPr bwMode="auto">
          <a:xfrm rot="-7282380">
            <a:off x="43386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1" name="Oval 65"/>
          <p:cNvSpPr>
            <a:spLocks noChangeArrowheads="1"/>
          </p:cNvSpPr>
          <p:nvPr/>
        </p:nvSpPr>
        <p:spPr bwMode="auto">
          <a:xfrm rot="-7282380">
            <a:off x="4643438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2" name="Oval 66"/>
          <p:cNvSpPr>
            <a:spLocks noChangeArrowheads="1"/>
          </p:cNvSpPr>
          <p:nvPr/>
        </p:nvSpPr>
        <p:spPr bwMode="auto">
          <a:xfrm rot="-7282380">
            <a:off x="4948238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3" name="Oval 67"/>
          <p:cNvSpPr>
            <a:spLocks noChangeArrowheads="1"/>
          </p:cNvSpPr>
          <p:nvPr/>
        </p:nvSpPr>
        <p:spPr bwMode="auto">
          <a:xfrm rot="-7282380">
            <a:off x="35004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4" name="Oval 68"/>
          <p:cNvSpPr>
            <a:spLocks noChangeArrowheads="1"/>
          </p:cNvSpPr>
          <p:nvPr/>
        </p:nvSpPr>
        <p:spPr bwMode="auto">
          <a:xfrm rot="-7282380">
            <a:off x="48720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5" name="Oval 69"/>
          <p:cNvSpPr>
            <a:spLocks noChangeArrowheads="1"/>
          </p:cNvSpPr>
          <p:nvPr/>
        </p:nvSpPr>
        <p:spPr bwMode="auto">
          <a:xfrm rot="-7282380">
            <a:off x="5176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6" name="Oval 70"/>
          <p:cNvSpPr>
            <a:spLocks noChangeArrowheads="1"/>
          </p:cNvSpPr>
          <p:nvPr/>
        </p:nvSpPr>
        <p:spPr bwMode="auto">
          <a:xfrm rot="-7282380">
            <a:off x="5024438" y="167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7" name="Oval 71"/>
          <p:cNvSpPr>
            <a:spLocks noChangeArrowheads="1"/>
          </p:cNvSpPr>
          <p:nvPr/>
        </p:nvSpPr>
        <p:spPr bwMode="auto">
          <a:xfrm rot="-7282380">
            <a:off x="5176838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8" name="Oval 72"/>
          <p:cNvSpPr>
            <a:spLocks noChangeArrowheads="1"/>
          </p:cNvSpPr>
          <p:nvPr/>
        </p:nvSpPr>
        <p:spPr bwMode="auto">
          <a:xfrm rot="-7282380">
            <a:off x="4719638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89" name="Oval 73"/>
          <p:cNvSpPr>
            <a:spLocks noChangeArrowheads="1"/>
          </p:cNvSpPr>
          <p:nvPr/>
        </p:nvSpPr>
        <p:spPr bwMode="auto">
          <a:xfrm rot="-7282380">
            <a:off x="4033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0" name="Oval 74"/>
          <p:cNvSpPr>
            <a:spLocks noChangeArrowheads="1"/>
          </p:cNvSpPr>
          <p:nvPr/>
        </p:nvSpPr>
        <p:spPr bwMode="auto">
          <a:xfrm rot="-7282380">
            <a:off x="43386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1" name="Oval 75"/>
          <p:cNvSpPr>
            <a:spLocks noChangeArrowheads="1"/>
          </p:cNvSpPr>
          <p:nvPr/>
        </p:nvSpPr>
        <p:spPr bwMode="auto">
          <a:xfrm rot="-7282380">
            <a:off x="3957638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2" name="Oval 76"/>
          <p:cNvSpPr>
            <a:spLocks noChangeArrowheads="1"/>
          </p:cNvSpPr>
          <p:nvPr/>
        </p:nvSpPr>
        <p:spPr bwMode="auto">
          <a:xfrm rot="-7282380">
            <a:off x="29670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3" name="Oval 77"/>
          <p:cNvSpPr>
            <a:spLocks noChangeArrowheads="1"/>
          </p:cNvSpPr>
          <p:nvPr/>
        </p:nvSpPr>
        <p:spPr bwMode="auto">
          <a:xfrm rot="-7282380">
            <a:off x="32718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4" name="Oval 78"/>
          <p:cNvSpPr>
            <a:spLocks noChangeArrowheads="1"/>
          </p:cNvSpPr>
          <p:nvPr/>
        </p:nvSpPr>
        <p:spPr bwMode="auto">
          <a:xfrm rot="-7282380">
            <a:off x="3652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5" name="Oval 79"/>
          <p:cNvSpPr>
            <a:spLocks noChangeArrowheads="1"/>
          </p:cNvSpPr>
          <p:nvPr/>
        </p:nvSpPr>
        <p:spPr bwMode="auto">
          <a:xfrm rot="-7282380">
            <a:off x="4262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6" name="Oval 80"/>
          <p:cNvSpPr>
            <a:spLocks noChangeArrowheads="1"/>
          </p:cNvSpPr>
          <p:nvPr/>
        </p:nvSpPr>
        <p:spPr bwMode="auto">
          <a:xfrm rot="-7282380">
            <a:off x="5329238" y="2743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7" name="Oval 81"/>
          <p:cNvSpPr>
            <a:spLocks noChangeArrowheads="1"/>
          </p:cNvSpPr>
          <p:nvPr/>
        </p:nvSpPr>
        <p:spPr bwMode="auto">
          <a:xfrm rot="-7282380">
            <a:off x="3881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98" name="Text Box 82"/>
          <p:cNvSpPr txBox="1">
            <a:spLocks noChangeArrowheads="1"/>
          </p:cNvSpPr>
          <p:nvPr/>
        </p:nvSpPr>
        <p:spPr bwMode="auto">
          <a:xfrm>
            <a:off x="2209801" y="1981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86099" name="Line 83"/>
          <p:cNvSpPr>
            <a:spLocks noChangeShapeType="1"/>
          </p:cNvSpPr>
          <p:nvPr/>
        </p:nvSpPr>
        <p:spPr bwMode="auto">
          <a:xfrm flipV="1">
            <a:off x="2738438" y="1752600"/>
            <a:ext cx="1905000" cy="1524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0" name="Line 84"/>
          <p:cNvSpPr>
            <a:spLocks noChangeShapeType="1"/>
          </p:cNvSpPr>
          <p:nvPr/>
        </p:nvSpPr>
        <p:spPr bwMode="auto">
          <a:xfrm flipV="1">
            <a:off x="2738438" y="3657601"/>
            <a:ext cx="2743200" cy="47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1" name="Rectangle 85"/>
          <p:cNvSpPr>
            <a:spLocks noChangeArrowheads="1"/>
          </p:cNvSpPr>
          <p:nvPr/>
        </p:nvSpPr>
        <p:spPr bwMode="auto">
          <a:xfrm>
            <a:off x="5710239" y="39624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6102" name="Rectangle 86"/>
          <p:cNvSpPr>
            <a:spLocks noChangeArrowheads="1"/>
          </p:cNvSpPr>
          <p:nvPr/>
        </p:nvSpPr>
        <p:spPr bwMode="auto">
          <a:xfrm>
            <a:off x="10191751" y="3965575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6103" name="Line 87"/>
          <p:cNvSpPr>
            <a:spLocks noChangeShapeType="1"/>
          </p:cNvSpPr>
          <p:nvPr/>
        </p:nvSpPr>
        <p:spPr bwMode="auto">
          <a:xfrm>
            <a:off x="6716713" y="2325689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4" name="Line 88"/>
          <p:cNvSpPr>
            <a:spLocks noChangeShapeType="1"/>
          </p:cNvSpPr>
          <p:nvPr/>
        </p:nvSpPr>
        <p:spPr bwMode="auto">
          <a:xfrm>
            <a:off x="6716713" y="3921125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5" name="Line 89"/>
          <p:cNvSpPr>
            <a:spLocks noChangeShapeType="1"/>
          </p:cNvSpPr>
          <p:nvPr/>
        </p:nvSpPr>
        <p:spPr bwMode="auto">
          <a:xfrm flipV="1">
            <a:off x="6716713" y="23209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6" name="Oval 90"/>
          <p:cNvSpPr>
            <a:spLocks noChangeArrowheads="1"/>
          </p:cNvSpPr>
          <p:nvPr/>
        </p:nvSpPr>
        <p:spPr bwMode="auto">
          <a:xfrm rot="-7282380">
            <a:off x="6853238" y="3235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07" name="Oval 91"/>
          <p:cNvSpPr>
            <a:spLocks noChangeArrowheads="1"/>
          </p:cNvSpPr>
          <p:nvPr/>
        </p:nvSpPr>
        <p:spPr bwMode="auto">
          <a:xfrm rot="-7282380">
            <a:off x="7005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08" name="Oval 92"/>
          <p:cNvSpPr>
            <a:spLocks noChangeArrowheads="1"/>
          </p:cNvSpPr>
          <p:nvPr/>
        </p:nvSpPr>
        <p:spPr bwMode="auto">
          <a:xfrm rot="-7282380">
            <a:off x="85296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09" name="Oval 93"/>
          <p:cNvSpPr>
            <a:spLocks noChangeArrowheads="1"/>
          </p:cNvSpPr>
          <p:nvPr/>
        </p:nvSpPr>
        <p:spPr bwMode="auto">
          <a:xfrm rot="-7282380">
            <a:off x="8382000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0" name="Oval 94"/>
          <p:cNvSpPr>
            <a:spLocks noChangeArrowheads="1"/>
          </p:cNvSpPr>
          <p:nvPr/>
        </p:nvSpPr>
        <p:spPr bwMode="auto">
          <a:xfrm rot="-7282380">
            <a:off x="92916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1" name="Oval 95"/>
          <p:cNvSpPr>
            <a:spLocks noChangeArrowheads="1"/>
          </p:cNvSpPr>
          <p:nvPr/>
        </p:nvSpPr>
        <p:spPr bwMode="auto">
          <a:xfrm rot="-7282380">
            <a:off x="7386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2" name="Oval 96"/>
          <p:cNvSpPr>
            <a:spLocks noChangeArrowheads="1"/>
          </p:cNvSpPr>
          <p:nvPr/>
        </p:nvSpPr>
        <p:spPr bwMode="auto">
          <a:xfrm rot="-7282380">
            <a:off x="9063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3" name="Oval 97"/>
          <p:cNvSpPr>
            <a:spLocks noChangeArrowheads="1"/>
          </p:cNvSpPr>
          <p:nvPr/>
        </p:nvSpPr>
        <p:spPr bwMode="auto">
          <a:xfrm rot="-7282380">
            <a:off x="9291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6114" name="Oval 98"/>
          <p:cNvSpPr>
            <a:spLocks noChangeArrowheads="1"/>
          </p:cNvSpPr>
          <p:nvPr/>
        </p:nvSpPr>
        <p:spPr bwMode="auto">
          <a:xfrm rot="-7282380">
            <a:off x="9459913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5" name="Oval 99"/>
          <p:cNvSpPr>
            <a:spLocks noChangeArrowheads="1"/>
          </p:cNvSpPr>
          <p:nvPr/>
        </p:nvSpPr>
        <p:spPr bwMode="auto">
          <a:xfrm rot="-7282380">
            <a:off x="88344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6" name="Oval 100"/>
          <p:cNvSpPr>
            <a:spLocks noChangeArrowheads="1"/>
          </p:cNvSpPr>
          <p:nvPr/>
        </p:nvSpPr>
        <p:spPr bwMode="auto">
          <a:xfrm rot="-7282380">
            <a:off x="81486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7" name="Oval 101"/>
          <p:cNvSpPr>
            <a:spLocks noChangeArrowheads="1"/>
          </p:cNvSpPr>
          <p:nvPr/>
        </p:nvSpPr>
        <p:spPr bwMode="auto">
          <a:xfrm rot="-7282380">
            <a:off x="82248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8" name="Oval 102"/>
          <p:cNvSpPr>
            <a:spLocks noChangeArrowheads="1"/>
          </p:cNvSpPr>
          <p:nvPr/>
        </p:nvSpPr>
        <p:spPr bwMode="auto">
          <a:xfrm rot="-7282380">
            <a:off x="7920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19" name="Oval 103"/>
          <p:cNvSpPr>
            <a:spLocks noChangeArrowheads="1"/>
          </p:cNvSpPr>
          <p:nvPr/>
        </p:nvSpPr>
        <p:spPr bwMode="auto">
          <a:xfrm rot="-7282380">
            <a:off x="70818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0" name="Oval 104"/>
          <p:cNvSpPr>
            <a:spLocks noChangeArrowheads="1"/>
          </p:cNvSpPr>
          <p:nvPr/>
        </p:nvSpPr>
        <p:spPr bwMode="auto">
          <a:xfrm rot="-7282380">
            <a:off x="7234238" y="3082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1" name="Oval 105"/>
          <p:cNvSpPr>
            <a:spLocks noChangeArrowheads="1"/>
          </p:cNvSpPr>
          <p:nvPr/>
        </p:nvSpPr>
        <p:spPr bwMode="auto">
          <a:xfrm rot="-7282380">
            <a:off x="76152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2" name="Oval 106"/>
          <p:cNvSpPr>
            <a:spLocks noChangeArrowheads="1"/>
          </p:cNvSpPr>
          <p:nvPr/>
        </p:nvSpPr>
        <p:spPr bwMode="auto">
          <a:xfrm rot="-7282380">
            <a:off x="8453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3" name="Oval 107"/>
          <p:cNvSpPr>
            <a:spLocks noChangeArrowheads="1"/>
          </p:cNvSpPr>
          <p:nvPr/>
        </p:nvSpPr>
        <p:spPr bwMode="auto">
          <a:xfrm rot="-7282380">
            <a:off x="9748838" y="2625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4" name="Oval 108"/>
          <p:cNvSpPr>
            <a:spLocks noChangeArrowheads="1"/>
          </p:cNvSpPr>
          <p:nvPr/>
        </p:nvSpPr>
        <p:spPr bwMode="auto">
          <a:xfrm rot="-7282380">
            <a:off x="7767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5" name="Text Box 109"/>
          <p:cNvSpPr txBox="1">
            <a:spLocks noChangeArrowheads="1"/>
          </p:cNvSpPr>
          <p:nvPr/>
        </p:nvSpPr>
        <p:spPr bwMode="auto">
          <a:xfrm>
            <a:off x="6472238" y="1828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86126" name="Oval 110"/>
          <p:cNvSpPr>
            <a:spLocks noChangeArrowheads="1"/>
          </p:cNvSpPr>
          <p:nvPr/>
        </p:nvSpPr>
        <p:spPr bwMode="auto">
          <a:xfrm rot="-7282380">
            <a:off x="95964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27" name="Line 111"/>
          <p:cNvSpPr>
            <a:spLocks noChangeShapeType="1"/>
          </p:cNvSpPr>
          <p:nvPr/>
        </p:nvSpPr>
        <p:spPr bwMode="auto">
          <a:xfrm flipV="1">
            <a:off x="7005638" y="1905000"/>
            <a:ext cx="266700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8" name="Line 112"/>
          <p:cNvSpPr>
            <a:spLocks noChangeShapeType="1"/>
          </p:cNvSpPr>
          <p:nvPr/>
        </p:nvSpPr>
        <p:spPr bwMode="auto">
          <a:xfrm flipV="1">
            <a:off x="7158038" y="2971800"/>
            <a:ext cx="26670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15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8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8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8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8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8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8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8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8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8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8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8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8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8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8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8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8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8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8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8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8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8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8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8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8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8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8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8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8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8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8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8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8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8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8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8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8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8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8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8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8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 animBg="1"/>
      <p:bldP spid="86021" grpId="0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6" grpId="0" animBg="1"/>
      <p:bldP spid="86037" grpId="0" animBg="1"/>
      <p:bldP spid="86038" grpId="0" animBg="1"/>
      <p:bldP spid="86039" grpId="0" animBg="1"/>
      <p:bldP spid="86040" grpId="0" animBg="1"/>
      <p:bldP spid="86041" grpId="0" animBg="1"/>
      <p:bldP spid="86042" grpId="0" animBg="1"/>
      <p:bldP spid="86043" grpId="0" animBg="1"/>
      <p:bldP spid="86044" grpId="0" animBg="1"/>
      <p:bldP spid="86045" grpId="0" animBg="1"/>
      <p:bldP spid="86046" grpId="0" animBg="1"/>
      <p:bldP spid="86047" grpId="0"/>
      <p:bldP spid="86048" grpId="0"/>
      <p:bldP spid="86049" grpId="0" animBg="1"/>
      <p:bldP spid="86050" grpId="0" animBg="1"/>
      <p:bldP spid="86051" grpId="0"/>
      <p:bldP spid="86052" grpId="0"/>
      <p:bldP spid="86053" grpId="0" animBg="1"/>
      <p:bldP spid="86054" grpId="0" animBg="1"/>
      <p:bldP spid="86055" grpId="0" animBg="1"/>
      <p:bldP spid="86056" grpId="0" animBg="1"/>
      <p:bldP spid="86057" grpId="0" animBg="1"/>
      <p:bldP spid="86058" grpId="0" animBg="1"/>
      <p:bldP spid="86059" grpId="0" animBg="1"/>
      <p:bldP spid="86060" grpId="0" animBg="1"/>
      <p:bldP spid="86061" grpId="0" animBg="1"/>
      <p:bldP spid="86062" grpId="0" animBg="1"/>
      <p:bldP spid="86063" grpId="0" animBg="1"/>
      <p:bldP spid="86064" grpId="0" animBg="1"/>
      <p:bldP spid="86065" grpId="0" animBg="1"/>
      <p:bldP spid="86066" grpId="0" animBg="1"/>
      <p:bldP spid="86067" grpId="0" animBg="1"/>
      <p:bldP spid="86068" grpId="0" animBg="1"/>
      <p:bldP spid="86069" grpId="0" animBg="1"/>
      <p:bldP spid="86070" grpId="0" animBg="1"/>
      <p:bldP spid="86071" grpId="0" animBg="1"/>
      <p:bldP spid="86072" grpId="0" animBg="1"/>
      <p:bldP spid="86073" grpId="0" animBg="1"/>
      <p:bldP spid="86074" grpId="0" animBg="1"/>
      <p:bldP spid="86075" grpId="0" animBg="1"/>
      <p:bldP spid="86076" grpId="0" animBg="1"/>
      <p:bldP spid="86077" grpId="0" animBg="1"/>
      <p:bldP spid="86078" grpId="0" animBg="1"/>
      <p:bldP spid="86079" grpId="0" animBg="1"/>
      <p:bldP spid="86080" grpId="0" animBg="1"/>
      <p:bldP spid="86081" grpId="0" animBg="1"/>
      <p:bldP spid="86082" grpId="0" animBg="1"/>
      <p:bldP spid="86083" grpId="0" animBg="1"/>
      <p:bldP spid="86084" grpId="0" animBg="1"/>
      <p:bldP spid="86085" grpId="0" animBg="1"/>
      <p:bldP spid="86086" grpId="0" animBg="1"/>
      <p:bldP spid="86087" grpId="0" animBg="1"/>
      <p:bldP spid="86088" grpId="0" animBg="1"/>
      <p:bldP spid="86089" grpId="0" animBg="1"/>
      <p:bldP spid="86090" grpId="0" animBg="1"/>
      <p:bldP spid="86091" grpId="0" animBg="1"/>
      <p:bldP spid="86092" grpId="0" animBg="1"/>
      <p:bldP spid="86093" grpId="0" animBg="1"/>
      <p:bldP spid="86094" grpId="0" animBg="1"/>
      <p:bldP spid="86095" grpId="0" animBg="1"/>
      <p:bldP spid="86096" grpId="0" animBg="1"/>
      <p:bldP spid="86097" grpId="0" animBg="1"/>
      <p:bldP spid="86098" grpId="0"/>
      <p:bldP spid="86099" grpId="0" animBg="1"/>
      <p:bldP spid="86100" grpId="0" animBg="1"/>
      <p:bldP spid="86101" grpId="0"/>
      <p:bldP spid="86102" grpId="0"/>
      <p:bldP spid="86103" grpId="0" animBg="1"/>
      <p:bldP spid="86104" grpId="0" animBg="1"/>
      <p:bldP spid="86105" grpId="0" animBg="1"/>
      <p:bldP spid="86106" grpId="0" animBg="1"/>
      <p:bldP spid="86107" grpId="0" animBg="1"/>
      <p:bldP spid="86108" grpId="0" animBg="1"/>
      <p:bldP spid="86109" grpId="0" animBg="1"/>
      <p:bldP spid="86110" grpId="0" animBg="1"/>
      <p:bldP spid="86111" grpId="0" animBg="1"/>
      <p:bldP spid="86112" grpId="0" animBg="1"/>
      <p:bldP spid="86113" grpId="0" animBg="1"/>
      <p:bldP spid="86114" grpId="0" animBg="1"/>
      <p:bldP spid="86115" grpId="0" animBg="1"/>
      <p:bldP spid="86116" grpId="0" animBg="1"/>
      <p:bldP spid="86117" grpId="0" animBg="1"/>
      <p:bldP spid="86118" grpId="0" animBg="1"/>
      <p:bldP spid="86119" grpId="0" animBg="1"/>
      <p:bldP spid="86120" grpId="0" animBg="1"/>
      <p:bldP spid="86121" grpId="0" animBg="1"/>
      <p:bldP spid="86122" grpId="0" animBg="1"/>
      <p:bldP spid="86123" grpId="0" animBg="1"/>
      <p:bldP spid="86124" grpId="0" animBg="1"/>
      <p:bldP spid="86125" grpId="0"/>
      <p:bldP spid="86126" grpId="0" animBg="1"/>
      <p:bldP spid="86127" grpId="0" animBg="1"/>
      <p:bldP spid="861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6E6E-27DB-41DC-926E-53E1A0B3B509}" type="slidenum">
              <a:rPr lang="en-US"/>
              <a:pPr/>
              <a:t>23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548" y="929348"/>
            <a:ext cx="7105650" cy="712787"/>
          </a:xfrm>
        </p:spPr>
        <p:txBody>
          <a:bodyPr/>
          <a:lstStyle/>
          <a:p>
            <a:r>
              <a:rPr lang="en-GB" sz="2800" b="1" dirty="0"/>
              <a:t>Autocorrelation or serial correlation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853" y="2343954"/>
            <a:ext cx="9264137" cy="3904445"/>
          </a:xfrm>
        </p:spPr>
        <p:txBody>
          <a:bodyPr/>
          <a:lstStyle/>
          <a:p>
            <a:pPr algn="just"/>
            <a:r>
              <a:rPr lang="en-GB" dirty="0"/>
              <a:t>Autocorrelation: Correlation between members of observation ordered in time as in time series data (i.e., residuals are correlated where consecutive errors have the same sign). </a:t>
            </a:r>
          </a:p>
          <a:p>
            <a:pPr algn="just"/>
            <a:r>
              <a:rPr lang="en-GB" dirty="0"/>
              <a:t>Detecting Autocorrelation: This can be detected by many ways. The most common used is DW statistics. </a:t>
            </a:r>
          </a:p>
        </p:txBody>
      </p:sp>
    </p:spTree>
    <p:extLst>
      <p:ext uri="{BB962C8B-B14F-4D97-AF65-F5344CB8AC3E}">
        <p14:creationId xmlns="" xmlns:p14="http://schemas.microsoft.com/office/powerpoint/2010/main" val="2354401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DA45DAF-7BAE-4580-B614-60A81B731E0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9413" y="763078"/>
            <a:ext cx="9613861" cy="1080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/>
              <a:t>Durbin-Watson Statistic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19500" y="2355476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Test for Autocorrelation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0" y="3016647"/>
            <a:ext cx="2653048" cy="201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19400" y="5274972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If d=2, autocorrelation is absent.</a:t>
            </a:r>
          </a:p>
        </p:txBody>
      </p:sp>
    </p:spTree>
    <p:extLst>
      <p:ext uri="{BB962C8B-B14F-4D97-AF65-F5344CB8AC3E}">
        <p14:creationId xmlns="" xmlns:p14="http://schemas.microsoft.com/office/powerpoint/2010/main" val="89086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6CD6A39-17A4-4BCC-B72B-C20EC41D475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590800" y="5715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Residual Analysis for Independence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331891" y="1696244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800" dirty="0">
                <a:latin typeface="Times New Roman" panose="02020603050405020304" pitchFamily="18" charset="0"/>
              </a:rPr>
              <a:t>The Durbin-Watson Statistic</a:t>
            </a:r>
          </a:p>
          <a:p>
            <a:pPr lvl="1" eaLnBrk="1" hangingPunct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800" dirty="0">
                <a:latin typeface="Times New Roman" panose="02020603050405020304" pitchFamily="18" charset="0"/>
              </a:rPr>
              <a:t>Used when data is collected over time to detect autocorrelation (residuals in one time period are related to residuals in another period)</a:t>
            </a:r>
          </a:p>
          <a:p>
            <a:pPr lvl="1" eaLnBrk="1" hangingPunct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800" dirty="0">
                <a:latin typeface="Times New Roman" panose="02020603050405020304" pitchFamily="18" charset="0"/>
              </a:rPr>
              <a:t>Measures violation of independence assumption</a:t>
            </a:r>
          </a:p>
        </p:txBody>
      </p:sp>
      <p:graphicFrame>
        <p:nvGraphicFramePr>
          <p:cNvPr id="89092" name="Object 4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3124200" y="4251960"/>
          <a:ext cx="3048000" cy="1996440"/>
        </p:xfrm>
        <a:graphic>
          <a:graphicData uri="http://schemas.openxmlformats.org/presentationml/2006/ole">
            <p:oleObj spid="_x0000_s5135" name="Equation" r:id="rId3" imgW="1117600" imgH="838200" progId="">
              <p:embed/>
            </p:oleObj>
          </a:graphicData>
        </a:graphic>
      </p:graphicFrame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632576" y="4573588"/>
            <a:ext cx="3730625" cy="138243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</a:rPr>
              <a:t>Should be close to 2. </a:t>
            </a:r>
          </a:p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</a:rPr>
              <a:t>If not, examine the model for autocorrelation.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232390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  <p:bldP spid="890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16C3B5-1BA1-4042-9DB3-397E24CD51D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297907" y="2667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Residual Analysis for Independence</a:t>
            </a:r>
          </a:p>
        </p:txBody>
      </p:sp>
      <p:graphicFrame>
        <p:nvGraphicFramePr>
          <p:cNvPr id="9113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81176" y="2133600"/>
          <a:ext cx="1033463" cy="990600"/>
        </p:xfrm>
        <a:graphic>
          <a:graphicData uri="http://schemas.openxmlformats.org/presentationml/2006/ole">
            <p:oleObj spid="_x0000_s6159" name="Clip" r:id="rId3" imgW="1031671" imgH="988883" progId="">
              <p:embed/>
            </p:oleObj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971800" y="2438400"/>
            <a:ext cx="2895600" cy="4591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</a:rPr>
              <a:t>Not Independent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567614" y="2509838"/>
            <a:ext cx="2185987" cy="4591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</a:rPr>
              <a:t>Independent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729414" y="2357439"/>
            <a:ext cx="130492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543175" y="3548064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2586039" y="3962400"/>
            <a:ext cx="304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390775" y="3048000"/>
            <a:ext cx="19812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3076575" y="3810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2924175" y="4191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3381375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3305175" y="4038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3686175" y="3810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2619375" y="4038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4371975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4143375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3838575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5133975" y="3962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4905375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4676775" y="3810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5438775" y="4191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7419975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6734175" y="3548064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6777039" y="3962400"/>
            <a:ext cx="304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6577013" y="3124200"/>
            <a:ext cx="152876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6853239" y="3581400"/>
            <a:ext cx="2814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6853239" y="4419600"/>
            <a:ext cx="2814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7419975" y="4114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7191375" y="3962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6886575" y="4114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6734175" y="3810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7038975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8410575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8258175" y="4114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8105775" y="3962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7877175" y="4191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7953375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7648575" y="3810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9020175" y="4114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7" name="Oval 41"/>
          <p:cNvSpPr>
            <a:spLocks noChangeArrowheads="1"/>
          </p:cNvSpPr>
          <p:nvPr/>
        </p:nvSpPr>
        <p:spPr bwMode="auto">
          <a:xfrm>
            <a:off x="8715375" y="3886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8" name="Oval 42"/>
          <p:cNvSpPr>
            <a:spLocks noChangeArrowheads="1"/>
          </p:cNvSpPr>
          <p:nvPr/>
        </p:nvSpPr>
        <p:spPr bwMode="auto">
          <a:xfrm>
            <a:off x="8486775" y="3962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9324975" y="3962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9477375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9020175" y="3733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82" name="Oval 46"/>
          <p:cNvSpPr>
            <a:spLocks noChangeArrowheads="1"/>
          </p:cNvSpPr>
          <p:nvPr/>
        </p:nvSpPr>
        <p:spPr bwMode="auto">
          <a:xfrm>
            <a:off x="9553575" y="4114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9842500" y="3698875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5743575" y="37338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91185" name="Freeform 49"/>
          <p:cNvSpPr>
            <a:spLocks/>
          </p:cNvSpPr>
          <p:nvPr/>
        </p:nvSpPr>
        <p:spPr bwMode="auto">
          <a:xfrm>
            <a:off x="2543175" y="3124200"/>
            <a:ext cx="3124200" cy="990600"/>
          </a:xfrm>
          <a:custGeom>
            <a:avLst/>
            <a:gdLst>
              <a:gd name="T0" fmla="*/ 0 w 2064"/>
              <a:gd name="T1" fmla="*/ 842579 h 696"/>
              <a:gd name="T2" fmla="*/ 290623 w 2064"/>
              <a:gd name="T3" fmla="*/ 774262 h 696"/>
              <a:gd name="T4" fmla="*/ 508591 w 2064"/>
              <a:gd name="T5" fmla="*/ 432676 h 696"/>
              <a:gd name="T6" fmla="*/ 944526 w 2064"/>
              <a:gd name="T7" fmla="*/ 159407 h 696"/>
              <a:gd name="T8" fmla="*/ 1453116 w 2064"/>
              <a:gd name="T9" fmla="*/ 22772 h 696"/>
              <a:gd name="T10" fmla="*/ 1743740 w 2064"/>
              <a:gd name="T11" fmla="*/ 22772 h 696"/>
              <a:gd name="T12" fmla="*/ 2034363 w 2064"/>
              <a:gd name="T13" fmla="*/ 91090 h 696"/>
              <a:gd name="T14" fmla="*/ 2542953 w 2064"/>
              <a:gd name="T15" fmla="*/ 364359 h 696"/>
              <a:gd name="T16" fmla="*/ 3051544 w 2064"/>
              <a:gd name="T17" fmla="*/ 910897 h 696"/>
              <a:gd name="T18" fmla="*/ 2978888 w 2064"/>
              <a:gd name="T19" fmla="*/ 842579 h 6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4" h="696">
                <a:moveTo>
                  <a:pt x="0" y="592"/>
                </a:moveTo>
                <a:cubicBezTo>
                  <a:pt x="68" y="592"/>
                  <a:pt x="136" y="592"/>
                  <a:pt x="192" y="544"/>
                </a:cubicBezTo>
                <a:cubicBezTo>
                  <a:pt x="248" y="496"/>
                  <a:pt x="264" y="376"/>
                  <a:pt x="336" y="304"/>
                </a:cubicBezTo>
                <a:cubicBezTo>
                  <a:pt x="408" y="232"/>
                  <a:pt x="520" y="160"/>
                  <a:pt x="624" y="112"/>
                </a:cubicBezTo>
                <a:cubicBezTo>
                  <a:pt x="728" y="64"/>
                  <a:pt x="872" y="32"/>
                  <a:pt x="960" y="16"/>
                </a:cubicBezTo>
                <a:cubicBezTo>
                  <a:pt x="1048" y="0"/>
                  <a:pt x="1088" y="8"/>
                  <a:pt x="1152" y="16"/>
                </a:cubicBezTo>
                <a:cubicBezTo>
                  <a:pt x="1216" y="24"/>
                  <a:pt x="1256" y="24"/>
                  <a:pt x="1344" y="64"/>
                </a:cubicBezTo>
                <a:cubicBezTo>
                  <a:pt x="1432" y="104"/>
                  <a:pt x="1568" y="160"/>
                  <a:pt x="1680" y="256"/>
                </a:cubicBezTo>
                <a:cubicBezTo>
                  <a:pt x="1792" y="352"/>
                  <a:pt x="1968" y="584"/>
                  <a:pt x="2016" y="640"/>
                </a:cubicBezTo>
                <a:cubicBezTo>
                  <a:pt x="2064" y="696"/>
                  <a:pt x="2016" y="644"/>
                  <a:pt x="1968" y="592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6" name="Freeform 50"/>
          <p:cNvSpPr>
            <a:spLocks/>
          </p:cNvSpPr>
          <p:nvPr/>
        </p:nvSpPr>
        <p:spPr bwMode="auto">
          <a:xfrm>
            <a:off x="2619375" y="4114800"/>
            <a:ext cx="3124200" cy="990600"/>
          </a:xfrm>
          <a:custGeom>
            <a:avLst/>
            <a:gdLst>
              <a:gd name="T0" fmla="*/ 0 w 2064"/>
              <a:gd name="T1" fmla="*/ 842579 h 696"/>
              <a:gd name="T2" fmla="*/ 290623 w 2064"/>
              <a:gd name="T3" fmla="*/ 774262 h 696"/>
              <a:gd name="T4" fmla="*/ 508591 w 2064"/>
              <a:gd name="T5" fmla="*/ 432676 h 696"/>
              <a:gd name="T6" fmla="*/ 944526 w 2064"/>
              <a:gd name="T7" fmla="*/ 159407 h 696"/>
              <a:gd name="T8" fmla="*/ 1453116 w 2064"/>
              <a:gd name="T9" fmla="*/ 22772 h 696"/>
              <a:gd name="T10" fmla="*/ 1743740 w 2064"/>
              <a:gd name="T11" fmla="*/ 22772 h 696"/>
              <a:gd name="T12" fmla="*/ 2034363 w 2064"/>
              <a:gd name="T13" fmla="*/ 91090 h 696"/>
              <a:gd name="T14" fmla="*/ 2542953 w 2064"/>
              <a:gd name="T15" fmla="*/ 364359 h 696"/>
              <a:gd name="T16" fmla="*/ 3051544 w 2064"/>
              <a:gd name="T17" fmla="*/ 910897 h 696"/>
              <a:gd name="T18" fmla="*/ 2978888 w 2064"/>
              <a:gd name="T19" fmla="*/ 842579 h 6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4" h="696">
                <a:moveTo>
                  <a:pt x="0" y="592"/>
                </a:moveTo>
                <a:cubicBezTo>
                  <a:pt x="68" y="592"/>
                  <a:pt x="136" y="592"/>
                  <a:pt x="192" y="544"/>
                </a:cubicBezTo>
                <a:cubicBezTo>
                  <a:pt x="248" y="496"/>
                  <a:pt x="264" y="376"/>
                  <a:pt x="336" y="304"/>
                </a:cubicBezTo>
                <a:cubicBezTo>
                  <a:pt x="408" y="232"/>
                  <a:pt x="520" y="160"/>
                  <a:pt x="624" y="112"/>
                </a:cubicBezTo>
                <a:cubicBezTo>
                  <a:pt x="728" y="64"/>
                  <a:pt x="872" y="32"/>
                  <a:pt x="960" y="16"/>
                </a:cubicBezTo>
                <a:cubicBezTo>
                  <a:pt x="1048" y="0"/>
                  <a:pt x="1088" y="8"/>
                  <a:pt x="1152" y="16"/>
                </a:cubicBezTo>
                <a:cubicBezTo>
                  <a:pt x="1216" y="24"/>
                  <a:pt x="1256" y="24"/>
                  <a:pt x="1344" y="64"/>
                </a:cubicBezTo>
                <a:cubicBezTo>
                  <a:pt x="1432" y="104"/>
                  <a:pt x="1568" y="160"/>
                  <a:pt x="1680" y="256"/>
                </a:cubicBezTo>
                <a:cubicBezTo>
                  <a:pt x="1792" y="352"/>
                  <a:pt x="1968" y="584"/>
                  <a:pt x="2016" y="640"/>
                </a:cubicBezTo>
                <a:cubicBezTo>
                  <a:pt x="2064" y="696"/>
                  <a:pt x="2016" y="644"/>
                  <a:pt x="1968" y="592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1806575" y="5638800"/>
            <a:ext cx="84455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Residual is Plotted Against Time to Detect Any Autocorrelation</a:t>
            </a: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7404101" y="4876800"/>
            <a:ext cx="30257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No Particular Pattern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3149601" y="4876800"/>
            <a:ext cx="22891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Cyclical Pattern</a:t>
            </a:r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4327525" y="1570038"/>
            <a:ext cx="3341688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>
                <a:latin typeface="Tahoma" panose="020B0604030504040204" pitchFamily="34" charset="0"/>
              </a:rPr>
              <a:t>Graphical Approach</a:t>
            </a:r>
          </a:p>
        </p:txBody>
      </p:sp>
    </p:spTree>
    <p:extLst>
      <p:ext uri="{BB962C8B-B14F-4D97-AF65-F5344CB8AC3E}">
        <p14:creationId xmlns="" xmlns:p14="http://schemas.microsoft.com/office/powerpoint/2010/main" val="187105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0" grpId="0" animBg="1"/>
      <p:bldP spid="91141" grpId="0" animBg="1"/>
      <p:bldP spid="91142" grpId="0"/>
      <p:bldP spid="91143" grpId="0" animBg="1"/>
      <p:bldP spid="91144" grpId="0" animBg="1"/>
      <p:bldP spid="91145" grpId="0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59" grpId="0" animBg="1"/>
      <p:bldP spid="91160" grpId="0" animBg="1"/>
      <p:bldP spid="91161" grpId="0" animBg="1"/>
      <p:bldP spid="91162" grpId="0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 animBg="1"/>
      <p:bldP spid="91173" grpId="0" animBg="1"/>
      <p:bldP spid="91174" grpId="0" animBg="1"/>
      <p:bldP spid="91175" grpId="0" animBg="1"/>
      <p:bldP spid="91176" grpId="0" animBg="1"/>
      <p:bldP spid="91177" grpId="0" animBg="1"/>
      <p:bldP spid="91178" grpId="0" animBg="1"/>
      <p:bldP spid="91179" grpId="0" animBg="1"/>
      <p:bldP spid="91180" grpId="0" animBg="1"/>
      <p:bldP spid="91181" grpId="0" animBg="1"/>
      <p:bldP spid="91182" grpId="0" animBg="1"/>
      <p:bldP spid="91183" grpId="0"/>
      <p:bldP spid="91184" grpId="0"/>
      <p:bldP spid="91185" grpId="0" animBg="1"/>
      <p:bldP spid="91186" grpId="0" animBg="1"/>
      <p:bldP spid="91187" grpId="0" animBg="1"/>
      <p:bldP spid="91188" grpId="0" animBg="1"/>
      <p:bldP spid="91189" grpId="0" animBg="1"/>
      <p:bldP spid="911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2043528-5BEB-4EA9-B545-653C62BCF685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637966" y="3962401"/>
            <a:ext cx="2819233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Accept H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b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(no autocorrelation)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2286000" y="5729288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889125" y="58721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9280525" y="58721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699125" y="58721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184526" y="5881688"/>
            <a:ext cx="70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="1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8077200" y="58816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4-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="1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4419600" y="58816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="1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477000" y="58816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4-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b="1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32766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48768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58674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68580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V="1">
            <a:off x="86106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V="1">
            <a:off x="95250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V="1">
            <a:off x="2286000" y="54244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34" name="AutoShape 22"/>
          <p:cNvSpPr>
            <a:spLocks/>
          </p:cNvSpPr>
          <p:nvPr/>
        </p:nvSpPr>
        <p:spPr bwMode="auto">
          <a:xfrm rot="5400000">
            <a:off x="2705100" y="470058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35" name="AutoShape 23"/>
          <p:cNvSpPr>
            <a:spLocks/>
          </p:cNvSpPr>
          <p:nvPr/>
        </p:nvSpPr>
        <p:spPr bwMode="auto">
          <a:xfrm rot="5400000">
            <a:off x="9029700" y="477678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36" name="AutoShape 24"/>
          <p:cNvSpPr>
            <a:spLocks/>
          </p:cNvSpPr>
          <p:nvPr/>
        </p:nvSpPr>
        <p:spPr bwMode="auto">
          <a:xfrm rot="5400000">
            <a:off x="7620000" y="4281488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37" name="AutoShape 25"/>
          <p:cNvSpPr>
            <a:spLocks/>
          </p:cNvSpPr>
          <p:nvPr/>
        </p:nvSpPr>
        <p:spPr bwMode="auto">
          <a:xfrm rot="5400000">
            <a:off x="3962400" y="4205288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8" name="AutoShape 26"/>
          <p:cNvSpPr>
            <a:spLocks/>
          </p:cNvSpPr>
          <p:nvPr/>
        </p:nvSpPr>
        <p:spPr bwMode="auto">
          <a:xfrm rot="5400000">
            <a:off x="5753100" y="4319588"/>
            <a:ext cx="152400" cy="1905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1889125" y="3352801"/>
            <a:ext cx="2514600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Reject H</a:t>
            </a:r>
            <a:r>
              <a:rPr lang="en-US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br>
              <a:rPr lang="en-US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(positive </a:t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autocorrelation)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5048250" y="3276600"/>
            <a:ext cx="18097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Inconclusive</a:t>
            </a:r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H="1">
            <a:off x="4038600" y="3581400"/>
            <a:ext cx="9144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6858000" y="3505200"/>
            <a:ext cx="8382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7848600" y="3352801"/>
            <a:ext cx="2514600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Reject H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b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(negative </a:t>
            </a:r>
            <a:b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autocorrelation)</a:t>
            </a:r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2790825" y="4648200"/>
            <a:ext cx="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9067800" y="4648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>
            <a:off x="5834064" y="4848225"/>
            <a:ext cx="14287" cy="304800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Using the Durbin-Watson Statistic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89125" y="1779390"/>
            <a:ext cx="725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: No autocorrelation (error terms are independent)</a:t>
            </a:r>
          </a:p>
          <a:p>
            <a:pPr fontAlgn="base"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       </a:t>
            </a:r>
            <a:endParaRPr lang="tr-TR" altLang="en-US" dirty="0" smtClean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tr-TR" altLang="en-US" dirty="0" smtClean="0">
                <a:solidFill>
                  <a:srgbClr val="000000"/>
                </a:solidFill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</a:rPr>
              <a:t>: There is autocorrelation (error terms are not)</a:t>
            </a:r>
            <a:endParaRPr lang="en-US" dirty="0"/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>
            <p:extLst/>
          </p:nvPr>
        </p:nvGraphicFramePr>
        <p:xfrm>
          <a:off x="1384945" y="1728968"/>
          <a:ext cx="571500" cy="609600"/>
        </p:xfrm>
        <a:graphic>
          <a:graphicData uri="http://schemas.openxmlformats.org/presentationml/2006/ole">
            <p:oleObj spid="_x0000_s7196" name="Equation" r:id="rId3" imgW="215806" imgH="228501" progId="">
              <p:embed/>
            </p:oleObj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/>
          </p:nvPr>
        </p:nvGraphicFramePr>
        <p:xfrm>
          <a:off x="1384945" y="2338568"/>
          <a:ext cx="573087" cy="609600"/>
        </p:xfrm>
        <a:graphic>
          <a:graphicData uri="http://schemas.openxmlformats.org/presentationml/2006/ole">
            <p:oleObj spid="_x0000_s7197" name="Equation" r:id="rId4" imgW="203024" imgH="21571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8798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9" grpId="0" animBg="1"/>
      <p:bldP spid="90120" grpId="0"/>
      <p:bldP spid="90121" grpId="0"/>
      <p:bldP spid="90122" grpId="0"/>
      <p:bldP spid="90123" grpId="0"/>
      <p:bldP spid="90124" grpId="0"/>
      <p:bldP spid="90125" grpId="0"/>
      <p:bldP spid="90126" grpId="0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F6F658B-369D-4679-8D4C-EC6F8725DA3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093" y="957308"/>
            <a:ext cx="7313612" cy="682625"/>
          </a:xfrm>
        </p:spPr>
        <p:txBody>
          <a:bodyPr/>
          <a:lstStyle/>
          <a:p>
            <a:pPr algn="ctr" eaLnBrk="1" hangingPunct="1"/>
            <a:r>
              <a:rPr lang="en-US" altLang="en-US" sz="2800" b="1" dirty="0"/>
              <a:t>Steps in Demand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093" y="2419641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Model Specification: Identify Variables</a:t>
            </a:r>
          </a:p>
          <a:p>
            <a:pPr eaLnBrk="1" hangingPunct="1"/>
            <a:r>
              <a:rPr lang="en-US" altLang="en-US" dirty="0" smtClean="0"/>
              <a:t>Collect Data</a:t>
            </a:r>
          </a:p>
          <a:p>
            <a:pPr eaLnBrk="1" hangingPunct="1"/>
            <a:r>
              <a:rPr lang="en-US" altLang="en-US" dirty="0" smtClean="0"/>
              <a:t>Specify Functional Form</a:t>
            </a:r>
          </a:p>
          <a:p>
            <a:pPr eaLnBrk="1" hangingPunct="1"/>
            <a:r>
              <a:rPr lang="en-US" altLang="en-US" dirty="0" smtClean="0"/>
              <a:t>Estimate Function</a:t>
            </a:r>
          </a:p>
          <a:p>
            <a:pPr eaLnBrk="1" hangingPunct="1"/>
            <a:r>
              <a:rPr lang="en-US" altLang="en-US" dirty="0" smtClean="0"/>
              <a:t>Test the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4259548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57" y="717190"/>
            <a:ext cx="8761413" cy="7069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0064" y="2168433"/>
            <a:ext cx="10978576" cy="439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287020" algn="just">
              <a:spcBef>
                <a:spcPts val="285"/>
              </a:spcBef>
              <a:spcAft>
                <a:spcPts val="0"/>
              </a:spcAft>
            </a:pP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Group A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 - G</a:t>
            </a:r>
            <a:r>
              <a:rPr lang="en-US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</a:t>
            </a:r>
            <a:r>
              <a:rPr lang="en-US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busi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</a:t>
            </a:r>
            <a:r>
              <a:rPr lang="en-US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30"/>
              </a:spcBef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3500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en-US" sz="14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qui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ompa</a:t>
            </a:r>
            <a:r>
              <a:rPr lang="en-US" sz="1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odu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ood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rvi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</a:t>
            </a:r>
            <a:r>
              <a:rPr lang="en-US" sz="1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nk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onte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ted</a:t>
            </a:r>
            <a:r>
              <a:rPr lang="en-US" sz="1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out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pth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Revenue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Cost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company and thereby analyzing the determinants of the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Profit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company and analysis on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Profit Optimization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selected company.</a:t>
            </a:r>
          </a:p>
          <a:p>
            <a:pPr marL="63500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3500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</a:t>
            </a:r>
            <a:r>
              <a:rPr lang="en-US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sis,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following</a:t>
            </a:r>
            <a:r>
              <a:rPr lang="en-US" sz="1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ific</a:t>
            </a:r>
            <a:r>
              <a:rPr lang="en-US" sz="1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quir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ments</a:t>
            </a:r>
            <a:r>
              <a:rPr lang="en-US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 be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in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onsid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und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 sub topic.</a:t>
            </a:r>
          </a:p>
          <a:p>
            <a:pPr marL="63500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469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Revenue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17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Identify the factors affecting 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demand of the product or service and form a demand equation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17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Estimate the demand function (using an appropriate statistical technique, preferably OLS Regression model) and interpret the results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17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Using actual prices or hypothetical prices b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on t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sul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of t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vious se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form a Total Revenue Function</a:t>
            </a:r>
          </a:p>
          <a:p>
            <a:pPr marL="1206500" marR="0" indent="165100" algn="just">
              <a:spcBef>
                <a:spcPts val="175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TR = P * Q)</a:t>
            </a:r>
          </a:p>
          <a:p>
            <a:pPr marR="46990" algn="just">
              <a:lnSpc>
                <a:spcPct val="115000"/>
              </a:lnSpc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69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Cost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699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Identify the key components of the total cost (variable and fixed cost) of the company and form a Total Cost equation</a:t>
            </a:r>
          </a:p>
          <a:p>
            <a:pPr marL="742950" marR="4699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Identify the relationship between Total Cost, Average Cost and Marginal Cost of the company (use appropriate diagrams to interpret your results)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6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 Model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9635" y="2275730"/>
            <a:ext cx="6605189" cy="63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32320" y="3272251"/>
            <a:ext cx="9606679" cy="344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itchFamily="34" charset="0"/>
                <a:ea typeface="+mj-ea"/>
                <a:cs typeface="+mj-cs"/>
              </a:rPr>
              <a:t>Relationship between 1 dependent &amp; 2 o</a:t>
            </a:r>
            <a:r>
              <a:rPr lang="tr-TR" sz="2400" dirty="0">
                <a:latin typeface="Tahoma" pitchFamily="34" charset="0"/>
                <a:ea typeface="+mj-ea"/>
                <a:cs typeface="+mj-cs"/>
              </a:rPr>
              <a:t>r </a:t>
            </a:r>
            <a:r>
              <a:rPr lang="en-US" sz="2400" dirty="0">
                <a:latin typeface="Tahoma" pitchFamily="34" charset="0"/>
                <a:ea typeface="+mj-ea"/>
                <a:cs typeface="+mj-cs"/>
              </a:rPr>
              <a:t>more independent variables is a linear function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Tahoma" pitchFamily="34" charset="0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itchFamily="34" charset="0"/>
                <a:ea typeface="+mj-ea"/>
                <a:cs typeface="+mj-cs"/>
              </a:rPr>
              <a:t>Identification of variables: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Tahoma" pitchFamily="34" charset="0"/>
                <a:ea typeface="+mj-ea"/>
                <a:cs typeface="+mj-cs"/>
              </a:rPr>
              <a:t>	Dependent </a:t>
            </a:r>
            <a:r>
              <a:rPr lang="en-US" sz="2400" dirty="0">
                <a:latin typeface="Tahoma" pitchFamily="34" charset="0"/>
                <a:ea typeface="+mj-ea"/>
                <a:cs typeface="+mj-cs"/>
              </a:rPr>
              <a:t>Variable, Independent Variable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Tahoma" pitchFamily="34" charset="0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itchFamily="34" charset="0"/>
                <a:ea typeface="+mj-ea"/>
                <a:cs typeface="+mj-cs"/>
              </a:rPr>
              <a:t>Identify/interpret the Intercept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itchFamily="34" charset="0"/>
                <a:ea typeface="+mj-ea"/>
                <a:cs typeface="+mj-cs"/>
              </a:rPr>
              <a:t>Identification and Interpretation of Coefficients </a:t>
            </a:r>
          </a:p>
          <a:p>
            <a:pPr>
              <a:spcBef>
                <a:spcPct val="0"/>
              </a:spcBef>
              <a:defRPr/>
            </a:pPr>
            <a:endParaRPr lang="en-GB" sz="2400" dirty="0"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8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1110" y="2390503"/>
            <a:ext cx="10457084" cy="440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69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Profit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699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After deriving the  Total Revenue and Total Cost functions of the company, form the Total Profit function for the company</a:t>
            </a:r>
          </a:p>
          <a:p>
            <a:pPr marL="742950" marR="4699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Using both Total Cost-Total Revenue approach and Marginal approach, comment on the profit maximization quantity of the company</a:t>
            </a:r>
          </a:p>
          <a:p>
            <a:pPr marR="46990" algn="just"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95"/>
              </a:spcBef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100"/>
              </a:lnSpc>
              <a:spcBef>
                <a:spcPts val="9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 r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quir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to form a group of 5 to 6 members and do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roup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on the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bove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mentioned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</a:t>
            </a:r>
          </a:p>
          <a:p>
            <a:pPr marL="342900" marR="40640" lvl="0" indent="-342900" algn="just">
              <a:lnSpc>
                <a:spcPct val="113000"/>
              </a:lnSpc>
              <a:spcBef>
                <a:spcPts val="195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207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</a:t>
            </a:r>
            <a:r>
              <a:rPr lang="en-US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en-US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roup</a:t>
            </a:r>
            <a:r>
              <a:rPr lang="en-US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nt</a:t>
            </a:r>
            <a:r>
              <a:rPr lang="en-US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roup</a:t>
            </a:r>
            <a:r>
              <a:rPr lang="en-US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m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nutes.</a:t>
            </a:r>
          </a:p>
          <a:p>
            <a:pPr marL="342900" marR="38100" lvl="0" indent="-342900" algn="just">
              <a:lnSpc>
                <a:spcPct val="114000"/>
              </a:lnSpc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207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rt</a:t>
            </a:r>
            <a:r>
              <a:rPr lang="en-U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lso</a:t>
            </a:r>
            <a:r>
              <a:rPr lang="en-US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submi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just</a:t>
            </a:r>
            <a:r>
              <a:rPr lang="en-US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ntation</a:t>
            </a:r>
            <a:r>
              <a:rPr lang="en-U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roup mem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l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long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numbe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includ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p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295"/>
              </a:spcBef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9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Regression with the support of 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Collect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Entry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Selection of Variables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Selection of Measurements to each variable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 Development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Run Regression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the Goodness of Fit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Interpret the Results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Goodness of Fit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Coefficient of Determination -R Squared</a:t>
            </a:r>
          </a:p>
          <a:p>
            <a:r>
              <a:rPr lang="en-US" dirty="0" smtClean="0"/>
              <a:t>Test the Overall Fitness of the Model</a:t>
            </a:r>
          </a:p>
          <a:p>
            <a:r>
              <a:rPr lang="en-US" dirty="0" smtClean="0"/>
              <a:t>Test the significance of independent variables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3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Coefficient of Determination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2812" y="2274654"/>
            <a:ext cx="115191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It measures the proportion of the total variation in the dependent variable that is explained by the variation in the independent or explanatory variables in the regression. </a:t>
            </a:r>
          </a:p>
          <a:p>
            <a:pPr algn="ctr" eaLnBrk="0" hangingPunct="0">
              <a:spcBef>
                <a:spcPct val="50000"/>
              </a:spcBef>
            </a:pPr>
            <a:endParaRPr lang="en-US" sz="2800" dirty="0">
              <a:latin typeface="Arial" pitchFamily="34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1035" y="3255963"/>
            <a:ext cx="2889250" cy="83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1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2390104" y="4327525"/>
          <a:ext cx="5213350" cy="2470150"/>
        </p:xfrm>
        <a:graphic>
          <a:graphicData uri="http://schemas.openxmlformats.org/presentationml/2006/ole">
            <p:oleObj spid="_x0000_s1052" name="Worksheet" r:id="rId4" imgW="5702300" imgH="2730500" progId="Excel.Sheet.8">
              <p:embed/>
            </p:oleObj>
          </a:graphicData>
        </a:graphic>
      </p:graphicFrame>
      <p:graphicFrame>
        <p:nvGraphicFramePr>
          <p:cNvPr id="389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29600" y="3255963"/>
          <a:ext cx="1892300" cy="941387"/>
        </p:xfrm>
        <a:graphic>
          <a:graphicData uri="http://schemas.openxmlformats.org/presentationml/2006/ole">
            <p:oleObj spid="_x0000_s1053" name="Equation" r:id="rId5" imgW="1889020" imgH="939756" progId="Equation.3">
              <p:embed/>
            </p:oleObj>
          </a:graphicData>
        </a:graphic>
      </p:graphicFrame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7406425" y="4002016"/>
            <a:ext cx="1047750" cy="14033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918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21" grpId="0" animBg="1"/>
      <p:bldP spid="389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FA7F-5D2D-4870-93DE-AC7CD69BF70E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147" y="977152"/>
            <a:ext cx="8077200" cy="642937"/>
          </a:xfrm>
        </p:spPr>
        <p:txBody>
          <a:bodyPr/>
          <a:lstStyle/>
          <a:p>
            <a:r>
              <a:rPr lang="en-US" sz="2400" b="1" dirty="0"/>
              <a:t>Interpretation of Coefficient of Multiple</a:t>
            </a:r>
            <a:r>
              <a:rPr lang="tr-TR" sz="2400" b="1" dirty="0"/>
              <a:t> </a:t>
            </a:r>
            <a:r>
              <a:rPr lang="en-US" sz="2400" b="1" dirty="0"/>
              <a:t>Determination</a:t>
            </a:r>
            <a:endParaRPr lang="en-GB" sz="2400" b="1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40913" y="2524260"/>
            <a:ext cx="906243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500" dirty="0">
                <a:latin typeface="Tahoma" pitchFamily="34" charset="0"/>
              </a:rPr>
              <a:t>Value lies between 0 and 1.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500" dirty="0">
                <a:latin typeface="Tahoma" pitchFamily="34" charset="0"/>
              </a:rPr>
              <a:t>Ex: 0.95 means 95 % of total variation is explained by the model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500" dirty="0">
                <a:latin typeface="Tahoma" pitchFamily="34" charset="0"/>
              </a:rPr>
              <a:t>Closer to one shows that more of the variation is explained by the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322464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BF0D-5F4F-43AC-82B2-A4809D08EB31}" type="slidenum">
              <a:rPr lang="en-US"/>
              <a:pPr/>
              <a:t>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429" y="1016918"/>
            <a:ext cx="7313612" cy="4540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Testing for Overall Significance</a:t>
            </a:r>
            <a:endParaRPr lang="en-GB" sz="3200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611" y="2253802"/>
            <a:ext cx="9653789" cy="3918397"/>
          </a:xfrm>
        </p:spPr>
        <p:txBody>
          <a:bodyPr>
            <a:normAutofit/>
          </a:bodyPr>
          <a:lstStyle/>
          <a:p>
            <a:r>
              <a:rPr lang="en-US" sz="2500" dirty="0"/>
              <a:t>It shows whether the variation in the independent variables is explained by the variations in the dependent variable.</a:t>
            </a:r>
          </a:p>
          <a:p>
            <a:endParaRPr lang="en-US" sz="2500" dirty="0"/>
          </a:p>
          <a:p>
            <a:r>
              <a:rPr lang="en-US" sz="2500" dirty="0"/>
              <a:t>Use </a:t>
            </a:r>
            <a:r>
              <a:rPr lang="en-US" sz="2500" i="1" dirty="0"/>
              <a:t>F</a:t>
            </a:r>
            <a:r>
              <a:rPr lang="en-US" sz="2500" dirty="0"/>
              <a:t>  Test Statistic</a:t>
            </a:r>
          </a:p>
          <a:p>
            <a:r>
              <a:rPr lang="en-US" sz="2500" dirty="0"/>
              <a:t>Hypotheses: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i="1" dirty="0">
                <a:latin typeface="Symbol" pitchFamily="18" charset="2"/>
              </a:rPr>
              <a:t> = 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i="1" dirty="0">
                <a:latin typeface="Symbol" pitchFamily="18" charset="2"/>
              </a:rPr>
              <a:t> = </a:t>
            </a:r>
            <a:r>
              <a:rPr lang="en-US" i="1" dirty="0"/>
              <a:t>…</a:t>
            </a:r>
            <a:r>
              <a:rPr lang="en-US" i="1" dirty="0">
                <a:latin typeface="Symbol" pitchFamily="18" charset="2"/>
              </a:rPr>
              <a:t> = </a:t>
            </a:r>
            <a:r>
              <a:rPr lang="en-US" i="1" baseline="-25000" dirty="0"/>
              <a:t>k</a:t>
            </a:r>
            <a:r>
              <a:rPr lang="en-US" i="1" dirty="0"/>
              <a:t> = </a:t>
            </a:r>
            <a:r>
              <a:rPr lang="en-US" dirty="0"/>
              <a:t>0 (No </a:t>
            </a:r>
            <a:r>
              <a:rPr lang="en-US" dirty="0" smtClean="0"/>
              <a:t>independent variable affect the dependent variable)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: At least one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i="1" baseline="-25000" dirty="0" err="1"/>
              <a:t>i</a:t>
            </a:r>
            <a:r>
              <a:rPr lang="en-US" dirty="0">
                <a:latin typeface="Symbol" pitchFamily="18" charset="2"/>
              </a:rPr>
              <a:t>   0</a:t>
            </a:r>
            <a:r>
              <a:rPr lang="en-US" dirty="0"/>
              <a:t> ( At least one independent	variable affects </a:t>
            </a:r>
            <a:r>
              <a:rPr lang="en-US" i="1" dirty="0"/>
              <a:t>Y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755698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F76D-3302-492F-BA81-19B328A946D4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09800" y="990601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 Statistic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45640" y="4422518"/>
            <a:ext cx="3770006" cy="1395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1923" t="43896" r="27424" b="32709"/>
          <a:stretch/>
        </p:blipFill>
        <p:spPr>
          <a:xfrm>
            <a:off x="2978330" y="2455817"/>
            <a:ext cx="5884315" cy="147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50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1184</Words>
  <Application>Microsoft Office PowerPoint</Application>
  <PresentationFormat>Custom</PresentationFormat>
  <Paragraphs>263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Ion Boardroom</vt:lpstr>
      <vt:lpstr>Worksheet</vt:lpstr>
      <vt:lpstr>Equation</vt:lpstr>
      <vt:lpstr>Clip</vt:lpstr>
      <vt:lpstr>BEC 30325: MANAGERIAL ECONOMICS </vt:lpstr>
      <vt:lpstr>Slide 2</vt:lpstr>
      <vt:lpstr>Multiple Regression Model</vt:lpstr>
      <vt:lpstr>Multiple Regression with the support of Software</vt:lpstr>
      <vt:lpstr>Test the Goodness of Fit</vt:lpstr>
      <vt:lpstr> Coefficient of Determination </vt:lpstr>
      <vt:lpstr>Interpretation of Coefficient of Multiple Determination</vt:lpstr>
      <vt:lpstr> Testing for Overall Significance</vt:lpstr>
      <vt:lpstr>Slide 9</vt:lpstr>
      <vt:lpstr>Test for Overall Significance Excel Output: Example</vt:lpstr>
      <vt:lpstr>Test for Overall Significance: Example Solution</vt:lpstr>
      <vt:lpstr>  t Test Statistic</vt:lpstr>
      <vt:lpstr> t Test Statistic Excel Output: Example</vt:lpstr>
      <vt:lpstr>t  Test : Example Solution</vt:lpstr>
      <vt:lpstr>Example 01 – Regression Output</vt:lpstr>
      <vt:lpstr>Example 02 – Regression Output</vt:lpstr>
      <vt:lpstr>Questions</vt:lpstr>
      <vt:lpstr>Problems in Regression Analysis</vt:lpstr>
      <vt:lpstr>Practical Consequences of Multicollinearity</vt:lpstr>
      <vt:lpstr>Multicollinearity</vt:lpstr>
      <vt:lpstr>Heteroskedasticity</vt:lpstr>
      <vt:lpstr>Slide 22</vt:lpstr>
      <vt:lpstr>Autocorrelation or serial correlation</vt:lpstr>
      <vt:lpstr>Durbin-Watson Statistic</vt:lpstr>
      <vt:lpstr>Slide 25</vt:lpstr>
      <vt:lpstr>Slide 26</vt:lpstr>
      <vt:lpstr>Slide 27</vt:lpstr>
      <vt:lpstr>Steps in Demand Estimation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 30325: MANAGERIAL ECONOMICS</dc:title>
  <dc:creator>econ department</dc:creator>
  <cp:lastModifiedBy>ITRC</cp:lastModifiedBy>
  <cp:revision>16</cp:revision>
  <dcterms:created xsi:type="dcterms:W3CDTF">2017-10-03T11:52:48Z</dcterms:created>
  <dcterms:modified xsi:type="dcterms:W3CDTF">2018-04-06T07:27:54Z</dcterms:modified>
</cp:coreProperties>
</file>