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300" y="6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973A79A-CA03-41BB-A88B-94FE01EEC62F}" type="datetimeFigureOut">
              <a:rPr lang="en-US" smtClean="0"/>
              <a:pPr/>
              <a:t>3/21/2018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5213863-311B-4D93-827C-778BA6B359FC}" type="slidenum">
              <a:rPr lang="en-US" smtClean="0"/>
              <a:pPr/>
              <a:t>‹#›</a:t>
            </a:fld>
            <a:endParaRPr lang="en-US"/>
          </a:p>
        </p:txBody>
      </p:sp>
    </p:spTree>
    <p:extLst>
      <p:ext uri="{BB962C8B-B14F-4D97-AF65-F5344CB8AC3E}">
        <p14:creationId xmlns:p14="http://schemas.microsoft.com/office/powerpoint/2010/main" xmlns="" val="23751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63ECFA7-C1C8-415F-AF29-B19850B8DA01}" type="datetimeFigureOut">
              <a:rPr lang="en-US" smtClean="0"/>
              <a:pPr/>
              <a:t>3/21/2018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D66C778-9EC6-48A0-9E16-F29A3210741E}" type="slidenum">
              <a:rPr lang="en-US" smtClean="0"/>
              <a:pPr/>
              <a:t>‹#›</a:t>
            </a:fld>
            <a:endParaRPr lang="en-US"/>
          </a:p>
        </p:txBody>
      </p:sp>
    </p:spTree>
    <p:extLst>
      <p:ext uri="{BB962C8B-B14F-4D97-AF65-F5344CB8AC3E}">
        <p14:creationId xmlns:p14="http://schemas.microsoft.com/office/powerpoint/2010/main" xmlns="" val="2433619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bwMode="auto">
          <a:xfrm>
            <a:off x="619125" y="812800"/>
            <a:ext cx="5773738" cy="3248025"/>
          </a:xfrm>
          <a:noFill/>
          <a:ln cap="flat">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Rectangle 3"/>
          <p:cNvSpPr>
            <a:spLocks noGrp="1" noChangeArrowheads="1"/>
          </p:cNvSpPr>
          <p:nvPr>
            <p:ph type="body" idx="1"/>
          </p:nvPr>
        </p:nvSpPr>
        <p:spPr bwMode="auto">
          <a:xfrm>
            <a:off x="936344" y="4431930"/>
            <a:ext cx="5137714" cy="4199520"/>
          </a:xfrm>
          <a:solidFill>
            <a:srgbClr val="FFFFFF"/>
          </a:solidFill>
          <a:ln w="12700" cap="flat">
            <a:solidFill>
              <a:srgbClr val="000000"/>
            </a:solidFill>
            <a:miter lim="800000"/>
            <a:headEnd/>
            <a:tailEnd/>
          </a:ln>
        </p:spPr>
        <p:txBody>
          <a:bodyPr wrap="square" lIns="93824" tIns="46913" rIns="93824" bIns="46913"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xmlns="" val="776311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6C2593-C36D-4BB0-AFC0-D3B0A29E257B}" type="slidenum">
              <a:rPr lang="en-US" altLang="en-US"/>
              <a:pPr/>
              <a:t>13</a:t>
            </a:fld>
            <a:endParaRPr lang="en-US" alt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xmlns="" val="6712959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B0A1D37-8AA7-4123-9711-FC855B9BE60D}" type="datetime1">
              <a:rPr lang="en-GB" smtClean="0">
                <a:solidFill>
                  <a:prstClr val="white">
                    <a:alpha val="60000"/>
                  </a:prstClr>
                </a:solidFill>
              </a:rPr>
              <a:pPr/>
              <a:t>21/03/2018</a:t>
            </a:fld>
            <a:endParaRPr lang="en-GB">
              <a:solidFill>
                <a:prstClr val="white">
                  <a:alpha val="60000"/>
                </a:prstClr>
              </a:solidFill>
            </a:endParaRP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solidFill>
                <a:prstClr val="white">
                  <a:alpha val="60000"/>
                </a:prstClr>
              </a:solidFill>
            </a:endParaRP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37998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67F1C69-EF09-41FD-AB3B-11E2FBFDD81C}" type="datetime1">
              <a:rPr lang="en-GB" smtClean="0">
                <a:solidFill>
                  <a:srgbClr val="B31166"/>
                </a:solidFill>
              </a:rPr>
              <a:pPr/>
              <a:t>21/03/2018</a:t>
            </a:fld>
            <a:endParaRPr lang="en-GB">
              <a:solidFill>
                <a:srgbClr val="B31166"/>
              </a:solidFill>
            </a:endParaRPr>
          </a:p>
        </p:txBody>
      </p:sp>
      <p:sp>
        <p:nvSpPr>
          <p:cNvPr id="6" name="Footer Placeholder 5"/>
          <p:cNvSpPr>
            <a:spLocks noGrp="1"/>
          </p:cNvSpPr>
          <p:nvPr>
            <p:ph type="ftr" sz="quarter" idx="11"/>
          </p:nvPr>
        </p:nvSpPr>
        <p:spPr/>
        <p:txBody>
          <a:bodyPr/>
          <a:lstStyle/>
          <a:p>
            <a:endParaRPr lang="en-GB">
              <a:solidFill>
                <a:srgbClr val="B31166"/>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31249685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67F1C69-EF09-41FD-AB3B-11E2FBFDD81C}" type="datetime1">
              <a:rPr lang="en-GB" smtClean="0">
                <a:solidFill>
                  <a:srgbClr val="B31166"/>
                </a:solidFill>
              </a:rPr>
              <a:pPr/>
              <a:t>21/03/2018</a:t>
            </a:fld>
            <a:endParaRPr lang="en-GB">
              <a:solidFill>
                <a:srgbClr val="B31166"/>
              </a:solidFill>
            </a:endParaRPr>
          </a:p>
        </p:txBody>
      </p:sp>
      <p:sp>
        <p:nvSpPr>
          <p:cNvPr id="5" name="Footer Placeholder 4"/>
          <p:cNvSpPr>
            <a:spLocks noGrp="1"/>
          </p:cNvSpPr>
          <p:nvPr>
            <p:ph type="ftr" sz="quarter" idx="11"/>
          </p:nvPr>
        </p:nvSpPr>
        <p:spPr/>
        <p:txBody>
          <a:bodyPr/>
          <a:lstStyle/>
          <a:p>
            <a:endParaRPr lang="en-GB">
              <a:solidFill>
                <a:srgbClr val="B31166"/>
              </a:solidFill>
            </a:endParaRP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245876287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defTabSz="457200"/>
            <a:r>
              <a:rPr lang="en-US" sz="9600" dirty="0">
                <a:solidFill>
                  <a:srgbClr val="B31166">
                    <a:lumMod val="60000"/>
                    <a:lumOff val="40000"/>
                  </a:srgb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defTabSz="457200"/>
            <a:r>
              <a:rPr lang="en-US" sz="9600" dirty="0">
                <a:solidFill>
                  <a:srgbClr val="B31166">
                    <a:lumMod val="60000"/>
                    <a:lumOff val="40000"/>
                  </a:srgb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67F1C69-EF09-41FD-AB3B-11E2FBFDD81C}" type="datetime1">
              <a:rPr lang="en-GB" smtClean="0">
                <a:solidFill>
                  <a:srgbClr val="B31166"/>
                </a:solidFill>
              </a:rPr>
              <a:pPr/>
              <a:t>21/03/2018</a:t>
            </a:fld>
            <a:endParaRPr lang="en-GB">
              <a:solidFill>
                <a:srgbClr val="B31166"/>
              </a:solidFill>
            </a:endParaRPr>
          </a:p>
        </p:txBody>
      </p:sp>
      <p:sp>
        <p:nvSpPr>
          <p:cNvPr id="5" name="Footer Placeholder 4"/>
          <p:cNvSpPr>
            <a:spLocks noGrp="1"/>
          </p:cNvSpPr>
          <p:nvPr>
            <p:ph type="ftr" sz="quarter" idx="11"/>
          </p:nvPr>
        </p:nvSpPr>
        <p:spPr/>
        <p:txBody>
          <a:bodyPr/>
          <a:lstStyle/>
          <a:p>
            <a:endParaRPr lang="en-GB">
              <a:solidFill>
                <a:srgbClr val="B31166"/>
              </a:solidFill>
            </a:endParaRP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56038134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7F1C69-EF09-41FD-AB3B-11E2FBFDD81C}" type="datetime1">
              <a:rPr lang="en-GB" smtClean="0">
                <a:solidFill>
                  <a:srgbClr val="B31166"/>
                </a:solidFill>
              </a:rPr>
              <a:pPr/>
              <a:t>21/03/2018</a:t>
            </a:fld>
            <a:endParaRPr lang="en-GB">
              <a:solidFill>
                <a:srgbClr val="B31166"/>
              </a:solidFill>
            </a:endParaRPr>
          </a:p>
        </p:txBody>
      </p:sp>
      <p:sp>
        <p:nvSpPr>
          <p:cNvPr id="5" name="Footer Placeholder 4"/>
          <p:cNvSpPr>
            <a:spLocks noGrp="1"/>
          </p:cNvSpPr>
          <p:nvPr>
            <p:ph type="ftr" sz="quarter" idx="11"/>
          </p:nvPr>
        </p:nvSpPr>
        <p:spPr/>
        <p:txBody>
          <a:bodyPr/>
          <a:lstStyle/>
          <a:p>
            <a:endParaRPr lang="en-GB">
              <a:solidFill>
                <a:srgbClr val="B31166"/>
              </a:solidFill>
            </a:endParaRP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144153743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67F1C69-EF09-41FD-AB3B-11E2FBFDD81C}" type="datetime1">
              <a:rPr lang="en-GB" smtClean="0">
                <a:solidFill>
                  <a:srgbClr val="B31166"/>
                </a:solidFill>
              </a:rPr>
              <a:pPr/>
              <a:t>21/03/2018</a:t>
            </a:fld>
            <a:endParaRPr lang="en-GB">
              <a:solidFill>
                <a:srgbClr val="B31166"/>
              </a:solidFill>
            </a:endParaRPr>
          </a:p>
        </p:txBody>
      </p:sp>
      <p:sp>
        <p:nvSpPr>
          <p:cNvPr id="8" name="Footer Placeholder 7"/>
          <p:cNvSpPr>
            <a:spLocks noGrp="1"/>
          </p:cNvSpPr>
          <p:nvPr>
            <p:ph type="ftr" sz="quarter" idx="11"/>
          </p:nvPr>
        </p:nvSpPr>
        <p:spPr/>
        <p:txBody>
          <a:bodyPr/>
          <a:lstStyle/>
          <a:p>
            <a:endParaRPr lang="en-GB">
              <a:solidFill>
                <a:srgbClr val="B31166"/>
              </a:solidFill>
            </a:endParaRPr>
          </a:p>
        </p:txBody>
      </p:sp>
      <p:sp>
        <p:nvSpPr>
          <p:cNvPr id="9" name="Slide Number Placeholder 8"/>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84335000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67F1C69-EF09-41FD-AB3B-11E2FBFDD81C}" type="datetime1">
              <a:rPr lang="en-GB" smtClean="0">
                <a:solidFill>
                  <a:srgbClr val="B31166"/>
                </a:solidFill>
              </a:rPr>
              <a:pPr/>
              <a:t>21/03/2018</a:t>
            </a:fld>
            <a:endParaRPr lang="en-GB">
              <a:solidFill>
                <a:srgbClr val="B31166"/>
              </a:solidFill>
            </a:endParaRPr>
          </a:p>
        </p:txBody>
      </p:sp>
      <p:sp>
        <p:nvSpPr>
          <p:cNvPr id="8" name="Footer Placeholder 7"/>
          <p:cNvSpPr>
            <a:spLocks noGrp="1"/>
          </p:cNvSpPr>
          <p:nvPr>
            <p:ph type="ftr" sz="quarter" idx="11"/>
          </p:nvPr>
        </p:nvSpPr>
        <p:spPr>
          <a:xfrm>
            <a:off x="561111" y="6391838"/>
            <a:ext cx="3644282" cy="304801"/>
          </a:xfrm>
        </p:spPr>
        <p:txBody>
          <a:bodyPr/>
          <a:lstStyle/>
          <a:p>
            <a:endParaRPr lang="en-GB">
              <a:solidFill>
                <a:srgbClr val="B31166"/>
              </a:solidFill>
            </a:endParaRPr>
          </a:p>
        </p:txBody>
      </p:sp>
      <p:sp>
        <p:nvSpPr>
          <p:cNvPr id="9" name="Slide Number Placeholder 8"/>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280675810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2C276D9-4447-47BE-BE07-FEA0D476AED4}" type="datetime1">
              <a:rPr lang="en-GB" smtClean="0">
                <a:solidFill>
                  <a:srgbClr val="B31166"/>
                </a:solidFill>
              </a:rPr>
              <a:pPr/>
              <a:t>21/03/2018</a:t>
            </a:fld>
            <a:endParaRPr lang="en-GB">
              <a:solidFill>
                <a:srgbClr val="B31166"/>
              </a:solidFill>
            </a:endParaRPr>
          </a:p>
        </p:txBody>
      </p:sp>
      <p:sp>
        <p:nvSpPr>
          <p:cNvPr id="5" name="Footer Placeholder 4"/>
          <p:cNvSpPr>
            <a:spLocks noGrp="1"/>
          </p:cNvSpPr>
          <p:nvPr>
            <p:ph type="ftr" sz="quarter" idx="11"/>
          </p:nvPr>
        </p:nvSpPr>
        <p:spPr/>
        <p:txBody>
          <a:bodyPr/>
          <a:lstStyle/>
          <a:p>
            <a:endParaRPr lang="en-GB">
              <a:solidFill>
                <a:srgbClr val="B31166"/>
              </a:solidFill>
            </a:endParaRPr>
          </a:p>
        </p:txBody>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22942000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8BFDE60-1419-4BBD-9328-F4AEF9244D6F}" type="datetime1">
              <a:rPr lang="en-GB" smtClean="0">
                <a:solidFill>
                  <a:srgbClr val="B31166"/>
                </a:solidFill>
              </a:rPr>
              <a:pPr/>
              <a:t>21/03/2018</a:t>
            </a:fld>
            <a:endParaRPr lang="en-GB">
              <a:solidFill>
                <a:srgbClr val="B31166"/>
              </a:solidFill>
            </a:endParaRPr>
          </a:p>
        </p:txBody>
      </p:sp>
      <p:sp>
        <p:nvSpPr>
          <p:cNvPr id="5" name="Footer Placeholder 4"/>
          <p:cNvSpPr>
            <a:spLocks noGrp="1"/>
          </p:cNvSpPr>
          <p:nvPr>
            <p:ph type="ftr" sz="quarter" idx="11"/>
          </p:nvPr>
        </p:nvSpPr>
        <p:spPr/>
        <p:txBody>
          <a:bodyPr/>
          <a:lstStyle/>
          <a:p>
            <a:endParaRPr lang="en-GB">
              <a:solidFill>
                <a:srgbClr val="B31166"/>
              </a:solidFill>
            </a:endParaRP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32332494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02167" y="228600"/>
            <a:ext cx="11387667" cy="1143000"/>
          </a:xfrm>
        </p:spPr>
        <p:txBody>
          <a:bodyPr/>
          <a:lstStyle/>
          <a:p>
            <a:r>
              <a:rPr lang="en-US" smtClean="0"/>
              <a:t>Click to edit Master title style</a:t>
            </a:r>
            <a:endParaRPr lang="tr-TR"/>
          </a:p>
        </p:txBody>
      </p:sp>
      <p:sp>
        <p:nvSpPr>
          <p:cNvPr id="3" name="Table Placeholder 2"/>
          <p:cNvSpPr>
            <a:spLocks noGrp="1"/>
          </p:cNvSpPr>
          <p:nvPr>
            <p:ph type="tbl" idx="1"/>
          </p:nvPr>
        </p:nvSpPr>
        <p:spPr>
          <a:xfrm>
            <a:off x="402167" y="1600200"/>
            <a:ext cx="11387667" cy="4498975"/>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solidFill>
                <a:srgbClr val="B3116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B31166"/>
              </a:solidFill>
            </a:endParaRPr>
          </a:p>
        </p:txBody>
      </p:sp>
      <p:sp>
        <p:nvSpPr>
          <p:cNvPr id="6" name="Rectangle 6"/>
          <p:cNvSpPr>
            <a:spLocks noGrp="1" noChangeArrowheads="1"/>
          </p:cNvSpPr>
          <p:nvPr>
            <p:ph type="sldNum" sz="quarter" idx="12"/>
          </p:nvPr>
        </p:nvSpPr>
        <p:spPr>
          <a:ln/>
        </p:spPr>
        <p:txBody>
          <a:bodyPr/>
          <a:lstStyle>
            <a:lvl1pPr>
              <a:defRPr/>
            </a:lvl1pPr>
          </a:lstStyle>
          <a:p>
            <a:fld id="{F91DD9AB-C047-4B23-8ACA-9AACFFCE9AF6}" type="slidenum">
              <a:rPr lang="zh-TW" altLang="en-US">
                <a:solidFill>
                  <a:prstClr val="white"/>
                </a:solidFill>
              </a:rPr>
              <a:pPr/>
              <a:t>‹#›</a:t>
            </a:fld>
            <a:endParaRPr lang="en-US" altLang="zh-TW">
              <a:solidFill>
                <a:prstClr val="white"/>
              </a:solidFill>
            </a:endParaRPr>
          </a:p>
        </p:txBody>
      </p:sp>
    </p:spTree>
    <p:extLst>
      <p:ext uri="{BB962C8B-B14F-4D97-AF65-F5344CB8AC3E}">
        <p14:creationId xmlns:p14="http://schemas.microsoft.com/office/powerpoint/2010/main" xmlns="" val="3927081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826684" y="301625"/>
            <a:ext cx="975148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26684" y="1827213"/>
            <a:ext cx="4773083"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6802967" y="1827213"/>
            <a:ext cx="4775200" cy="4114800"/>
          </a:xfrm>
        </p:spPr>
        <p:txBody>
          <a:bodyPr/>
          <a:lstStyle/>
          <a:p>
            <a:endParaRPr lang="en-US"/>
          </a:p>
        </p:txBody>
      </p:sp>
      <p:sp>
        <p:nvSpPr>
          <p:cNvPr id="5" name="Date Placeholder 4"/>
          <p:cNvSpPr>
            <a:spLocks noGrp="1"/>
          </p:cNvSpPr>
          <p:nvPr>
            <p:ph type="dt" sz="half" idx="10"/>
          </p:nvPr>
        </p:nvSpPr>
        <p:spPr>
          <a:xfrm>
            <a:off x="609600" y="6248400"/>
            <a:ext cx="28448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737600" y="6019800"/>
            <a:ext cx="2844800" cy="457200"/>
          </a:xfrm>
        </p:spPr>
        <p:txBody>
          <a:bodyPr/>
          <a:lstStyle>
            <a:lvl1pPr>
              <a:defRPr/>
            </a:lvl1pPr>
          </a:lstStyle>
          <a:p>
            <a:fld id="{198191A0-BE85-4B30-81D4-6089C89471ED}" type="slidenum">
              <a:rPr lang="en-US" altLang="en-US"/>
              <a:pPr/>
              <a:t>‹#›</a:t>
            </a:fld>
            <a:endParaRPr lang="en-US" altLang="en-US"/>
          </a:p>
        </p:txBody>
      </p:sp>
    </p:spTree>
    <p:extLst>
      <p:ext uri="{BB962C8B-B14F-4D97-AF65-F5344CB8AC3E}">
        <p14:creationId xmlns:p14="http://schemas.microsoft.com/office/powerpoint/2010/main" xmlns="" val="67900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648574-85EC-48A8-BE09-64482F588B30}" type="datetime1">
              <a:rPr lang="en-GB" smtClean="0">
                <a:solidFill>
                  <a:srgbClr val="B31166"/>
                </a:solidFill>
              </a:rPr>
              <a:pPr/>
              <a:t>21/03/2018</a:t>
            </a:fld>
            <a:endParaRPr lang="en-GB">
              <a:solidFill>
                <a:srgbClr val="B31166"/>
              </a:solidFill>
            </a:endParaRPr>
          </a:p>
        </p:txBody>
      </p:sp>
      <p:sp>
        <p:nvSpPr>
          <p:cNvPr id="5" name="Footer Placeholder 4"/>
          <p:cNvSpPr>
            <a:spLocks noGrp="1"/>
          </p:cNvSpPr>
          <p:nvPr>
            <p:ph type="ftr" sz="quarter" idx="11"/>
          </p:nvPr>
        </p:nvSpPr>
        <p:spPr/>
        <p:txBody>
          <a:bodyPr/>
          <a:lstStyle/>
          <a:p>
            <a:endParaRPr lang="en-GB">
              <a:solidFill>
                <a:srgbClr val="B31166"/>
              </a:solidFill>
            </a:endParaRPr>
          </a:p>
        </p:txBody>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949351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6684" y="301625"/>
            <a:ext cx="975148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26684" y="1827213"/>
            <a:ext cx="4773083"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02967" y="1827213"/>
            <a:ext cx="4775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8400"/>
            <a:ext cx="28448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737600" y="6019800"/>
            <a:ext cx="2844800" cy="457200"/>
          </a:xfrm>
        </p:spPr>
        <p:txBody>
          <a:bodyPr/>
          <a:lstStyle>
            <a:lvl1pPr>
              <a:defRPr/>
            </a:lvl1pPr>
          </a:lstStyle>
          <a:p>
            <a:fld id="{9614C058-EC41-41CC-98C8-F89303235018}" type="slidenum">
              <a:rPr lang="en-US" altLang="en-US"/>
              <a:pPr/>
              <a:t>‹#›</a:t>
            </a:fld>
            <a:endParaRPr lang="en-US" altLang="en-US"/>
          </a:p>
        </p:txBody>
      </p:sp>
    </p:spTree>
    <p:extLst>
      <p:ext uri="{BB962C8B-B14F-4D97-AF65-F5344CB8AC3E}">
        <p14:creationId xmlns:p14="http://schemas.microsoft.com/office/powerpoint/2010/main" xmlns="" val="3931071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134C1B-CEE7-4BB9-8AAD-389B9C5E837E}" type="datetime1">
              <a:rPr lang="en-GB" smtClean="0">
                <a:solidFill>
                  <a:srgbClr val="B31166"/>
                </a:solidFill>
              </a:rPr>
              <a:pPr/>
              <a:t>21/03/2018</a:t>
            </a:fld>
            <a:endParaRPr lang="en-GB">
              <a:solidFill>
                <a:srgbClr val="B31166"/>
              </a:solidFill>
            </a:endParaRPr>
          </a:p>
        </p:txBody>
      </p:sp>
      <p:sp>
        <p:nvSpPr>
          <p:cNvPr id="5" name="Footer Placeholder 4"/>
          <p:cNvSpPr>
            <a:spLocks noGrp="1"/>
          </p:cNvSpPr>
          <p:nvPr>
            <p:ph type="ftr" sz="quarter" idx="11"/>
          </p:nvPr>
        </p:nvSpPr>
        <p:spPr/>
        <p:txBody>
          <a:bodyPr/>
          <a:lstStyle/>
          <a:p>
            <a:endParaRPr lang="en-GB">
              <a:solidFill>
                <a:srgbClr val="B31166"/>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309218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7A66A4-A2F6-4AB6-B629-3FBE9C4E3B4E}" type="datetime1">
              <a:rPr lang="en-GB" smtClean="0">
                <a:solidFill>
                  <a:srgbClr val="B31166"/>
                </a:solidFill>
              </a:rPr>
              <a:pPr/>
              <a:t>21/03/2018</a:t>
            </a:fld>
            <a:endParaRPr lang="en-GB">
              <a:solidFill>
                <a:srgbClr val="B31166"/>
              </a:solidFill>
            </a:endParaRPr>
          </a:p>
        </p:txBody>
      </p:sp>
      <p:sp>
        <p:nvSpPr>
          <p:cNvPr id="6" name="Footer Placeholder 5"/>
          <p:cNvSpPr>
            <a:spLocks noGrp="1"/>
          </p:cNvSpPr>
          <p:nvPr>
            <p:ph type="ftr" sz="quarter" idx="11"/>
          </p:nvPr>
        </p:nvSpPr>
        <p:spPr/>
        <p:txBody>
          <a:bodyPr/>
          <a:lstStyle/>
          <a:p>
            <a:endParaRPr lang="en-GB">
              <a:solidFill>
                <a:srgbClr val="B31166"/>
              </a:solidFill>
            </a:endParaRPr>
          </a:p>
        </p:txBody>
      </p:sp>
      <p:sp>
        <p:nvSpPr>
          <p:cNvPr id="7" name="Slide Number Placeholder 6"/>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226517292"/>
      </p:ext>
    </p:extLst>
  </p:cSld>
  <p:clrMapOvr>
    <a:masterClrMapping/>
  </p:clrMapOvr>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53FE9F-0CF4-4C58-B280-526F4C97575E}" type="datetime1">
              <a:rPr lang="en-GB" smtClean="0">
                <a:solidFill>
                  <a:srgbClr val="B31166"/>
                </a:solidFill>
              </a:rPr>
              <a:pPr/>
              <a:t>21/03/2018</a:t>
            </a:fld>
            <a:endParaRPr lang="en-GB">
              <a:solidFill>
                <a:srgbClr val="B31166"/>
              </a:solidFill>
            </a:endParaRPr>
          </a:p>
        </p:txBody>
      </p:sp>
      <p:sp>
        <p:nvSpPr>
          <p:cNvPr id="8" name="Footer Placeholder 7"/>
          <p:cNvSpPr>
            <a:spLocks noGrp="1"/>
          </p:cNvSpPr>
          <p:nvPr>
            <p:ph type="ftr" sz="quarter" idx="11"/>
          </p:nvPr>
        </p:nvSpPr>
        <p:spPr/>
        <p:txBody>
          <a:bodyPr/>
          <a:lstStyle/>
          <a:p>
            <a:endParaRPr lang="en-GB">
              <a:solidFill>
                <a:srgbClr val="B31166"/>
              </a:solidFill>
            </a:endParaRPr>
          </a:p>
        </p:txBody>
      </p:sp>
      <p:sp>
        <p:nvSpPr>
          <p:cNvPr id="9" name="Slide Number Placeholder 8"/>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1685825923"/>
      </p:ext>
    </p:extLst>
  </p:cSld>
  <p:clrMapOvr>
    <a:masterClrMapping/>
  </p:clrMapOvr>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C23A63-C384-4576-A8C8-AA850AB33C93}" type="datetime1">
              <a:rPr lang="en-GB" smtClean="0">
                <a:solidFill>
                  <a:srgbClr val="B31166"/>
                </a:solidFill>
              </a:rPr>
              <a:pPr/>
              <a:t>21/03/2018</a:t>
            </a:fld>
            <a:endParaRPr lang="en-GB">
              <a:solidFill>
                <a:srgbClr val="B31166"/>
              </a:solidFill>
            </a:endParaRPr>
          </a:p>
        </p:txBody>
      </p:sp>
      <p:sp>
        <p:nvSpPr>
          <p:cNvPr id="4" name="Footer Placeholder 3"/>
          <p:cNvSpPr>
            <a:spLocks noGrp="1"/>
          </p:cNvSpPr>
          <p:nvPr>
            <p:ph type="ftr" sz="quarter" idx="11"/>
          </p:nvPr>
        </p:nvSpPr>
        <p:spPr/>
        <p:txBody>
          <a:bodyPr/>
          <a:lstStyle/>
          <a:p>
            <a:endParaRPr lang="en-GB">
              <a:solidFill>
                <a:srgbClr val="B31166"/>
              </a:solidFill>
            </a:endParaRPr>
          </a:p>
        </p:txBody>
      </p:sp>
      <p:sp>
        <p:nvSpPr>
          <p:cNvPr id="5" name="Slide Number Placeholder 4"/>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209597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9794D-91CE-4C8F-88C1-0E62D808CC6F}" type="datetime1">
              <a:rPr lang="en-GB" smtClean="0">
                <a:solidFill>
                  <a:srgbClr val="B31166"/>
                </a:solidFill>
              </a:rPr>
              <a:pPr/>
              <a:t>21/03/2018</a:t>
            </a:fld>
            <a:endParaRPr lang="en-GB">
              <a:solidFill>
                <a:srgbClr val="B31166"/>
              </a:solidFill>
            </a:endParaRPr>
          </a:p>
        </p:txBody>
      </p:sp>
      <p:sp>
        <p:nvSpPr>
          <p:cNvPr id="3" name="Footer Placeholder 2"/>
          <p:cNvSpPr>
            <a:spLocks noGrp="1"/>
          </p:cNvSpPr>
          <p:nvPr>
            <p:ph type="ftr" sz="quarter" idx="11"/>
          </p:nvPr>
        </p:nvSpPr>
        <p:spPr/>
        <p:txBody>
          <a:bodyPr/>
          <a:lstStyle/>
          <a:p>
            <a:endParaRPr lang="en-GB">
              <a:solidFill>
                <a:srgbClr val="B31166"/>
              </a:solidFill>
            </a:endParaRP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388798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830355-7633-4FA3-B29F-C547F4F847D8}" type="datetime1">
              <a:rPr lang="en-GB" smtClean="0">
                <a:solidFill>
                  <a:srgbClr val="B31166"/>
                </a:solidFill>
              </a:rPr>
              <a:pPr/>
              <a:t>21/03/2018</a:t>
            </a:fld>
            <a:endParaRPr lang="en-GB">
              <a:solidFill>
                <a:srgbClr val="B31166"/>
              </a:solidFill>
            </a:endParaRPr>
          </a:p>
        </p:txBody>
      </p:sp>
      <p:sp>
        <p:nvSpPr>
          <p:cNvPr id="6" name="Footer Placeholder 5"/>
          <p:cNvSpPr>
            <a:spLocks noGrp="1"/>
          </p:cNvSpPr>
          <p:nvPr>
            <p:ph type="ftr" sz="quarter" idx="11"/>
          </p:nvPr>
        </p:nvSpPr>
        <p:spPr/>
        <p:txBody>
          <a:bodyPr/>
          <a:lstStyle/>
          <a:p>
            <a:endParaRPr lang="en-GB">
              <a:solidFill>
                <a:srgbClr val="B31166"/>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1627039834"/>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5E0CBCC-83DC-429C-A4F2-AA86D2651FE2}" type="datetime1">
              <a:rPr lang="en-GB" smtClean="0">
                <a:solidFill>
                  <a:srgbClr val="B31166"/>
                </a:solidFill>
              </a:rPr>
              <a:pPr/>
              <a:t>21/03/2018</a:t>
            </a:fld>
            <a:endParaRPr lang="en-GB">
              <a:solidFill>
                <a:srgbClr val="B31166"/>
              </a:solidFill>
            </a:endParaRPr>
          </a:p>
        </p:txBody>
      </p:sp>
      <p:sp>
        <p:nvSpPr>
          <p:cNvPr id="6" name="Footer Placeholder 5"/>
          <p:cNvSpPr>
            <a:spLocks noGrp="1"/>
          </p:cNvSpPr>
          <p:nvPr>
            <p:ph type="ftr" sz="quarter" idx="11"/>
          </p:nvPr>
        </p:nvSpPr>
        <p:spPr/>
        <p:txBody>
          <a:bodyPr/>
          <a:lstStyle/>
          <a:p>
            <a:endParaRPr lang="en-GB">
              <a:solidFill>
                <a:srgbClr val="B31166"/>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8371FB-5D2B-430C-ADB4-9BE9180A17C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xmlns="" val="101216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pPr defTabSz="457200"/>
            <a:fld id="{E67F1C69-EF09-41FD-AB3B-11E2FBFDD81C}" type="datetime1">
              <a:rPr lang="en-GB" smtClean="0">
                <a:solidFill>
                  <a:srgbClr val="B31166"/>
                </a:solidFill>
              </a:rPr>
              <a:pPr defTabSz="457200"/>
              <a:t>21/03/2018</a:t>
            </a:fld>
            <a:endParaRPr lang="en-GB">
              <a:solidFill>
                <a:srgbClr val="B31166"/>
              </a:solidFill>
            </a:endParaRP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pPr defTabSz="457200"/>
            <a:endParaRPr lang="en-GB">
              <a:solidFill>
                <a:srgbClr val="B31166"/>
              </a:solidFill>
            </a:endParaRP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pPr defTabSz="457200"/>
            <a:fld id="{E18371FB-5D2B-430C-ADB4-9BE9180A17CB}" type="slidenum">
              <a:rPr lang="en-GB" smtClean="0">
                <a:solidFill>
                  <a:prstClr val="white"/>
                </a:solidFill>
              </a:rPr>
              <a:pPr defTabSz="457200"/>
              <a:t>‹#›</a:t>
            </a:fld>
            <a:endParaRPr lang="en-GB">
              <a:solidFill>
                <a:prstClr val="white"/>
              </a:solidFill>
            </a:endParaRPr>
          </a:p>
        </p:txBody>
      </p:sp>
    </p:spTree>
    <p:extLst>
      <p:ext uri="{BB962C8B-B14F-4D97-AF65-F5344CB8AC3E}">
        <p14:creationId xmlns:p14="http://schemas.microsoft.com/office/powerpoint/2010/main" xmlns="" val="916163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6.xml"/><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9.xml"/><Relationship Id="rId1" Type="http://schemas.openxmlformats.org/officeDocument/2006/relationships/vmlDrawing" Target="../drawings/vmlDrawing1.v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9000">
              <a:schemeClr val="bg2">
                <a:tint val="96000"/>
                <a:shade val="100000"/>
                <a:hueMod val="270000"/>
                <a:satMod val="200000"/>
                <a:lumMod val="128000"/>
              </a:schemeClr>
            </a:gs>
            <a:gs pos="88000">
              <a:schemeClr val="bg2">
                <a:lumMod val="60000"/>
                <a:lumOff val="40000"/>
              </a:schemeClr>
            </a:gs>
            <a:gs pos="100000">
              <a:schemeClr val="bg2">
                <a:shade val="78000"/>
                <a:hueMod val="44000"/>
                <a:satMod val="200000"/>
                <a:lumMod val="69000"/>
              </a:schemeClr>
            </a:gs>
          </a:gsLst>
          <a:lin ang="2520000" scaled="0"/>
          <a:tileRect/>
        </a:gradFill>
        <a:effectLst/>
      </p:bgPr>
    </p:bg>
    <p:spTree>
      <p:nvGrpSpPr>
        <p:cNvPr id="1" name=""/>
        <p:cNvGrpSpPr/>
        <p:nvPr/>
      </p:nvGrpSpPr>
      <p:grpSpPr>
        <a:xfrm>
          <a:off x="0" y="0"/>
          <a:ext cx="0" cy="0"/>
          <a:chOff x="0" y="0"/>
          <a:chExt cx="0" cy="0"/>
        </a:xfrm>
      </p:grpSpPr>
      <p:sp>
        <p:nvSpPr>
          <p:cNvPr id="3074" name="Title 6"/>
          <p:cNvSpPr>
            <a:spLocks noGrp="1"/>
          </p:cNvSpPr>
          <p:nvPr>
            <p:ph type="ctrTitle"/>
          </p:nvPr>
        </p:nvSpPr>
        <p:spPr>
          <a:xfrm>
            <a:off x="1668117" y="1121404"/>
            <a:ext cx="9067800" cy="612371"/>
          </a:xfrm>
        </p:spPr>
        <p:txBody>
          <a:bodyPr/>
          <a:lstStyle/>
          <a:p>
            <a:r>
              <a:rPr lang="en-US" altLang="en-US" sz="3600" b="1" dirty="0">
                <a:latin typeface="Arial" panose="020B0604020202020204" pitchFamily="34" charset="0"/>
                <a:cs typeface="Arial" panose="020B0604020202020204" pitchFamily="34" charset="0"/>
              </a:rPr>
              <a:t>BEC 30325: MANAGERIAL ECONOMICS </a:t>
            </a:r>
          </a:p>
        </p:txBody>
      </p:sp>
      <p:sp>
        <p:nvSpPr>
          <p:cNvPr id="3077" name="Rectangle 3"/>
          <p:cNvSpPr>
            <a:spLocks noChangeArrowheads="1"/>
          </p:cNvSpPr>
          <p:nvPr/>
        </p:nvSpPr>
        <p:spPr bwMode="auto">
          <a:xfrm>
            <a:off x="4339195" y="1813637"/>
            <a:ext cx="329360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457200">
              <a:spcBef>
                <a:spcPct val="0"/>
              </a:spcBef>
              <a:buFontTx/>
              <a:buNone/>
            </a:pPr>
            <a:r>
              <a:rPr lang="en-US" altLang="en-US" sz="2400" dirty="0">
                <a:solidFill>
                  <a:srgbClr val="E33D6F">
                    <a:lumMod val="40000"/>
                    <a:lumOff val="60000"/>
                  </a:srgbClr>
                </a:solidFill>
                <a:latin typeface="Arial" panose="020B0604020202020204" pitchFamily="34" charset="0"/>
              </a:rPr>
              <a:t>Session </a:t>
            </a:r>
            <a:r>
              <a:rPr lang="en-US" altLang="en-US" sz="2400" dirty="0" smtClean="0">
                <a:solidFill>
                  <a:srgbClr val="E33D6F">
                    <a:lumMod val="40000"/>
                    <a:lumOff val="60000"/>
                  </a:srgbClr>
                </a:solidFill>
                <a:latin typeface="Arial" panose="020B0604020202020204" pitchFamily="34" charset="0"/>
              </a:rPr>
              <a:t>03</a:t>
            </a:r>
            <a:endParaRPr lang="en-US" altLang="en-US" sz="2400" dirty="0">
              <a:solidFill>
                <a:srgbClr val="E33D6F">
                  <a:lumMod val="40000"/>
                  <a:lumOff val="60000"/>
                </a:srgbClr>
              </a:solidFill>
              <a:latin typeface="Arial" panose="020B0604020202020204" pitchFamily="34" charset="0"/>
            </a:endParaRPr>
          </a:p>
        </p:txBody>
      </p:sp>
      <p:sp>
        <p:nvSpPr>
          <p:cNvPr id="3078" name="TextBox 4"/>
          <p:cNvSpPr txBox="1">
            <a:spLocks noChangeArrowheads="1"/>
          </p:cNvSpPr>
          <p:nvPr/>
        </p:nvSpPr>
        <p:spPr bwMode="auto">
          <a:xfrm>
            <a:off x="2041604" y="5517074"/>
            <a:ext cx="799011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457200">
              <a:spcBef>
                <a:spcPct val="0"/>
              </a:spcBef>
              <a:buFontTx/>
              <a:buNone/>
            </a:pPr>
            <a:r>
              <a:rPr lang="en-US" altLang="en-US" sz="2400" dirty="0">
                <a:solidFill>
                  <a:prstClr val="white">
                    <a:lumMod val="65000"/>
                  </a:prstClr>
                </a:solidFill>
                <a:latin typeface="Arial" panose="020B0604020202020204" pitchFamily="34" charset="0"/>
              </a:rPr>
              <a:t>Dr. </a:t>
            </a:r>
            <a:r>
              <a:rPr lang="en-US" altLang="en-US" sz="2400" dirty="0" err="1">
                <a:solidFill>
                  <a:prstClr val="white">
                    <a:lumMod val="65000"/>
                  </a:prstClr>
                </a:solidFill>
                <a:latin typeface="Arial" panose="020B0604020202020204" pitchFamily="34" charset="0"/>
              </a:rPr>
              <a:t>Sumudu</a:t>
            </a:r>
            <a:r>
              <a:rPr lang="en-US" altLang="en-US" sz="2400" dirty="0">
                <a:solidFill>
                  <a:prstClr val="white">
                    <a:lumMod val="65000"/>
                  </a:prstClr>
                </a:solidFill>
                <a:latin typeface="Arial" panose="020B0604020202020204" pitchFamily="34" charset="0"/>
              </a:rPr>
              <a:t> </a:t>
            </a:r>
            <a:r>
              <a:rPr lang="en-US" altLang="en-US" sz="2400" dirty="0" err="1">
                <a:solidFill>
                  <a:prstClr val="white">
                    <a:lumMod val="65000"/>
                  </a:prstClr>
                </a:solidFill>
                <a:latin typeface="Arial" panose="020B0604020202020204" pitchFamily="34" charset="0"/>
              </a:rPr>
              <a:t>Perera</a:t>
            </a:r>
            <a:endParaRPr lang="en-US" altLang="en-US" sz="2400" dirty="0">
              <a:solidFill>
                <a:prstClr val="white">
                  <a:lumMod val="65000"/>
                </a:prstClr>
              </a:solidFill>
              <a:latin typeface="Arial" panose="020B0604020202020204" pitchFamily="34" charset="0"/>
            </a:endParaRPr>
          </a:p>
        </p:txBody>
      </p:sp>
      <p:sp>
        <p:nvSpPr>
          <p:cNvPr id="8" name="Rectangle 1027"/>
          <p:cNvSpPr>
            <a:spLocks noGrp="1" noChangeArrowheads="1"/>
          </p:cNvSpPr>
          <p:nvPr>
            <p:ph type="subTitle" idx="1"/>
          </p:nvPr>
        </p:nvSpPr>
        <p:spPr>
          <a:xfrm>
            <a:off x="1558344" y="2975020"/>
            <a:ext cx="9692728" cy="907982"/>
          </a:xfrm>
        </p:spPr>
        <p:txBody>
          <a:bodyPr rtlCol="0">
            <a:noAutofit/>
          </a:bodyPr>
          <a:lstStyle/>
          <a:p>
            <a:pPr marL="36513" algn="ctr">
              <a:spcBef>
                <a:spcPct val="0"/>
              </a:spcBef>
              <a:defRPr/>
            </a:pPr>
            <a:r>
              <a:rPr lang="en-US" sz="4400" b="1" dirty="0"/>
              <a:t>	Demand E</a:t>
            </a:r>
            <a:r>
              <a:rPr lang="en-US" sz="4400" b="1" dirty="0" smtClean="0"/>
              <a:t>stimation (Part – II) </a:t>
            </a:r>
            <a:endParaRPr lang="en-US" sz="4400" dirty="0">
              <a:solidFill>
                <a:srgbClr val="002060"/>
              </a:solidFill>
              <a:latin typeface="Arial" charset="0"/>
              <a:cs typeface="Arial" charset="0"/>
            </a:endParaRPr>
          </a:p>
        </p:txBody>
      </p:sp>
    </p:spTree>
    <p:extLst>
      <p:ext uri="{BB962C8B-B14F-4D97-AF65-F5344CB8AC3E}">
        <p14:creationId xmlns:p14="http://schemas.microsoft.com/office/powerpoint/2010/main" xmlns="" val="1686336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147AA06-B3AF-4CC3-9FE8-8D4C987790B5}" type="slidenum">
              <a:rPr lang="en-US" altLang="en-US"/>
              <a:pPr/>
              <a:t>10</a:t>
            </a:fld>
            <a:endParaRPr lang="en-US" altLang="en-US"/>
          </a:p>
        </p:txBody>
      </p:sp>
      <p:sp>
        <p:nvSpPr>
          <p:cNvPr id="19458" name="Rectangle 2"/>
          <p:cNvSpPr>
            <a:spLocks noGrp="1" noChangeArrowheads="1"/>
          </p:cNvSpPr>
          <p:nvPr>
            <p:ph type="title"/>
          </p:nvPr>
        </p:nvSpPr>
        <p:spPr>
          <a:xfrm>
            <a:off x="2872581" y="974771"/>
            <a:ext cx="6827838" cy="647700"/>
          </a:xfrm>
        </p:spPr>
        <p:txBody>
          <a:bodyPr/>
          <a:lstStyle/>
          <a:p>
            <a:r>
              <a:rPr lang="en-US" altLang="en-US" sz="2800" b="1" dirty="0"/>
              <a:t>Regression Analysis</a:t>
            </a:r>
          </a:p>
        </p:txBody>
      </p:sp>
      <p:sp>
        <p:nvSpPr>
          <p:cNvPr id="19459" name="Rectangle 3"/>
          <p:cNvSpPr>
            <a:spLocks noGrp="1" noChangeArrowheads="1"/>
          </p:cNvSpPr>
          <p:nvPr>
            <p:ph type="body" idx="1"/>
          </p:nvPr>
        </p:nvSpPr>
        <p:spPr>
          <a:xfrm>
            <a:off x="857518" y="2280634"/>
            <a:ext cx="10527407" cy="4145924"/>
          </a:xfrm>
        </p:spPr>
        <p:txBody>
          <a:bodyPr>
            <a:normAutofit fontScale="92500" lnSpcReduction="20000"/>
          </a:bodyPr>
          <a:lstStyle/>
          <a:p>
            <a:pPr>
              <a:lnSpc>
                <a:spcPct val="150000"/>
              </a:lnSpc>
            </a:pPr>
            <a:r>
              <a:rPr lang="en-US" altLang="en-US" sz="2800" dirty="0"/>
              <a:t>Regression analysis: is a statistical technique for obtaining the line that best fits the data points so that all researchers can reach the same results.</a:t>
            </a:r>
          </a:p>
          <a:p>
            <a:pPr>
              <a:lnSpc>
                <a:spcPct val="150000"/>
              </a:lnSpc>
            </a:pPr>
            <a:r>
              <a:rPr lang="en-US" altLang="en-US" sz="2800" dirty="0"/>
              <a:t>Regression Line: Line of Best Fit</a:t>
            </a:r>
          </a:p>
          <a:p>
            <a:pPr>
              <a:lnSpc>
                <a:spcPct val="150000"/>
              </a:lnSpc>
            </a:pPr>
            <a:r>
              <a:rPr lang="en-US" altLang="en-US" sz="2800" dirty="0"/>
              <a:t>Regression Line: Minimizes the sum of the squared vertical deviations (e</a:t>
            </a:r>
            <a:r>
              <a:rPr lang="en-US" altLang="en-US" sz="2800" baseline="-25000" dirty="0"/>
              <a:t>t</a:t>
            </a:r>
            <a:r>
              <a:rPr lang="en-US" altLang="en-US" sz="2800" dirty="0"/>
              <a:t>) of each point from the regression line. </a:t>
            </a:r>
          </a:p>
          <a:p>
            <a:pPr>
              <a:lnSpc>
                <a:spcPct val="150000"/>
              </a:lnSpc>
            </a:pPr>
            <a:r>
              <a:rPr lang="en-US" altLang="en-US" sz="2800" dirty="0"/>
              <a:t>This is the method called Ordinary Least Squares (OLS). </a:t>
            </a:r>
          </a:p>
        </p:txBody>
      </p:sp>
    </p:spTree>
    <p:extLst>
      <p:ext uri="{BB962C8B-B14F-4D97-AF65-F5344CB8AC3E}">
        <p14:creationId xmlns:p14="http://schemas.microsoft.com/office/powerpoint/2010/main" xmlns="" val="40859411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 calcmode="lin" valueType="num">
                                      <p:cBhvr additive="base">
                                        <p:cTn id="13"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9">
                                            <p:txEl>
                                              <p:pRg st="1" end="1"/>
                                            </p:txEl>
                                          </p:spTgt>
                                        </p:tgtEl>
                                        <p:attrNameLst>
                                          <p:attrName>style.visibility</p:attrName>
                                        </p:attrNameLst>
                                      </p:cBhvr>
                                      <p:to>
                                        <p:strVal val="visible"/>
                                      </p:to>
                                    </p:set>
                                    <p:anim calcmode="lin" valueType="num">
                                      <p:cBhvr additive="base">
                                        <p:cTn id="19"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59">
                                            <p:txEl>
                                              <p:pRg st="2" end="2"/>
                                            </p:txEl>
                                          </p:spTgt>
                                        </p:tgtEl>
                                        <p:attrNameLst>
                                          <p:attrName>style.visibility</p:attrName>
                                        </p:attrNameLst>
                                      </p:cBhvr>
                                      <p:to>
                                        <p:strVal val="visible"/>
                                      </p:to>
                                    </p:set>
                                    <p:anim calcmode="lin" valueType="num">
                                      <p:cBhvr additive="base">
                                        <p:cTn id="25"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459">
                                            <p:txEl>
                                              <p:pRg st="3" end="3"/>
                                            </p:txEl>
                                          </p:spTgt>
                                        </p:tgtEl>
                                        <p:attrNameLst>
                                          <p:attrName>style.visibility</p:attrName>
                                        </p:attrNameLst>
                                      </p:cBhvr>
                                      <p:to>
                                        <p:strVal val="visible"/>
                                      </p:to>
                                    </p:set>
                                    <p:anim calcmode="lin" valueType="num">
                                      <p:cBhvr additive="base">
                                        <p:cTn id="31"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914BF97-9283-4B0C-B866-AD7A24099EA3}" type="slidenum">
              <a:rPr lang="en-US" altLang="en-US"/>
              <a:pPr/>
              <a:t>11</a:t>
            </a:fld>
            <a:endParaRPr lang="en-US" altLang="en-US"/>
          </a:p>
        </p:txBody>
      </p:sp>
      <p:sp>
        <p:nvSpPr>
          <p:cNvPr id="207874" name="Rectangle 2"/>
          <p:cNvSpPr>
            <a:spLocks noGrp="1" noChangeArrowheads="1"/>
          </p:cNvSpPr>
          <p:nvPr>
            <p:ph type="title"/>
          </p:nvPr>
        </p:nvSpPr>
        <p:spPr>
          <a:xfrm>
            <a:off x="838200" y="998962"/>
            <a:ext cx="6827838" cy="647700"/>
          </a:xfrm>
        </p:spPr>
        <p:txBody>
          <a:bodyPr/>
          <a:lstStyle/>
          <a:p>
            <a:pPr algn="ctr"/>
            <a:r>
              <a:rPr lang="en-US" altLang="en-US" sz="3200" b="1" dirty="0"/>
              <a:t>Purpose of</a:t>
            </a:r>
            <a:r>
              <a:rPr lang="en-US" altLang="en-US" dirty="0"/>
              <a:t> </a:t>
            </a:r>
            <a:r>
              <a:rPr lang="en-US" altLang="en-US" sz="3200" b="1" dirty="0"/>
              <a:t>Regression Analysis</a:t>
            </a:r>
            <a:endParaRPr lang="en-GB" altLang="en-US" sz="3200" b="1" dirty="0"/>
          </a:p>
        </p:txBody>
      </p:sp>
      <p:sp>
        <p:nvSpPr>
          <p:cNvPr id="207875" name="Rectangle 3"/>
          <p:cNvSpPr>
            <a:spLocks noGrp="1" noChangeArrowheads="1"/>
          </p:cNvSpPr>
          <p:nvPr>
            <p:ph type="body" idx="1"/>
          </p:nvPr>
        </p:nvSpPr>
        <p:spPr>
          <a:xfrm>
            <a:off x="632137" y="2164702"/>
            <a:ext cx="10533845" cy="4236098"/>
          </a:xfrm>
          <a:noFill/>
          <a:ln/>
        </p:spPr>
        <p:txBody>
          <a:bodyPr vert="horz" lIns="85342" tIns="42672" rIns="85342" bIns="42672" rtlCol="0">
            <a:normAutofit fontScale="92500"/>
          </a:bodyPr>
          <a:lstStyle/>
          <a:p>
            <a:pPr>
              <a:lnSpc>
                <a:spcPct val="150000"/>
              </a:lnSpc>
            </a:pPr>
            <a:r>
              <a:rPr lang="en-US" altLang="en-US" sz="2800" dirty="0"/>
              <a:t>Regression Analysis is Used Primarily to Model Causality and Provide Prediction</a:t>
            </a:r>
          </a:p>
          <a:p>
            <a:pPr lvl="1">
              <a:lnSpc>
                <a:spcPct val="150000"/>
              </a:lnSpc>
            </a:pPr>
            <a:r>
              <a:rPr lang="en-US" altLang="en-US" sz="2400" dirty="0"/>
              <a:t>Predict the values of a dependent (response) variable based on values of at least one independent (explanatory) variable</a:t>
            </a:r>
          </a:p>
          <a:p>
            <a:pPr lvl="1">
              <a:lnSpc>
                <a:spcPct val="150000"/>
              </a:lnSpc>
            </a:pPr>
            <a:r>
              <a:rPr lang="en-US" altLang="en-US" sz="2400" dirty="0"/>
              <a:t>Explain the effect of the independent variables on the dependent variable</a:t>
            </a:r>
            <a:endParaRPr lang="tr-TR" altLang="en-US" sz="2400" dirty="0"/>
          </a:p>
          <a:p>
            <a:pPr lvl="1">
              <a:lnSpc>
                <a:spcPct val="150000"/>
              </a:lnSpc>
            </a:pPr>
            <a:r>
              <a:rPr lang="tr-TR" altLang="en-US" sz="2400" dirty="0"/>
              <a:t>The relationship between X and Y can be shown on a scatter diagram</a:t>
            </a:r>
            <a:endParaRPr lang="en-US" altLang="en-US" sz="2400" dirty="0"/>
          </a:p>
        </p:txBody>
      </p:sp>
    </p:spTree>
    <p:extLst>
      <p:ext uri="{BB962C8B-B14F-4D97-AF65-F5344CB8AC3E}">
        <p14:creationId xmlns:p14="http://schemas.microsoft.com/office/powerpoint/2010/main" xmlns="" val="5209575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7874"/>
                                        </p:tgtEl>
                                        <p:attrNameLst>
                                          <p:attrName>style.visibility</p:attrName>
                                        </p:attrNameLst>
                                      </p:cBhvr>
                                      <p:to>
                                        <p:strVal val="visible"/>
                                      </p:to>
                                    </p:set>
                                    <p:anim calcmode="lin" valueType="num">
                                      <p:cBhvr additive="base">
                                        <p:cTn id="7" dur="500" fill="hold"/>
                                        <p:tgtEl>
                                          <p:spTgt spid="207874"/>
                                        </p:tgtEl>
                                        <p:attrNameLst>
                                          <p:attrName>ppt_x</p:attrName>
                                        </p:attrNameLst>
                                      </p:cBhvr>
                                      <p:tavLst>
                                        <p:tav tm="0">
                                          <p:val>
                                            <p:strVal val="#ppt_x"/>
                                          </p:val>
                                        </p:tav>
                                        <p:tav tm="100000">
                                          <p:val>
                                            <p:strVal val="#ppt_x"/>
                                          </p:val>
                                        </p:tav>
                                      </p:tavLst>
                                    </p:anim>
                                    <p:anim calcmode="lin" valueType="num">
                                      <p:cBhvr additive="base">
                                        <p:cTn id="8" dur="500" fill="hold"/>
                                        <p:tgtEl>
                                          <p:spTgt spid="2078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9862E253-461F-4700-84F7-BF84858D9633}" type="slidenum">
              <a:rPr lang="en-US" altLang="en-US"/>
              <a:pPr/>
              <a:t>12</a:t>
            </a:fld>
            <a:endParaRPr lang="en-US" altLang="en-US"/>
          </a:p>
        </p:txBody>
      </p:sp>
      <p:sp>
        <p:nvSpPr>
          <p:cNvPr id="59394" name="Rectangle 2"/>
          <p:cNvSpPr>
            <a:spLocks noGrp="1" noChangeArrowheads="1"/>
          </p:cNvSpPr>
          <p:nvPr>
            <p:ph type="title"/>
          </p:nvPr>
        </p:nvSpPr>
        <p:spPr>
          <a:xfrm>
            <a:off x="716053" y="1086689"/>
            <a:ext cx="7105650" cy="423863"/>
          </a:xfrm>
        </p:spPr>
        <p:txBody>
          <a:bodyPr/>
          <a:lstStyle/>
          <a:p>
            <a:pPr algn="ctr"/>
            <a:r>
              <a:rPr lang="en-US" altLang="en-US" sz="2400" b="1" dirty="0"/>
              <a:t>Regression Analysis</a:t>
            </a:r>
            <a:endParaRPr lang="en-GB" altLang="en-US" sz="2400" b="1" dirty="0"/>
          </a:p>
        </p:txBody>
      </p:sp>
      <p:sp>
        <p:nvSpPr>
          <p:cNvPr id="59396" name="Rectangle 4"/>
          <p:cNvSpPr>
            <a:spLocks noGrp="1" noChangeArrowheads="1"/>
          </p:cNvSpPr>
          <p:nvPr>
            <p:ph type="body" sz="half" idx="2"/>
          </p:nvPr>
        </p:nvSpPr>
        <p:spPr>
          <a:xfrm>
            <a:off x="3057660" y="2312831"/>
            <a:ext cx="7004926" cy="4328160"/>
          </a:xfrm>
        </p:spPr>
        <p:txBody>
          <a:bodyPr/>
          <a:lstStyle/>
          <a:p>
            <a:pPr algn="just">
              <a:lnSpc>
                <a:spcPct val="90000"/>
              </a:lnSpc>
            </a:pPr>
            <a:r>
              <a:rPr lang="en-GB" altLang="en-US" sz="2100" dirty="0"/>
              <a:t>In the table, Y</a:t>
            </a:r>
            <a:r>
              <a:rPr lang="en-GB" altLang="en-US" sz="2100" baseline="-25000" dirty="0"/>
              <a:t>1</a:t>
            </a:r>
            <a:r>
              <a:rPr lang="en-GB" altLang="en-US" sz="2100" dirty="0"/>
              <a:t> refers actual or observed sales revenue of $44 </a:t>
            </a:r>
            <a:r>
              <a:rPr lang="en-GB" altLang="en-US" sz="2100" dirty="0" err="1"/>
              <a:t>mn</a:t>
            </a:r>
            <a:r>
              <a:rPr lang="en-GB" altLang="en-US" sz="2100" dirty="0"/>
              <a:t> associated with the advertising expenditure of $10 </a:t>
            </a:r>
            <a:r>
              <a:rPr lang="en-GB" altLang="en-US" sz="2100" dirty="0" err="1"/>
              <a:t>mn</a:t>
            </a:r>
            <a:r>
              <a:rPr lang="en-GB" altLang="en-US" sz="2100" dirty="0"/>
              <a:t> in the first year for which data collected. </a:t>
            </a:r>
          </a:p>
          <a:p>
            <a:pPr algn="just">
              <a:lnSpc>
                <a:spcPct val="90000"/>
              </a:lnSpc>
            </a:pPr>
            <a:r>
              <a:rPr lang="en-GB" altLang="en-US" sz="2100" dirty="0"/>
              <a:t>In the following graph, Y</a:t>
            </a:r>
            <a:r>
              <a:rPr lang="en-GB" altLang="en-US" sz="2100" baseline="30000" dirty="0"/>
              <a:t>^</a:t>
            </a:r>
            <a:r>
              <a:rPr lang="en-GB" altLang="en-US" sz="2100" baseline="-25000" dirty="0"/>
              <a:t>1</a:t>
            </a:r>
            <a:r>
              <a:rPr lang="en-GB" altLang="en-US" sz="2100" baseline="30000" dirty="0"/>
              <a:t> </a:t>
            </a:r>
            <a:r>
              <a:rPr lang="en-GB" altLang="en-US" sz="2100" dirty="0"/>
              <a:t>is the corresponding sales revenue of the firm estimated from the regression line for the advertising expenditure of $10 </a:t>
            </a:r>
            <a:r>
              <a:rPr lang="en-GB" altLang="en-US" sz="2100" dirty="0" err="1"/>
              <a:t>mn</a:t>
            </a:r>
            <a:r>
              <a:rPr lang="en-GB" altLang="en-US" sz="2100" dirty="0"/>
              <a:t> in the first year. </a:t>
            </a:r>
          </a:p>
          <a:p>
            <a:pPr algn="just">
              <a:lnSpc>
                <a:spcPct val="90000"/>
              </a:lnSpc>
            </a:pPr>
            <a:r>
              <a:rPr lang="en-GB" altLang="en-US" sz="2100" dirty="0"/>
              <a:t>The symbol e</a:t>
            </a:r>
            <a:r>
              <a:rPr lang="en-GB" altLang="en-US" sz="2100" baseline="-25000" dirty="0"/>
              <a:t>1 </a:t>
            </a:r>
            <a:r>
              <a:rPr lang="en-GB" altLang="en-US" sz="2100" dirty="0"/>
              <a:t>is the corresponding vertical deviation or error of the actual sales revenue estimated from the regression line in the first year. This can be expressed as  </a:t>
            </a:r>
            <a:r>
              <a:rPr lang="en-GB" altLang="en-US" sz="2800" dirty="0">
                <a:solidFill>
                  <a:schemeClr val="bg1">
                    <a:lumMod val="85000"/>
                    <a:lumOff val="15000"/>
                  </a:schemeClr>
                </a:solidFill>
              </a:rPr>
              <a:t>e</a:t>
            </a:r>
            <a:r>
              <a:rPr lang="en-GB" altLang="en-US" sz="2800" baseline="-25000" dirty="0">
                <a:solidFill>
                  <a:schemeClr val="bg1">
                    <a:lumMod val="85000"/>
                    <a:lumOff val="15000"/>
                  </a:schemeClr>
                </a:solidFill>
              </a:rPr>
              <a:t>1</a:t>
            </a:r>
            <a:r>
              <a:rPr lang="en-GB" altLang="en-US" sz="2800" dirty="0">
                <a:solidFill>
                  <a:schemeClr val="bg1">
                    <a:lumMod val="85000"/>
                    <a:lumOff val="15000"/>
                  </a:schemeClr>
                </a:solidFill>
              </a:rPr>
              <a:t>= Y</a:t>
            </a:r>
            <a:r>
              <a:rPr lang="en-GB" altLang="en-US" sz="2800" baseline="-25000" dirty="0">
                <a:solidFill>
                  <a:schemeClr val="bg1">
                    <a:lumMod val="85000"/>
                    <a:lumOff val="15000"/>
                  </a:schemeClr>
                </a:solidFill>
              </a:rPr>
              <a:t>1</a:t>
            </a:r>
            <a:r>
              <a:rPr lang="en-GB" altLang="en-US" sz="2800" dirty="0">
                <a:solidFill>
                  <a:schemeClr val="bg1">
                    <a:lumMod val="85000"/>
                    <a:lumOff val="15000"/>
                  </a:schemeClr>
                </a:solidFill>
              </a:rPr>
              <a:t>- Y</a:t>
            </a:r>
            <a:r>
              <a:rPr lang="en-GB" altLang="en-US" sz="2800" baseline="30000" dirty="0">
                <a:solidFill>
                  <a:schemeClr val="bg1">
                    <a:lumMod val="85000"/>
                    <a:lumOff val="15000"/>
                  </a:schemeClr>
                </a:solidFill>
              </a:rPr>
              <a:t>^</a:t>
            </a:r>
            <a:r>
              <a:rPr lang="en-GB" altLang="en-US" sz="2800" baseline="-25000" dirty="0">
                <a:solidFill>
                  <a:schemeClr val="bg1">
                    <a:lumMod val="85000"/>
                    <a:lumOff val="15000"/>
                  </a:schemeClr>
                </a:solidFill>
              </a:rPr>
              <a:t>1</a:t>
            </a:r>
            <a:r>
              <a:rPr lang="en-GB" altLang="en-US" sz="2100" dirty="0"/>
              <a:t>.</a:t>
            </a:r>
            <a:endParaRPr lang="en-GB" altLang="en-US" sz="2100" baseline="30000" dirty="0"/>
          </a:p>
        </p:txBody>
      </p:sp>
      <p:pic>
        <p:nvPicPr>
          <p:cNvPr id="59397" name="Picture 5"/>
          <p:cNvPicPr>
            <a:picLocks noGrp="1" noChangeAspect="1" noChangeArrowheads="1"/>
          </p:cNvPicPr>
          <p:nvPr>
            <p:ph type="body" sz="half" idx="1"/>
          </p:nvPr>
        </p:nvPicPr>
        <p:blipFill>
          <a:blip r:embed="rId2" cstate="print">
            <a:extLst>
              <a:ext uri="{28A0092B-C50C-407E-A947-70E740481C1C}">
                <a14:useLocalDpi xmlns:a14="http://schemas.microsoft.com/office/drawing/2010/main" xmlns="" val="0"/>
              </a:ext>
            </a:extLst>
          </a:blip>
          <a:srcRect/>
          <a:stretch>
            <a:fillRect/>
          </a:stretch>
        </p:blipFill>
        <p:spPr>
          <a:xfrm>
            <a:off x="1054011" y="2209800"/>
            <a:ext cx="1758950" cy="4114800"/>
          </a:xfrm>
          <a:solidFill>
            <a:schemeClr val="bg1">
              <a:lumMod val="50000"/>
              <a:lumOff val="50000"/>
            </a:schemeClr>
          </a:solidFill>
          <a:ln>
            <a:solidFill>
              <a:schemeClr val="bg2"/>
            </a:solidFill>
            <a:miter lim="800000"/>
            <a:headEnd/>
            <a:tailEnd/>
          </a:ln>
        </p:spPr>
      </p:pic>
    </p:spTree>
    <p:extLst>
      <p:ext uri="{BB962C8B-B14F-4D97-AF65-F5344CB8AC3E}">
        <p14:creationId xmlns:p14="http://schemas.microsoft.com/office/powerpoint/2010/main" xmlns="" val="17865639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59397"/>
                                        </p:tgtEl>
                                        <p:attrNameLst>
                                          <p:attrName>style.visibility</p:attrName>
                                        </p:attrNameLst>
                                      </p:cBhvr>
                                      <p:to>
                                        <p:strVal val="visible"/>
                                      </p:to>
                                    </p:set>
                                    <p:anim calcmode="lin" valueType="num">
                                      <p:cBhvr additive="base">
                                        <p:cTn id="7" dur="500" fill="hold"/>
                                        <p:tgtEl>
                                          <p:spTgt spid="59397"/>
                                        </p:tgtEl>
                                        <p:attrNameLst>
                                          <p:attrName>ppt_x</p:attrName>
                                        </p:attrNameLst>
                                      </p:cBhvr>
                                      <p:tavLst>
                                        <p:tav tm="0">
                                          <p:val>
                                            <p:strVal val="0-#ppt_w/2"/>
                                          </p:val>
                                        </p:tav>
                                        <p:tav tm="100000">
                                          <p:val>
                                            <p:strVal val="#ppt_x"/>
                                          </p:val>
                                        </p:tav>
                                      </p:tavLst>
                                    </p:anim>
                                    <p:anim calcmode="lin" valueType="num">
                                      <p:cBhvr additive="base">
                                        <p:cTn id="8" dur="500" fill="hold"/>
                                        <p:tgtEl>
                                          <p:spTgt spid="5939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397"/>
                                        </p:tgtEl>
                                        <p:attrNameLst>
                                          <p:attrName>style.visibility</p:attrName>
                                        </p:attrNameLst>
                                      </p:cBhvr>
                                      <p:to>
                                        <p:strVal val="visible"/>
                                      </p:to>
                                    </p:set>
                                    <p:anim calcmode="lin" valueType="num">
                                      <p:cBhvr additive="base">
                                        <p:cTn id="13" dur="500" fill="hold"/>
                                        <p:tgtEl>
                                          <p:spTgt spid="59397"/>
                                        </p:tgtEl>
                                        <p:attrNameLst>
                                          <p:attrName>ppt_x</p:attrName>
                                        </p:attrNameLst>
                                      </p:cBhvr>
                                      <p:tavLst>
                                        <p:tav tm="0">
                                          <p:val>
                                            <p:strVal val="#ppt_x"/>
                                          </p:val>
                                        </p:tav>
                                        <p:tav tm="100000">
                                          <p:val>
                                            <p:strVal val="#ppt_x"/>
                                          </p:val>
                                        </p:tav>
                                      </p:tavLst>
                                    </p:anim>
                                    <p:anim calcmode="lin" valueType="num">
                                      <p:cBhvr additive="base">
                                        <p:cTn id="14" dur="500" fill="hold"/>
                                        <p:tgtEl>
                                          <p:spTgt spid="5939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9396">
                                            <p:txEl>
                                              <p:pRg st="0" end="0"/>
                                            </p:txEl>
                                          </p:spTgt>
                                        </p:tgtEl>
                                        <p:attrNameLst>
                                          <p:attrName>style.visibility</p:attrName>
                                        </p:attrNameLst>
                                      </p:cBhvr>
                                      <p:to>
                                        <p:strVal val="visible"/>
                                      </p:to>
                                    </p:set>
                                    <p:anim calcmode="lin" valueType="num">
                                      <p:cBhvr additive="base">
                                        <p:cTn id="19" dur="500" fill="hold"/>
                                        <p:tgtEl>
                                          <p:spTgt spid="5939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9396">
                                            <p:txEl>
                                              <p:pRg st="1" end="1"/>
                                            </p:txEl>
                                          </p:spTgt>
                                        </p:tgtEl>
                                        <p:attrNameLst>
                                          <p:attrName>style.visibility</p:attrName>
                                        </p:attrNameLst>
                                      </p:cBhvr>
                                      <p:to>
                                        <p:strVal val="visible"/>
                                      </p:to>
                                    </p:set>
                                    <p:anim calcmode="lin" valueType="num">
                                      <p:cBhvr additive="base">
                                        <p:cTn id="25" dur="500" fill="hold"/>
                                        <p:tgtEl>
                                          <p:spTgt spid="5939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39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9396">
                                            <p:txEl>
                                              <p:pRg st="2" end="2"/>
                                            </p:txEl>
                                          </p:spTgt>
                                        </p:tgtEl>
                                        <p:attrNameLst>
                                          <p:attrName>style.visibility</p:attrName>
                                        </p:attrNameLst>
                                      </p:cBhvr>
                                      <p:to>
                                        <p:strVal val="visible"/>
                                      </p:to>
                                    </p:set>
                                    <p:anim calcmode="lin" valueType="num">
                                      <p:cBhvr additive="base">
                                        <p:cTn id="31" dur="500" fill="hold"/>
                                        <p:tgtEl>
                                          <p:spTgt spid="59396">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39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1" nodeType="clickEffect">
                                  <p:stCondLst>
                                    <p:cond delay="0"/>
                                  </p:stCondLst>
                                  <p:childTnLst>
                                    <p:set>
                                      <p:cBhvr>
                                        <p:cTn id="36" dur="1" fill="hold">
                                          <p:stCondLst>
                                            <p:cond delay="0"/>
                                          </p:stCondLst>
                                        </p:cTn>
                                        <p:tgtEl>
                                          <p:spTgt spid="59396">
                                            <p:txEl>
                                              <p:pRg st="0" end="0"/>
                                            </p:txEl>
                                          </p:spTgt>
                                        </p:tgtEl>
                                        <p:attrNameLst>
                                          <p:attrName>style.visibility</p:attrName>
                                        </p:attrNameLst>
                                      </p:cBhvr>
                                      <p:to>
                                        <p:strVal val="visible"/>
                                      </p:to>
                                    </p:set>
                                    <p:anim calcmode="lin" valueType="num">
                                      <p:cBhvr additive="base">
                                        <p:cTn id="37" dur="500" fill="hold"/>
                                        <p:tgtEl>
                                          <p:spTgt spid="5939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3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1" nodeType="clickEffect">
                                  <p:stCondLst>
                                    <p:cond delay="0"/>
                                  </p:stCondLst>
                                  <p:childTnLst>
                                    <p:set>
                                      <p:cBhvr>
                                        <p:cTn id="42" dur="1" fill="hold">
                                          <p:stCondLst>
                                            <p:cond delay="0"/>
                                          </p:stCondLst>
                                        </p:cTn>
                                        <p:tgtEl>
                                          <p:spTgt spid="59396">
                                            <p:txEl>
                                              <p:pRg st="1" end="1"/>
                                            </p:txEl>
                                          </p:spTgt>
                                        </p:tgtEl>
                                        <p:attrNameLst>
                                          <p:attrName>style.visibility</p:attrName>
                                        </p:attrNameLst>
                                      </p:cBhvr>
                                      <p:to>
                                        <p:strVal val="visible"/>
                                      </p:to>
                                    </p:set>
                                    <p:anim calcmode="lin" valueType="num">
                                      <p:cBhvr additive="base">
                                        <p:cTn id="43" dur="500" fill="hold"/>
                                        <p:tgtEl>
                                          <p:spTgt spid="5939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39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1" nodeType="clickEffect">
                                  <p:stCondLst>
                                    <p:cond delay="0"/>
                                  </p:stCondLst>
                                  <p:childTnLst>
                                    <p:set>
                                      <p:cBhvr>
                                        <p:cTn id="48" dur="1" fill="hold">
                                          <p:stCondLst>
                                            <p:cond delay="0"/>
                                          </p:stCondLst>
                                        </p:cTn>
                                        <p:tgtEl>
                                          <p:spTgt spid="59396">
                                            <p:txEl>
                                              <p:pRg st="2" end="2"/>
                                            </p:txEl>
                                          </p:spTgt>
                                        </p:tgtEl>
                                        <p:attrNameLst>
                                          <p:attrName>style.visibility</p:attrName>
                                        </p:attrNameLst>
                                      </p:cBhvr>
                                      <p:to>
                                        <p:strVal val="visible"/>
                                      </p:to>
                                    </p:set>
                                    <p:anim calcmode="lin" valueType="num">
                                      <p:cBhvr additive="base">
                                        <p:cTn id="49" dur="500" fill="hold"/>
                                        <p:tgtEl>
                                          <p:spTgt spid="59396">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39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build="p"/>
      <p:bldP spid="59396"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F0FC0A9-3BFB-4F85-8B43-63919EEBA25B}" type="slidenum">
              <a:rPr lang="en-US" altLang="en-US"/>
              <a:pPr/>
              <a:t>13</a:t>
            </a:fld>
            <a:endParaRPr lang="en-US" altLang="en-US"/>
          </a:p>
        </p:txBody>
      </p:sp>
      <p:sp>
        <p:nvSpPr>
          <p:cNvPr id="20482" name="Rectangle 2"/>
          <p:cNvSpPr>
            <a:spLocks noGrp="1" noChangeArrowheads="1"/>
          </p:cNvSpPr>
          <p:nvPr>
            <p:ph type="title"/>
          </p:nvPr>
        </p:nvSpPr>
        <p:spPr>
          <a:xfrm>
            <a:off x="1876637" y="983133"/>
            <a:ext cx="6691313" cy="463550"/>
          </a:xfrm>
        </p:spPr>
        <p:txBody>
          <a:bodyPr/>
          <a:lstStyle/>
          <a:p>
            <a:pPr algn="ctr"/>
            <a:r>
              <a:rPr lang="en-US" altLang="en-US" sz="2400" b="1" dirty="0"/>
              <a:t>Regression Analysis</a:t>
            </a:r>
          </a:p>
        </p:txBody>
      </p:sp>
      <p:pic>
        <p:nvPicPr>
          <p:cNvPr id="20483" name="Picture 3" descr="Fig0403"/>
          <p:cNvPicPr>
            <a:picLocks noChangeAspect="1" noChangeArrowheads="1"/>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1004552" y="2076103"/>
            <a:ext cx="4628882" cy="4560810"/>
          </a:xfrm>
          <a:prstGeom prst="rect">
            <a:avLst/>
          </a:prstGeom>
          <a:noFill/>
          <a:extLst>
            <a:ext uri="{909E8E84-426E-40DD-AFC4-6F175D3DCCD1}">
              <a14:hiddenFill xmlns:a14="http://schemas.microsoft.com/office/drawing/2010/main" xmlns="">
                <a:solidFill>
                  <a:srgbClr val="FFFFFF"/>
                </a:solidFill>
              </a14:hiddenFill>
            </a:ext>
          </a:extLst>
        </p:spPr>
      </p:pic>
      <p:sp>
        <p:nvSpPr>
          <p:cNvPr id="20484" name="Rectangle 4"/>
          <p:cNvSpPr>
            <a:spLocks noChangeArrowheads="1"/>
          </p:cNvSpPr>
          <p:nvPr/>
        </p:nvSpPr>
        <p:spPr bwMode="auto">
          <a:xfrm>
            <a:off x="5829371" y="2293500"/>
            <a:ext cx="5477159" cy="48070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
              <a:defRPr sz="25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1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65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7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60000"/>
              <a:buFont typeface="Wingdings" panose="05000000000000000000" pitchFamily="2" charset="2"/>
              <a:buChar char="¡"/>
              <a:defRPr sz="1700">
                <a:solidFill>
                  <a:schemeClr val="tx1"/>
                </a:solidFill>
                <a:latin typeface="Verdana" panose="020B0604030504040204" pitchFamily="34" charset="0"/>
                <a:cs typeface="Arial" panose="020B0604020202020204" pitchFamily="34" charset="0"/>
              </a:defRPr>
            </a:lvl5pPr>
            <a:lvl6pPr marL="25146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cs typeface="Arial" panose="020B0604020202020204" pitchFamily="34" charset="0"/>
              </a:defRPr>
            </a:lvl6pPr>
            <a:lvl7pPr marL="29718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cs typeface="Arial" panose="020B0604020202020204" pitchFamily="34" charset="0"/>
              </a:defRPr>
            </a:lvl7pPr>
            <a:lvl8pPr marL="34290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cs typeface="Arial" panose="020B0604020202020204" pitchFamily="34" charset="0"/>
              </a:defRPr>
            </a:lvl8pPr>
            <a:lvl9pPr marL="38862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cs typeface="Arial" panose="020B0604020202020204" pitchFamily="34" charset="0"/>
              </a:defRPr>
            </a:lvl9pPr>
          </a:lstStyle>
          <a:p>
            <a:pPr algn="just">
              <a:lnSpc>
                <a:spcPct val="90000"/>
              </a:lnSpc>
            </a:pPr>
            <a:r>
              <a:rPr lang="en-GB" altLang="en-US" sz="2100" dirty="0"/>
              <a:t>In the graph, Y</a:t>
            </a:r>
            <a:r>
              <a:rPr lang="en-GB" altLang="en-US" sz="2100" baseline="30000" dirty="0"/>
              <a:t>^</a:t>
            </a:r>
            <a:r>
              <a:rPr lang="en-GB" altLang="en-US" sz="2100" baseline="-25000" dirty="0"/>
              <a:t>1</a:t>
            </a:r>
            <a:r>
              <a:rPr lang="en-GB" altLang="en-US" sz="2100" baseline="30000" dirty="0"/>
              <a:t> </a:t>
            </a:r>
            <a:r>
              <a:rPr lang="en-GB" altLang="en-US" sz="2100" dirty="0"/>
              <a:t>is the corresponding sales revenue of the firm estimated from the regression line for the advertising expenditure of $10 </a:t>
            </a:r>
            <a:r>
              <a:rPr lang="en-GB" altLang="en-US" sz="2100" dirty="0" err="1"/>
              <a:t>mn</a:t>
            </a:r>
            <a:r>
              <a:rPr lang="en-GB" altLang="en-US" sz="2100" dirty="0"/>
              <a:t> in the first year. </a:t>
            </a:r>
          </a:p>
          <a:p>
            <a:pPr algn="just">
              <a:lnSpc>
                <a:spcPct val="90000"/>
              </a:lnSpc>
            </a:pPr>
            <a:r>
              <a:rPr lang="en-GB" altLang="en-US" sz="2100" dirty="0"/>
              <a:t>The symbol e</a:t>
            </a:r>
            <a:r>
              <a:rPr lang="en-GB" altLang="en-US" sz="2100" baseline="-25000" dirty="0"/>
              <a:t>1 </a:t>
            </a:r>
            <a:r>
              <a:rPr lang="en-GB" altLang="en-US" sz="2100" dirty="0"/>
              <a:t>is the corresponding vertical deviation or error of the actual sales revenue estimated from the regression line in the first year. This can be expressed as  e</a:t>
            </a:r>
            <a:r>
              <a:rPr lang="en-GB" altLang="en-US" sz="2100" baseline="-25000" dirty="0"/>
              <a:t>1</a:t>
            </a:r>
            <a:r>
              <a:rPr lang="en-GB" altLang="en-US" sz="2100" dirty="0"/>
              <a:t>= Y</a:t>
            </a:r>
            <a:r>
              <a:rPr lang="en-GB" altLang="en-US" sz="2100" baseline="-25000" dirty="0"/>
              <a:t>1</a:t>
            </a:r>
            <a:r>
              <a:rPr lang="en-GB" altLang="en-US" sz="2100" dirty="0"/>
              <a:t>- Y</a:t>
            </a:r>
            <a:r>
              <a:rPr lang="en-GB" altLang="en-US" sz="2100" baseline="30000" dirty="0"/>
              <a:t>^</a:t>
            </a:r>
            <a:r>
              <a:rPr lang="en-GB" altLang="en-US" sz="2100" baseline="-25000" dirty="0"/>
              <a:t>1</a:t>
            </a:r>
            <a:r>
              <a:rPr lang="en-GB" altLang="en-US" sz="2100" dirty="0"/>
              <a:t>.</a:t>
            </a:r>
            <a:endParaRPr lang="en-GB" altLang="en-US" sz="2100" baseline="30000" dirty="0"/>
          </a:p>
        </p:txBody>
      </p:sp>
    </p:spTree>
    <p:extLst>
      <p:ext uri="{BB962C8B-B14F-4D97-AF65-F5344CB8AC3E}">
        <p14:creationId xmlns:p14="http://schemas.microsoft.com/office/powerpoint/2010/main" xmlns="" val="28364521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ppt_x"/>
                                          </p:val>
                                        </p:tav>
                                        <p:tav tm="100000">
                                          <p:val>
                                            <p:strVal val="#ppt_x"/>
                                          </p:val>
                                        </p:tav>
                                      </p:tavLst>
                                    </p:anim>
                                    <p:anim calcmode="lin" valueType="num">
                                      <p:cBhvr additive="base">
                                        <p:cTn id="8"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gtEl>
                                        <p:attrNameLst>
                                          <p:attrName>style.visibility</p:attrName>
                                        </p:attrNameLst>
                                      </p:cBhvr>
                                      <p:to>
                                        <p:strVal val="visible"/>
                                      </p:to>
                                    </p:set>
                                    <p:anim calcmode="lin" valueType="num">
                                      <p:cBhvr additive="base">
                                        <p:cTn id="13" dur="500" fill="hold"/>
                                        <p:tgtEl>
                                          <p:spTgt spid="20483"/>
                                        </p:tgtEl>
                                        <p:attrNameLst>
                                          <p:attrName>ppt_x</p:attrName>
                                        </p:attrNameLst>
                                      </p:cBhvr>
                                      <p:tavLst>
                                        <p:tav tm="0">
                                          <p:val>
                                            <p:strVal val="#ppt_x"/>
                                          </p:val>
                                        </p:tav>
                                        <p:tav tm="100000">
                                          <p:val>
                                            <p:strVal val="#ppt_x"/>
                                          </p:val>
                                        </p:tav>
                                      </p:tavLst>
                                    </p:anim>
                                    <p:anim calcmode="lin" valueType="num">
                                      <p:cBhvr additive="base">
                                        <p:cTn id="14" dur="500" fill="hold"/>
                                        <p:tgtEl>
                                          <p:spTgt spid="2048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4"/>
                                        </p:tgtEl>
                                        <p:attrNameLst>
                                          <p:attrName>style.visibility</p:attrName>
                                        </p:attrNameLst>
                                      </p:cBhvr>
                                      <p:to>
                                        <p:strVal val="visible"/>
                                      </p:to>
                                    </p:set>
                                    <p:anim calcmode="lin" valueType="num">
                                      <p:cBhvr additive="base">
                                        <p:cTn id="19" dur="500" fill="hold"/>
                                        <p:tgtEl>
                                          <p:spTgt spid="20484"/>
                                        </p:tgtEl>
                                        <p:attrNameLst>
                                          <p:attrName>ppt_x</p:attrName>
                                        </p:attrNameLst>
                                      </p:cBhvr>
                                      <p:tavLst>
                                        <p:tav tm="0">
                                          <p:val>
                                            <p:strVal val="#ppt_x"/>
                                          </p:val>
                                        </p:tav>
                                        <p:tav tm="100000">
                                          <p:val>
                                            <p:strVal val="#ppt_x"/>
                                          </p:val>
                                        </p:tav>
                                      </p:tavLst>
                                    </p:anim>
                                    <p:anim calcmode="lin" valueType="num">
                                      <p:cBhvr additive="base">
                                        <p:cTn id="20"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06C311C1-DF52-4426-BC15-A2B9056FF2A7}" type="slidenum">
              <a:rPr lang="en-US" altLang="en-US"/>
              <a:pPr/>
              <a:t>14</a:t>
            </a:fld>
            <a:endParaRPr lang="en-US" altLang="en-US"/>
          </a:p>
        </p:txBody>
      </p:sp>
      <p:sp>
        <p:nvSpPr>
          <p:cNvPr id="60418" name="Rectangle 2"/>
          <p:cNvSpPr>
            <a:spLocks noGrp="1" noChangeArrowheads="1"/>
          </p:cNvSpPr>
          <p:nvPr>
            <p:ph type="title"/>
          </p:nvPr>
        </p:nvSpPr>
        <p:spPr>
          <a:xfrm>
            <a:off x="2389187" y="694990"/>
            <a:ext cx="6956425" cy="608012"/>
          </a:xfrm>
        </p:spPr>
        <p:txBody>
          <a:bodyPr/>
          <a:lstStyle/>
          <a:p>
            <a:pPr algn="ctr"/>
            <a:r>
              <a:rPr lang="en-US" altLang="en-US" sz="2800" b="1" dirty="0"/>
              <a:t>Regression Analysis</a:t>
            </a:r>
            <a:endParaRPr lang="en-GB" altLang="en-US" sz="2800" b="1" dirty="0"/>
          </a:p>
        </p:txBody>
      </p:sp>
      <p:sp>
        <p:nvSpPr>
          <p:cNvPr id="60419" name="Rectangle 3"/>
          <p:cNvSpPr>
            <a:spLocks noGrp="1" noChangeArrowheads="1"/>
          </p:cNvSpPr>
          <p:nvPr>
            <p:ph type="body" sz="half" idx="1"/>
          </p:nvPr>
        </p:nvSpPr>
        <p:spPr>
          <a:xfrm>
            <a:off x="413842" y="2604109"/>
            <a:ext cx="4958258" cy="3268657"/>
          </a:xfrm>
        </p:spPr>
        <p:txBody>
          <a:bodyPr>
            <a:normAutofit/>
          </a:bodyPr>
          <a:lstStyle/>
          <a:p>
            <a:pPr algn="just">
              <a:lnSpc>
                <a:spcPct val="90000"/>
              </a:lnSpc>
            </a:pPr>
            <a:r>
              <a:rPr lang="en-GB" altLang="en-US" dirty="0"/>
              <a:t>Since there are 10 observation points, we have obviously 10 vertical deviations or error (i.e., e</a:t>
            </a:r>
            <a:r>
              <a:rPr lang="en-GB" altLang="en-US" baseline="-25000" dirty="0"/>
              <a:t>1</a:t>
            </a:r>
            <a:r>
              <a:rPr lang="en-GB" altLang="en-US" dirty="0"/>
              <a:t> to e</a:t>
            </a:r>
            <a:r>
              <a:rPr lang="en-GB" altLang="en-US" baseline="-25000" dirty="0"/>
              <a:t>10</a:t>
            </a:r>
            <a:r>
              <a:rPr lang="en-GB" altLang="en-US" dirty="0"/>
              <a:t>). The regression line obtained is the line that best fits the data points in the sense that the sum of the squared (vertical) deviations from the line is minimum. This means that each of the 10 e values is first squared and then summe</a:t>
            </a:r>
            <a:r>
              <a:rPr lang="en-GB" altLang="en-US" sz="2100" dirty="0"/>
              <a:t>d.</a:t>
            </a:r>
            <a:endParaRPr lang="en-GB" altLang="en-US" sz="2100" baseline="-25000" dirty="0"/>
          </a:p>
        </p:txBody>
      </p:sp>
      <p:pic>
        <p:nvPicPr>
          <p:cNvPr id="60420" name="Picture 4" descr="Fig0403"/>
          <p:cNvPicPr>
            <a:picLocks noGrp="1" noChangeAspect="1" noChangeArrowheads="1"/>
          </p:cNvPicPr>
          <p:nvPr>
            <p:ph sz="half" idx="2"/>
          </p:nvPr>
        </p:nvPicPr>
        <p:blipFill>
          <a:blip r:embed="rId2" cstate="print">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a:xfrm>
            <a:off x="5867400" y="1577340"/>
            <a:ext cx="5219700" cy="504276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42119548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additive="base">
                                        <p:cTn id="7" dur="500" fill="hold"/>
                                        <p:tgtEl>
                                          <p:spTgt spid="60418"/>
                                        </p:tgtEl>
                                        <p:attrNameLst>
                                          <p:attrName>ppt_x</p:attrName>
                                        </p:attrNameLst>
                                      </p:cBhvr>
                                      <p:tavLst>
                                        <p:tav tm="0">
                                          <p:val>
                                            <p:strVal val="#ppt_x"/>
                                          </p:val>
                                        </p:tav>
                                        <p:tav tm="100000">
                                          <p:val>
                                            <p:strVal val="#ppt_x"/>
                                          </p:val>
                                        </p:tav>
                                      </p:tavLst>
                                    </p:anim>
                                    <p:anim calcmode="lin" valueType="num">
                                      <p:cBhvr additive="base">
                                        <p:cTn id="8" dur="500" fill="hold"/>
                                        <p:tgtEl>
                                          <p:spTgt spid="6041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419">
                                            <p:txEl>
                                              <p:pRg st="0" end="0"/>
                                            </p:txEl>
                                          </p:spTgt>
                                        </p:tgtEl>
                                        <p:attrNameLst>
                                          <p:attrName>style.visibility</p:attrName>
                                        </p:attrNameLst>
                                      </p:cBhvr>
                                      <p:to>
                                        <p:strVal val="visible"/>
                                      </p:to>
                                    </p:set>
                                    <p:anim calcmode="lin" valueType="num">
                                      <p:cBhvr additive="base">
                                        <p:cTn id="13" dur="5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4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0420"/>
                                        </p:tgtEl>
                                        <p:attrNameLst>
                                          <p:attrName>style.visibility</p:attrName>
                                        </p:attrNameLst>
                                      </p:cBhvr>
                                      <p:to>
                                        <p:strVal val="visible"/>
                                      </p:to>
                                    </p:set>
                                    <p:anim calcmode="lin" valueType="num">
                                      <p:cBhvr additive="base">
                                        <p:cTn id="19" dur="500" fill="hold"/>
                                        <p:tgtEl>
                                          <p:spTgt spid="60420"/>
                                        </p:tgtEl>
                                        <p:attrNameLst>
                                          <p:attrName>ppt_x</p:attrName>
                                        </p:attrNameLst>
                                      </p:cBhvr>
                                      <p:tavLst>
                                        <p:tav tm="0">
                                          <p:val>
                                            <p:strVal val="#ppt_x"/>
                                          </p:val>
                                        </p:tav>
                                        <p:tav tm="100000">
                                          <p:val>
                                            <p:strVal val="#ppt_x"/>
                                          </p:val>
                                        </p:tav>
                                      </p:tavLst>
                                    </p:anim>
                                    <p:anim calcmode="lin" valueType="num">
                                      <p:cBhvr additive="base">
                                        <p:cTn id="20" dur="500" fill="hold"/>
                                        <p:tgtEl>
                                          <p:spTgt spid="604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5EB542C-0ED9-4055-B4A7-4875406B1406}" type="slidenum">
              <a:rPr lang="en-US" altLang="en-US"/>
              <a:pPr/>
              <a:t>15</a:t>
            </a:fld>
            <a:endParaRPr lang="en-US" altLang="en-US"/>
          </a:p>
        </p:txBody>
      </p:sp>
      <p:sp>
        <p:nvSpPr>
          <p:cNvPr id="61442" name="Rectangle 2"/>
          <p:cNvSpPr>
            <a:spLocks noGrp="1" noChangeArrowheads="1"/>
          </p:cNvSpPr>
          <p:nvPr>
            <p:ph type="title"/>
          </p:nvPr>
        </p:nvSpPr>
        <p:spPr>
          <a:xfrm>
            <a:off x="822960" y="1181736"/>
            <a:ext cx="7105650" cy="498475"/>
          </a:xfrm>
        </p:spPr>
        <p:txBody>
          <a:bodyPr/>
          <a:lstStyle/>
          <a:p>
            <a:r>
              <a:rPr lang="en-GB" altLang="en-US" sz="2800" b="1" dirty="0"/>
              <a:t>Simple Regression Analysis</a:t>
            </a:r>
          </a:p>
        </p:txBody>
      </p:sp>
      <p:sp>
        <p:nvSpPr>
          <p:cNvPr id="61443" name="Rectangle 3"/>
          <p:cNvSpPr>
            <a:spLocks noGrp="1" noChangeArrowheads="1"/>
          </p:cNvSpPr>
          <p:nvPr>
            <p:ph type="body" idx="1"/>
          </p:nvPr>
        </p:nvSpPr>
        <p:spPr>
          <a:xfrm>
            <a:off x="822960" y="2584790"/>
            <a:ext cx="9159240" cy="4008120"/>
          </a:xfrm>
        </p:spPr>
        <p:txBody>
          <a:bodyPr/>
          <a:lstStyle/>
          <a:p>
            <a:pPr algn="just"/>
            <a:r>
              <a:rPr lang="en-GB" altLang="en-US" dirty="0"/>
              <a:t>Now we are in a position to calculate the value of a ( the vertical intercept) and the value of b (the slope coefficient) of the regression line.</a:t>
            </a:r>
          </a:p>
          <a:p>
            <a:pPr algn="just"/>
            <a:r>
              <a:rPr lang="en-GB" altLang="en-US" dirty="0"/>
              <a:t>Conduct tests of significance of parameter estimates.</a:t>
            </a:r>
          </a:p>
          <a:p>
            <a:pPr algn="just"/>
            <a:r>
              <a:rPr lang="en-GB" altLang="en-US" dirty="0"/>
              <a:t>Construct confidence interval for the true parameter.</a:t>
            </a:r>
          </a:p>
          <a:p>
            <a:pPr algn="just"/>
            <a:r>
              <a:rPr lang="en-GB" altLang="en-US" dirty="0"/>
              <a:t>Test for the overall explanatory power of the regression.</a:t>
            </a:r>
          </a:p>
        </p:txBody>
      </p:sp>
    </p:spTree>
    <p:extLst>
      <p:ext uri="{BB962C8B-B14F-4D97-AF65-F5344CB8AC3E}">
        <p14:creationId xmlns:p14="http://schemas.microsoft.com/office/powerpoint/2010/main" xmlns="" val="11974884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 calcmode="lin" valueType="num">
                                      <p:cBhvr additive="base">
                                        <p:cTn id="7" dur="500" fill="hold"/>
                                        <p:tgtEl>
                                          <p:spTgt spid="61442"/>
                                        </p:tgtEl>
                                        <p:attrNameLst>
                                          <p:attrName>ppt_x</p:attrName>
                                        </p:attrNameLst>
                                      </p:cBhvr>
                                      <p:tavLst>
                                        <p:tav tm="0">
                                          <p:val>
                                            <p:strVal val="#ppt_x"/>
                                          </p:val>
                                        </p:tav>
                                        <p:tav tm="100000">
                                          <p:val>
                                            <p:strVal val="#ppt_x"/>
                                          </p:val>
                                        </p:tav>
                                      </p:tavLst>
                                    </p:anim>
                                    <p:anim calcmode="lin" valueType="num">
                                      <p:cBhvr additive="base">
                                        <p:cTn id="8" dur="500" fill="hold"/>
                                        <p:tgtEl>
                                          <p:spTgt spid="614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43">
                                            <p:txEl>
                                              <p:pRg st="0" end="0"/>
                                            </p:txEl>
                                          </p:spTgt>
                                        </p:tgtEl>
                                        <p:attrNameLst>
                                          <p:attrName>style.visibility</p:attrName>
                                        </p:attrNameLst>
                                      </p:cBhvr>
                                      <p:to>
                                        <p:strVal val="visible"/>
                                      </p:to>
                                    </p:set>
                                    <p:anim calcmode="lin" valueType="num">
                                      <p:cBhvr additive="base">
                                        <p:cTn id="13" dur="5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43">
                                            <p:txEl>
                                              <p:pRg st="1" end="1"/>
                                            </p:txEl>
                                          </p:spTgt>
                                        </p:tgtEl>
                                        <p:attrNameLst>
                                          <p:attrName>style.visibility</p:attrName>
                                        </p:attrNameLst>
                                      </p:cBhvr>
                                      <p:to>
                                        <p:strVal val="visible"/>
                                      </p:to>
                                    </p:set>
                                    <p:anim calcmode="lin" valueType="num">
                                      <p:cBhvr additive="base">
                                        <p:cTn id="19" dur="5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43">
                                            <p:txEl>
                                              <p:pRg st="2" end="2"/>
                                            </p:txEl>
                                          </p:spTgt>
                                        </p:tgtEl>
                                        <p:attrNameLst>
                                          <p:attrName>style.visibility</p:attrName>
                                        </p:attrNameLst>
                                      </p:cBhvr>
                                      <p:to>
                                        <p:strVal val="visible"/>
                                      </p:to>
                                    </p:set>
                                    <p:anim calcmode="lin" valueType="num">
                                      <p:cBhvr additive="base">
                                        <p:cTn id="25" dur="500" fill="hold"/>
                                        <p:tgtEl>
                                          <p:spTgt spid="6144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43">
                                            <p:txEl>
                                              <p:pRg st="3" end="3"/>
                                            </p:txEl>
                                          </p:spTgt>
                                        </p:tgtEl>
                                        <p:attrNameLst>
                                          <p:attrName>style.visibility</p:attrName>
                                        </p:attrNameLst>
                                      </p:cBhvr>
                                      <p:to>
                                        <p:strVal val="visible"/>
                                      </p:to>
                                    </p:set>
                                    <p:anim calcmode="lin" valueType="num">
                                      <p:cBhvr additive="base">
                                        <p:cTn id="31" dur="500" fill="hold"/>
                                        <p:tgtEl>
                                          <p:spTgt spid="6144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p:cNvSpPr>
            <a:spLocks noGrp="1"/>
          </p:cNvSpPr>
          <p:nvPr>
            <p:ph type="sldNum" sz="quarter" idx="12"/>
          </p:nvPr>
        </p:nvSpPr>
        <p:spPr>
          <a:xfrm>
            <a:off x="10194660" y="-182527"/>
            <a:ext cx="1154151" cy="1090789"/>
          </a:xfrm>
        </p:spPr>
        <p:txBody>
          <a:bodyPr/>
          <a:lstStyle/>
          <a:p>
            <a:fld id="{C15F47FD-09EB-4CDC-AAA1-964AD441F8BE}" type="slidenum">
              <a:rPr lang="en-US" altLang="en-US"/>
              <a:pPr/>
              <a:t>16</a:t>
            </a:fld>
            <a:endParaRPr lang="en-US" altLang="en-US" dirty="0"/>
          </a:p>
        </p:txBody>
      </p:sp>
      <p:sp>
        <p:nvSpPr>
          <p:cNvPr id="80898" name="Rectangle 2"/>
          <p:cNvSpPr>
            <a:spLocks noGrp="1" noChangeArrowheads="1"/>
          </p:cNvSpPr>
          <p:nvPr>
            <p:ph type="title"/>
          </p:nvPr>
        </p:nvSpPr>
        <p:spPr>
          <a:xfrm>
            <a:off x="817880" y="873290"/>
            <a:ext cx="6951662" cy="838200"/>
          </a:xfrm>
        </p:spPr>
        <p:txBody>
          <a:bodyPr/>
          <a:lstStyle/>
          <a:p>
            <a:r>
              <a:rPr lang="en-US" altLang="en-US" sz="3200" dirty="0"/>
              <a:t>Simple Linear Regression Model</a:t>
            </a:r>
            <a:endParaRPr lang="en-GB" altLang="en-US" sz="3200" dirty="0"/>
          </a:p>
        </p:txBody>
      </p:sp>
      <p:sp>
        <p:nvSpPr>
          <p:cNvPr id="80899" name="Rectangle 3"/>
          <p:cNvSpPr>
            <a:spLocks noChangeArrowheads="1"/>
          </p:cNvSpPr>
          <p:nvPr/>
        </p:nvSpPr>
        <p:spPr bwMode="auto">
          <a:xfrm>
            <a:off x="1118590" y="2286542"/>
            <a:ext cx="993648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just" eaLnBrk="0" hangingPunct="0">
              <a:spcBef>
                <a:spcPct val="50000"/>
              </a:spcBef>
            </a:pPr>
            <a:r>
              <a:rPr lang="en-US" altLang="en-US" sz="2400" dirty="0">
                <a:latin typeface="Tahoma" panose="020B0604030504040204" pitchFamily="34" charset="0"/>
              </a:rPr>
              <a:t>Regression line is a straight line that describes the dependence of the </a:t>
            </a:r>
            <a:r>
              <a:rPr lang="en-US" altLang="en-US" sz="2400" dirty="0">
                <a:effectLst>
                  <a:outerShdw blurRad="38100" dist="38100" dir="2700000" algn="tl">
                    <a:srgbClr val="C0C0C0"/>
                  </a:outerShdw>
                </a:effectLst>
                <a:latin typeface="Tahoma" panose="020B0604030504040204" pitchFamily="34" charset="0"/>
              </a:rPr>
              <a:t>average value </a:t>
            </a:r>
            <a:r>
              <a:rPr lang="en-US" altLang="en-US" sz="2400" dirty="0">
                <a:latin typeface="Tahoma" panose="020B0604030504040204" pitchFamily="34" charset="0"/>
              </a:rPr>
              <a:t>of one variable on the other </a:t>
            </a:r>
          </a:p>
        </p:txBody>
      </p:sp>
      <p:graphicFrame>
        <p:nvGraphicFramePr>
          <p:cNvPr id="80900" name="Object 4"/>
          <p:cNvGraphicFramePr>
            <a:graphicFrameLocks noChangeAspect="1"/>
          </p:cNvGraphicFramePr>
          <p:nvPr>
            <p:extLst/>
          </p:nvPr>
        </p:nvGraphicFramePr>
        <p:xfrm>
          <a:off x="2664142" y="3982156"/>
          <a:ext cx="5105400" cy="990600"/>
        </p:xfrm>
        <a:graphic>
          <a:graphicData uri="http://schemas.openxmlformats.org/presentationml/2006/ole">
            <p:oleObj spid="_x0000_s2054" name="Equation" r:id="rId3" imgW="1130300" imgH="228600" progId="">
              <p:embed/>
            </p:oleObj>
          </a:graphicData>
        </a:graphic>
      </p:graphicFrame>
      <p:sp>
        <p:nvSpPr>
          <p:cNvPr id="80901" name="Rectangle 5"/>
          <p:cNvSpPr>
            <a:spLocks noChangeArrowheads="1"/>
          </p:cNvSpPr>
          <p:nvPr/>
        </p:nvSpPr>
        <p:spPr bwMode="auto">
          <a:xfrm>
            <a:off x="1819860" y="3407839"/>
            <a:ext cx="18732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spcBef>
                <a:spcPct val="50000"/>
              </a:spcBef>
            </a:pPr>
            <a:r>
              <a:rPr lang="en-US" altLang="en-US" sz="2400" i="1" dirty="0">
                <a:ln w="0"/>
                <a:solidFill>
                  <a:schemeClr val="accent1"/>
                </a:solidFill>
                <a:effectLst>
                  <a:outerShdw blurRad="38100" dist="25400" dir="5400000" algn="ctr" rotWithShape="0">
                    <a:srgbClr val="6E747A">
                      <a:alpha val="43000"/>
                    </a:srgbClr>
                  </a:outerShdw>
                </a:effectLst>
                <a:latin typeface="Tahoma" panose="020B0604030504040204" pitchFamily="34" charset="0"/>
              </a:rPr>
              <a:t>Y</a:t>
            </a:r>
            <a:r>
              <a:rPr lang="en-US" altLang="en-US" sz="2400" dirty="0">
                <a:ln w="0"/>
                <a:solidFill>
                  <a:schemeClr val="accent1"/>
                </a:solidFill>
                <a:effectLst>
                  <a:outerShdw blurRad="38100" dist="25400" dir="5400000" algn="ctr" rotWithShape="0">
                    <a:srgbClr val="6E747A">
                      <a:alpha val="43000"/>
                    </a:srgbClr>
                  </a:outerShdw>
                </a:effectLst>
                <a:latin typeface="Tahoma" panose="020B0604030504040204" pitchFamily="34" charset="0"/>
              </a:rPr>
              <a:t>  Intercept </a:t>
            </a:r>
          </a:p>
        </p:txBody>
      </p:sp>
      <p:sp>
        <p:nvSpPr>
          <p:cNvPr id="80902" name="Line 6"/>
          <p:cNvSpPr>
            <a:spLocks noChangeShapeType="1"/>
          </p:cNvSpPr>
          <p:nvPr/>
        </p:nvSpPr>
        <p:spPr bwMode="auto">
          <a:xfrm>
            <a:off x="2944971" y="3849041"/>
            <a:ext cx="1066800" cy="609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0903" name="Rectangle 7"/>
          <p:cNvSpPr>
            <a:spLocks noChangeArrowheads="1"/>
          </p:cNvSpPr>
          <p:nvPr/>
        </p:nvSpPr>
        <p:spPr bwMode="auto">
          <a:xfrm>
            <a:off x="5955120" y="3144097"/>
            <a:ext cx="1610826"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en-US" sz="2400" dirty="0">
                <a:ln w="0"/>
                <a:solidFill>
                  <a:schemeClr val="accent1"/>
                </a:solidFill>
                <a:effectLst>
                  <a:outerShdw blurRad="38100" dist="25400" dir="5400000" algn="ctr" rotWithShape="0">
                    <a:srgbClr val="6E747A">
                      <a:alpha val="43000"/>
                    </a:srgbClr>
                  </a:outerShdw>
                </a:effectLst>
                <a:latin typeface="Tahoma" panose="020B0604030504040204" pitchFamily="34" charset="0"/>
              </a:rPr>
              <a:t>Slope</a:t>
            </a:r>
            <a:br>
              <a:rPr lang="en-US" altLang="en-US" sz="2400" dirty="0">
                <a:ln w="0"/>
                <a:solidFill>
                  <a:schemeClr val="accent1"/>
                </a:solidFill>
                <a:effectLst>
                  <a:outerShdw blurRad="38100" dist="25400" dir="5400000" algn="ctr" rotWithShape="0">
                    <a:srgbClr val="6E747A">
                      <a:alpha val="43000"/>
                    </a:srgbClr>
                  </a:outerShdw>
                </a:effectLst>
                <a:latin typeface="Tahoma" panose="020B0604030504040204" pitchFamily="34" charset="0"/>
              </a:rPr>
            </a:br>
            <a:r>
              <a:rPr lang="en-US" altLang="en-US" sz="2400" dirty="0">
                <a:ln w="0"/>
                <a:solidFill>
                  <a:schemeClr val="accent1"/>
                </a:solidFill>
                <a:effectLst>
                  <a:outerShdw blurRad="38100" dist="25400" dir="5400000" algn="ctr" rotWithShape="0">
                    <a:srgbClr val="6E747A">
                      <a:alpha val="43000"/>
                    </a:srgbClr>
                  </a:outerShdw>
                </a:effectLst>
                <a:latin typeface="Tahoma" panose="020B0604030504040204" pitchFamily="34" charset="0"/>
              </a:rPr>
              <a:t>Coefficient</a:t>
            </a:r>
            <a:endParaRPr lang="en-GB" altLang="en-US" sz="2400" dirty="0">
              <a:ln w="0"/>
              <a:solidFill>
                <a:schemeClr val="accent1"/>
              </a:solidFill>
              <a:effectLst>
                <a:outerShdw blurRad="38100" dist="25400" dir="5400000" algn="ctr" rotWithShape="0">
                  <a:srgbClr val="6E747A">
                    <a:alpha val="43000"/>
                  </a:srgbClr>
                </a:outerShdw>
              </a:effectLst>
              <a:latin typeface="Tahoma" panose="020B0604030504040204" pitchFamily="34" charset="0"/>
            </a:endParaRPr>
          </a:p>
        </p:txBody>
      </p:sp>
      <p:sp>
        <p:nvSpPr>
          <p:cNvPr id="80904" name="Line 8"/>
          <p:cNvSpPr>
            <a:spLocks noChangeShapeType="1"/>
          </p:cNvSpPr>
          <p:nvPr/>
        </p:nvSpPr>
        <p:spPr bwMode="auto">
          <a:xfrm rot="20940815" flipH="1">
            <a:off x="5812331" y="3719074"/>
            <a:ext cx="221013" cy="31675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0905" name="Rectangle 9"/>
          <p:cNvSpPr>
            <a:spLocks noChangeArrowheads="1"/>
          </p:cNvSpPr>
          <p:nvPr/>
        </p:nvSpPr>
        <p:spPr bwMode="auto">
          <a:xfrm>
            <a:off x="8549640" y="3391841"/>
            <a:ext cx="2052637"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spcBef>
                <a:spcPct val="50000"/>
              </a:spcBef>
            </a:pPr>
            <a:r>
              <a:rPr lang="en-US" altLang="en-US" sz="2400" dirty="0">
                <a:ln w="0"/>
                <a:solidFill>
                  <a:schemeClr val="accent1"/>
                </a:solidFill>
                <a:effectLst>
                  <a:outerShdw blurRad="38100" dist="25400" dir="5400000" algn="ctr" rotWithShape="0">
                    <a:srgbClr val="6E747A">
                      <a:alpha val="43000"/>
                    </a:srgbClr>
                  </a:outerShdw>
                </a:effectLst>
                <a:latin typeface="Tahoma" panose="020B0604030504040204" pitchFamily="34" charset="0"/>
              </a:rPr>
              <a:t>Random Error</a:t>
            </a:r>
          </a:p>
        </p:txBody>
      </p:sp>
      <p:sp>
        <p:nvSpPr>
          <p:cNvPr id="80906" name="Line 10"/>
          <p:cNvSpPr>
            <a:spLocks noChangeShapeType="1"/>
          </p:cNvSpPr>
          <p:nvPr/>
        </p:nvSpPr>
        <p:spPr bwMode="auto">
          <a:xfrm rot="20940815" flipH="1">
            <a:off x="7681348" y="3873951"/>
            <a:ext cx="1273175" cy="5984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0907" name="Rectangle 11"/>
          <p:cNvSpPr>
            <a:spLocks noChangeArrowheads="1"/>
          </p:cNvSpPr>
          <p:nvPr/>
        </p:nvSpPr>
        <p:spPr bwMode="auto">
          <a:xfrm>
            <a:off x="7368540" y="5227321"/>
            <a:ext cx="2362200"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a:ln w="0"/>
                <a:solidFill>
                  <a:schemeClr val="accent1"/>
                </a:solidFill>
                <a:effectLst>
                  <a:outerShdw blurRad="38100" dist="25400" dir="5400000" algn="ctr" rotWithShape="0">
                    <a:srgbClr val="6E747A">
                      <a:alpha val="43000"/>
                    </a:srgbClr>
                  </a:outerShdw>
                </a:effectLst>
                <a:latin typeface="Tahoma" panose="020B0604030504040204" pitchFamily="34" charset="0"/>
              </a:rPr>
              <a:t>Independent (Explanatory) Variable</a:t>
            </a:r>
          </a:p>
        </p:txBody>
      </p:sp>
      <p:sp>
        <p:nvSpPr>
          <p:cNvPr id="80908" name="Line 12"/>
          <p:cNvSpPr>
            <a:spLocks noChangeShapeType="1"/>
          </p:cNvSpPr>
          <p:nvPr/>
        </p:nvSpPr>
        <p:spPr bwMode="auto">
          <a:xfrm flipH="1" flipV="1">
            <a:off x="6332853" y="4867157"/>
            <a:ext cx="833439" cy="70294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0909" name="Rectangle 13"/>
          <p:cNvSpPr>
            <a:spLocks noChangeArrowheads="1"/>
          </p:cNvSpPr>
          <p:nvPr/>
        </p:nvSpPr>
        <p:spPr bwMode="auto">
          <a:xfrm>
            <a:off x="4167347" y="5570104"/>
            <a:ext cx="2819400" cy="101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dirty="0">
                <a:ln w="0"/>
                <a:solidFill>
                  <a:schemeClr val="accent1"/>
                </a:solidFill>
                <a:effectLst>
                  <a:outerShdw blurRad="38100" dist="25400" dir="5400000" algn="ctr" rotWithShape="0">
                    <a:srgbClr val="6E747A">
                      <a:alpha val="43000"/>
                    </a:srgbClr>
                  </a:outerShdw>
                </a:effectLst>
                <a:latin typeface="Tahoma" panose="020B0604030504040204" pitchFamily="34" charset="0"/>
              </a:rPr>
              <a:t>Regression</a:t>
            </a:r>
          </a:p>
          <a:p>
            <a:pPr eaLnBrk="0" hangingPunct="0">
              <a:spcBef>
                <a:spcPct val="50000"/>
              </a:spcBef>
            </a:pPr>
            <a:r>
              <a:rPr lang="en-US" altLang="en-US" sz="2400" dirty="0">
                <a:ln w="0"/>
                <a:solidFill>
                  <a:schemeClr val="accent1"/>
                </a:solidFill>
                <a:effectLst>
                  <a:outerShdw blurRad="38100" dist="25400" dir="5400000" algn="ctr" rotWithShape="0">
                    <a:srgbClr val="6E747A">
                      <a:alpha val="43000"/>
                    </a:srgbClr>
                  </a:outerShdw>
                </a:effectLst>
                <a:latin typeface="Tahoma" panose="020B0604030504040204" pitchFamily="34" charset="0"/>
              </a:rPr>
              <a:t>Line  </a:t>
            </a:r>
          </a:p>
        </p:txBody>
      </p:sp>
      <p:sp>
        <p:nvSpPr>
          <p:cNvPr id="80910" name="Line 14"/>
          <p:cNvSpPr>
            <a:spLocks noChangeShapeType="1"/>
          </p:cNvSpPr>
          <p:nvPr/>
        </p:nvSpPr>
        <p:spPr bwMode="auto">
          <a:xfrm flipV="1">
            <a:off x="5064442" y="5050612"/>
            <a:ext cx="304800" cy="4143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0911" name="Rectangle 15"/>
          <p:cNvSpPr>
            <a:spLocks noChangeArrowheads="1"/>
          </p:cNvSpPr>
          <p:nvPr/>
        </p:nvSpPr>
        <p:spPr bwMode="auto">
          <a:xfrm>
            <a:off x="1317784" y="5390199"/>
            <a:ext cx="2693987"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dirty="0">
                <a:ln w="0"/>
                <a:solidFill>
                  <a:schemeClr val="accent1"/>
                </a:solidFill>
                <a:effectLst>
                  <a:outerShdw blurRad="38100" dist="25400" dir="5400000" algn="ctr" rotWithShape="0">
                    <a:srgbClr val="6E747A">
                      <a:alpha val="43000"/>
                    </a:srgbClr>
                  </a:outerShdw>
                </a:effectLst>
                <a:latin typeface="Tahoma" panose="020B0604030504040204" pitchFamily="34" charset="0"/>
              </a:rPr>
              <a:t>Dependent (Response) Variable</a:t>
            </a:r>
          </a:p>
        </p:txBody>
      </p:sp>
      <p:sp>
        <p:nvSpPr>
          <p:cNvPr id="80912" name="Line 16"/>
          <p:cNvSpPr>
            <a:spLocks noChangeShapeType="1"/>
          </p:cNvSpPr>
          <p:nvPr/>
        </p:nvSpPr>
        <p:spPr bwMode="auto">
          <a:xfrm flipV="1">
            <a:off x="2484596" y="4938601"/>
            <a:ext cx="360362" cy="41433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421232600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additive="base">
                                        <p:cTn id="7" dur="500" fill="hold"/>
                                        <p:tgtEl>
                                          <p:spTgt spid="80898"/>
                                        </p:tgtEl>
                                        <p:attrNameLst>
                                          <p:attrName>ppt_x</p:attrName>
                                        </p:attrNameLst>
                                      </p:cBhvr>
                                      <p:tavLst>
                                        <p:tav tm="0">
                                          <p:val>
                                            <p:strVal val="#ppt_x"/>
                                          </p:val>
                                        </p:tav>
                                        <p:tav tm="100000">
                                          <p:val>
                                            <p:strVal val="#ppt_x"/>
                                          </p:val>
                                        </p:tav>
                                      </p:tavLst>
                                    </p:anim>
                                    <p:anim calcmode="lin" valueType="num">
                                      <p:cBhvr additive="base">
                                        <p:cTn id="8" dur="500" fill="hold"/>
                                        <p:tgtEl>
                                          <p:spTgt spid="8089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0899"/>
                                        </p:tgtEl>
                                        <p:attrNameLst>
                                          <p:attrName>style.visibility</p:attrName>
                                        </p:attrNameLst>
                                      </p:cBhvr>
                                      <p:to>
                                        <p:strVal val="visible"/>
                                      </p:to>
                                    </p:set>
                                    <p:anim calcmode="lin" valueType="num">
                                      <p:cBhvr additive="base">
                                        <p:cTn id="13" dur="500" fill="hold"/>
                                        <p:tgtEl>
                                          <p:spTgt spid="80899"/>
                                        </p:tgtEl>
                                        <p:attrNameLst>
                                          <p:attrName>ppt_x</p:attrName>
                                        </p:attrNameLst>
                                      </p:cBhvr>
                                      <p:tavLst>
                                        <p:tav tm="0">
                                          <p:val>
                                            <p:strVal val="#ppt_x"/>
                                          </p:val>
                                        </p:tav>
                                        <p:tav tm="100000">
                                          <p:val>
                                            <p:strVal val="#ppt_x"/>
                                          </p:val>
                                        </p:tav>
                                      </p:tavLst>
                                    </p:anim>
                                    <p:anim calcmode="lin" valueType="num">
                                      <p:cBhvr additive="base">
                                        <p:cTn id="14" dur="500" fill="hold"/>
                                        <p:tgtEl>
                                          <p:spTgt spid="8089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0900"/>
                                        </p:tgtEl>
                                        <p:attrNameLst>
                                          <p:attrName>style.visibility</p:attrName>
                                        </p:attrNameLst>
                                      </p:cBhvr>
                                      <p:to>
                                        <p:strVal val="visible"/>
                                      </p:to>
                                    </p:set>
                                    <p:anim calcmode="lin" valueType="num">
                                      <p:cBhvr additive="base">
                                        <p:cTn id="19" dur="500" fill="hold"/>
                                        <p:tgtEl>
                                          <p:spTgt spid="80900"/>
                                        </p:tgtEl>
                                        <p:attrNameLst>
                                          <p:attrName>ppt_x</p:attrName>
                                        </p:attrNameLst>
                                      </p:cBhvr>
                                      <p:tavLst>
                                        <p:tav tm="0">
                                          <p:val>
                                            <p:strVal val="#ppt_x"/>
                                          </p:val>
                                        </p:tav>
                                        <p:tav tm="100000">
                                          <p:val>
                                            <p:strVal val="#ppt_x"/>
                                          </p:val>
                                        </p:tav>
                                      </p:tavLst>
                                    </p:anim>
                                    <p:anim calcmode="lin" valueType="num">
                                      <p:cBhvr additive="base">
                                        <p:cTn id="20" dur="500" fill="hold"/>
                                        <p:tgtEl>
                                          <p:spTgt spid="8090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0911"/>
                                        </p:tgtEl>
                                        <p:attrNameLst>
                                          <p:attrName>style.visibility</p:attrName>
                                        </p:attrNameLst>
                                      </p:cBhvr>
                                      <p:to>
                                        <p:strVal val="visible"/>
                                      </p:to>
                                    </p:set>
                                    <p:anim calcmode="lin" valueType="num">
                                      <p:cBhvr additive="base">
                                        <p:cTn id="25" dur="500" fill="hold"/>
                                        <p:tgtEl>
                                          <p:spTgt spid="80911"/>
                                        </p:tgtEl>
                                        <p:attrNameLst>
                                          <p:attrName>ppt_x</p:attrName>
                                        </p:attrNameLst>
                                      </p:cBhvr>
                                      <p:tavLst>
                                        <p:tav tm="0">
                                          <p:val>
                                            <p:strVal val="#ppt_x"/>
                                          </p:val>
                                        </p:tav>
                                        <p:tav tm="100000">
                                          <p:val>
                                            <p:strVal val="#ppt_x"/>
                                          </p:val>
                                        </p:tav>
                                      </p:tavLst>
                                    </p:anim>
                                    <p:anim calcmode="lin" valueType="num">
                                      <p:cBhvr additive="base">
                                        <p:cTn id="26" dur="500" fill="hold"/>
                                        <p:tgtEl>
                                          <p:spTgt spid="80911"/>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0901"/>
                                        </p:tgtEl>
                                        <p:attrNameLst>
                                          <p:attrName>style.visibility</p:attrName>
                                        </p:attrNameLst>
                                      </p:cBhvr>
                                      <p:to>
                                        <p:strVal val="visible"/>
                                      </p:to>
                                    </p:set>
                                    <p:anim calcmode="lin" valueType="num">
                                      <p:cBhvr additive="base">
                                        <p:cTn id="31" dur="500" fill="hold"/>
                                        <p:tgtEl>
                                          <p:spTgt spid="80901"/>
                                        </p:tgtEl>
                                        <p:attrNameLst>
                                          <p:attrName>ppt_x</p:attrName>
                                        </p:attrNameLst>
                                      </p:cBhvr>
                                      <p:tavLst>
                                        <p:tav tm="0">
                                          <p:val>
                                            <p:strVal val="#ppt_x"/>
                                          </p:val>
                                        </p:tav>
                                        <p:tav tm="100000">
                                          <p:val>
                                            <p:strVal val="#ppt_x"/>
                                          </p:val>
                                        </p:tav>
                                      </p:tavLst>
                                    </p:anim>
                                    <p:anim calcmode="lin" valueType="num">
                                      <p:cBhvr additive="base">
                                        <p:cTn id="32" dur="500" fill="hold"/>
                                        <p:tgtEl>
                                          <p:spTgt spid="8090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0909"/>
                                        </p:tgtEl>
                                        <p:attrNameLst>
                                          <p:attrName>style.visibility</p:attrName>
                                        </p:attrNameLst>
                                      </p:cBhvr>
                                      <p:to>
                                        <p:strVal val="visible"/>
                                      </p:to>
                                    </p:set>
                                    <p:anim calcmode="lin" valueType="num">
                                      <p:cBhvr additive="base">
                                        <p:cTn id="37" dur="500" fill="hold"/>
                                        <p:tgtEl>
                                          <p:spTgt spid="80909"/>
                                        </p:tgtEl>
                                        <p:attrNameLst>
                                          <p:attrName>ppt_x</p:attrName>
                                        </p:attrNameLst>
                                      </p:cBhvr>
                                      <p:tavLst>
                                        <p:tav tm="0">
                                          <p:val>
                                            <p:strVal val="#ppt_x"/>
                                          </p:val>
                                        </p:tav>
                                        <p:tav tm="100000">
                                          <p:val>
                                            <p:strVal val="#ppt_x"/>
                                          </p:val>
                                        </p:tav>
                                      </p:tavLst>
                                    </p:anim>
                                    <p:anim calcmode="lin" valueType="num">
                                      <p:cBhvr additive="base">
                                        <p:cTn id="38" dur="500" fill="hold"/>
                                        <p:tgtEl>
                                          <p:spTgt spid="80909"/>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0903"/>
                                        </p:tgtEl>
                                        <p:attrNameLst>
                                          <p:attrName>style.visibility</p:attrName>
                                        </p:attrNameLst>
                                      </p:cBhvr>
                                      <p:to>
                                        <p:strVal val="visible"/>
                                      </p:to>
                                    </p:set>
                                    <p:anim calcmode="lin" valueType="num">
                                      <p:cBhvr additive="base">
                                        <p:cTn id="43" dur="500" fill="hold"/>
                                        <p:tgtEl>
                                          <p:spTgt spid="80903"/>
                                        </p:tgtEl>
                                        <p:attrNameLst>
                                          <p:attrName>ppt_x</p:attrName>
                                        </p:attrNameLst>
                                      </p:cBhvr>
                                      <p:tavLst>
                                        <p:tav tm="0">
                                          <p:val>
                                            <p:strVal val="#ppt_x"/>
                                          </p:val>
                                        </p:tav>
                                        <p:tav tm="100000">
                                          <p:val>
                                            <p:strVal val="#ppt_x"/>
                                          </p:val>
                                        </p:tav>
                                      </p:tavLst>
                                    </p:anim>
                                    <p:anim calcmode="lin" valueType="num">
                                      <p:cBhvr additive="base">
                                        <p:cTn id="44" dur="500" fill="hold"/>
                                        <p:tgtEl>
                                          <p:spTgt spid="80903"/>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0907"/>
                                        </p:tgtEl>
                                        <p:attrNameLst>
                                          <p:attrName>style.visibility</p:attrName>
                                        </p:attrNameLst>
                                      </p:cBhvr>
                                      <p:to>
                                        <p:strVal val="visible"/>
                                      </p:to>
                                    </p:set>
                                    <p:anim calcmode="lin" valueType="num">
                                      <p:cBhvr additive="base">
                                        <p:cTn id="49" dur="500" fill="hold"/>
                                        <p:tgtEl>
                                          <p:spTgt spid="80907"/>
                                        </p:tgtEl>
                                        <p:attrNameLst>
                                          <p:attrName>ppt_x</p:attrName>
                                        </p:attrNameLst>
                                      </p:cBhvr>
                                      <p:tavLst>
                                        <p:tav tm="0">
                                          <p:val>
                                            <p:strVal val="#ppt_x"/>
                                          </p:val>
                                        </p:tav>
                                        <p:tav tm="100000">
                                          <p:val>
                                            <p:strVal val="#ppt_x"/>
                                          </p:val>
                                        </p:tav>
                                      </p:tavLst>
                                    </p:anim>
                                    <p:anim calcmode="lin" valueType="num">
                                      <p:cBhvr additive="base">
                                        <p:cTn id="50" dur="500" fill="hold"/>
                                        <p:tgtEl>
                                          <p:spTgt spid="80907"/>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0905"/>
                                        </p:tgtEl>
                                        <p:attrNameLst>
                                          <p:attrName>style.visibility</p:attrName>
                                        </p:attrNameLst>
                                      </p:cBhvr>
                                      <p:to>
                                        <p:strVal val="visible"/>
                                      </p:to>
                                    </p:set>
                                    <p:anim calcmode="lin" valueType="num">
                                      <p:cBhvr additive="base">
                                        <p:cTn id="55" dur="500" fill="hold"/>
                                        <p:tgtEl>
                                          <p:spTgt spid="80905"/>
                                        </p:tgtEl>
                                        <p:attrNameLst>
                                          <p:attrName>ppt_x</p:attrName>
                                        </p:attrNameLst>
                                      </p:cBhvr>
                                      <p:tavLst>
                                        <p:tav tm="0">
                                          <p:val>
                                            <p:strVal val="#ppt_x"/>
                                          </p:val>
                                        </p:tav>
                                        <p:tav tm="100000">
                                          <p:val>
                                            <p:strVal val="#ppt_x"/>
                                          </p:val>
                                        </p:tav>
                                      </p:tavLst>
                                    </p:anim>
                                    <p:anim calcmode="lin" valueType="num">
                                      <p:cBhvr additive="base">
                                        <p:cTn id="56" dur="500" fill="hold"/>
                                        <p:tgtEl>
                                          <p:spTgt spid="809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p:bldP spid="80901" grpId="0"/>
      <p:bldP spid="80903" grpId="0"/>
      <p:bldP spid="80905" grpId="0"/>
      <p:bldP spid="80907" grpId="0"/>
      <p:bldP spid="80909" grpId="0"/>
      <p:bldP spid="809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Ordinary Least Squares (OLS)</a:t>
            </a:r>
            <a:endParaRPr lang="en-US" dirty="0"/>
          </a:p>
        </p:txBody>
      </p:sp>
      <p:sp>
        <p:nvSpPr>
          <p:cNvPr id="3" name="Date Placeholder 2"/>
          <p:cNvSpPr>
            <a:spLocks noGrp="1"/>
          </p:cNvSpPr>
          <p:nvPr>
            <p:ph type="dt" sz="half" idx="10"/>
          </p:nvPr>
        </p:nvSpPr>
        <p:spPr/>
        <p:txBody>
          <a:bodyPr/>
          <a:lstStyle/>
          <a:p>
            <a:fld id="{45B0A95E-6749-4041-A96E-676241D7591C}" type="datetime1">
              <a:rPr lang="en-GB" smtClean="0">
                <a:solidFill>
                  <a:prstClr val="white">
                    <a:tint val="75000"/>
                  </a:prstClr>
                </a:solidFill>
              </a:rPr>
              <a:pPr/>
              <a:t>21/03/2018</a:t>
            </a:fld>
            <a:endParaRPr lang="en-GB">
              <a:solidFill>
                <a:prstClr val="white">
                  <a:tint val="75000"/>
                </a:prstClr>
              </a:solidFill>
            </a:endParaRPr>
          </a:p>
        </p:txBody>
      </p:sp>
      <p:sp>
        <p:nvSpPr>
          <p:cNvPr id="4" name="Footer Placeholder 3"/>
          <p:cNvSpPr>
            <a:spLocks noGrp="1"/>
          </p:cNvSpPr>
          <p:nvPr>
            <p:ph type="ftr" sz="quarter" idx="11"/>
          </p:nvPr>
        </p:nvSpPr>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5" name="Slide Number Placeholder 4"/>
          <p:cNvSpPr>
            <a:spLocks noGrp="1"/>
          </p:cNvSpPr>
          <p:nvPr>
            <p:ph type="sldNum" sz="quarter" idx="12"/>
          </p:nvPr>
        </p:nvSpPr>
        <p:spPr/>
        <p:txBody>
          <a:bodyPr/>
          <a:lstStyle/>
          <a:p>
            <a:fld id="{E18371FB-5D2B-430C-ADB4-9BE9180A17CB}" type="slidenum">
              <a:rPr lang="en-GB" smtClean="0">
                <a:solidFill>
                  <a:prstClr val="white">
                    <a:tint val="75000"/>
                  </a:prstClr>
                </a:solidFill>
              </a:rPr>
              <a:pPr/>
              <a:t>17</a:t>
            </a:fld>
            <a:endParaRPr lang="en-GB">
              <a:solidFill>
                <a:prstClr val="white">
                  <a:tint val="75000"/>
                </a:prstClr>
              </a:solidFill>
            </a:endParaRPr>
          </a:p>
        </p:txBody>
      </p:sp>
      <p:pic>
        <p:nvPicPr>
          <p:cNvPr id="13"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14800" y="2438399"/>
            <a:ext cx="3886200" cy="909053"/>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114799" y="3569680"/>
            <a:ext cx="3119739" cy="1075772"/>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5" name="Picture 8"/>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114799" y="4826000"/>
            <a:ext cx="2370582" cy="929640"/>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6" name="Text Box 5"/>
          <p:cNvSpPr txBox="1">
            <a:spLocks noChangeArrowheads="1"/>
          </p:cNvSpPr>
          <p:nvPr/>
        </p:nvSpPr>
        <p:spPr bwMode="auto">
          <a:xfrm>
            <a:off x="1828800" y="2362200"/>
            <a:ext cx="15240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200">
                <a:latin typeface="Arial" panose="020B0604020202020204" pitchFamily="34" charset="0"/>
              </a:rPr>
              <a:t>Model:</a:t>
            </a:r>
          </a:p>
        </p:txBody>
      </p:sp>
    </p:spTree>
    <p:extLst>
      <p:ext uri="{BB962C8B-B14F-4D97-AF65-F5344CB8AC3E}">
        <p14:creationId xmlns:p14="http://schemas.microsoft.com/office/powerpoint/2010/main" xmlns="" val="260686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7BCD02E-F65B-4E72-920A-8613D2927A2E}" type="slidenum">
              <a:rPr lang="en-US" altLang="en-US"/>
              <a:pPr/>
              <a:t>18</a:t>
            </a:fld>
            <a:endParaRPr lang="en-US" altLang="en-US"/>
          </a:p>
        </p:txBody>
      </p:sp>
      <p:sp>
        <p:nvSpPr>
          <p:cNvPr id="24578" name="Rectangle 2"/>
          <p:cNvSpPr>
            <a:spLocks noGrp="1" noChangeArrowheads="1"/>
          </p:cNvSpPr>
          <p:nvPr>
            <p:ph type="title"/>
          </p:nvPr>
        </p:nvSpPr>
        <p:spPr>
          <a:xfrm>
            <a:off x="790893" y="855003"/>
            <a:ext cx="7313612" cy="989013"/>
          </a:xfrm>
        </p:spPr>
        <p:txBody>
          <a:bodyPr/>
          <a:lstStyle/>
          <a:p>
            <a:r>
              <a:rPr lang="en-US" altLang="en-US" sz="2400" dirty="0"/>
              <a:t>Ordinary Least Squares (OLS)</a:t>
            </a:r>
          </a:p>
        </p:txBody>
      </p:sp>
      <p:sp>
        <p:nvSpPr>
          <p:cNvPr id="24583" name="Text Box 7"/>
          <p:cNvSpPr txBox="1">
            <a:spLocks noChangeArrowheads="1"/>
          </p:cNvSpPr>
          <p:nvPr/>
        </p:nvSpPr>
        <p:spPr bwMode="auto">
          <a:xfrm>
            <a:off x="1188720" y="2400300"/>
            <a:ext cx="8412480" cy="10772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eaLnBrk="0" hangingPunct="0">
              <a:spcBef>
                <a:spcPct val="50000"/>
              </a:spcBef>
            </a:pPr>
            <a:r>
              <a:rPr lang="en-US" altLang="en-US" sz="3200" dirty="0">
                <a:latin typeface="Arial" panose="020B0604020202020204" pitchFamily="34" charset="0"/>
              </a:rPr>
              <a:t>Objective: Determine the slope and intercept that minimize the sum of the squared errors.</a:t>
            </a:r>
          </a:p>
        </p:txBody>
      </p:sp>
      <p:pic>
        <p:nvPicPr>
          <p:cNvPr id="6" name="Pictur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06880" y="4419600"/>
            <a:ext cx="6061075" cy="1084263"/>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48098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83"/>
                                        </p:tgtEl>
                                        <p:attrNameLst>
                                          <p:attrName>style.visibility</p:attrName>
                                        </p:attrNameLst>
                                      </p:cBhvr>
                                      <p:to>
                                        <p:strVal val="visible"/>
                                      </p:to>
                                    </p:set>
                                    <p:anim calcmode="lin" valueType="num">
                                      <p:cBhvr additive="base">
                                        <p:cTn id="7" dur="500" fill="hold"/>
                                        <p:tgtEl>
                                          <p:spTgt spid="24583"/>
                                        </p:tgtEl>
                                        <p:attrNameLst>
                                          <p:attrName>ppt_x</p:attrName>
                                        </p:attrNameLst>
                                      </p:cBhvr>
                                      <p:tavLst>
                                        <p:tav tm="0">
                                          <p:val>
                                            <p:strVal val="#ppt_x"/>
                                          </p:val>
                                        </p:tav>
                                        <p:tav tm="100000">
                                          <p:val>
                                            <p:strVal val="#ppt_x"/>
                                          </p:val>
                                        </p:tav>
                                      </p:tavLst>
                                    </p:anim>
                                    <p:anim calcmode="lin" valueType="num">
                                      <p:cBhvr additive="base">
                                        <p:cTn id="8" dur="500" fill="hold"/>
                                        <p:tgtEl>
                                          <p:spTgt spid="2458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FD20A5A6-4EC0-4FE5-8F75-2B042464632F}" type="slidenum">
              <a:rPr lang="en-US" altLang="en-US"/>
              <a:pPr/>
              <a:t>19</a:t>
            </a:fld>
            <a:endParaRPr lang="en-US" altLang="en-US"/>
          </a:p>
        </p:txBody>
      </p:sp>
      <p:sp>
        <p:nvSpPr>
          <p:cNvPr id="25602" name="Rectangle 2"/>
          <p:cNvSpPr>
            <a:spLocks noGrp="1" noChangeArrowheads="1"/>
          </p:cNvSpPr>
          <p:nvPr>
            <p:ph type="title"/>
          </p:nvPr>
        </p:nvSpPr>
        <p:spPr>
          <a:xfrm>
            <a:off x="1593247" y="679572"/>
            <a:ext cx="7313612" cy="1066800"/>
          </a:xfrm>
        </p:spPr>
        <p:txBody>
          <a:bodyPr/>
          <a:lstStyle/>
          <a:p>
            <a:r>
              <a:rPr lang="en-US" altLang="en-US" sz="2400" dirty="0"/>
              <a:t>Ordinary Least Squares (OLS)</a:t>
            </a:r>
          </a:p>
        </p:txBody>
      </p:sp>
      <p:sp>
        <p:nvSpPr>
          <p:cNvPr id="25603" name="Text Box 3"/>
          <p:cNvSpPr txBox="1">
            <a:spLocks noChangeArrowheads="1"/>
          </p:cNvSpPr>
          <p:nvPr/>
        </p:nvSpPr>
        <p:spPr bwMode="auto">
          <a:xfrm>
            <a:off x="3860442" y="2429926"/>
            <a:ext cx="4343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3200" dirty="0">
                <a:latin typeface="Arial" panose="020B0604020202020204" pitchFamily="34" charset="0"/>
              </a:rPr>
              <a:t>Estimation Procedure </a:t>
            </a:r>
          </a:p>
        </p:txBody>
      </p:sp>
      <p:pic>
        <p:nvPicPr>
          <p:cNvPr id="25606" name="Picture 6"/>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2844085" y="3009364"/>
            <a:ext cx="3681413" cy="2093913"/>
          </a:xfrm>
          <a:prstGeom prst="rect">
            <a:avLst/>
          </a:prstGeom>
          <a:noFill/>
          <a:ln>
            <a:noFill/>
          </a:ln>
        </p:spPr>
      </p:pic>
      <p:pic>
        <p:nvPicPr>
          <p:cNvPr id="25607" name="Picture 7"/>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620001" y="3695164"/>
            <a:ext cx="1776413" cy="538163"/>
          </a:xfrm>
          <a:prstGeom prst="rect">
            <a:avLst/>
          </a:prstGeom>
          <a:noFill/>
          <a:ln>
            <a:noFill/>
          </a:ln>
        </p:spPr>
      </p:pic>
    </p:spTree>
    <p:extLst>
      <p:ext uri="{BB962C8B-B14F-4D97-AF65-F5344CB8AC3E}">
        <p14:creationId xmlns:p14="http://schemas.microsoft.com/office/powerpoint/2010/main" xmlns="" val="23100875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 calcmode="lin" valueType="num">
                                      <p:cBhvr additive="base">
                                        <p:cTn id="7" dur="500" fill="hold"/>
                                        <p:tgtEl>
                                          <p:spTgt spid="25603"/>
                                        </p:tgtEl>
                                        <p:attrNameLst>
                                          <p:attrName>ppt_x</p:attrName>
                                        </p:attrNameLst>
                                      </p:cBhvr>
                                      <p:tavLst>
                                        <p:tav tm="0">
                                          <p:val>
                                            <p:strVal val="#ppt_x"/>
                                          </p:val>
                                        </p:tav>
                                        <p:tav tm="100000">
                                          <p:val>
                                            <p:strVal val="#ppt_x"/>
                                          </p:val>
                                        </p:tav>
                                      </p:tavLst>
                                    </p:anim>
                                    <p:anim calcmode="lin" valueType="num">
                                      <p:cBhvr additive="base">
                                        <p:cTn id="8" dur="500" fill="hold"/>
                                        <p:tgtEl>
                                          <p:spTgt spid="2560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5606"/>
                                        </p:tgtEl>
                                        <p:attrNameLst>
                                          <p:attrName>style.visibility</p:attrName>
                                        </p:attrNameLst>
                                      </p:cBhvr>
                                      <p:to>
                                        <p:strVal val="visible"/>
                                      </p:to>
                                    </p:set>
                                    <p:anim calcmode="lin" valueType="num">
                                      <p:cBhvr additive="base">
                                        <p:cTn id="13" dur="500" fill="hold"/>
                                        <p:tgtEl>
                                          <p:spTgt spid="25606"/>
                                        </p:tgtEl>
                                        <p:attrNameLst>
                                          <p:attrName>ppt_x</p:attrName>
                                        </p:attrNameLst>
                                      </p:cBhvr>
                                      <p:tavLst>
                                        <p:tav tm="0">
                                          <p:val>
                                            <p:strVal val="#ppt_x"/>
                                          </p:val>
                                        </p:tav>
                                        <p:tav tm="100000">
                                          <p:val>
                                            <p:strVal val="#ppt_x"/>
                                          </p:val>
                                        </p:tav>
                                      </p:tavLst>
                                    </p:anim>
                                    <p:anim calcmode="lin" valueType="num">
                                      <p:cBhvr additive="base">
                                        <p:cTn id="14" dur="500" fill="hold"/>
                                        <p:tgtEl>
                                          <p:spTgt spid="2560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5607"/>
                                        </p:tgtEl>
                                        <p:attrNameLst>
                                          <p:attrName>style.visibility</p:attrName>
                                        </p:attrNameLst>
                                      </p:cBhvr>
                                      <p:to>
                                        <p:strVal val="visible"/>
                                      </p:to>
                                    </p:set>
                                    <p:anim calcmode="lin" valueType="num">
                                      <p:cBhvr additive="base">
                                        <p:cTn id="19" dur="500" fill="hold"/>
                                        <p:tgtEl>
                                          <p:spTgt spid="25607"/>
                                        </p:tgtEl>
                                        <p:attrNameLst>
                                          <p:attrName>ppt_x</p:attrName>
                                        </p:attrNameLst>
                                      </p:cBhvr>
                                      <p:tavLst>
                                        <p:tav tm="0">
                                          <p:val>
                                            <p:strVal val="#ppt_x"/>
                                          </p:val>
                                        </p:tav>
                                        <p:tav tm="100000">
                                          <p:val>
                                            <p:strVal val="#ppt_x"/>
                                          </p:val>
                                        </p:tav>
                                      </p:tavLst>
                                    </p:anim>
                                    <p:anim calcmode="lin" valueType="num">
                                      <p:cBhvr additive="base">
                                        <p:cTn id="20" dur="500" fill="hold"/>
                                        <p:tgtEl>
                                          <p:spTgt spid="256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1638548" y="1623736"/>
            <a:ext cx="7772400" cy="3755516"/>
          </a:xfrm>
          <a:prstGeom prst="rect">
            <a:avLst/>
          </a:prstGeom>
          <a:noFill/>
          <a:ln w="9525">
            <a:noFill/>
            <a:miter lim="800000"/>
            <a:headEnd/>
            <a:tailEnd/>
          </a:ln>
        </p:spPr>
        <p:txBody>
          <a:bodyPr lIns="92075" tIns="46038" rIns="92075" bIns="46038">
            <a:spAutoFit/>
          </a:bodyPr>
          <a:lstStyle/>
          <a:p>
            <a:pPr marL="457200" indent="-457200">
              <a:spcBef>
                <a:spcPct val="50000"/>
              </a:spcBef>
              <a:buFont typeface="Arial" pitchFamily="34" charset="0"/>
              <a:buChar char="•"/>
              <a:defRPr/>
            </a:pPr>
            <a:r>
              <a:rPr lang="en-US" sz="2800" i="1" dirty="0">
                <a:solidFill>
                  <a:srgbClr val="002060"/>
                </a:solidFill>
                <a:latin typeface="Arial" pitchFamily="34" charset="0"/>
              </a:rPr>
              <a:t>Marketing Research </a:t>
            </a:r>
            <a:r>
              <a:rPr lang="en-US" sz="2800" i="1" dirty="0" smtClean="0">
                <a:solidFill>
                  <a:srgbClr val="002060"/>
                </a:solidFill>
                <a:latin typeface="Arial" pitchFamily="34" charset="0"/>
              </a:rPr>
              <a:t>Approaches</a:t>
            </a:r>
          </a:p>
          <a:p>
            <a:pPr marL="457200" indent="-457200">
              <a:spcBef>
                <a:spcPct val="50000"/>
              </a:spcBef>
              <a:buFont typeface="Arial" pitchFamily="34" charset="0"/>
              <a:buChar char="•"/>
              <a:defRPr/>
            </a:pPr>
            <a:r>
              <a:rPr lang="en-US" sz="2800" i="1" dirty="0">
                <a:solidFill>
                  <a:srgbClr val="002060"/>
                </a:solidFill>
                <a:latin typeface="Arial" pitchFamily="34" charset="0"/>
              </a:rPr>
              <a:t>Scatter </a:t>
            </a:r>
            <a:r>
              <a:rPr lang="en-US" sz="2800" i="1" dirty="0" smtClean="0">
                <a:solidFill>
                  <a:srgbClr val="002060"/>
                </a:solidFill>
                <a:latin typeface="Arial" pitchFamily="34" charset="0"/>
              </a:rPr>
              <a:t>Diagram</a:t>
            </a:r>
          </a:p>
          <a:p>
            <a:pPr marL="457200" indent="-457200">
              <a:spcBef>
                <a:spcPct val="50000"/>
              </a:spcBef>
              <a:buFont typeface="Arial" pitchFamily="34" charset="0"/>
              <a:buChar char="•"/>
              <a:defRPr/>
            </a:pPr>
            <a:r>
              <a:rPr lang="en-US" sz="2800" i="1" dirty="0">
                <a:solidFill>
                  <a:srgbClr val="002060"/>
                </a:solidFill>
                <a:latin typeface="Arial" pitchFamily="34" charset="0"/>
              </a:rPr>
              <a:t>Regression </a:t>
            </a:r>
            <a:r>
              <a:rPr lang="en-US" sz="2800" i="1" dirty="0" smtClean="0">
                <a:solidFill>
                  <a:srgbClr val="002060"/>
                </a:solidFill>
                <a:latin typeface="Arial" pitchFamily="34" charset="0"/>
              </a:rPr>
              <a:t>Analysis</a:t>
            </a:r>
          </a:p>
          <a:p>
            <a:pPr marL="457200" indent="-457200">
              <a:spcBef>
                <a:spcPct val="50000"/>
              </a:spcBef>
              <a:buFont typeface="Arial" pitchFamily="34" charset="0"/>
              <a:buChar char="•"/>
              <a:defRPr/>
            </a:pPr>
            <a:r>
              <a:rPr lang="en-US" sz="2800" i="1" dirty="0">
                <a:solidFill>
                  <a:srgbClr val="002060"/>
                </a:solidFill>
                <a:latin typeface="Arial" pitchFamily="34" charset="0"/>
              </a:rPr>
              <a:t>Simple Linear Regression </a:t>
            </a:r>
            <a:r>
              <a:rPr lang="en-US" sz="2800" i="1" dirty="0" smtClean="0">
                <a:solidFill>
                  <a:srgbClr val="002060"/>
                </a:solidFill>
                <a:latin typeface="Arial" pitchFamily="34" charset="0"/>
              </a:rPr>
              <a:t>Model</a:t>
            </a:r>
          </a:p>
          <a:p>
            <a:pPr marL="457200" indent="-457200">
              <a:spcBef>
                <a:spcPct val="50000"/>
              </a:spcBef>
              <a:buFont typeface="Arial" pitchFamily="34" charset="0"/>
              <a:buChar char="•"/>
              <a:defRPr/>
            </a:pPr>
            <a:r>
              <a:rPr lang="en-US" sz="2800" i="1" dirty="0">
                <a:solidFill>
                  <a:srgbClr val="002060"/>
                </a:solidFill>
                <a:latin typeface="Arial" pitchFamily="34" charset="0"/>
              </a:rPr>
              <a:t>Ordinary Least Squares (OLS)</a:t>
            </a:r>
          </a:p>
          <a:p>
            <a:pPr>
              <a:spcBef>
                <a:spcPct val="50000"/>
              </a:spcBef>
              <a:defRPr/>
            </a:pPr>
            <a:endParaRPr lang="en-US" sz="2800" i="1" dirty="0" smtClean="0">
              <a:solidFill>
                <a:srgbClr val="002060"/>
              </a:solidFill>
              <a:latin typeface="Arial" pitchFamily="34" charset="0"/>
            </a:endParaRPr>
          </a:p>
        </p:txBody>
      </p:sp>
      <p:sp>
        <p:nvSpPr>
          <p:cNvPr id="2" name="Footer Placeholder 1"/>
          <p:cNvSpPr>
            <a:spLocks noGrp="1"/>
          </p:cNvSpPr>
          <p:nvPr>
            <p:ph type="ftr" sz="quarter" idx="11"/>
          </p:nvPr>
        </p:nvSpPr>
        <p:spPr/>
        <p:txBody>
          <a:bodyPr/>
          <a:lstStyle/>
          <a:p>
            <a:r>
              <a:rPr lang="en-GB" dirty="0" err="1" smtClean="0">
                <a:solidFill>
                  <a:prstClr val="white">
                    <a:tint val="75000"/>
                  </a:prstClr>
                </a:solidFill>
              </a:rPr>
              <a:t>Dr.Sumudu</a:t>
            </a:r>
            <a:r>
              <a:rPr lang="en-GB" dirty="0" smtClean="0">
                <a:solidFill>
                  <a:prstClr val="white">
                    <a:tint val="75000"/>
                  </a:prstClr>
                </a:solidFill>
              </a:rPr>
              <a:t> </a:t>
            </a:r>
            <a:r>
              <a:rPr lang="en-GB" dirty="0" err="1" smtClean="0">
                <a:solidFill>
                  <a:prstClr val="white">
                    <a:tint val="75000"/>
                  </a:prstClr>
                </a:solidFill>
              </a:rPr>
              <a:t>Perera</a:t>
            </a:r>
            <a:endParaRPr lang="en-GB" dirty="0">
              <a:solidFill>
                <a:prstClr val="white">
                  <a:tint val="75000"/>
                </a:prstClr>
              </a:solidFill>
            </a:endParaRPr>
          </a:p>
        </p:txBody>
      </p:sp>
      <p:sp>
        <p:nvSpPr>
          <p:cNvPr id="3" name="Date Placeholder 2"/>
          <p:cNvSpPr>
            <a:spLocks noGrp="1"/>
          </p:cNvSpPr>
          <p:nvPr>
            <p:ph type="dt" sz="half" idx="10"/>
          </p:nvPr>
        </p:nvSpPr>
        <p:spPr/>
        <p:txBody>
          <a:bodyPr/>
          <a:lstStyle/>
          <a:p>
            <a:fld id="{B8749C59-B3A6-48DE-9DC7-43D9F8B75AE1}" type="datetime1">
              <a:rPr lang="en-GB" smtClean="0">
                <a:solidFill>
                  <a:prstClr val="white">
                    <a:tint val="75000"/>
                  </a:prstClr>
                </a:solidFill>
              </a:rPr>
              <a:pPr/>
              <a:t>21/03/2018</a:t>
            </a:fld>
            <a:endParaRPr lang="en-GB">
              <a:solidFill>
                <a:prstClr val="white">
                  <a:tint val="75000"/>
                </a:prstClr>
              </a:solidFill>
            </a:endParaRPr>
          </a:p>
        </p:txBody>
      </p:sp>
      <p:sp>
        <p:nvSpPr>
          <p:cNvPr id="4" name="Slide Number Placeholder 3"/>
          <p:cNvSpPr>
            <a:spLocks noGrp="1"/>
          </p:cNvSpPr>
          <p:nvPr>
            <p:ph type="sldNum" sz="quarter" idx="12"/>
          </p:nvPr>
        </p:nvSpPr>
        <p:spPr/>
        <p:txBody>
          <a:bodyPr/>
          <a:lstStyle/>
          <a:p>
            <a:fld id="{E18371FB-5D2B-430C-ADB4-9BE9180A17CB}" type="slidenum">
              <a:rPr lang="en-GB" smtClean="0">
                <a:solidFill>
                  <a:prstClr val="white">
                    <a:tint val="75000"/>
                  </a:prstClr>
                </a:solidFill>
              </a:rPr>
              <a:pPr/>
              <a:t>2</a:t>
            </a:fld>
            <a:endParaRPr lang="en-GB">
              <a:solidFill>
                <a:prstClr val="white">
                  <a:tint val="75000"/>
                </a:prstClr>
              </a:solidFill>
            </a:endParaRPr>
          </a:p>
        </p:txBody>
      </p:sp>
      <p:sp>
        <p:nvSpPr>
          <p:cNvPr id="7" name="TextBox 7"/>
          <p:cNvSpPr txBox="1">
            <a:spLocks noChangeArrowheads="1"/>
          </p:cNvSpPr>
          <p:nvPr/>
        </p:nvSpPr>
        <p:spPr bwMode="auto">
          <a:xfrm>
            <a:off x="748263" y="771316"/>
            <a:ext cx="7086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i="1" dirty="0">
                <a:solidFill>
                  <a:prstClr val="black"/>
                </a:solidFill>
                <a:latin typeface="Arial" panose="020B0604020202020204" pitchFamily="34" charset="0"/>
              </a:rPr>
              <a:t>Session Outline </a:t>
            </a:r>
          </a:p>
        </p:txBody>
      </p:sp>
    </p:spTree>
    <p:extLst>
      <p:ext uri="{BB962C8B-B14F-4D97-AF65-F5344CB8AC3E}">
        <p14:creationId xmlns:p14="http://schemas.microsoft.com/office/powerpoint/2010/main" xmlns="" val="58053654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361120C-5041-4304-962C-B4C972E07BEC}" type="slidenum">
              <a:rPr lang="en-US" altLang="en-US"/>
              <a:pPr/>
              <a:t>3</a:t>
            </a:fld>
            <a:endParaRPr lang="en-US" altLang="en-US"/>
          </a:p>
        </p:txBody>
      </p:sp>
      <p:sp>
        <p:nvSpPr>
          <p:cNvPr id="112642" name="Rectangle 2"/>
          <p:cNvSpPr>
            <a:spLocks noGrp="1" noChangeArrowheads="1"/>
          </p:cNvSpPr>
          <p:nvPr>
            <p:ph type="title"/>
          </p:nvPr>
        </p:nvSpPr>
        <p:spPr>
          <a:xfrm>
            <a:off x="732790" y="993821"/>
            <a:ext cx="8312150" cy="609600"/>
          </a:xfrm>
        </p:spPr>
        <p:txBody>
          <a:bodyPr>
            <a:noAutofit/>
          </a:bodyPr>
          <a:lstStyle/>
          <a:p>
            <a:r>
              <a:rPr lang="en-US" altLang="en-US" sz="3400" b="1" dirty="0">
                <a:latin typeface="+mn-lt"/>
                <a:ea typeface="+mn-ea"/>
                <a:cs typeface="+mn-cs"/>
              </a:rPr>
              <a:t>Demand Estimation:</a:t>
            </a:r>
            <a:r>
              <a:rPr lang="tr-TR" altLang="en-US" sz="3400" b="1" dirty="0">
                <a:latin typeface="+mn-lt"/>
                <a:ea typeface="+mn-ea"/>
                <a:cs typeface="+mn-cs"/>
              </a:rPr>
              <a:t> </a:t>
            </a:r>
            <a:r>
              <a:rPr lang="en-US" altLang="en-US" sz="3400" b="1" dirty="0">
                <a:latin typeface="+mn-lt"/>
                <a:ea typeface="+mn-ea"/>
                <a:cs typeface="+mn-cs"/>
              </a:rPr>
              <a:t>Marketing Research</a:t>
            </a:r>
            <a:r>
              <a:rPr lang="tr-TR" altLang="en-US" sz="3400" b="1" dirty="0">
                <a:latin typeface="+mn-lt"/>
                <a:ea typeface="+mn-ea"/>
                <a:cs typeface="+mn-cs"/>
              </a:rPr>
              <a:t> </a:t>
            </a:r>
            <a:r>
              <a:rPr lang="en-US" altLang="en-US" sz="3400" b="1" dirty="0">
                <a:latin typeface="+mn-lt"/>
                <a:ea typeface="+mn-ea"/>
                <a:cs typeface="+mn-cs"/>
              </a:rPr>
              <a:t>Approaches</a:t>
            </a:r>
          </a:p>
        </p:txBody>
      </p:sp>
      <p:sp>
        <p:nvSpPr>
          <p:cNvPr id="112643" name="Rectangle 3"/>
          <p:cNvSpPr>
            <a:spLocks noGrp="1" noChangeArrowheads="1"/>
          </p:cNvSpPr>
          <p:nvPr>
            <p:ph type="body" idx="1"/>
          </p:nvPr>
        </p:nvSpPr>
        <p:spPr>
          <a:xfrm>
            <a:off x="274320" y="2263140"/>
            <a:ext cx="11407140" cy="4114800"/>
          </a:xfrm>
        </p:spPr>
        <p:txBody>
          <a:bodyPr/>
          <a:lstStyle/>
          <a:p>
            <a:pPr>
              <a:lnSpc>
                <a:spcPct val="90000"/>
              </a:lnSpc>
            </a:pPr>
            <a:r>
              <a:rPr lang="en-US" altLang="en-US" dirty="0"/>
              <a:t>Consumer Surveys</a:t>
            </a:r>
          </a:p>
          <a:p>
            <a:pPr>
              <a:lnSpc>
                <a:spcPct val="90000"/>
              </a:lnSpc>
            </a:pPr>
            <a:r>
              <a:rPr lang="en-US" altLang="en-US" dirty="0"/>
              <a:t>Observational Research</a:t>
            </a:r>
          </a:p>
          <a:p>
            <a:pPr>
              <a:lnSpc>
                <a:spcPct val="90000"/>
              </a:lnSpc>
            </a:pPr>
            <a:r>
              <a:rPr lang="en-US" altLang="en-US" dirty="0"/>
              <a:t>Consumer Clinics</a:t>
            </a:r>
          </a:p>
          <a:p>
            <a:pPr>
              <a:lnSpc>
                <a:spcPct val="90000"/>
              </a:lnSpc>
            </a:pPr>
            <a:r>
              <a:rPr lang="en-US" altLang="en-US" dirty="0"/>
              <a:t>Market Experiments</a:t>
            </a:r>
            <a:endParaRPr lang="tr-TR" altLang="en-US" dirty="0"/>
          </a:p>
          <a:p>
            <a:pPr>
              <a:lnSpc>
                <a:spcPct val="90000"/>
              </a:lnSpc>
              <a:buFont typeface="Wingdings" panose="05000000000000000000" pitchFamily="2" charset="2"/>
              <a:buNone/>
            </a:pPr>
            <a:endParaRPr lang="en-US" altLang="en-US" dirty="0"/>
          </a:p>
          <a:p>
            <a:pPr marL="0" indent="0" algn="just">
              <a:lnSpc>
                <a:spcPct val="90000"/>
              </a:lnSpc>
              <a:buNone/>
            </a:pPr>
            <a:r>
              <a:rPr lang="en-GB" altLang="en-US" i="1" dirty="0"/>
              <a:t>These approaches are usually covered extensively in marketing courses, however the most important of these are consumer surveys and market experiments</a:t>
            </a:r>
            <a:r>
              <a:rPr lang="en-GB" altLang="en-US" sz="2800" dirty="0"/>
              <a:t>.</a:t>
            </a:r>
          </a:p>
          <a:p>
            <a:pPr>
              <a:lnSpc>
                <a:spcPct val="90000"/>
              </a:lnSpc>
              <a:buFont typeface="Wingdings" panose="05000000000000000000" pitchFamily="2" charset="2"/>
              <a:buNone/>
            </a:pPr>
            <a:endParaRPr lang="en-US" altLang="en-US" dirty="0"/>
          </a:p>
        </p:txBody>
      </p:sp>
    </p:spTree>
    <p:extLst>
      <p:ext uri="{BB962C8B-B14F-4D97-AF65-F5344CB8AC3E}">
        <p14:creationId xmlns:p14="http://schemas.microsoft.com/office/powerpoint/2010/main" xmlns="" val="22689275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additive="base">
                                        <p:cTn id="7" dur="500" fill="hold"/>
                                        <p:tgtEl>
                                          <p:spTgt spid="112642"/>
                                        </p:tgtEl>
                                        <p:attrNameLst>
                                          <p:attrName>ppt_x</p:attrName>
                                        </p:attrNameLst>
                                      </p:cBhvr>
                                      <p:tavLst>
                                        <p:tav tm="0">
                                          <p:val>
                                            <p:strVal val="#ppt_x"/>
                                          </p:val>
                                        </p:tav>
                                        <p:tav tm="100000">
                                          <p:val>
                                            <p:strVal val="#ppt_x"/>
                                          </p:val>
                                        </p:tav>
                                      </p:tavLst>
                                    </p:anim>
                                    <p:anim calcmode="lin" valueType="num">
                                      <p:cBhvr additive="base">
                                        <p:cTn id="8" dur="500" fill="hold"/>
                                        <p:tgtEl>
                                          <p:spTgt spid="1126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43">
                                            <p:txEl>
                                              <p:pRg st="0" end="0"/>
                                            </p:txEl>
                                          </p:spTgt>
                                        </p:tgtEl>
                                        <p:attrNameLst>
                                          <p:attrName>style.visibility</p:attrName>
                                        </p:attrNameLst>
                                      </p:cBhvr>
                                      <p:to>
                                        <p:strVal val="visible"/>
                                      </p:to>
                                    </p:set>
                                    <p:anim calcmode="lin" valueType="num">
                                      <p:cBhvr additive="base">
                                        <p:cTn id="13" dur="500" fill="hold"/>
                                        <p:tgtEl>
                                          <p:spTgt spid="1126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43">
                                            <p:txEl>
                                              <p:pRg st="1" end="1"/>
                                            </p:txEl>
                                          </p:spTgt>
                                        </p:tgtEl>
                                        <p:attrNameLst>
                                          <p:attrName>style.visibility</p:attrName>
                                        </p:attrNameLst>
                                      </p:cBhvr>
                                      <p:to>
                                        <p:strVal val="visible"/>
                                      </p:to>
                                    </p:set>
                                    <p:anim calcmode="lin" valueType="num">
                                      <p:cBhvr additive="base">
                                        <p:cTn id="19" dur="500" fill="hold"/>
                                        <p:tgtEl>
                                          <p:spTgt spid="11264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43">
                                            <p:txEl>
                                              <p:pRg st="2" end="2"/>
                                            </p:txEl>
                                          </p:spTgt>
                                        </p:tgtEl>
                                        <p:attrNameLst>
                                          <p:attrName>style.visibility</p:attrName>
                                        </p:attrNameLst>
                                      </p:cBhvr>
                                      <p:to>
                                        <p:strVal val="visible"/>
                                      </p:to>
                                    </p:set>
                                    <p:anim calcmode="lin" valueType="num">
                                      <p:cBhvr additive="base">
                                        <p:cTn id="25" dur="500" fill="hold"/>
                                        <p:tgtEl>
                                          <p:spTgt spid="11264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43">
                                            <p:txEl>
                                              <p:pRg st="3" end="3"/>
                                            </p:txEl>
                                          </p:spTgt>
                                        </p:tgtEl>
                                        <p:attrNameLst>
                                          <p:attrName>style.visibility</p:attrName>
                                        </p:attrNameLst>
                                      </p:cBhvr>
                                      <p:to>
                                        <p:strVal val="visible"/>
                                      </p:to>
                                    </p:set>
                                    <p:anim calcmode="lin" valueType="num">
                                      <p:cBhvr additive="base">
                                        <p:cTn id="31" dur="500" fill="hold"/>
                                        <p:tgtEl>
                                          <p:spTgt spid="11264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2643">
                                            <p:txEl>
                                              <p:pRg st="5" end="5"/>
                                            </p:txEl>
                                          </p:spTgt>
                                        </p:tgtEl>
                                        <p:attrNameLst>
                                          <p:attrName>style.visibility</p:attrName>
                                        </p:attrNameLst>
                                      </p:cBhvr>
                                      <p:to>
                                        <p:strVal val="visible"/>
                                      </p:to>
                                    </p:set>
                                    <p:anim calcmode="lin" valueType="num">
                                      <p:cBhvr additive="base">
                                        <p:cTn id="37" dur="500" fill="hold"/>
                                        <p:tgtEl>
                                          <p:spTgt spid="1126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P spid="11264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2533BB7-30BA-44CC-82F1-9B985D5D2655}" type="slidenum">
              <a:rPr lang="en-US" altLang="en-US"/>
              <a:pPr/>
              <a:t>4</a:t>
            </a:fld>
            <a:endParaRPr lang="en-US" altLang="en-US"/>
          </a:p>
        </p:txBody>
      </p:sp>
      <p:sp>
        <p:nvSpPr>
          <p:cNvPr id="202754" name="Rectangle 2"/>
          <p:cNvSpPr>
            <a:spLocks noGrp="1" noChangeArrowheads="1"/>
          </p:cNvSpPr>
          <p:nvPr>
            <p:ph type="title"/>
          </p:nvPr>
        </p:nvSpPr>
        <p:spPr>
          <a:xfrm>
            <a:off x="984250" y="993821"/>
            <a:ext cx="8312150" cy="609600"/>
          </a:xfrm>
        </p:spPr>
        <p:txBody>
          <a:bodyPr>
            <a:normAutofit/>
          </a:bodyPr>
          <a:lstStyle/>
          <a:p>
            <a:r>
              <a:rPr lang="en-GB" altLang="en-US" sz="3400" b="1" dirty="0">
                <a:latin typeface="+mn-lt"/>
                <a:ea typeface="+mn-ea"/>
                <a:cs typeface="+mn-cs"/>
              </a:rPr>
              <a:t>Consumer surveys</a:t>
            </a:r>
            <a:endParaRPr lang="en-US" altLang="en-US" sz="3400" b="1" dirty="0">
              <a:latin typeface="+mn-lt"/>
              <a:ea typeface="+mn-ea"/>
              <a:cs typeface="+mn-cs"/>
            </a:endParaRPr>
          </a:p>
        </p:txBody>
      </p:sp>
      <p:sp>
        <p:nvSpPr>
          <p:cNvPr id="202757" name="Rectangle 5"/>
          <p:cNvSpPr>
            <a:spLocks noGrp="1" noChangeArrowheads="1"/>
          </p:cNvSpPr>
          <p:nvPr>
            <p:ph type="body" idx="1"/>
          </p:nvPr>
        </p:nvSpPr>
        <p:spPr>
          <a:xfrm>
            <a:off x="348696" y="2440547"/>
            <a:ext cx="11018520" cy="3680460"/>
          </a:xfrm>
          <a:noFill/>
          <a:ln/>
        </p:spPr>
        <p:txBody>
          <a:bodyPr/>
          <a:lstStyle/>
          <a:p>
            <a:pPr algn="just">
              <a:lnSpc>
                <a:spcPct val="80000"/>
              </a:lnSpc>
            </a:pPr>
            <a:r>
              <a:rPr lang="en-GB" altLang="en-US" sz="2500" dirty="0" smtClean="0"/>
              <a:t>These </a:t>
            </a:r>
            <a:r>
              <a:rPr lang="en-GB" altLang="en-US" sz="2500" dirty="0"/>
              <a:t>surveys require the questioning of a firm’s customers in an attempt to estimate the relationship between the demand for its products and a variety of variables perceived to be for the marketing and profit planning functions.</a:t>
            </a:r>
            <a:endParaRPr lang="tr-TR" altLang="en-US" sz="2500" dirty="0"/>
          </a:p>
          <a:p>
            <a:pPr algn="just">
              <a:lnSpc>
                <a:spcPct val="80000"/>
              </a:lnSpc>
            </a:pPr>
            <a:r>
              <a:rPr lang="en-GB" altLang="en-US" sz="2500" dirty="0"/>
              <a:t>These surveys can be conducted by simply stopping and questioning people at shopping centre or by administering sophisticated questionnaires to a carefully constructed representative sample of consumers by trained interviewers. </a:t>
            </a:r>
            <a:endParaRPr lang="tr-TR" altLang="en-US" sz="2500" dirty="0"/>
          </a:p>
          <a:p>
            <a:pPr algn="just">
              <a:lnSpc>
                <a:spcPct val="80000"/>
              </a:lnSpc>
            </a:pPr>
            <a:endParaRPr lang="en-GB" altLang="en-US" sz="2500" dirty="0"/>
          </a:p>
          <a:p>
            <a:pPr algn="just">
              <a:lnSpc>
                <a:spcPct val="80000"/>
              </a:lnSpc>
              <a:buFontTx/>
              <a:buChar char="o"/>
            </a:pPr>
            <a:endParaRPr lang="en-GB" altLang="en-US" dirty="0"/>
          </a:p>
        </p:txBody>
      </p:sp>
    </p:spTree>
    <p:extLst>
      <p:ext uri="{BB962C8B-B14F-4D97-AF65-F5344CB8AC3E}">
        <p14:creationId xmlns:p14="http://schemas.microsoft.com/office/powerpoint/2010/main" xmlns="" val="36803616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2754"/>
                                        </p:tgtEl>
                                        <p:attrNameLst>
                                          <p:attrName>style.visibility</p:attrName>
                                        </p:attrNameLst>
                                      </p:cBhvr>
                                      <p:to>
                                        <p:strVal val="visible"/>
                                      </p:to>
                                    </p:set>
                                    <p:anim calcmode="lin" valueType="num">
                                      <p:cBhvr additive="base">
                                        <p:cTn id="7" dur="500" fill="hold"/>
                                        <p:tgtEl>
                                          <p:spTgt spid="202754"/>
                                        </p:tgtEl>
                                        <p:attrNameLst>
                                          <p:attrName>ppt_x</p:attrName>
                                        </p:attrNameLst>
                                      </p:cBhvr>
                                      <p:tavLst>
                                        <p:tav tm="0">
                                          <p:val>
                                            <p:strVal val="#ppt_x"/>
                                          </p:val>
                                        </p:tav>
                                        <p:tav tm="100000">
                                          <p:val>
                                            <p:strVal val="#ppt_x"/>
                                          </p:val>
                                        </p:tav>
                                      </p:tavLst>
                                    </p:anim>
                                    <p:anim calcmode="lin" valueType="num">
                                      <p:cBhvr additive="base">
                                        <p:cTn id="8" dur="500" fill="hold"/>
                                        <p:tgtEl>
                                          <p:spTgt spid="20275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2757">
                                            <p:txEl>
                                              <p:pRg st="0" end="0"/>
                                            </p:txEl>
                                          </p:spTgt>
                                        </p:tgtEl>
                                        <p:attrNameLst>
                                          <p:attrName>style.visibility</p:attrName>
                                        </p:attrNameLst>
                                      </p:cBhvr>
                                      <p:to>
                                        <p:strVal val="visible"/>
                                      </p:to>
                                    </p:set>
                                    <p:anim calcmode="lin" valueType="num">
                                      <p:cBhvr additive="base">
                                        <p:cTn id="13" dur="500" fill="hold"/>
                                        <p:tgtEl>
                                          <p:spTgt spid="20275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27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2757">
                                            <p:txEl>
                                              <p:pRg st="1" end="1"/>
                                            </p:txEl>
                                          </p:spTgt>
                                        </p:tgtEl>
                                        <p:attrNameLst>
                                          <p:attrName>style.visibility</p:attrName>
                                        </p:attrNameLst>
                                      </p:cBhvr>
                                      <p:to>
                                        <p:strVal val="visible"/>
                                      </p:to>
                                    </p:set>
                                    <p:anim calcmode="lin" valueType="num">
                                      <p:cBhvr additive="base">
                                        <p:cTn id="19" dur="500" fill="hold"/>
                                        <p:tgtEl>
                                          <p:spTgt spid="20275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275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p:bldP spid="20275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2ABED36-51A7-4F86-BD8B-2EF12E9A105F}" type="slidenum">
              <a:rPr lang="en-US" altLang="en-US"/>
              <a:pPr/>
              <a:t>5</a:t>
            </a:fld>
            <a:endParaRPr lang="en-US" altLang="en-US"/>
          </a:p>
        </p:txBody>
      </p:sp>
      <p:sp>
        <p:nvSpPr>
          <p:cNvPr id="203778" name="Rectangle 2"/>
          <p:cNvSpPr>
            <a:spLocks noGrp="1" noChangeArrowheads="1"/>
          </p:cNvSpPr>
          <p:nvPr>
            <p:ph type="title"/>
          </p:nvPr>
        </p:nvSpPr>
        <p:spPr>
          <a:xfrm>
            <a:off x="556028" y="993821"/>
            <a:ext cx="8312150" cy="609600"/>
          </a:xfrm>
        </p:spPr>
        <p:txBody>
          <a:bodyPr/>
          <a:lstStyle/>
          <a:p>
            <a:r>
              <a:rPr lang="en-GB" altLang="en-US" sz="2400" dirty="0"/>
              <a:t>Consumer </a:t>
            </a:r>
            <a:r>
              <a:rPr lang="en-GB" altLang="en-US" sz="2400" dirty="0" smtClean="0"/>
              <a:t>surveys continued…</a:t>
            </a:r>
            <a:endParaRPr lang="en-US" altLang="en-US" sz="2400" b="1" dirty="0"/>
          </a:p>
        </p:txBody>
      </p:sp>
      <p:sp>
        <p:nvSpPr>
          <p:cNvPr id="203781" name="Rectangle 5"/>
          <p:cNvSpPr>
            <a:spLocks noGrp="1" noChangeArrowheads="1"/>
          </p:cNvSpPr>
          <p:nvPr>
            <p:ph type="body" idx="1"/>
          </p:nvPr>
        </p:nvSpPr>
        <p:spPr>
          <a:xfrm>
            <a:off x="556028" y="2369713"/>
            <a:ext cx="9850102" cy="3580326"/>
          </a:xfrm>
          <a:noFill/>
          <a:ln/>
        </p:spPr>
        <p:txBody>
          <a:bodyPr/>
          <a:lstStyle/>
          <a:p>
            <a:r>
              <a:rPr lang="en-GB" altLang="en-US" sz="2500" dirty="0">
                <a:solidFill>
                  <a:srgbClr val="C00000"/>
                </a:solidFill>
              </a:rPr>
              <a:t>Major advantages</a:t>
            </a:r>
            <a:r>
              <a:rPr lang="en-GB" altLang="en-US" sz="2500" dirty="0"/>
              <a:t>: they may provide the only information available; they can be made as simple as possible; the researcher can ask exactly the questions they want</a:t>
            </a:r>
          </a:p>
          <a:p>
            <a:r>
              <a:rPr lang="en-GB" altLang="en-US" sz="2500" dirty="0">
                <a:solidFill>
                  <a:srgbClr val="C00000"/>
                </a:solidFill>
              </a:rPr>
              <a:t>Major disadvantages</a:t>
            </a:r>
            <a:r>
              <a:rPr lang="en-GB" altLang="en-US" sz="2500" dirty="0"/>
              <a:t>: consumers may be unable or unwilling to provide reliable answers; careful and extensive surveys can  be very expensive.</a:t>
            </a:r>
          </a:p>
        </p:txBody>
      </p:sp>
    </p:spTree>
    <p:extLst>
      <p:ext uri="{BB962C8B-B14F-4D97-AF65-F5344CB8AC3E}">
        <p14:creationId xmlns:p14="http://schemas.microsoft.com/office/powerpoint/2010/main" xmlns="" val="33278622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8"/>
                                        </p:tgtEl>
                                        <p:attrNameLst>
                                          <p:attrName>style.visibility</p:attrName>
                                        </p:attrNameLst>
                                      </p:cBhvr>
                                      <p:to>
                                        <p:strVal val="visible"/>
                                      </p:to>
                                    </p:set>
                                    <p:anim calcmode="lin" valueType="num">
                                      <p:cBhvr additive="base">
                                        <p:cTn id="7" dur="500" fill="hold"/>
                                        <p:tgtEl>
                                          <p:spTgt spid="203778"/>
                                        </p:tgtEl>
                                        <p:attrNameLst>
                                          <p:attrName>ppt_x</p:attrName>
                                        </p:attrNameLst>
                                      </p:cBhvr>
                                      <p:tavLst>
                                        <p:tav tm="0">
                                          <p:val>
                                            <p:strVal val="#ppt_x"/>
                                          </p:val>
                                        </p:tav>
                                        <p:tav tm="100000">
                                          <p:val>
                                            <p:strVal val="#ppt_x"/>
                                          </p:val>
                                        </p:tav>
                                      </p:tavLst>
                                    </p:anim>
                                    <p:anim calcmode="lin" valueType="num">
                                      <p:cBhvr additive="base">
                                        <p:cTn id="8" dur="500" fill="hold"/>
                                        <p:tgtEl>
                                          <p:spTgt spid="2037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81">
                                            <p:bg/>
                                          </p:spTgt>
                                        </p:tgtEl>
                                        <p:attrNameLst>
                                          <p:attrName>style.visibility</p:attrName>
                                        </p:attrNameLst>
                                      </p:cBhvr>
                                      <p:to>
                                        <p:strVal val="visible"/>
                                      </p:to>
                                    </p:set>
                                    <p:anim calcmode="lin" valueType="num">
                                      <p:cBhvr additive="base">
                                        <p:cTn id="13" dur="500" fill="hold"/>
                                        <p:tgtEl>
                                          <p:spTgt spid="203781">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81">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3781">
                                            <p:txEl>
                                              <p:pRg st="0" end="0"/>
                                            </p:txEl>
                                          </p:spTgt>
                                        </p:tgtEl>
                                        <p:attrNameLst>
                                          <p:attrName>style.visibility</p:attrName>
                                        </p:attrNameLst>
                                      </p:cBhvr>
                                      <p:to>
                                        <p:strVal val="visible"/>
                                      </p:to>
                                    </p:set>
                                    <p:anim calcmode="lin" valueType="num">
                                      <p:cBhvr additive="base">
                                        <p:cTn id="19" dur="500" fill="hold"/>
                                        <p:tgtEl>
                                          <p:spTgt spid="20378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378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3781">
                                            <p:txEl>
                                              <p:pRg st="1" end="1"/>
                                            </p:txEl>
                                          </p:spTgt>
                                        </p:tgtEl>
                                        <p:attrNameLst>
                                          <p:attrName>style.visibility</p:attrName>
                                        </p:attrNameLst>
                                      </p:cBhvr>
                                      <p:to>
                                        <p:strVal val="visible"/>
                                      </p:to>
                                    </p:set>
                                    <p:anim calcmode="lin" valueType="num">
                                      <p:cBhvr additive="base">
                                        <p:cTn id="25" dur="500" fill="hold"/>
                                        <p:tgtEl>
                                          <p:spTgt spid="203781">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378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p:bldP spid="203781"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2C530AF-49FA-4848-A61C-B953E91C373D}" type="slidenum">
              <a:rPr lang="en-US" altLang="en-US"/>
              <a:pPr/>
              <a:t>6</a:t>
            </a:fld>
            <a:endParaRPr lang="en-US" altLang="en-US"/>
          </a:p>
        </p:txBody>
      </p:sp>
      <p:sp>
        <p:nvSpPr>
          <p:cNvPr id="204802" name="Rectangle 2"/>
          <p:cNvSpPr>
            <a:spLocks noGrp="1" noChangeArrowheads="1"/>
          </p:cNvSpPr>
          <p:nvPr>
            <p:ph type="title"/>
          </p:nvPr>
        </p:nvSpPr>
        <p:spPr>
          <a:xfrm>
            <a:off x="607543" y="993821"/>
            <a:ext cx="8312150" cy="609600"/>
          </a:xfrm>
        </p:spPr>
        <p:txBody>
          <a:bodyPr>
            <a:normAutofit/>
          </a:bodyPr>
          <a:lstStyle/>
          <a:p>
            <a:r>
              <a:rPr lang="en-GB" altLang="en-US" sz="3400" b="1" dirty="0">
                <a:latin typeface="+mn-lt"/>
                <a:ea typeface="+mn-ea"/>
                <a:cs typeface="+mn-cs"/>
              </a:rPr>
              <a:t>Market experiments</a:t>
            </a:r>
            <a:endParaRPr lang="en-US" altLang="en-US" sz="3400" b="1" dirty="0">
              <a:latin typeface="+mn-lt"/>
              <a:ea typeface="+mn-ea"/>
              <a:cs typeface="+mn-cs"/>
            </a:endParaRPr>
          </a:p>
        </p:txBody>
      </p:sp>
      <p:sp>
        <p:nvSpPr>
          <p:cNvPr id="204805" name="Rectangle 5"/>
          <p:cNvSpPr>
            <a:spLocks noGrp="1" noChangeArrowheads="1"/>
          </p:cNvSpPr>
          <p:nvPr>
            <p:ph type="body" idx="1"/>
          </p:nvPr>
        </p:nvSpPr>
        <p:spPr>
          <a:xfrm>
            <a:off x="888642" y="2382592"/>
            <a:ext cx="10689465" cy="4237149"/>
          </a:xfrm>
          <a:noFill/>
          <a:ln/>
        </p:spPr>
        <p:txBody>
          <a:bodyPr>
            <a:normAutofit/>
          </a:bodyPr>
          <a:lstStyle/>
          <a:p>
            <a:pPr marL="0" indent="0" algn="just">
              <a:buNone/>
            </a:pPr>
            <a:r>
              <a:rPr lang="en-GB" altLang="en-US" dirty="0"/>
              <a:t>Market </a:t>
            </a:r>
            <a:r>
              <a:rPr lang="en-GB" altLang="en-US" dirty="0" smtClean="0"/>
              <a:t>experiments include attempts made by </a:t>
            </a:r>
            <a:r>
              <a:rPr lang="en-GB" altLang="en-US" dirty="0"/>
              <a:t>the firm to estimate the demand for the commodity by changing price and other determinants of the demand for the commodity in the actual market place</a:t>
            </a:r>
            <a:r>
              <a:rPr lang="en-GB" altLang="en-US" dirty="0" smtClean="0"/>
              <a:t>.</a:t>
            </a:r>
          </a:p>
          <a:p>
            <a:pPr algn="just"/>
            <a:r>
              <a:rPr lang="en-GB" altLang="en-US" dirty="0">
                <a:solidFill>
                  <a:srgbClr val="C00000"/>
                </a:solidFill>
              </a:rPr>
              <a:t>Major advantages</a:t>
            </a:r>
            <a:r>
              <a:rPr lang="en-GB" altLang="en-US" dirty="0"/>
              <a:t>: consumers are in a real market situation; they do not know that they being observed; they can be conducted on a large scale to ensure the validity of results.</a:t>
            </a:r>
          </a:p>
          <a:p>
            <a:pPr algn="just"/>
            <a:r>
              <a:rPr lang="en-GB" altLang="en-US" dirty="0">
                <a:solidFill>
                  <a:srgbClr val="C00000"/>
                </a:solidFill>
              </a:rPr>
              <a:t>Major disadvantages</a:t>
            </a:r>
            <a:r>
              <a:rPr lang="en-GB" altLang="en-US" dirty="0"/>
              <a:t>: in order to keep cost down, the experiment may be too limited so the outcome can be questionable; competitors could try to sabotage the experiment by changing prices and other determinants of demand under their control; competitors can monitor the experiment to gain very useful information about the firm would prefer not to disclose.</a:t>
            </a:r>
          </a:p>
          <a:p>
            <a:pPr marL="0" indent="0" algn="just">
              <a:buNone/>
            </a:pPr>
            <a:endParaRPr lang="en-GB" altLang="en-US" dirty="0"/>
          </a:p>
        </p:txBody>
      </p:sp>
    </p:spTree>
    <p:extLst>
      <p:ext uri="{BB962C8B-B14F-4D97-AF65-F5344CB8AC3E}">
        <p14:creationId xmlns:p14="http://schemas.microsoft.com/office/powerpoint/2010/main" xmlns="" val="21629234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02"/>
                                        </p:tgtEl>
                                        <p:attrNameLst>
                                          <p:attrName>style.visibility</p:attrName>
                                        </p:attrNameLst>
                                      </p:cBhvr>
                                      <p:to>
                                        <p:strVal val="visible"/>
                                      </p:to>
                                    </p:set>
                                    <p:anim calcmode="lin" valueType="num">
                                      <p:cBhvr additive="base">
                                        <p:cTn id="7" dur="500" fill="hold"/>
                                        <p:tgtEl>
                                          <p:spTgt spid="204802"/>
                                        </p:tgtEl>
                                        <p:attrNameLst>
                                          <p:attrName>ppt_x</p:attrName>
                                        </p:attrNameLst>
                                      </p:cBhvr>
                                      <p:tavLst>
                                        <p:tav tm="0">
                                          <p:val>
                                            <p:strVal val="#ppt_x"/>
                                          </p:val>
                                        </p:tav>
                                        <p:tav tm="100000">
                                          <p:val>
                                            <p:strVal val="#ppt_x"/>
                                          </p:val>
                                        </p:tav>
                                      </p:tavLst>
                                    </p:anim>
                                    <p:anim calcmode="lin" valueType="num">
                                      <p:cBhvr additive="base">
                                        <p:cTn id="8" dur="500" fill="hold"/>
                                        <p:tgtEl>
                                          <p:spTgt spid="20480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05">
                                            <p:bg/>
                                          </p:spTgt>
                                        </p:tgtEl>
                                        <p:attrNameLst>
                                          <p:attrName>style.visibility</p:attrName>
                                        </p:attrNameLst>
                                      </p:cBhvr>
                                      <p:to>
                                        <p:strVal val="visible"/>
                                      </p:to>
                                    </p:set>
                                    <p:anim calcmode="lin" valueType="num">
                                      <p:cBhvr additive="base">
                                        <p:cTn id="13" dur="500" fill="hold"/>
                                        <p:tgtEl>
                                          <p:spTgt spid="204805">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05">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05">
                                            <p:txEl>
                                              <p:pRg st="0" end="0"/>
                                            </p:txEl>
                                          </p:spTgt>
                                        </p:tgtEl>
                                        <p:attrNameLst>
                                          <p:attrName>style.visibility</p:attrName>
                                        </p:attrNameLst>
                                      </p:cBhvr>
                                      <p:to>
                                        <p:strVal val="visible"/>
                                      </p:to>
                                    </p:set>
                                    <p:anim calcmode="lin" valueType="num">
                                      <p:cBhvr additive="base">
                                        <p:cTn id="19" dur="500" fill="hold"/>
                                        <p:tgtEl>
                                          <p:spTgt spid="20480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0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805">
                                            <p:txEl>
                                              <p:pRg st="1" end="1"/>
                                            </p:txEl>
                                          </p:spTgt>
                                        </p:tgtEl>
                                        <p:attrNameLst>
                                          <p:attrName>style.visibility</p:attrName>
                                        </p:attrNameLst>
                                      </p:cBhvr>
                                      <p:to>
                                        <p:strVal val="visible"/>
                                      </p:to>
                                    </p:set>
                                    <p:anim calcmode="lin" valueType="num">
                                      <p:cBhvr additive="base">
                                        <p:cTn id="25" dur="500" fill="hold"/>
                                        <p:tgtEl>
                                          <p:spTgt spid="20480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0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4805">
                                            <p:txEl>
                                              <p:pRg st="2" end="2"/>
                                            </p:txEl>
                                          </p:spTgt>
                                        </p:tgtEl>
                                        <p:attrNameLst>
                                          <p:attrName>style.visibility</p:attrName>
                                        </p:attrNameLst>
                                      </p:cBhvr>
                                      <p:to>
                                        <p:strVal val="visible"/>
                                      </p:to>
                                    </p:set>
                                    <p:anim calcmode="lin" valueType="num">
                                      <p:cBhvr additive="base">
                                        <p:cTn id="31" dur="500" fill="hold"/>
                                        <p:tgtEl>
                                          <p:spTgt spid="20480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0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p:bldP spid="20480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E6349BD-DC4B-4011-B925-6B8F5428B214}" type="slidenum">
              <a:rPr lang="en-US" altLang="en-US"/>
              <a:pPr/>
              <a:t>7</a:t>
            </a:fld>
            <a:endParaRPr lang="en-US" altLang="en-US"/>
          </a:p>
        </p:txBody>
      </p:sp>
      <p:sp>
        <p:nvSpPr>
          <p:cNvPr id="56322" name="Rectangle 2"/>
          <p:cNvSpPr>
            <a:spLocks noGrp="1" noChangeArrowheads="1"/>
          </p:cNvSpPr>
          <p:nvPr>
            <p:ph type="title"/>
          </p:nvPr>
        </p:nvSpPr>
        <p:spPr>
          <a:xfrm>
            <a:off x="480060" y="912094"/>
            <a:ext cx="7024688" cy="534988"/>
          </a:xfrm>
        </p:spPr>
        <p:txBody>
          <a:bodyPr>
            <a:noAutofit/>
          </a:bodyPr>
          <a:lstStyle/>
          <a:p>
            <a:r>
              <a:rPr lang="en-US" altLang="en-US" b="1" dirty="0"/>
              <a:t>Scatter Diagram</a:t>
            </a:r>
            <a:endParaRPr lang="en-GB" altLang="en-US" b="1" dirty="0"/>
          </a:p>
        </p:txBody>
      </p:sp>
      <p:sp>
        <p:nvSpPr>
          <p:cNvPr id="56323" name="Rectangle 3"/>
          <p:cNvSpPr>
            <a:spLocks noGrp="1" noChangeArrowheads="1"/>
          </p:cNvSpPr>
          <p:nvPr>
            <p:ph type="body" idx="1"/>
          </p:nvPr>
        </p:nvSpPr>
        <p:spPr>
          <a:xfrm>
            <a:off x="943699" y="2374864"/>
            <a:ext cx="9959340" cy="3977640"/>
          </a:xfrm>
        </p:spPr>
        <p:txBody>
          <a:bodyPr/>
          <a:lstStyle/>
          <a:p>
            <a:pPr algn="just">
              <a:lnSpc>
                <a:spcPct val="90000"/>
              </a:lnSpc>
            </a:pPr>
            <a:r>
              <a:rPr lang="en-US" altLang="en-US" sz="2500" dirty="0"/>
              <a:t>It is two dimensional graph of plotted points in which the vertical axis represents values of the dependent variable and the horizontal axis represents values of the independent or explanatory variable.</a:t>
            </a:r>
          </a:p>
          <a:p>
            <a:pPr algn="just">
              <a:lnSpc>
                <a:spcPct val="90000"/>
              </a:lnSpc>
            </a:pPr>
            <a:r>
              <a:rPr lang="en-US" altLang="en-US" sz="2500" dirty="0"/>
              <a:t>The patterns of the intersecting points of variables can graphically show relationship patterns.</a:t>
            </a:r>
          </a:p>
          <a:p>
            <a:pPr algn="just">
              <a:lnSpc>
                <a:spcPct val="90000"/>
              </a:lnSpc>
            </a:pPr>
            <a:r>
              <a:rPr lang="en-US" altLang="en-US" sz="2500" dirty="0"/>
              <a:t>Mostly, scatter diagram is used to prove or disprove cause-and-effect relationship. In the following example, it shows the relationship between advertising expenditure and its sales revenues.</a:t>
            </a:r>
          </a:p>
          <a:p>
            <a:pPr>
              <a:lnSpc>
                <a:spcPct val="90000"/>
              </a:lnSpc>
            </a:pPr>
            <a:endParaRPr lang="en-GB" altLang="en-US" sz="2500" dirty="0"/>
          </a:p>
        </p:txBody>
      </p:sp>
    </p:spTree>
    <p:extLst>
      <p:ext uri="{BB962C8B-B14F-4D97-AF65-F5344CB8AC3E}">
        <p14:creationId xmlns:p14="http://schemas.microsoft.com/office/powerpoint/2010/main" xmlns="" val="29371055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additive="base">
                                        <p:cTn id="7" dur="500" fill="hold"/>
                                        <p:tgtEl>
                                          <p:spTgt spid="56322"/>
                                        </p:tgtEl>
                                        <p:attrNameLst>
                                          <p:attrName>ppt_x</p:attrName>
                                        </p:attrNameLst>
                                      </p:cBhvr>
                                      <p:tavLst>
                                        <p:tav tm="0">
                                          <p:val>
                                            <p:strVal val="#ppt_x"/>
                                          </p:val>
                                        </p:tav>
                                        <p:tav tm="100000">
                                          <p:val>
                                            <p:strVal val="#ppt_x"/>
                                          </p:val>
                                        </p:tav>
                                      </p:tavLst>
                                    </p:anim>
                                    <p:anim calcmode="lin" valueType="num">
                                      <p:cBhvr additive="base">
                                        <p:cTn id="8" dur="500" fill="hold"/>
                                        <p:tgtEl>
                                          <p:spTgt spid="5632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6323">
                                            <p:txEl>
                                              <p:pRg st="0" end="0"/>
                                            </p:txEl>
                                          </p:spTgt>
                                        </p:tgtEl>
                                        <p:attrNameLst>
                                          <p:attrName>style.visibility</p:attrName>
                                        </p:attrNameLst>
                                      </p:cBhvr>
                                      <p:to>
                                        <p:strVal val="visible"/>
                                      </p:to>
                                    </p:set>
                                    <p:anim calcmode="lin" valueType="num">
                                      <p:cBhvr additive="base">
                                        <p:cTn id="13" dur="5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6323">
                                            <p:txEl>
                                              <p:pRg st="1" end="1"/>
                                            </p:txEl>
                                          </p:spTgt>
                                        </p:tgtEl>
                                        <p:attrNameLst>
                                          <p:attrName>style.visibility</p:attrName>
                                        </p:attrNameLst>
                                      </p:cBhvr>
                                      <p:to>
                                        <p:strVal val="visible"/>
                                      </p:to>
                                    </p:set>
                                    <p:anim calcmode="lin" valueType="num">
                                      <p:cBhvr additive="base">
                                        <p:cTn id="19" dur="5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3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6323">
                                            <p:txEl>
                                              <p:pRg st="2" end="2"/>
                                            </p:txEl>
                                          </p:spTgt>
                                        </p:tgtEl>
                                        <p:attrNameLst>
                                          <p:attrName>style.visibility</p:attrName>
                                        </p:attrNameLst>
                                      </p:cBhvr>
                                      <p:to>
                                        <p:strVal val="visible"/>
                                      </p:to>
                                    </p:set>
                                    <p:anim calcmode="lin" valueType="num">
                                      <p:cBhvr additive="base">
                                        <p:cTn id="25" dur="5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3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9E00F101-4C0E-4A1E-8906-79096A21F6A0}" type="slidenum">
              <a:rPr lang="en-US" altLang="en-US"/>
              <a:pPr/>
              <a:t>8</a:t>
            </a:fld>
            <a:endParaRPr lang="en-US" altLang="en-US"/>
          </a:p>
        </p:txBody>
      </p:sp>
      <p:pic>
        <p:nvPicPr>
          <p:cNvPr id="114691" name="Picture 3" descr="Fig0402"/>
          <p:cNvPicPr>
            <a:picLocks noChangeAspect="1" noChangeArrowheads="1"/>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4572000" y="2286001"/>
            <a:ext cx="5575300" cy="3952875"/>
          </a:xfrm>
          <a:prstGeom prst="rect">
            <a:avLst/>
          </a:prstGeom>
          <a:solidFill>
            <a:srgbClr val="FFFFFF"/>
          </a:solidFill>
          <a:extLst>
            <a:ext uri="{909E8E84-426E-40DD-AFC4-6F175D3DCCD1}">
              <a14:hiddenFill xmlns:a14="http://schemas.microsoft.com/office/drawing/2010/main" xmlns="">
                <a:solidFill>
                  <a:srgbClr val="FFFFFF"/>
                </a:solidFill>
              </a14:hiddenFill>
            </a:ext>
          </a:extLst>
        </p:spPr>
      </p:pic>
      <p:sp>
        <p:nvSpPr>
          <p:cNvPr id="114693" name="Rectangle 5"/>
          <p:cNvSpPr>
            <a:spLocks noGrp="1" noChangeArrowheads="1"/>
          </p:cNvSpPr>
          <p:nvPr>
            <p:ph type="title"/>
          </p:nvPr>
        </p:nvSpPr>
        <p:spPr>
          <a:xfrm>
            <a:off x="2641242" y="939846"/>
            <a:ext cx="7107238" cy="717550"/>
          </a:xfrm>
        </p:spPr>
        <p:txBody>
          <a:bodyPr/>
          <a:lstStyle/>
          <a:p>
            <a:pPr algn="ctr"/>
            <a:r>
              <a:rPr lang="en-US" altLang="en-US" sz="2800" b="1"/>
              <a:t>Scatter Diagram</a:t>
            </a:r>
            <a:r>
              <a:rPr lang="tr-TR" altLang="en-US" sz="2800" b="1"/>
              <a:t>-Example</a:t>
            </a:r>
            <a:endParaRPr lang="en-US" altLang="en-US" sz="2800" b="1"/>
          </a:p>
        </p:txBody>
      </p:sp>
      <p:sp>
        <p:nvSpPr>
          <p:cNvPr id="114695" name="Line 7"/>
          <p:cNvSpPr>
            <a:spLocks noChangeShapeType="1"/>
          </p:cNvSpPr>
          <p:nvPr/>
        </p:nvSpPr>
        <p:spPr bwMode="auto">
          <a:xfrm>
            <a:off x="4343400" y="2286000"/>
            <a:ext cx="1676400" cy="2438400"/>
          </a:xfrm>
          <a:prstGeom prst="line">
            <a:avLst/>
          </a:prstGeom>
          <a:noFill/>
          <a:ln w="25400">
            <a:solidFill>
              <a:srgbClr val="FF0000"/>
            </a:solidFill>
            <a:round/>
            <a:headEnd/>
            <a:tailEnd type="stealth"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14696" name="Line 8"/>
          <p:cNvSpPr>
            <a:spLocks noChangeShapeType="1"/>
          </p:cNvSpPr>
          <p:nvPr/>
        </p:nvSpPr>
        <p:spPr bwMode="auto">
          <a:xfrm>
            <a:off x="4343400" y="2743200"/>
            <a:ext cx="1143000" cy="2438400"/>
          </a:xfrm>
          <a:prstGeom prst="line">
            <a:avLst/>
          </a:prstGeom>
          <a:noFill/>
          <a:ln w="25400">
            <a:solidFill>
              <a:srgbClr val="FF0000"/>
            </a:solidFill>
            <a:round/>
            <a:headEnd/>
            <a:tailEnd type="stealth"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14697" name="Line 9"/>
          <p:cNvSpPr>
            <a:spLocks noChangeShapeType="1"/>
          </p:cNvSpPr>
          <p:nvPr/>
        </p:nvSpPr>
        <p:spPr bwMode="auto">
          <a:xfrm>
            <a:off x="4343400" y="3962400"/>
            <a:ext cx="2133600" cy="304800"/>
          </a:xfrm>
          <a:prstGeom prst="line">
            <a:avLst/>
          </a:prstGeom>
          <a:noFill/>
          <a:ln w="25400">
            <a:solidFill>
              <a:srgbClr val="FF0000"/>
            </a:solidFill>
            <a:round/>
            <a:headEnd/>
            <a:tailEnd type="stealth"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14698" name="Line 10"/>
          <p:cNvSpPr>
            <a:spLocks noChangeShapeType="1"/>
          </p:cNvSpPr>
          <p:nvPr/>
        </p:nvSpPr>
        <p:spPr bwMode="auto">
          <a:xfrm flipV="1">
            <a:off x="4343400" y="3581400"/>
            <a:ext cx="3200400" cy="1219200"/>
          </a:xfrm>
          <a:prstGeom prst="line">
            <a:avLst/>
          </a:prstGeom>
          <a:noFill/>
          <a:ln w="25400">
            <a:solidFill>
              <a:srgbClr val="FF0000"/>
            </a:solidFill>
            <a:round/>
            <a:headEnd/>
            <a:tailEnd type="stealth"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14699" name="Line 11"/>
          <p:cNvSpPr>
            <a:spLocks noChangeShapeType="1"/>
          </p:cNvSpPr>
          <p:nvPr/>
        </p:nvSpPr>
        <p:spPr bwMode="auto">
          <a:xfrm flipV="1">
            <a:off x="4343400" y="2819400"/>
            <a:ext cx="4191000" cy="3276600"/>
          </a:xfrm>
          <a:prstGeom prst="line">
            <a:avLst/>
          </a:prstGeom>
          <a:noFill/>
          <a:ln w="25400">
            <a:solidFill>
              <a:srgbClr val="FF0000"/>
            </a:solidFill>
            <a:round/>
            <a:headEnd/>
            <a:tailEnd type="stealth"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pic>
        <p:nvPicPr>
          <p:cNvPr id="13"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400177" y="1790516"/>
            <a:ext cx="1997075" cy="4672013"/>
          </a:xfrm>
          <a:prstGeom prst="rect">
            <a:avLst/>
          </a:prstGeom>
          <a:solidFill>
            <a:schemeClr val="bg1"/>
          </a:solidFill>
          <a:ln>
            <a:noFill/>
          </a:ln>
          <a:effectLst/>
        </p:spPr>
      </p:pic>
    </p:spTree>
    <p:extLst>
      <p:ext uri="{BB962C8B-B14F-4D97-AF65-F5344CB8AC3E}">
        <p14:creationId xmlns:p14="http://schemas.microsoft.com/office/powerpoint/2010/main" xmlns="" val="42628878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4695"/>
                                        </p:tgtEl>
                                        <p:attrNameLst>
                                          <p:attrName>style.visibility</p:attrName>
                                        </p:attrNameLst>
                                      </p:cBhvr>
                                      <p:to>
                                        <p:strVal val="visible"/>
                                      </p:to>
                                    </p:set>
                                    <p:animEffect transition="in" filter="wipe(left)">
                                      <p:cBhvr>
                                        <p:cTn id="7" dur="500"/>
                                        <p:tgtEl>
                                          <p:spTgt spid="114695"/>
                                        </p:tgtEl>
                                      </p:cBhvr>
                                    </p:animEffect>
                                  </p:childTnLst>
                                  <p:subTnLst>
                                    <p:set>
                                      <p:cBhvr override="childStyle">
                                        <p:cTn dur="1" fill="hold" display="0" masterRel="sameClick" afterEffect="1">
                                          <p:stCondLst>
                                            <p:cond evt="end" delay="0">
                                              <p:tn val="5"/>
                                            </p:cond>
                                          </p:stCondLst>
                                        </p:cTn>
                                        <p:tgtEl>
                                          <p:spTgt spid="114695"/>
                                        </p:tgtEl>
                                        <p:attrNameLst>
                                          <p:attrName>style.visibility</p:attrName>
                                        </p:attrNameLst>
                                      </p:cBhvr>
                                      <p:to>
                                        <p:strVal val="hidden"/>
                                      </p:to>
                                    </p:set>
                                  </p:sub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4696"/>
                                        </p:tgtEl>
                                        <p:attrNameLst>
                                          <p:attrName>style.visibility</p:attrName>
                                        </p:attrNameLst>
                                      </p:cBhvr>
                                      <p:to>
                                        <p:strVal val="visible"/>
                                      </p:to>
                                    </p:set>
                                    <p:animEffect transition="in" filter="wipe(left)">
                                      <p:cBhvr>
                                        <p:cTn id="11" dur="500"/>
                                        <p:tgtEl>
                                          <p:spTgt spid="114696"/>
                                        </p:tgtEl>
                                      </p:cBhvr>
                                    </p:animEffect>
                                  </p:childTnLst>
                                  <p:subTnLst>
                                    <p:set>
                                      <p:cBhvr override="childStyle">
                                        <p:cTn dur="1" fill="hold" display="0" masterRel="sameClick" afterEffect="1">
                                          <p:stCondLst>
                                            <p:cond evt="end" delay="0">
                                              <p:tn val="9"/>
                                            </p:cond>
                                          </p:stCondLst>
                                        </p:cTn>
                                        <p:tgtEl>
                                          <p:spTgt spid="114696"/>
                                        </p:tgtEl>
                                        <p:attrNameLst>
                                          <p:attrName>style.visibility</p:attrName>
                                        </p:attrNameLst>
                                      </p:cBhvr>
                                      <p:to>
                                        <p:strVal val="hidden"/>
                                      </p:to>
                                    </p:set>
                                  </p:sub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4697"/>
                                        </p:tgtEl>
                                        <p:attrNameLst>
                                          <p:attrName>style.visibility</p:attrName>
                                        </p:attrNameLst>
                                      </p:cBhvr>
                                      <p:to>
                                        <p:strVal val="visible"/>
                                      </p:to>
                                    </p:set>
                                    <p:animEffect transition="in" filter="wipe(left)">
                                      <p:cBhvr>
                                        <p:cTn id="15" dur="500"/>
                                        <p:tgtEl>
                                          <p:spTgt spid="114697"/>
                                        </p:tgtEl>
                                      </p:cBhvr>
                                    </p:animEffect>
                                  </p:childTnLst>
                                  <p:subTnLst>
                                    <p:set>
                                      <p:cBhvr override="childStyle">
                                        <p:cTn dur="1" fill="hold" display="0" masterRel="sameClick" afterEffect="1">
                                          <p:stCondLst>
                                            <p:cond evt="end" delay="0">
                                              <p:tn val="13"/>
                                            </p:cond>
                                          </p:stCondLst>
                                        </p:cTn>
                                        <p:tgtEl>
                                          <p:spTgt spid="114697"/>
                                        </p:tgtEl>
                                        <p:attrNameLst>
                                          <p:attrName>style.visibility</p:attrName>
                                        </p:attrNameLst>
                                      </p:cBhvr>
                                      <p:to>
                                        <p:strVal val="hidden"/>
                                      </p:to>
                                    </p:set>
                                  </p:sub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4698"/>
                                        </p:tgtEl>
                                        <p:attrNameLst>
                                          <p:attrName>style.visibility</p:attrName>
                                        </p:attrNameLst>
                                      </p:cBhvr>
                                      <p:to>
                                        <p:strVal val="visible"/>
                                      </p:to>
                                    </p:set>
                                    <p:animEffect transition="in" filter="wipe(left)">
                                      <p:cBhvr>
                                        <p:cTn id="19" dur="500"/>
                                        <p:tgtEl>
                                          <p:spTgt spid="114698"/>
                                        </p:tgtEl>
                                      </p:cBhvr>
                                    </p:animEffect>
                                  </p:childTnLst>
                                  <p:subTnLst>
                                    <p:set>
                                      <p:cBhvr override="childStyle">
                                        <p:cTn dur="1" fill="hold" display="0" masterRel="sameClick" afterEffect="1">
                                          <p:stCondLst>
                                            <p:cond evt="end" delay="0">
                                              <p:tn val="17"/>
                                            </p:cond>
                                          </p:stCondLst>
                                        </p:cTn>
                                        <p:tgtEl>
                                          <p:spTgt spid="114698"/>
                                        </p:tgtEl>
                                        <p:attrNameLst>
                                          <p:attrName>style.visibility</p:attrName>
                                        </p:attrNameLst>
                                      </p:cBhvr>
                                      <p:to>
                                        <p:strVal val="hidden"/>
                                      </p:to>
                                    </p:set>
                                  </p:sub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14699"/>
                                        </p:tgtEl>
                                        <p:attrNameLst>
                                          <p:attrName>style.visibility</p:attrName>
                                        </p:attrNameLst>
                                      </p:cBhvr>
                                      <p:to>
                                        <p:strVal val="visible"/>
                                      </p:to>
                                    </p:set>
                                    <p:animEffect transition="in" filter="wipe(left)">
                                      <p:cBhvr>
                                        <p:cTn id="23" dur="500"/>
                                        <p:tgtEl>
                                          <p:spTgt spid="114699"/>
                                        </p:tgtEl>
                                      </p:cBhvr>
                                    </p:animEffect>
                                  </p:childTnLst>
                                  <p:subTnLst>
                                    <p:set>
                                      <p:cBhvr override="childStyle">
                                        <p:cTn dur="1" fill="hold" display="0" masterRel="sameClick" afterEffect="1">
                                          <p:stCondLst>
                                            <p:cond evt="end" delay="0">
                                              <p:tn val="21"/>
                                            </p:cond>
                                          </p:stCondLst>
                                        </p:cTn>
                                        <p:tgtEl>
                                          <p:spTgt spid="114699"/>
                                        </p:tgtEl>
                                        <p:attrNameLst>
                                          <p:attrName>style.visibility</p:attrName>
                                        </p:attrNameLst>
                                      </p:cBhvr>
                                      <p:to>
                                        <p:strVal val="hidden"/>
                                      </p:to>
                                    </p:set>
                                  </p:sub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14693"/>
                                        </p:tgtEl>
                                        <p:attrNameLst>
                                          <p:attrName>style.visibility</p:attrName>
                                        </p:attrNameLst>
                                      </p:cBhvr>
                                      <p:to>
                                        <p:strVal val="visible"/>
                                      </p:to>
                                    </p:set>
                                    <p:anim calcmode="lin" valueType="num">
                                      <p:cBhvr additive="base">
                                        <p:cTn id="28" dur="500" fill="hold"/>
                                        <p:tgtEl>
                                          <p:spTgt spid="114693"/>
                                        </p:tgtEl>
                                        <p:attrNameLst>
                                          <p:attrName>ppt_x</p:attrName>
                                        </p:attrNameLst>
                                      </p:cBhvr>
                                      <p:tavLst>
                                        <p:tav tm="0">
                                          <p:val>
                                            <p:strVal val="#ppt_x"/>
                                          </p:val>
                                        </p:tav>
                                        <p:tav tm="100000">
                                          <p:val>
                                            <p:strVal val="#ppt_x"/>
                                          </p:val>
                                        </p:tav>
                                      </p:tavLst>
                                    </p:anim>
                                    <p:anim calcmode="lin" valueType="num">
                                      <p:cBhvr additive="base">
                                        <p:cTn id="29" dur="500" fill="hold"/>
                                        <p:tgtEl>
                                          <p:spTgt spid="114693"/>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1" nodeType="clickEffect">
                                  <p:stCondLst>
                                    <p:cond delay="0"/>
                                  </p:stCondLst>
                                  <p:childTnLst>
                                    <p:set>
                                      <p:cBhvr>
                                        <p:cTn id="33" dur="1" fill="hold">
                                          <p:stCondLst>
                                            <p:cond delay="0"/>
                                          </p:stCondLst>
                                        </p:cTn>
                                        <p:tgtEl>
                                          <p:spTgt spid="114699"/>
                                        </p:tgtEl>
                                        <p:attrNameLst>
                                          <p:attrName>style.visibility</p:attrName>
                                        </p:attrNameLst>
                                      </p:cBhvr>
                                      <p:to>
                                        <p:strVal val="visible"/>
                                      </p:to>
                                    </p:set>
                                    <p:anim calcmode="lin" valueType="num">
                                      <p:cBhvr additive="base">
                                        <p:cTn id="34" dur="500" fill="hold"/>
                                        <p:tgtEl>
                                          <p:spTgt spid="114699"/>
                                        </p:tgtEl>
                                        <p:attrNameLst>
                                          <p:attrName>ppt_x</p:attrName>
                                        </p:attrNameLst>
                                      </p:cBhvr>
                                      <p:tavLst>
                                        <p:tav tm="0">
                                          <p:val>
                                            <p:strVal val="#ppt_x"/>
                                          </p:val>
                                        </p:tav>
                                        <p:tav tm="100000">
                                          <p:val>
                                            <p:strVal val="#ppt_x"/>
                                          </p:val>
                                        </p:tav>
                                      </p:tavLst>
                                    </p:anim>
                                    <p:anim calcmode="lin" valueType="num">
                                      <p:cBhvr additive="base">
                                        <p:cTn id="35" dur="500" fill="hold"/>
                                        <p:tgtEl>
                                          <p:spTgt spid="114699"/>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1" nodeType="clickEffect">
                                  <p:stCondLst>
                                    <p:cond delay="0"/>
                                  </p:stCondLst>
                                  <p:childTnLst>
                                    <p:set>
                                      <p:cBhvr>
                                        <p:cTn id="39" dur="1" fill="hold">
                                          <p:stCondLst>
                                            <p:cond delay="0"/>
                                          </p:stCondLst>
                                        </p:cTn>
                                        <p:tgtEl>
                                          <p:spTgt spid="114698"/>
                                        </p:tgtEl>
                                        <p:attrNameLst>
                                          <p:attrName>style.visibility</p:attrName>
                                        </p:attrNameLst>
                                      </p:cBhvr>
                                      <p:to>
                                        <p:strVal val="visible"/>
                                      </p:to>
                                    </p:set>
                                    <p:anim calcmode="lin" valueType="num">
                                      <p:cBhvr additive="base">
                                        <p:cTn id="40" dur="500" fill="hold"/>
                                        <p:tgtEl>
                                          <p:spTgt spid="114698"/>
                                        </p:tgtEl>
                                        <p:attrNameLst>
                                          <p:attrName>ppt_x</p:attrName>
                                        </p:attrNameLst>
                                      </p:cBhvr>
                                      <p:tavLst>
                                        <p:tav tm="0">
                                          <p:val>
                                            <p:strVal val="#ppt_x"/>
                                          </p:val>
                                        </p:tav>
                                        <p:tav tm="100000">
                                          <p:val>
                                            <p:strVal val="#ppt_x"/>
                                          </p:val>
                                        </p:tav>
                                      </p:tavLst>
                                    </p:anim>
                                    <p:anim calcmode="lin" valueType="num">
                                      <p:cBhvr additive="base">
                                        <p:cTn id="41" dur="500" fill="hold"/>
                                        <p:tgtEl>
                                          <p:spTgt spid="114698"/>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grpId="1" nodeType="clickEffect">
                                  <p:stCondLst>
                                    <p:cond delay="0"/>
                                  </p:stCondLst>
                                  <p:childTnLst>
                                    <p:set>
                                      <p:cBhvr>
                                        <p:cTn id="45" dur="1" fill="hold">
                                          <p:stCondLst>
                                            <p:cond delay="0"/>
                                          </p:stCondLst>
                                        </p:cTn>
                                        <p:tgtEl>
                                          <p:spTgt spid="114697"/>
                                        </p:tgtEl>
                                        <p:attrNameLst>
                                          <p:attrName>style.visibility</p:attrName>
                                        </p:attrNameLst>
                                      </p:cBhvr>
                                      <p:to>
                                        <p:strVal val="visible"/>
                                      </p:to>
                                    </p:set>
                                    <p:anim calcmode="lin" valueType="num">
                                      <p:cBhvr additive="base">
                                        <p:cTn id="46" dur="500" fill="hold"/>
                                        <p:tgtEl>
                                          <p:spTgt spid="114697"/>
                                        </p:tgtEl>
                                        <p:attrNameLst>
                                          <p:attrName>ppt_x</p:attrName>
                                        </p:attrNameLst>
                                      </p:cBhvr>
                                      <p:tavLst>
                                        <p:tav tm="0">
                                          <p:val>
                                            <p:strVal val="#ppt_x"/>
                                          </p:val>
                                        </p:tav>
                                        <p:tav tm="100000">
                                          <p:val>
                                            <p:strVal val="#ppt_x"/>
                                          </p:val>
                                        </p:tav>
                                      </p:tavLst>
                                    </p:anim>
                                    <p:anim calcmode="lin" valueType="num">
                                      <p:cBhvr additive="base">
                                        <p:cTn id="47" dur="500" fill="hold"/>
                                        <p:tgtEl>
                                          <p:spTgt spid="114697"/>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grpId="1" nodeType="clickEffect">
                                  <p:stCondLst>
                                    <p:cond delay="0"/>
                                  </p:stCondLst>
                                  <p:childTnLst>
                                    <p:set>
                                      <p:cBhvr>
                                        <p:cTn id="51" dur="1" fill="hold">
                                          <p:stCondLst>
                                            <p:cond delay="0"/>
                                          </p:stCondLst>
                                        </p:cTn>
                                        <p:tgtEl>
                                          <p:spTgt spid="114696"/>
                                        </p:tgtEl>
                                        <p:attrNameLst>
                                          <p:attrName>style.visibility</p:attrName>
                                        </p:attrNameLst>
                                      </p:cBhvr>
                                      <p:to>
                                        <p:strVal val="visible"/>
                                      </p:to>
                                    </p:set>
                                    <p:anim calcmode="lin" valueType="num">
                                      <p:cBhvr additive="base">
                                        <p:cTn id="52" dur="500" fill="hold"/>
                                        <p:tgtEl>
                                          <p:spTgt spid="114696"/>
                                        </p:tgtEl>
                                        <p:attrNameLst>
                                          <p:attrName>ppt_x</p:attrName>
                                        </p:attrNameLst>
                                      </p:cBhvr>
                                      <p:tavLst>
                                        <p:tav tm="0">
                                          <p:val>
                                            <p:strVal val="#ppt_x"/>
                                          </p:val>
                                        </p:tav>
                                        <p:tav tm="100000">
                                          <p:val>
                                            <p:strVal val="#ppt_x"/>
                                          </p:val>
                                        </p:tav>
                                      </p:tavLst>
                                    </p:anim>
                                    <p:anim calcmode="lin" valueType="num">
                                      <p:cBhvr additive="base">
                                        <p:cTn id="53" dur="500" fill="hold"/>
                                        <p:tgtEl>
                                          <p:spTgt spid="114696"/>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4" fill="hold" grpId="1" nodeType="clickEffect">
                                  <p:stCondLst>
                                    <p:cond delay="0"/>
                                  </p:stCondLst>
                                  <p:childTnLst>
                                    <p:set>
                                      <p:cBhvr>
                                        <p:cTn id="57" dur="1" fill="hold">
                                          <p:stCondLst>
                                            <p:cond delay="0"/>
                                          </p:stCondLst>
                                        </p:cTn>
                                        <p:tgtEl>
                                          <p:spTgt spid="114695"/>
                                        </p:tgtEl>
                                        <p:attrNameLst>
                                          <p:attrName>style.visibility</p:attrName>
                                        </p:attrNameLst>
                                      </p:cBhvr>
                                      <p:to>
                                        <p:strVal val="visible"/>
                                      </p:to>
                                    </p:set>
                                    <p:anim calcmode="lin" valueType="num">
                                      <p:cBhvr additive="base">
                                        <p:cTn id="58" dur="500" fill="hold"/>
                                        <p:tgtEl>
                                          <p:spTgt spid="114695"/>
                                        </p:tgtEl>
                                        <p:attrNameLst>
                                          <p:attrName>ppt_x</p:attrName>
                                        </p:attrNameLst>
                                      </p:cBhvr>
                                      <p:tavLst>
                                        <p:tav tm="0">
                                          <p:val>
                                            <p:strVal val="#ppt_x"/>
                                          </p:val>
                                        </p:tav>
                                        <p:tav tm="100000">
                                          <p:val>
                                            <p:strVal val="#ppt_x"/>
                                          </p:val>
                                        </p:tav>
                                      </p:tavLst>
                                    </p:anim>
                                    <p:anim calcmode="lin" valueType="num">
                                      <p:cBhvr additive="base">
                                        <p:cTn id="59" dur="500" fill="hold"/>
                                        <p:tgtEl>
                                          <p:spTgt spid="114695"/>
                                        </p:tgtEl>
                                        <p:attrNameLst>
                                          <p:attrName>ppt_y</p:attrName>
                                        </p:attrNameLst>
                                      </p:cBhvr>
                                      <p:tavLst>
                                        <p:tav tm="0">
                                          <p:val>
                                            <p:strVal val="1+#ppt_h/2"/>
                                          </p:val>
                                        </p:tav>
                                        <p:tav tm="100000">
                                          <p:val>
                                            <p:strVal val="#ppt_y"/>
                                          </p:val>
                                        </p:tav>
                                      </p:tavLst>
                                    </p:anim>
                                  </p:childTnLst>
                                </p:cTn>
                              </p:par>
                              <p:par>
                                <p:cTn id="60" presetID="2" presetClass="entr" presetSubtype="4" fill="hold" grpId="1" nodeType="withEffect">
                                  <p:stCondLst>
                                    <p:cond delay="0"/>
                                  </p:stCondLst>
                                  <p:childTnLst>
                                    <p:set>
                                      <p:cBhvr>
                                        <p:cTn id="61" dur="1" fill="hold">
                                          <p:stCondLst>
                                            <p:cond delay="0"/>
                                          </p:stCondLst>
                                        </p:cTn>
                                        <p:tgtEl>
                                          <p:spTgt spid="114693"/>
                                        </p:tgtEl>
                                        <p:attrNameLst>
                                          <p:attrName>style.visibility</p:attrName>
                                        </p:attrNameLst>
                                      </p:cBhvr>
                                      <p:to>
                                        <p:strVal val="visible"/>
                                      </p:to>
                                    </p:set>
                                    <p:anim calcmode="lin" valueType="num">
                                      <p:cBhvr additive="base">
                                        <p:cTn id="62" dur="500" fill="hold"/>
                                        <p:tgtEl>
                                          <p:spTgt spid="114693"/>
                                        </p:tgtEl>
                                        <p:attrNameLst>
                                          <p:attrName>ppt_x</p:attrName>
                                        </p:attrNameLst>
                                      </p:cBhvr>
                                      <p:tavLst>
                                        <p:tav tm="0">
                                          <p:val>
                                            <p:strVal val="#ppt_x"/>
                                          </p:val>
                                        </p:tav>
                                        <p:tav tm="100000">
                                          <p:val>
                                            <p:strVal val="#ppt_x"/>
                                          </p:val>
                                        </p:tav>
                                      </p:tavLst>
                                    </p:anim>
                                    <p:anim calcmode="lin" valueType="num">
                                      <p:cBhvr additive="base">
                                        <p:cTn id="63" dur="500" fill="hold"/>
                                        <p:tgtEl>
                                          <p:spTgt spid="114693"/>
                                        </p:tgtEl>
                                        <p:attrNameLst>
                                          <p:attrName>ppt_y</p:attrName>
                                        </p:attrNameLst>
                                      </p:cBhvr>
                                      <p:tavLst>
                                        <p:tav tm="0">
                                          <p:val>
                                            <p:strVal val="1+#ppt_h/2"/>
                                          </p:val>
                                        </p:tav>
                                        <p:tav tm="100000">
                                          <p:val>
                                            <p:strVal val="#ppt_y"/>
                                          </p:val>
                                        </p:tav>
                                      </p:tavLst>
                                    </p:anim>
                                  </p:childTnLst>
                                </p:cTn>
                              </p:par>
                              <p:par>
                                <p:cTn id="64" presetID="2" presetClass="entr" presetSubtype="4" fill="hold" grpId="2" nodeType="withEffect">
                                  <p:stCondLst>
                                    <p:cond delay="0"/>
                                  </p:stCondLst>
                                  <p:childTnLst>
                                    <p:set>
                                      <p:cBhvr>
                                        <p:cTn id="65" dur="1" fill="hold">
                                          <p:stCondLst>
                                            <p:cond delay="0"/>
                                          </p:stCondLst>
                                        </p:cTn>
                                        <p:tgtEl>
                                          <p:spTgt spid="114695"/>
                                        </p:tgtEl>
                                        <p:attrNameLst>
                                          <p:attrName>style.visibility</p:attrName>
                                        </p:attrNameLst>
                                      </p:cBhvr>
                                      <p:to>
                                        <p:strVal val="visible"/>
                                      </p:to>
                                    </p:set>
                                    <p:anim calcmode="lin" valueType="num">
                                      <p:cBhvr additive="base">
                                        <p:cTn id="66" dur="500" fill="hold"/>
                                        <p:tgtEl>
                                          <p:spTgt spid="114695"/>
                                        </p:tgtEl>
                                        <p:attrNameLst>
                                          <p:attrName>ppt_x</p:attrName>
                                        </p:attrNameLst>
                                      </p:cBhvr>
                                      <p:tavLst>
                                        <p:tav tm="0">
                                          <p:val>
                                            <p:strVal val="#ppt_x"/>
                                          </p:val>
                                        </p:tav>
                                        <p:tav tm="100000">
                                          <p:val>
                                            <p:strVal val="#ppt_x"/>
                                          </p:val>
                                        </p:tav>
                                      </p:tavLst>
                                    </p:anim>
                                    <p:anim calcmode="lin" valueType="num">
                                      <p:cBhvr additive="base">
                                        <p:cTn id="67" dur="500" fill="hold"/>
                                        <p:tgtEl>
                                          <p:spTgt spid="114695"/>
                                        </p:tgtEl>
                                        <p:attrNameLst>
                                          <p:attrName>ppt_y</p:attrName>
                                        </p:attrNameLst>
                                      </p:cBhvr>
                                      <p:tavLst>
                                        <p:tav tm="0">
                                          <p:val>
                                            <p:strVal val="1+#ppt_h/2"/>
                                          </p:val>
                                        </p:tav>
                                        <p:tav tm="100000">
                                          <p:val>
                                            <p:strVal val="#ppt_y"/>
                                          </p:val>
                                        </p:tav>
                                      </p:tavLst>
                                    </p:anim>
                                  </p:childTnLst>
                                </p:cTn>
                              </p:par>
                              <p:par>
                                <p:cTn id="68" presetID="2" presetClass="entr" presetSubtype="4" fill="hold" grpId="2" nodeType="withEffect">
                                  <p:stCondLst>
                                    <p:cond delay="0"/>
                                  </p:stCondLst>
                                  <p:childTnLst>
                                    <p:set>
                                      <p:cBhvr>
                                        <p:cTn id="69" dur="1" fill="hold">
                                          <p:stCondLst>
                                            <p:cond delay="0"/>
                                          </p:stCondLst>
                                        </p:cTn>
                                        <p:tgtEl>
                                          <p:spTgt spid="114696"/>
                                        </p:tgtEl>
                                        <p:attrNameLst>
                                          <p:attrName>style.visibility</p:attrName>
                                        </p:attrNameLst>
                                      </p:cBhvr>
                                      <p:to>
                                        <p:strVal val="visible"/>
                                      </p:to>
                                    </p:set>
                                    <p:anim calcmode="lin" valueType="num">
                                      <p:cBhvr additive="base">
                                        <p:cTn id="70" dur="500" fill="hold"/>
                                        <p:tgtEl>
                                          <p:spTgt spid="114696"/>
                                        </p:tgtEl>
                                        <p:attrNameLst>
                                          <p:attrName>ppt_x</p:attrName>
                                        </p:attrNameLst>
                                      </p:cBhvr>
                                      <p:tavLst>
                                        <p:tav tm="0">
                                          <p:val>
                                            <p:strVal val="#ppt_x"/>
                                          </p:val>
                                        </p:tav>
                                        <p:tav tm="100000">
                                          <p:val>
                                            <p:strVal val="#ppt_x"/>
                                          </p:val>
                                        </p:tav>
                                      </p:tavLst>
                                    </p:anim>
                                    <p:anim calcmode="lin" valueType="num">
                                      <p:cBhvr additive="base">
                                        <p:cTn id="71" dur="500" fill="hold"/>
                                        <p:tgtEl>
                                          <p:spTgt spid="114696"/>
                                        </p:tgtEl>
                                        <p:attrNameLst>
                                          <p:attrName>ppt_y</p:attrName>
                                        </p:attrNameLst>
                                      </p:cBhvr>
                                      <p:tavLst>
                                        <p:tav tm="0">
                                          <p:val>
                                            <p:strVal val="1+#ppt_h/2"/>
                                          </p:val>
                                        </p:tav>
                                        <p:tav tm="100000">
                                          <p:val>
                                            <p:strVal val="#ppt_y"/>
                                          </p:val>
                                        </p:tav>
                                      </p:tavLst>
                                    </p:anim>
                                  </p:childTnLst>
                                </p:cTn>
                              </p:par>
                              <p:par>
                                <p:cTn id="72" presetID="2" presetClass="entr" presetSubtype="4" fill="hold" grpId="2" nodeType="withEffect">
                                  <p:stCondLst>
                                    <p:cond delay="0"/>
                                  </p:stCondLst>
                                  <p:childTnLst>
                                    <p:set>
                                      <p:cBhvr>
                                        <p:cTn id="73" dur="1" fill="hold">
                                          <p:stCondLst>
                                            <p:cond delay="0"/>
                                          </p:stCondLst>
                                        </p:cTn>
                                        <p:tgtEl>
                                          <p:spTgt spid="114697"/>
                                        </p:tgtEl>
                                        <p:attrNameLst>
                                          <p:attrName>style.visibility</p:attrName>
                                        </p:attrNameLst>
                                      </p:cBhvr>
                                      <p:to>
                                        <p:strVal val="visible"/>
                                      </p:to>
                                    </p:set>
                                    <p:anim calcmode="lin" valueType="num">
                                      <p:cBhvr additive="base">
                                        <p:cTn id="74" dur="500" fill="hold"/>
                                        <p:tgtEl>
                                          <p:spTgt spid="114697"/>
                                        </p:tgtEl>
                                        <p:attrNameLst>
                                          <p:attrName>ppt_x</p:attrName>
                                        </p:attrNameLst>
                                      </p:cBhvr>
                                      <p:tavLst>
                                        <p:tav tm="0">
                                          <p:val>
                                            <p:strVal val="#ppt_x"/>
                                          </p:val>
                                        </p:tav>
                                        <p:tav tm="100000">
                                          <p:val>
                                            <p:strVal val="#ppt_x"/>
                                          </p:val>
                                        </p:tav>
                                      </p:tavLst>
                                    </p:anim>
                                    <p:anim calcmode="lin" valueType="num">
                                      <p:cBhvr additive="base">
                                        <p:cTn id="75" dur="500" fill="hold"/>
                                        <p:tgtEl>
                                          <p:spTgt spid="114697"/>
                                        </p:tgtEl>
                                        <p:attrNameLst>
                                          <p:attrName>ppt_y</p:attrName>
                                        </p:attrNameLst>
                                      </p:cBhvr>
                                      <p:tavLst>
                                        <p:tav tm="0">
                                          <p:val>
                                            <p:strVal val="1+#ppt_h/2"/>
                                          </p:val>
                                        </p:tav>
                                        <p:tav tm="100000">
                                          <p:val>
                                            <p:strVal val="#ppt_y"/>
                                          </p:val>
                                        </p:tav>
                                      </p:tavLst>
                                    </p:anim>
                                  </p:childTnLst>
                                </p:cTn>
                              </p:par>
                              <p:par>
                                <p:cTn id="76" presetID="2" presetClass="entr" presetSubtype="4" fill="hold" grpId="2" nodeType="withEffect">
                                  <p:stCondLst>
                                    <p:cond delay="0"/>
                                  </p:stCondLst>
                                  <p:childTnLst>
                                    <p:set>
                                      <p:cBhvr>
                                        <p:cTn id="77" dur="1" fill="hold">
                                          <p:stCondLst>
                                            <p:cond delay="0"/>
                                          </p:stCondLst>
                                        </p:cTn>
                                        <p:tgtEl>
                                          <p:spTgt spid="114698"/>
                                        </p:tgtEl>
                                        <p:attrNameLst>
                                          <p:attrName>style.visibility</p:attrName>
                                        </p:attrNameLst>
                                      </p:cBhvr>
                                      <p:to>
                                        <p:strVal val="visible"/>
                                      </p:to>
                                    </p:set>
                                    <p:anim calcmode="lin" valueType="num">
                                      <p:cBhvr additive="base">
                                        <p:cTn id="78" dur="500" fill="hold"/>
                                        <p:tgtEl>
                                          <p:spTgt spid="114698"/>
                                        </p:tgtEl>
                                        <p:attrNameLst>
                                          <p:attrName>ppt_x</p:attrName>
                                        </p:attrNameLst>
                                      </p:cBhvr>
                                      <p:tavLst>
                                        <p:tav tm="0">
                                          <p:val>
                                            <p:strVal val="#ppt_x"/>
                                          </p:val>
                                        </p:tav>
                                        <p:tav tm="100000">
                                          <p:val>
                                            <p:strVal val="#ppt_x"/>
                                          </p:val>
                                        </p:tav>
                                      </p:tavLst>
                                    </p:anim>
                                    <p:anim calcmode="lin" valueType="num">
                                      <p:cBhvr additive="base">
                                        <p:cTn id="79" dur="500" fill="hold"/>
                                        <p:tgtEl>
                                          <p:spTgt spid="114698"/>
                                        </p:tgtEl>
                                        <p:attrNameLst>
                                          <p:attrName>ppt_y</p:attrName>
                                        </p:attrNameLst>
                                      </p:cBhvr>
                                      <p:tavLst>
                                        <p:tav tm="0">
                                          <p:val>
                                            <p:strVal val="1+#ppt_h/2"/>
                                          </p:val>
                                        </p:tav>
                                        <p:tav tm="100000">
                                          <p:val>
                                            <p:strVal val="#ppt_y"/>
                                          </p:val>
                                        </p:tav>
                                      </p:tavLst>
                                    </p:anim>
                                  </p:childTnLst>
                                </p:cTn>
                              </p:par>
                              <p:par>
                                <p:cTn id="80" presetID="2" presetClass="entr" presetSubtype="4" fill="hold" grpId="2" nodeType="withEffect">
                                  <p:stCondLst>
                                    <p:cond delay="0"/>
                                  </p:stCondLst>
                                  <p:childTnLst>
                                    <p:set>
                                      <p:cBhvr>
                                        <p:cTn id="81" dur="1" fill="hold">
                                          <p:stCondLst>
                                            <p:cond delay="0"/>
                                          </p:stCondLst>
                                        </p:cTn>
                                        <p:tgtEl>
                                          <p:spTgt spid="114699"/>
                                        </p:tgtEl>
                                        <p:attrNameLst>
                                          <p:attrName>style.visibility</p:attrName>
                                        </p:attrNameLst>
                                      </p:cBhvr>
                                      <p:to>
                                        <p:strVal val="visible"/>
                                      </p:to>
                                    </p:set>
                                    <p:anim calcmode="lin" valueType="num">
                                      <p:cBhvr additive="base">
                                        <p:cTn id="82" dur="500" fill="hold"/>
                                        <p:tgtEl>
                                          <p:spTgt spid="114699"/>
                                        </p:tgtEl>
                                        <p:attrNameLst>
                                          <p:attrName>ppt_x</p:attrName>
                                        </p:attrNameLst>
                                      </p:cBhvr>
                                      <p:tavLst>
                                        <p:tav tm="0">
                                          <p:val>
                                            <p:strVal val="#ppt_x"/>
                                          </p:val>
                                        </p:tav>
                                        <p:tav tm="100000">
                                          <p:val>
                                            <p:strVal val="#ppt_x"/>
                                          </p:val>
                                        </p:tav>
                                      </p:tavLst>
                                    </p:anim>
                                    <p:anim calcmode="lin" valueType="num">
                                      <p:cBhvr additive="base">
                                        <p:cTn id="83" dur="500" fill="hold"/>
                                        <p:tgtEl>
                                          <p:spTgt spid="114699"/>
                                        </p:tgtEl>
                                        <p:attrNameLst>
                                          <p:attrName>ppt_y</p:attrName>
                                        </p:attrNameLst>
                                      </p:cBhvr>
                                      <p:tavLst>
                                        <p:tav tm="0">
                                          <p:val>
                                            <p:strVal val="1+#ppt_h/2"/>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4" fill="hold" grpId="2" nodeType="clickEffect">
                                  <p:stCondLst>
                                    <p:cond delay="0"/>
                                  </p:stCondLst>
                                  <p:childTnLst>
                                    <p:set>
                                      <p:cBhvr>
                                        <p:cTn id="87" dur="1" fill="hold">
                                          <p:stCondLst>
                                            <p:cond delay="0"/>
                                          </p:stCondLst>
                                        </p:cTn>
                                        <p:tgtEl>
                                          <p:spTgt spid="114693"/>
                                        </p:tgtEl>
                                        <p:attrNameLst>
                                          <p:attrName>style.visibility</p:attrName>
                                        </p:attrNameLst>
                                      </p:cBhvr>
                                      <p:to>
                                        <p:strVal val="visible"/>
                                      </p:to>
                                    </p:set>
                                    <p:anim calcmode="lin" valueType="num">
                                      <p:cBhvr additive="base">
                                        <p:cTn id="88" dur="500" fill="hold"/>
                                        <p:tgtEl>
                                          <p:spTgt spid="114693"/>
                                        </p:tgtEl>
                                        <p:attrNameLst>
                                          <p:attrName>ppt_x</p:attrName>
                                        </p:attrNameLst>
                                      </p:cBhvr>
                                      <p:tavLst>
                                        <p:tav tm="0">
                                          <p:val>
                                            <p:strVal val="#ppt_x"/>
                                          </p:val>
                                        </p:tav>
                                        <p:tav tm="100000">
                                          <p:val>
                                            <p:strVal val="#ppt_x"/>
                                          </p:val>
                                        </p:tav>
                                      </p:tavLst>
                                    </p:anim>
                                    <p:anim calcmode="lin" valueType="num">
                                      <p:cBhvr additive="base">
                                        <p:cTn id="89" dur="500" fill="hold"/>
                                        <p:tgtEl>
                                          <p:spTgt spid="114693"/>
                                        </p:tgtEl>
                                        <p:attrNameLst>
                                          <p:attrName>ppt_y</p:attrName>
                                        </p:attrNameLst>
                                      </p:cBhvr>
                                      <p:tavLst>
                                        <p:tav tm="0">
                                          <p:val>
                                            <p:strVal val="1+#ppt_h/2"/>
                                          </p:val>
                                        </p:tav>
                                        <p:tav tm="100000">
                                          <p:val>
                                            <p:strVal val="#ppt_y"/>
                                          </p:val>
                                        </p:tav>
                                      </p:tavLst>
                                    </p:anim>
                                  </p:childTnLst>
                                </p:cTn>
                              </p:par>
                            </p:childTnLst>
                          </p:cTn>
                        </p:par>
                        <p:par>
                          <p:cTn id="90" fill="hold">
                            <p:stCondLst>
                              <p:cond delay="500"/>
                            </p:stCondLst>
                            <p:childTnLst>
                              <p:par>
                                <p:cTn id="91" presetID="2" presetClass="entr" presetSubtype="8" fill="hold" nodeType="afterEffect">
                                  <p:stCondLst>
                                    <p:cond delay="0"/>
                                  </p:stCondLst>
                                  <p:childTnLst>
                                    <p:set>
                                      <p:cBhvr>
                                        <p:cTn id="92" dur="1" fill="hold">
                                          <p:stCondLst>
                                            <p:cond delay="0"/>
                                          </p:stCondLst>
                                        </p:cTn>
                                        <p:tgtEl>
                                          <p:spTgt spid="13"/>
                                        </p:tgtEl>
                                        <p:attrNameLst>
                                          <p:attrName>style.visibility</p:attrName>
                                        </p:attrNameLst>
                                      </p:cBhvr>
                                      <p:to>
                                        <p:strVal val="visible"/>
                                      </p:to>
                                    </p:set>
                                    <p:anim calcmode="lin" valueType="num">
                                      <p:cBhvr additive="base">
                                        <p:cTn id="93" dur="500" fill="hold"/>
                                        <p:tgtEl>
                                          <p:spTgt spid="13"/>
                                        </p:tgtEl>
                                        <p:attrNameLst>
                                          <p:attrName>ppt_x</p:attrName>
                                        </p:attrNameLst>
                                      </p:cBhvr>
                                      <p:tavLst>
                                        <p:tav tm="0">
                                          <p:val>
                                            <p:strVal val="0-#ppt_w/2"/>
                                          </p:val>
                                        </p:tav>
                                        <p:tav tm="100000">
                                          <p:val>
                                            <p:strVal val="#ppt_x"/>
                                          </p:val>
                                        </p:tav>
                                      </p:tavLst>
                                    </p:anim>
                                    <p:anim calcmode="lin" valueType="num">
                                      <p:cBhvr additive="base">
                                        <p:cTn id="94"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13"/>
                                        </p:tgtEl>
                                        <p:attrNameLst>
                                          <p:attrName>style.visibility</p:attrName>
                                        </p:attrNameLst>
                                      </p:cBhvr>
                                      <p:to>
                                        <p:strVal val="visible"/>
                                      </p:to>
                                    </p:set>
                                    <p:anim calcmode="lin" valueType="num">
                                      <p:cBhvr additive="base">
                                        <p:cTn id="99" dur="500" fill="hold"/>
                                        <p:tgtEl>
                                          <p:spTgt spid="13"/>
                                        </p:tgtEl>
                                        <p:attrNameLst>
                                          <p:attrName>ppt_x</p:attrName>
                                        </p:attrNameLst>
                                      </p:cBhvr>
                                      <p:tavLst>
                                        <p:tav tm="0">
                                          <p:val>
                                            <p:strVal val="#ppt_x"/>
                                          </p:val>
                                        </p:tav>
                                        <p:tav tm="100000">
                                          <p:val>
                                            <p:strVal val="#ppt_x"/>
                                          </p:val>
                                        </p:tav>
                                      </p:tavLst>
                                    </p:anim>
                                    <p:anim calcmode="lin" valueType="num">
                                      <p:cBhvr additive="base">
                                        <p:cTn id="100" dur="500" fill="hold"/>
                                        <p:tgtEl>
                                          <p:spTgt spid="13"/>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13"/>
                                        </p:tgtEl>
                                        <p:attrNameLst>
                                          <p:attrName>style.visibility</p:attrName>
                                        </p:attrNameLst>
                                      </p:cBhvr>
                                      <p:to>
                                        <p:strVal val="visible"/>
                                      </p:to>
                                    </p:set>
                                    <p:anim calcmode="lin" valueType="num">
                                      <p:cBhvr additive="base">
                                        <p:cTn id="103" dur="500" fill="hold"/>
                                        <p:tgtEl>
                                          <p:spTgt spid="13"/>
                                        </p:tgtEl>
                                        <p:attrNameLst>
                                          <p:attrName>ppt_x</p:attrName>
                                        </p:attrNameLst>
                                      </p:cBhvr>
                                      <p:tavLst>
                                        <p:tav tm="0">
                                          <p:val>
                                            <p:strVal val="#ppt_x"/>
                                          </p:val>
                                        </p:tav>
                                        <p:tav tm="100000">
                                          <p:val>
                                            <p:strVal val="#ppt_x"/>
                                          </p:val>
                                        </p:tav>
                                      </p:tavLst>
                                    </p:anim>
                                    <p:anim calcmode="lin" valueType="num">
                                      <p:cBhvr additive="base">
                                        <p:cTn id="10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3" grpId="0"/>
      <p:bldP spid="114693" grpId="1"/>
      <p:bldP spid="114693" grpId="2"/>
      <p:bldP spid="114695" grpId="0" animBg="1"/>
      <p:bldP spid="114695" grpId="1" animBg="1"/>
      <p:bldP spid="114695" grpId="2" animBg="1"/>
      <p:bldP spid="114696" grpId="0" animBg="1"/>
      <p:bldP spid="114696" grpId="1" animBg="1"/>
      <p:bldP spid="114696" grpId="2" animBg="1"/>
      <p:bldP spid="114697" grpId="0" animBg="1"/>
      <p:bldP spid="114697" grpId="1" animBg="1"/>
      <p:bldP spid="114697" grpId="2" animBg="1"/>
      <p:bldP spid="114698" grpId="0" animBg="1"/>
      <p:bldP spid="114698" grpId="1" animBg="1"/>
      <p:bldP spid="114698" grpId="2" animBg="1"/>
      <p:bldP spid="114699" grpId="0" animBg="1"/>
      <p:bldP spid="114699" grpId="1" animBg="1"/>
      <p:bldP spid="114699"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586707" y="752990"/>
            <a:ext cx="6827837" cy="500062"/>
          </a:xfrm>
        </p:spPr>
        <p:txBody>
          <a:bodyPr>
            <a:noAutofit/>
          </a:bodyPr>
          <a:lstStyle/>
          <a:p>
            <a:pPr algn="ctr"/>
            <a:r>
              <a:rPr lang="en-US" altLang="en-US" b="1" dirty="0">
                <a:solidFill>
                  <a:schemeClr val="bg1">
                    <a:lumMod val="85000"/>
                    <a:lumOff val="15000"/>
                  </a:schemeClr>
                </a:solidFill>
              </a:rPr>
              <a:t>Scatter Diagram</a:t>
            </a:r>
            <a:endParaRPr lang="en-GB" altLang="en-US" b="1" dirty="0">
              <a:solidFill>
                <a:schemeClr val="bg1">
                  <a:lumMod val="85000"/>
                  <a:lumOff val="15000"/>
                </a:schemeClr>
              </a:solidFill>
            </a:endParaRPr>
          </a:p>
        </p:txBody>
      </p:sp>
      <p:sp>
        <p:nvSpPr>
          <p:cNvPr id="57347" name="Rectangle 3"/>
          <p:cNvSpPr>
            <a:spLocks noGrp="1" noChangeArrowheads="1"/>
          </p:cNvSpPr>
          <p:nvPr>
            <p:ph type="body" sz="half" idx="1"/>
          </p:nvPr>
        </p:nvSpPr>
        <p:spPr>
          <a:xfrm>
            <a:off x="746975" y="2333223"/>
            <a:ext cx="4799527" cy="4932608"/>
          </a:xfrm>
        </p:spPr>
        <p:txBody>
          <a:bodyPr/>
          <a:lstStyle/>
          <a:p>
            <a:r>
              <a:rPr lang="en-GB" altLang="en-US" sz="2100" dirty="0"/>
              <a:t>Scatter diagram shows a positive relationship between the relevant variable</a:t>
            </a:r>
            <a:r>
              <a:rPr lang="tr-TR" altLang="en-US" sz="2100" dirty="0"/>
              <a:t>s. The</a:t>
            </a:r>
            <a:r>
              <a:rPr lang="en-GB" altLang="en-US" sz="2100" dirty="0"/>
              <a:t> relationship is approximately linear.</a:t>
            </a:r>
          </a:p>
          <a:p>
            <a:r>
              <a:rPr lang="en-GB" altLang="en-US" sz="2100" dirty="0"/>
              <a:t>This gives us a rough estimates of the linear relationship between the variables in the form of an equation such as </a:t>
            </a:r>
          </a:p>
          <a:p>
            <a:r>
              <a:rPr lang="en-GB" altLang="en-US" sz="2100" dirty="0"/>
              <a:t>Y= a+ b X</a:t>
            </a:r>
          </a:p>
          <a:p>
            <a:pPr algn="just"/>
            <a:endParaRPr lang="en-GB" altLang="en-US" sz="2100" dirty="0"/>
          </a:p>
        </p:txBody>
      </p:sp>
      <p:graphicFrame>
        <p:nvGraphicFramePr>
          <p:cNvPr id="57348" name="Object 4"/>
          <p:cNvGraphicFramePr>
            <a:graphicFrameLocks noGrp="1" noChangeAspect="1"/>
          </p:cNvGraphicFramePr>
          <p:nvPr>
            <p:ph type="chart" sz="half" idx="2"/>
          </p:nvPr>
        </p:nvGraphicFramePr>
        <p:xfrm>
          <a:off x="6621463" y="1827213"/>
          <a:ext cx="3586162" cy="4114800"/>
        </p:xfrm>
        <a:graphic>
          <a:graphicData uri="http://schemas.openxmlformats.org/presentationml/2006/ole">
            <p:oleObj spid="_x0000_s1030" name="Chart" r:id="rId3" imgW="3809945" imgH="4114867" progId="MSGraph.Chart.8">
              <p:embed followColorScheme="full"/>
            </p:oleObj>
          </a:graphicData>
        </a:graphic>
      </p:graphicFrame>
      <p:sp>
        <p:nvSpPr>
          <p:cNvPr id="8" name="Slide Number Placeholder 6"/>
          <p:cNvSpPr>
            <a:spLocks noGrp="1"/>
          </p:cNvSpPr>
          <p:nvPr>
            <p:ph type="sldNum" sz="quarter" idx="12"/>
          </p:nvPr>
        </p:nvSpPr>
        <p:spPr/>
        <p:txBody>
          <a:bodyPr/>
          <a:lstStyle/>
          <a:p>
            <a:fld id="{DD93A90C-B856-4AB8-BA2B-97735F50595C}" type="slidenum">
              <a:rPr lang="en-US" altLang="en-US"/>
              <a:pPr/>
              <a:t>9</a:t>
            </a:fld>
            <a:endParaRPr lang="en-US" altLang="en-US"/>
          </a:p>
        </p:txBody>
      </p:sp>
      <p:grpSp>
        <p:nvGrpSpPr>
          <p:cNvPr id="57352" name="Group 8"/>
          <p:cNvGrpSpPr>
            <a:grpSpLocks/>
          </p:cNvGrpSpPr>
          <p:nvPr/>
        </p:nvGrpSpPr>
        <p:grpSpPr bwMode="auto">
          <a:xfrm>
            <a:off x="5690315" y="712822"/>
            <a:ext cx="4800600" cy="5715000"/>
            <a:chOff x="1920" y="1104"/>
            <a:chExt cx="3512" cy="2826"/>
          </a:xfrm>
        </p:grpSpPr>
        <p:pic>
          <p:nvPicPr>
            <p:cNvPr id="57353" name="Picture 9" descr="Fig0402"/>
            <p:cNvPicPr>
              <a:picLocks noChangeAspect="1" noChangeArrowheads="1"/>
            </p:cNvPicPr>
            <p:nvPr/>
          </p:nvPicPr>
          <p:blipFill>
            <a:blip r:embed="rId4" cstate="print">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1920" y="1440"/>
              <a:ext cx="3512" cy="2490"/>
            </a:xfrm>
            <a:prstGeom prst="rect">
              <a:avLst/>
            </a:prstGeom>
            <a:noFill/>
            <a:extLst>
              <a:ext uri="{909E8E84-426E-40DD-AFC4-6F175D3DCCD1}">
                <a14:hiddenFill xmlns:a14="http://schemas.microsoft.com/office/drawing/2010/main" xmlns="">
                  <a:solidFill>
                    <a:srgbClr val="FFFFFF"/>
                  </a:solidFill>
                </a14:hiddenFill>
              </a:ext>
            </a:extLst>
          </p:spPr>
        </p:pic>
        <p:sp>
          <p:nvSpPr>
            <p:cNvPr id="57354" name="Text Box 10"/>
            <p:cNvSpPr txBox="1">
              <a:spLocks noChangeArrowheads="1"/>
            </p:cNvSpPr>
            <p:nvPr/>
          </p:nvSpPr>
          <p:spPr bwMode="auto">
            <a:xfrm>
              <a:off x="2689" y="1104"/>
              <a:ext cx="2111" cy="2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spcBef>
                  <a:spcPct val="50000"/>
                </a:spcBef>
              </a:pPr>
              <a:endParaRPr lang="en-GB" altLang="en-US" sz="3200">
                <a:latin typeface="Arial" panose="020B0604020202020204" pitchFamily="34" charset="0"/>
              </a:endParaRPr>
            </a:p>
          </p:txBody>
        </p:sp>
      </p:grpSp>
    </p:spTree>
    <p:extLst>
      <p:ext uri="{BB962C8B-B14F-4D97-AF65-F5344CB8AC3E}">
        <p14:creationId xmlns:p14="http://schemas.microsoft.com/office/powerpoint/2010/main" xmlns="" val="42898136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57352"/>
                                        </p:tgtEl>
                                        <p:attrNameLst>
                                          <p:attrName>style.visibility</p:attrName>
                                        </p:attrNameLst>
                                      </p:cBhvr>
                                      <p:to>
                                        <p:strVal val="visible"/>
                                      </p:to>
                                    </p:set>
                                    <p:anim calcmode="lin" valueType="num">
                                      <p:cBhvr additive="base">
                                        <p:cTn id="7" dur="500" fill="hold"/>
                                        <p:tgtEl>
                                          <p:spTgt spid="57352"/>
                                        </p:tgtEl>
                                        <p:attrNameLst>
                                          <p:attrName>ppt_x</p:attrName>
                                        </p:attrNameLst>
                                      </p:cBhvr>
                                      <p:tavLst>
                                        <p:tav tm="0">
                                          <p:val>
                                            <p:strVal val="1+#ppt_w/2"/>
                                          </p:val>
                                        </p:tav>
                                        <p:tav tm="100000">
                                          <p:val>
                                            <p:strVal val="#ppt_x"/>
                                          </p:val>
                                        </p:tav>
                                      </p:tavLst>
                                    </p:anim>
                                    <p:anim calcmode="lin" valueType="num">
                                      <p:cBhvr additive="base">
                                        <p:cTn id="8" dur="500" fill="hold"/>
                                        <p:tgtEl>
                                          <p:spTgt spid="5735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46"/>
                                        </p:tgtEl>
                                        <p:attrNameLst>
                                          <p:attrName>style.visibility</p:attrName>
                                        </p:attrNameLst>
                                      </p:cBhvr>
                                      <p:to>
                                        <p:strVal val="visible"/>
                                      </p:to>
                                    </p:set>
                                    <p:anim calcmode="lin" valueType="num">
                                      <p:cBhvr additive="base">
                                        <p:cTn id="13" dur="500" fill="hold"/>
                                        <p:tgtEl>
                                          <p:spTgt spid="57346"/>
                                        </p:tgtEl>
                                        <p:attrNameLst>
                                          <p:attrName>ppt_x</p:attrName>
                                        </p:attrNameLst>
                                      </p:cBhvr>
                                      <p:tavLst>
                                        <p:tav tm="0">
                                          <p:val>
                                            <p:strVal val="#ppt_x"/>
                                          </p:val>
                                        </p:tav>
                                        <p:tav tm="100000">
                                          <p:val>
                                            <p:strVal val="#ppt_x"/>
                                          </p:val>
                                        </p:tav>
                                      </p:tavLst>
                                    </p:anim>
                                    <p:anim calcmode="lin" valueType="num">
                                      <p:cBhvr additive="base">
                                        <p:cTn id="14" dur="500" fill="hold"/>
                                        <p:tgtEl>
                                          <p:spTgt spid="5734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7352"/>
                                        </p:tgtEl>
                                        <p:attrNameLst>
                                          <p:attrName>style.visibility</p:attrName>
                                        </p:attrNameLst>
                                      </p:cBhvr>
                                      <p:to>
                                        <p:strVal val="visible"/>
                                      </p:to>
                                    </p:set>
                                    <p:anim calcmode="lin" valueType="num">
                                      <p:cBhvr additive="base">
                                        <p:cTn id="19" dur="500" fill="hold"/>
                                        <p:tgtEl>
                                          <p:spTgt spid="57352"/>
                                        </p:tgtEl>
                                        <p:attrNameLst>
                                          <p:attrName>ppt_x</p:attrName>
                                        </p:attrNameLst>
                                      </p:cBhvr>
                                      <p:tavLst>
                                        <p:tav tm="0">
                                          <p:val>
                                            <p:strVal val="#ppt_x"/>
                                          </p:val>
                                        </p:tav>
                                        <p:tav tm="100000">
                                          <p:val>
                                            <p:strVal val="#ppt_x"/>
                                          </p:val>
                                        </p:tav>
                                      </p:tavLst>
                                    </p:anim>
                                    <p:anim calcmode="lin" valueType="num">
                                      <p:cBhvr additive="base">
                                        <p:cTn id="20" dur="500" fill="hold"/>
                                        <p:tgtEl>
                                          <p:spTgt spid="5735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347">
                                            <p:txEl>
                                              <p:pRg st="0" end="0"/>
                                            </p:txEl>
                                          </p:spTgt>
                                        </p:tgtEl>
                                        <p:attrNameLst>
                                          <p:attrName>style.visibility</p:attrName>
                                        </p:attrNameLst>
                                      </p:cBhvr>
                                      <p:to>
                                        <p:strVal val="visible"/>
                                      </p:to>
                                    </p:set>
                                    <p:anim calcmode="lin" valueType="num">
                                      <p:cBhvr additive="base">
                                        <p:cTn id="25"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7347">
                                            <p:txEl>
                                              <p:pRg st="1" end="1"/>
                                            </p:txEl>
                                          </p:spTgt>
                                        </p:tgtEl>
                                        <p:attrNameLst>
                                          <p:attrName>style.visibility</p:attrName>
                                        </p:attrNameLst>
                                      </p:cBhvr>
                                      <p:to>
                                        <p:strVal val="visible"/>
                                      </p:to>
                                    </p:set>
                                    <p:anim calcmode="lin" valueType="num">
                                      <p:cBhvr additive="base">
                                        <p:cTn id="31"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7347">
                                            <p:txEl>
                                              <p:pRg st="2" end="2"/>
                                            </p:txEl>
                                          </p:spTgt>
                                        </p:tgtEl>
                                        <p:attrNameLst>
                                          <p:attrName>style.visibility</p:attrName>
                                        </p:attrNameLst>
                                      </p:cBhvr>
                                      <p:to>
                                        <p:strVal val="visible"/>
                                      </p:to>
                                    </p:set>
                                    <p:anim calcmode="lin" valueType="num">
                                      <p:cBhvr additive="base">
                                        <p:cTn id="37"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73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990</Words>
  <Application>Microsoft Office PowerPoint</Application>
  <PresentationFormat>Custom</PresentationFormat>
  <Paragraphs>98</Paragraphs>
  <Slides>19</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2" baseType="lpstr">
      <vt:lpstr>Ion Boardroom</vt:lpstr>
      <vt:lpstr>Chart</vt:lpstr>
      <vt:lpstr>Equation</vt:lpstr>
      <vt:lpstr>BEC 30325: MANAGERIAL ECONOMICS </vt:lpstr>
      <vt:lpstr>Slide 2</vt:lpstr>
      <vt:lpstr>Demand Estimation: Marketing Research Approaches</vt:lpstr>
      <vt:lpstr>Consumer surveys</vt:lpstr>
      <vt:lpstr>Consumer surveys continued…</vt:lpstr>
      <vt:lpstr>Market experiments</vt:lpstr>
      <vt:lpstr>Scatter Diagram</vt:lpstr>
      <vt:lpstr>Scatter Diagram-Example</vt:lpstr>
      <vt:lpstr>Scatter Diagram</vt:lpstr>
      <vt:lpstr>Regression Analysis</vt:lpstr>
      <vt:lpstr>Purpose of Regression Analysis</vt:lpstr>
      <vt:lpstr>Regression Analysis</vt:lpstr>
      <vt:lpstr>Regression Analysis</vt:lpstr>
      <vt:lpstr>Regression Analysis</vt:lpstr>
      <vt:lpstr>Simple Regression Analysis</vt:lpstr>
      <vt:lpstr>Simple Linear Regression Model</vt:lpstr>
      <vt:lpstr>Ordinary Least Squares (OLS)</vt:lpstr>
      <vt:lpstr>Ordinary Least Squares (OLS)</vt:lpstr>
      <vt:lpstr>Ordinary Least Squares (OLS)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 30325: MANAGERIAL ECONOMICS</dc:title>
  <dc:creator>econ department</dc:creator>
  <cp:lastModifiedBy>ITRC</cp:lastModifiedBy>
  <cp:revision>6</cp:revision>
  <cp:lastPrinted>2017-09-21T10:30:30Z</cp:lastPrinted>
  <dcterms:created xsi:type="dcterms:W3CDTF">2017-09-21T10:02:12Z</dcterms:created>
  <dcterms:modified xsi:type="dcterms:W3CDTF">2018-03-21T10:46:03Z</dcterms:modified>
</cp:coreProperties>
</file>