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82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84984-2ADB-4D0B-9F5A-484EACECAC74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5EF69-7208-4485-B035-03A492AEE1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1137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92138" y="800100"/>
            <a:ext cx="5675312" cy="319405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59275"/>
            <a:ext cx="5026025" cy="4130675"/>
          </a:xfr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28403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B0A1D37-8AA7-4123-9711-FC855B9BE60D}" type="datetime1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14/03/2018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52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1C69-EF09-41FD-AB3B-11E2FBFDD81C}" type="datetime1">
              <a:rPr lang="en-GB" smtClean="0">
                <a:solidFill>
                  <a:srgbClr val="B31166"/>
                </a:solidFill>
              </a:rPr>
              <a:pPr/>
              <a:t>14/03/2018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51132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1C69-EF09-41FD-AB3B-11E2FBFDD81C}" type="datetime1">
              <a:rPr lang="en-GB" smtClean="0">
                <a:solidFill>
                  <a:srgbClr val="B31166"/>
                </a:solidFill>
              </a:rPr>
              <a:pPr/>
              <a:t>14/03/2018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17659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1C69-EF09-41FD-AB3B-11E2FBFDD81C}" type="datetime1">
              <a:rPr lang="en-GB" smtClean="0">
                <a:solidFill>
                  <a:srgbClr val="B31166"/>
                </a:solidFill>
              </a:rPr>
              <a:pPr/>
              <a:t>14/03/2018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339931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1C69-EF09-41FD-AB3B-11E2FBFDD81C}" type="datetime1">
              <a:rPr lang="en-GB" smtClean="0">
                <a:solidFill>
                  <a:srgbClr val="B31166"/>
                </a:solidFill>
              </a:rPr>
              <a:pPr/>
              <a:t>14/03/2018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360422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1C69-EF09-41FD-AB3B-11E2FBFDD81C}" type="datetime1">
              <a:rPr lang="en-GB" smtClean="0">
                <a:solidFill>
                  <a:srgbClr val="B31166"/>
                </a:solidFill>
              </a:rPr>
              <a:pPr/>
              <a:t>14/03/2018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590418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1C69-EF09-41FD-AB3B-11E2FBFDD81C}" type="datetime1">
              <a:rPr lang="en-GB" smtClean="0">
                <a:solidFill>
                  <a:srgbClr val="B31166"/>
                </a:solidFill>
              </a:rPr>
              <a:pPr/>
              <a:t>14/03/2018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722758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2C276D9-4447-47BE-BE07-FEA0D476AED4}" type="datetime1">
              <a:rPr lang="en-GB" smtClean="0">
                <a:solidFill>
                  <a:srgbClr val="B31166"/>
                </a:solidFill>
              </a:rPr>
              <a:pPr/>
              <a:t>14/03/2018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54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8BFDE60-1419-4BBD-9328-F4AEF9244D6F}" type="datetime1">
              <a:rPr lang="en-GB" smtClean="0">
                <a:solidFill>
                  <a:srgbClr val="B31166"/>
                </a:solidFill>
              </a:rPr>
              <a:pPr/>
              <a:t>14/03/2018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126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2167" y="1600200"/>
            <a:ext cx="11387667" cy="4498975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1DD9AB-C047-4B23-8ACA-9AACFFCE9AF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26460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8574-85EC-48A8-BE09-64482F588B30}" type="datetime1">
              <a:rPr lang="en-GB" smtClean="0">
                <a:solidFill>
                  <a:srgbClr val="B31166"/>
                </a:solidFill>
              </a:rPr>
              <a:pPr/>
              <a:t>14/03/2018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220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4C1B-CEE7-4BB9-8AAD-389B9C5E837E}" type="datetime1">
              <a:rPr lang="en-GB" smtClean="0">
                <a:solidFill>
                  <a:srgbClr val="B31166"/>
                </a:solidFill>
              </a:rPr>
              <a:pPr/>
              <a:t>14/03/2018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67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66A4-A2F6-4AB6-B629-3FBE9C4E3B4E}" type="datetime1">
              <a:rPr lang="en-GB" smtClean="0">
                <a:solidFill>
                  <a:srgbClr val="B31166"/>
                </a:solidFill>
              </a:rPr>
              <a:pPr/>
              <a:t>14/03/2018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98285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FE9F-0CF4-4C58-B280-526F4C97575E}" type="datetime1">
              <a:rPr lang="en-GB" smtClean="0">
                <a:solidFill>
                  <a:srgbClr val="B31166"/>
                </a:solidFill>
              </a:rPr>
              <a:pPr/>
              <a:t>14/03/2018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804514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3A63-C384-4576-A8C8-AA850AB33C93}" type="datetime1">
              <a:rPr lang="en-GB" smtClean="0">
                <a:solidFill>
                  <a:srgbClr val="B31166"/>
                </a:solidFill>
              </a:rPr>
              <a:pPr/>
              <a:t>14/03/2018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53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794D-91CE-4C8F-88C1-0E62D808CC6F}" type="datetime1">
              <a:rPr lang="en-GB" smtClean="0">
                <a:solidFill>
                  <a:srgbClr val="B31166"/>
                </a:solidFill>
              </a:rPr>
              <a:pPr/>
              <a:t>14/03/2018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64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0355-7633-4FA3-B29F-C547F4F847D8}" type="datetime1">
              <a:rPr lang="en-GB" smtClean="0">
                <a:solidFill>
                  <a:srgbClr val="B31166"/>
                </a:solidFill>
              </a:rPr>
              <a:pPr/>
              <a:t>14/03/2018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69433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CBCC-83DC-429C-A4F2-AA86D2651FE2}" type="datetime1">
              <a:rPr lang="en-GB" smtClean="0">
                <a:solidFill>
                  <a:srgbClr val="B31166"/>
                </a:solidFill>
              </a:rPr>
              <a:pPr/>
              <a:t>14/03/2018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B311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04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pPr defTabSz="457200"/>
            <a:fld id="{E67F1C69-EF09-41FD-AB3B-11E2FBFDD81C}" type="datetime1">
              <a:rPr lang="en-GB" smtClean="0">
                <a:solidFill>
                  <a:srgbClr val="B31166"/>
                </a:solidFill>
              </a:rPr>
              <a:pPr defTabSz="457200"/>
              <a:t>14/03/2018</a:t>
            </a:fld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pPr defTabSz="457200"/>
            <a:endParaRPr lang="en-GB">
              <a:solidFill>
                <a:srgbClr val="B31166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 defTabSz="457200"/>
            <a:fld id="{E18371FB-5D2B-430C-ADB4-9BE9180A17CB}" type="slidenum">
              <a:rPr lang="en-GB" smtClean="0">
                <a:solidFill>
                  <a:prstClr val="white"/>
                </a:solidFill>
              </a:rPr>
              <a:pPr defTabSz="457200"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87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88000">
              <a:schemeClr val="bg2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ctrTitle"/>
          </p:nvPr>
        </p:nvSpPr>
        <p:spPr>
          <a:xfrm>
            <a:off x="1668117" y="1121404"/>
            <a:ext cx="9067800" cy="612371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BEC 30325: MANAGERIAL ECONOMICS </a:t>
            </a: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4339195" y="1813637"/>
            <a:ext cx="32936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57200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E33D6F">
                    <a:lumMod val="40000"/>
                    <a:lumOff val="60000"/>
                  </a:srgbClr>
                </a:solidFill>
                <a:latin typeface="Arial" panose="020B0604020202020204" pitchFamily="34" charset="0"/>
              </a:rPr>
              <a:t>Session </a:t>
            </a:r>
            <a:r>
              <a:rPr lang="en-US" altLang="en-US" sz="2400" dirty="0" smtClean="0">
                <a:solidFill>
                  <a:srgbClr val="E33D6F">
                    <a:lumMod val="40000"/>
                    <a:lumOff val="60000"/>
                  </a:srgbClr>
                </a:solidFill>
                <a:latin typeface="Arial" panose="020B0604020202020204" pitchFamily="34" charset="0"/>
              </a:rPr>
              <a:t>02</a:t>
            </a:r>
            <a:endParaRPr lang="en-US" altLang="en-US" sz="2400" dirty="0">
              <a:solidFill>
                <a:srgbClr val="E33D6F">
                  <a:lumMod val="40000"/>
                  <a:lumOff val="60000"/>
                </a:srgbClr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Box 4"/>
          <p:cNvSpPr txBox="1">
            <a:spLocks noChangeArrowheads="1"/>
          </p:cNvSpPr>
          <p:nvPr/>
        </p:nvSpPr>
        <p:spPr bwMode="auto">
          <a:xfrm>
            <a:off x="2041604" y="5517074"/>
            <a:ext cx="7990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57200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</a:rPr>
              <a:t>Dr. </a:t>
            </a:r>
            <a:r>
              <a:rPr lang="en-US" altLang="en-US" sz="2400" dirty="0" err="1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</a:rPr>
              <a:t>Sumudu</a:t>
            </a:r>
            <a:r>
              <a:rPr lang="en-US" altLang="en-US" sz="2400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</a:rPr>
              <a:t>Perera</a:t>
            </a:r>
            <a:endParaRPr lang="en-US" altLang="en-US" sz="2400" dirty="0">
              <a:solidFill>
                <a:prstClr val="white">
                  <a:lumMod val="6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1027"/>
          <p:cNvSpPr txBox="1">
            <a:spLocks noChangeArrowheads="1"/>
          </p:cNvSpPr>
          <p:nvPr/>
        </p:nvSpPr>
        <p:spPr bwMode="gray">
          <a:xfrm>
            <a:off x="1502761" y="2772818"/>
            <a:ext cx="9067800" cy="9655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>
              <a:spcBef>
                <a:spcPct val="0"/>
              </a:spcBef>
              <a:defRPr/>
            </a:pPr>
            <a:r>
              <a:rPr lang="en-US" sz="4400" b="1" smtClean="0"/>
              <a:t>	Demand Estimation (Part – I) </a:t>
            </a:r>
            <a:endParaRPr lang="en-US" sz="44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094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9pPr>
          </a:lstStyle>
          <a:p>
            <a:pPr eaLnBrk="1" hangingPunct="1"/>
            <a:fld id="{D5E3DA5B-FDC4-43F4-B164-2044000BFB42}" type="slidenum">
              <a:rPr kumimoji="0" lang="zh-TW" altLang="en-US"/>
              <a:pPr eaLnBrk="1" hangingPunct="1"/>
              <a:t>10</a:t>
            </a:fld>
            <a:endParaRPr kumimoji="0" lang="en-US" altLang="zh-TW"/>
          </a:p>
        </p:txBody>
      </p:sp>
      <p:sp>
        <p:nvSpPr>
          <p:cNvPr id="512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Elasticity and Total Revenue</a:t>
            </a:r>
          </a:p>
        </p:txBody>
      </p:sp>
      <p:sp>
        <p:nvSpPr>
          <p:cNvPr id="5124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0321" y="2336873"/>
            <a:ext cx="10049134" cy="391954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800" dirty="0" smtClean="0"/>
              <a:t>If demand is elastic, an increase (decrease) in price will lead to a decrease (increase) in total revenue.</a:t>
            </a:r>
          </a:p>
          <a:p>
            <a:pPr eaLnBrk="1" hangingPunct="1"/>
            <a:r>
              <a:rPr lang="en-US" altLang="zh-TW" sz="2800" dirty="0" smtClean="0"/>
              <a:t>If demand is inelastic, an increase (decrease) in price will lead to an increase (decrease) in total revenue.</a:t>
            </a:r>
          </a:p>
          <a:p>
            <a:pPr eaLnBrk="1" hangingPunct="1"/>
            <a:r>
              <a:rPr lang="en-US" altLang="zh-TW" sz="2800" dirty="0" smtClean="0"/>
              <a:t>Total revenue is maximized at the point where demand is unitary elastic.</a:t>
            </a:r>
          </a:p>
        </p:txBody>
      </p:sp>
    </p:spTree>
    <p:extLst>
      <p:ext uri="{BB962C8B-B14F-4D97-AF65-F5344CB8AC3E}">
        <p14:creationId xmlns:p14="http://schemas.microsoft.com/office/powerpoint/2010/main" xmlns="" val="411189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Picture 2" descr="E:\Mankiw\Mankiw PPT\narrow aqua button bckgrd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986" r="1688" b="3969"/>
          <a:stretch/>
        </p:blipFill>
        <p:spPr bwMode="auto">
          <a:xfrm>
            <a:off x="193162" y="193183"/>
            <a:ext cx="10419030" cy="656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987"/>
          <p:cNvGrpSpPr>
            <a:grpSpLocks/>
          </p:cNvGrpSpPr>
          <p:nvPr/>
        </p:nvGrpSpPr>
        <p:grpSpPr bwMode="auto">
          <a:xfrm>
            <a:off x="1674255" y="695459"/>
            <a:ext cx="7760349" cy="5665373"/>
            <a:chOff x="1920" y="6392"/>
            <a:chExt cx="8649" cy="9257"/>
          </a:xfrm>
        </p:grpSpPr>
        <p:grpSp>
          <p:nvGrpSpPr>
            <p:cNvPr id="3" name="Group 1822"/>
            <p:cNvGrpSpPr>
              <a:grpSpLocks/>
            </p:cNvGrpSpPr>
            <p:nvPr/>
          </p:nvGrpSpPr>
          <p:grpSpPr bwMode="auto">
            <a:xfrm>
              <a:off x="1920" y="6392"/>
              <a:ext cx="8649" cy="9257"/>
              <a:chOff x="1920" y="6392"/>
              <a:chExt cx="8649" cy="9257"/>
            </a:xfrm>
          </p:grpSpPr>
          <p:sp>
            <p:nvSpPr>
              <p:cNvPr id="5" name="Text Box 2838"/>
              <p:cNvSpPr txBox="1">
                <a:spLocks noChangeArrowheads="1"/>
              </p:cNvSpPr>
              <p:nvPr/>
            </p:nvSpPr>
            <p:spPr bwMode="auto">
              <a:xfrm>
                <a:off x="7055" y="15166"/>
                <a:ext cx="1163" cy="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Quantity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" name="Group 1824"/>
              <p:cNvGrpSpPr>
                <a:grpSpLocks/>
              </p:cNvGrpSpPr>
              <p:nvPr/>
            </p:nvGrpSpPr>
            <p:grpSpPr bwMode="auto">
              <a:xfrm>
                <a:off x="1920" y="6392"/>
                <a:ext cx="8649" cy="9241"/>
                <a:chOff x="1920" y="6392"/>
                <a:chExt cx="8649" cy="9241"/>
              </a:xfrm>
            </p:grpSpPr>
            <p:sp>
              <p:nvSpPr>
                <p:cNvPr id="7" name="Text Box 2804"/>
                <p:cNvSpPr txBox="1">
                  <a:spLocks noChangeArrowheads="1"/>
                </p:cNvSpPr>
                <p:nvPr/>
              </p:nvSpPr>
              <p:spPr bwMode="auto">
                <a:xfrm>
                  <a:off x="4060" y="15197"/>
                  <a:ext cx="412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" name="Text Box 2805"/>
                <p:cNvSpPr txBox="1">
                  <a:spLocks noChangeArrowheads="1"/>
                </p:cNvSpPr>
                <p:nvPr/>
              </p:nvSpPr>
              <p:spPr bwMode="auto">
                <a:xfrm>
                  <a:off x="4436" y="15197"/>
                  <a:ext cx="410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" name="Text Box 2806"/>
                <p:cNvSpPr txBox="1">
                  <a:spLocks noChangeArrowheads="1"/>
                </p:cNvSpPr>
                <p:nvPr/>
              </p:nvSpPr>
              <p:spPr bwMode="auto">
                <a:xfrm>
                  <a:off x="4849" y="15200"/>
                  <a:ext cx="410" cy="4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3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" name="Group 1828"/>
                <p:cNvGrpSpPr>
                  <a:grpSpLocks/>
                </p:cNvGrpSpPr>
                <p:nvPr/>
              </p:nvGrpSpPr>
              <p:grpSpPr bwMode="auto">
                <a:xfrm>
                  <a:off x="3754" y="15089"/>
                  <a:ext cx="3440" cy="544"/>
                  <a:chOff x="3754" y="15089"/>
                  <a:chExt cx="3440" cy="544"/>
                </a:xfrm>
              </p:grpSpPr>
              <p:grpSp>
                <p:nvGrpSpPr>
                  <p:cNvPr id="150" name="Group 2807"/>
                  <p:cNvGrpSpPr>
                    <a:grpSpLocks/>
                  </p:cNvGrpSpPr>
                  <p:nvPr/>
                </p:nvGrpSpPr>
                <p:grpSpPr bwMode="auto">
                  <a:xfrm>
                    <a:off x="3754" y="15089"/>
                    <a:ext cx="3188" cy="540"/>
                    <a:chOff x="2123" y="10934"/>
                    <a:chExt cx="3188" cy="540"/>
                  </a:xfrm>
                </p:grpSpPr>
                <p:sp>
                  <p:nvSpPr>
                    <p:cNvPr id="156" name="Text Box 280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94" y="11042"/>
                      <a:ext cx="410" cy="4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7" name="Line 280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2192" y="10933"/>
                      <a:ext cx="0" cy="13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8" name="Line 28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0" y="10934"/>
                      <a:ext cx="0" cy="9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9" name="Line 28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71" y="10934"/>
                      <a:ext cx="0" cy="9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0" name="Line 28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32" y="10934"/>
                      <a:ext cx="0" cy="9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1" name="Line 28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51" y="10934"/>
                      <a:ext cx="0" cy="9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2" name="Line 28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311" y="10934"/>
                      <a:ext cx="0" cy="9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3" name="Line 28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911" y="10934"/>
                      <a:ext cx="0" cy="9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" name="Line 28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03" y="10934"/>
                      <a:ext cx="0" cy="9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5" name="Line 28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14" y="10934"/>
                      <a:ext cx="0" cy="9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1" name="Group 2819"/>
                  <p:cNvGrpSpPr>
                    <a:grpSpLocks/>
                  </p:cNvGrpSpPr>
                  <p:nvPr/>
                </p:nvGrpSpPr>
                <p:grpSpPr bwMode="auto">
                  <a:xfrm>
                    <a:off x="5610" y="15169"/>
                    <a:ext cx="1584" cy="464"/>
                    <a:chOff x="3979" y="11014"/>
                    <a:chExt cx="1584" cy="464"/>
                  </a:xfrm>
                </p:grpSpPr>
                <p:sp>
                  <p:nvSpPr>
                    <p:cNvPr id="152" name="Text Box 28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79" y="11042"/>
                      <a:ext cx="412" cy="4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3" name="Text Box 28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11" y="11042"/>
                      <a:ext cx="409" cy="4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4" name="Text Box 28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08" y="11046"/>
                      <a:ext cx="410" cy="4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5" name="Text Box 28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53" y="11014"/>
                      <a:ext cx="410" cy="43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1" name="Group 1845"/>
                <p:cNvGrpSpPr>
                  <a:grpSpLocks/>
                </p:cNvGrpSpPr>
                <p:nvPr/>
              </p:nvGrpSpPr>
              <p:grpSpPr bwMode="auto">
                <a:xfrm>
                  <a:off x="1920" y="6392"/>
                  <a:ext cx="8649" cy="8764"/>
                  <a:chOff x="1920" y="6392"/>
                  <a:chExt cx="8649" cy="8764"/>
                </a:xfrm>
              </p:grpSpPr>
              <p:grpSp>
                <p:nvGrpSpPr>
                  <p:cNvPr id="12" name="Group 1846"/>
                  <p:cNvGrpSpPr>
                    <a:grpSpLocks/>
                  </p:cNvGrpSpPr>
                  <p:nvPr/>
                </p:nvGrpSpPr>
                <p:grpSpPr bwMode="auto">
                  <a:xfrm>
                    <a:off x="1920" y="10003"/>
                    <a:ext cx="8649" cy="5153"/>
                    <a:chOff x="1920" y="10003"/>
                    <a:chExt cx="8649" cy="5153"/>
                  </a:xfrm>
                </p:grpSpPr>
                <p:sp>
                  <p:nvSpPr>
                    <p:cNvPr id="113" name="Line 269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413" y="10003"/>
                      <a:ext cx="22" cy="5127"/>
                    </a:xfrm>
                    <a:prstGeom prst="line">
                      <a:avLst/>
                    </a:prstGeom>
                    <a:noFill/>
                    <a:ln w="19050" cap="rnd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Text Box 28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85" y="12952"/>
                      <a:ext cx="640" cy="43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115" name="Group 18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20" y="10211"/>
                      <a:ext cx="8649" cy="4945"/>
                      <a:chOff x="1920" y="10211"/>
                      <a:chExt cx="8649" cy="4945"/>
                    </a:xfrm>
                  </p:grpSpPr>
                  <p:sp>
                    <p:nvSpPr>
                      <p:cNvPr id="116" name="Text Box 282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374" y="11671"/>
                        <a:ext cx="2475" cy="219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Total Revenue</a:t>
                        </a:r>
                        <a:endPara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grpSp>
                    <p:nvGrpSpPr>
                      <p:cNvPr id="117" name="Group 18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20" y="10211"/>
                        <a:ext cx="8649" cy="4945"/>
                        <a:chOff x="1920" y="10211"/>
                        <a:chExt cx="8649" cy="4945"/>
                      </a:xfrm>
                    </p:grpSpPr>
                    <p:sp>
                      <p:nvSpPr>
                        <p:cNvPr id="118" name="Text Box 283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859" y="14552"/>
                          <a:ext cx="827" cy="38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Arial" pitchFamily="34" charset="0"/>
                              <a:cs typeface="Arial" pitchFamily="34" charset="0"/>
                            </a:rPr>
                            <a:t>TR</a:t>
                          </a:r>
                          <a:endParaRPr kumimoji="0" lang="en-US" sz="1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grpSp>
                      <p:nvGrpSpPr>
                        <p:cNvPr id="119" name="Group 185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20" y="10211"/>
                          <a:ext cx="8649" cy="4945"/>
                          <a:chOff x="1920" y="10211"/>
                          <a:chExt cx="8649" cy="4945"/>
                        </a:xfrm>
                      </p:grpSpPr>
                      <p:sp>
                        <p:nvSpPr>
                          <p:cNvPr id="120" name="Text Box 283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59" y="14286"/>
                            <a:ext cx="601" cy="43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ts val="10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US" sz="12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latin typeface="Times New Roman" pitchFamily="18" charset="0"/>
                                <a:ea typeface="Arial" pitchFamily="34" charset="0"/>
                                <a:cs typeface="Arial" pitchFamily="34" charset="0"/>
                              </a:rPr>
                              <a:t>10</a:t>
                            </a:r>
                            <a:endParaRPr kumimoji="0" lang="en-US" sz="1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endParaRPr>
                          </a:p>
                        </p:txBody>
                      </p:sp>
                      <p:grpSp>
                        <p:nvGrpSpPr>
                          <p:cNvPr id="121" name="Group 185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920" y="10211"/>
                            <a:ext cx="8649" cy="4945"/>
                            <a:chOff x="1920" y="10211"/>
                            <a:chExt cx="8649" cy="4945"/>
                          </a:xfrm>
                        </p:grpSpPr>
                        <p:grpSp>
                          <p:nvGrpSpPr>
                            <p:cNvPr id="123" name="Group 279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920" y="10211"/>
                              <a:ext cx="8649" cy="3170"/>
                              <a:chOff x="1967" y="5975"/>
                              <a:chExt cx="8649" cy="3170"/>
                            </a:xfrm>
                          </p:grpSpPr>
                          <p:sp>
                            <p:nvSpPr>
                              <p:cNvPr id="144" name="Freeform 279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4841" y="6957"/>
                                <a:ext cx="1410" cy="1233"/>
                              </a:xfrm>
                              <a:custGeom>
                                <a:avLst/>
                                <a:gdLst>
                                  <a:gd name="T0" fmla="*/ 2485 w 320"/>
                                  <a:gd name="T1" fmla="*/ 2586 h 504"/>
                                  <a:gd name="T2" fmla="*/ 621 w 320"/>
                                  <a:gd name="T3" fmla="*/ 2586 h 504"/>
                                  <a:gd name="T4" fmla="*/ 6213 w 320"/>
                                  <a:gd name="T5" fmla="*/ 0 h 504"/>
                                  <a:gd name="T6" fmla="*/ 0 60000 65536"/>
                                  <a:gd name="T7" fmla="*/ 0 60000 65536"/>
                                  <a:gd name="T8" fmla="*/ 0 60000 65536"/>
                                </a:gdLst>
                                <a:ahLst/>
                                <a:cxnLst>
                                  <a:cxn ang="T6">
                                    <a:pos x="T0" y="T1"/>
                                  </a:cxn>
                                  <a:cxn ang="T7">
                                    <a:pos x="T2" y="T3"/>
                                  </a:cxn>
                                  <a:cxn ang="T8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320" h="504">
                                    <a:moveTo>
                                      <a:pt x="128" y="432"/>
                                    </a:moveTo>
                                    <a:cubicBezTo>
                                      <a:pt x="64" y="468"/>
                                      <a:pt x="0" y="504"/>
                                      <a:pt x="32" y="432"/>
                                    </a:cubicBezTo>
                                    <a:cubicBezTo>
                                      <a:pt x="64" y="360"/>
                                      <a:pt x="280" y="48"/>
                                      <a:pt x="320" y="0"/>
                                    </a:cubicBezTo>
                                  </a:path>
                                </a:pathLst>
                              </a:cu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 type="triangle" w="med" len="med"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ctr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45" name="Text Box 2797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967" y="6349"/>
                                <a:ext cx="2611" cy="693"/>
                              </a:xfrm>
                              <a:prstGeom prst="rect">
                                <a:avLst/>
                              </a:prstGeom>
                              <a:noFill/>
                              <a:ln w="635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ts val="100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en-US" sz="12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itchFamily="18" charset="0"/>
                                    <a:ea typeface="Arial" pitchFamily="34" charset="0"/>
                                    <a:cs typeface="Arial" pitchFamily="34" charset="0"/>
                                  </a:rPr>
                                  <a:t>Revenue when the demand curve is elastic</a:t>
                                </a:r>
                                <a:endParaRPr kumimoji="0" lang="en-US" sz="18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Arial" pitchFamily="34" charset="0"/>
                                  <a:cs typeface="Arial" pitchFamily="34" charset="0"/>
                                </a:endParaRPr>
                              </a:p>
                            </p:txBody>
                          </p:sp>
                          <p:cxnSp>
                            <p:nvCxnSpPr>
                              <p:cNvPr id="146" name="AutoShape 2798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 flipH="1">
                                <a:off x="6710" y="8320"/>
                                <a:ext cx="1089" cy="825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 type="triangle" w="med" len="med"/>
                              </a:ln>
                            </p:spPr>
                          </p:cxnSp>
                          <p:cxnSp>
                            <p:nvCxnSpPr>
                              <p:cNvPr id="147" name="AutoShape 2799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>
                                <a:off x="3894" y="7061"/>
                                <a:ext cx="930" cy="1221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 type="triangle" w="med" len="med"/>
                              </a:ln>
                            </p:spPr>
                          </p:cxnSp>
                          <p:sp>
                            <p:nvSpPr>
                              <p:cNvPr id="148" name="Text Box 2800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517" y="5975"/>
                                <a:ext cx="2856" cy="996"/>
                              </a:xfrm>
                              <a:prstGeom prst="rect">
                                <a:avLst/>
                              </a:prstGeom>
                              <a:noFill/>
                              <a:ln w="635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ts val="100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en-US" sz="12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itchFamily="18" charset="0"/>
                                    <a:ea typeface="Arial" pitchFamily="34" charset="0"/>
                                    <a:cs typeface="Arial" pitchFamily="34" charset="0"/>
                                  </a:rPr>
                                  <a:t>Revenue when the demand curve is unit-elastic</a:t>
                                </a:r>
                                <a:endParaRPr kumimoji="0" lang="en-US" sz="18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Arial" pitchFamily="34" charset="0"/>
                                  <a:cs typeface="Arial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49" name="Text Box 2801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7438" y="7589"/>
                                <a:ext cx="3178" cy="731"/>
                              </a:xfrm>
                              <a:prstGeom prst="rect">
                                <a:avLst/>
                              </a:prstGeom>
                              <a:noFill/>
                              <a:ln w="635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ts val="100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en-US" sz="12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itchFamily="18" charset="0"/>
                                    <a:ea typeface="Arial" pitchFamily="34" charset="0"/>
                                    <a:cs typeface="Arial" pitchFamily="34" charset="0"/>
                                  </a:rPr>
                                  <a:t>Revenue when the demand curve is inelastic</a:t>
                                </a:r>
                                <a:endParaRPr kumimoji="0" lang="en-US" sz="18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Arial" pitchFamily="34" charset="0"/>
                                  <a:cs typeface="Arial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124" name="Group 283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288" y="12107"/>
                              <a:ext cx="4205" cy="3049"/>
                              <a:chOff x="3291" y="7401"/>
                              <a:chExt cx="4205" cy="3049"/>
                            </a:xfrm>
                          </p:grpSpPr>
                          <p:sp>
                            <p:nvSpPr>
                              <p:cNvPr id="128" name="Text Box 2840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291" y="8905"/>
                                <a:ext cx="614" cy="433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ts val="100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en-US" sz="12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itchFamily="18" charset="0"/>
                                    <a:ea typeface="Arial" pitchFamily="34" charset="0"/>
                                    <a:cs typeface="Arial" pitchFamily="34" charset="0"/>
                                  </a:rPr>
                                  <a:t>20</a:t>
                                </a:r>
                                <a:endParaRPr kumimoji="0" lang="en-US" sz="18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Arial" pitchFamily="34" charset="0"/>
                                  <a:cs typeface="Arial" pitchFamily="34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29" name="Group 284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320" y="7401"/>
                                <a:ext cx="4176" cy="3049"/>
                                <a:chOff x="3320" y="7401"/>
                                <a:chExt cx="4176" cy="3049"/>
                              </a:xfrm>
                            </p:grpSpPr>
                            <p:sp>
                              <p:nvSpPr>
                                <p:cNvPr id="130" name="Text Box 284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320" y="7581"/>
                                  <a:ext cx="616" cy="393"/>
                                </a:xfrm>
                                <a:prstGeom prst="rect">
                                  <a:avLst/>
                                </a:prstGeom>
                                <a:noFill/>
                                <a:ln w="9525">
                                  <a:noFill/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l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en-US" sz="12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40</a:t>
                                  </a:r>
                                  <a:endParaRPr kumimoji="0" lang="en-US" sz="18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131" name="Group 2843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810" y="7401"/>
                                  <a:ext cx="3686" cy="3049"/>
                                  <a:chOff x="2157" y="7952"/>
                                  <a:chExt cx="3686" cy="3049"/>
                                </a:xfrm>
                              </p:grpSpPr>
                              <p:sp>
                                <p:nvSpPr>
                                  <p:cNvPr id="132" name="Line 2844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rot="-5400000">
                                    <a:off x="2243" y="10594"/>
                                    <a:ext cx="0" cy="137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 vert="horz" wrap="square" lIns="91440" tIns="45720" rIns="91440" bIns="45720" numCol="1" anchor="t" anchorCtr="0" compatLnSpc="1">
                                    <a:prstTxWarp prst="textNoShape">
                                      <a:avLst/>
                                    </a:prstTxWarp>
                                  </a:bodyPr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  <p:grpSp>
                                <p:nvGrpSpPr>
                                  <p:cNvPr id="133" name="Group 2845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2157" y="7952"/>
                                    <a:ext cx="3686" cy="3049"/>
                                    <a:chOff x="2157" y="7952"/>
                                    <a:chExt cx="3686" cy="3049"/>
                                  </a:xfrm>
                                </p:grpSpPr>
                                <p:sp>
                                  <p:nvSpPr>
                                    <p:cNvPr id="134" name="Line 2846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 rot="-5400000">
                                      <a:off x="2226" y="9909"/>
                                      <a:ext cx="0" cy="137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12700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135" name="Line 2847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 rot="-5400000">
                                      <a:off x="2226" y="9586"/>
                                      <a:ext cx="0" cy="137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12700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136" name="Line 2848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 rot="-5400000">
                                      <a:off x="2226" y="8925"/>
                                      <a:ext cx="0" cy="137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12700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137" name="Line 2849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 rot="-5400000">
                                      <a:off x="2226" y="9256"/>
                                      <a:ext cx="0" cy="137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12700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138" name="Line 2850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 rot="-5400000">
                                      <a:off x="2226" y="8246"/>
                                      <a:ext cx="0" cy="137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12700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139" name="Line 2851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 rot="-5400000">
                                      <a:off x="2226" y="8594"/>
                                      <a:ext cx="0" cy="137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12700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140" name="Line 2852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 rot="-5400000">
                                      <a:off x="2226" y="10254"/>
                                      <a:ext cx="0" cy="137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12700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grpSp>
                                  <p:nvGrpSpPr>
                                    <p:cNvPr id="141" name="Group 2853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>
                                      <a:off x="2242" y="7952"/>
                                      <a:ext cx="3601" cy="3049"/>
                                      <a:chOff x="2242" y="7952"/>
                                      <a:chExt cx="3601" cy="3049"/>
                                    </a:xfrm>
                                  </p:grpSpPr>
                                  <p:sp>
                                    <p:nvSpPr>
                                      <p:cNvPr id="142" name="Line 2854"/>
                                      <p:cNvSpPr>
                                        <a:spLocks noChangeShapeType="1"/>
                                      </p:cNvSpPr>
                                      <p:nvPr/>
                                    </p:nvSpPr>
                                    <p:spPr bwMode="auto">
                                      <a:xfrm rot="-5400000">
                                        <a:off x="726" y="9468"/>
                                        <a:ext cx="3031" cy="0"/>
                                      </a:xfrm>
                                      <a:prstGeom prst="line">
                                        <a:avLst/>
                                      </a:prstGeom>
                                      <a:noFill/>
                                      <a:ln w="12700">
                                        <a:solidFill>
                                          <a:srgbClr val="000000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</p:spPr>
                                    <p:txBody>
                                      <a:bodyPr vert="horz" wrap="square" lIns="91440" tIns="45720" rIns="91440" bIns="45720" numCol="1" anchor="t" anchorCtr="0" compatLnSpc="1">
                                        <a:prstTxWarp prst="textNoShape">
                                          <a:avLst/>
                                        </a:prstTxWarp>
                                      </a:bodyPr>
                                      <a:lstStyle/>
                                      <a:p>
                                        <a:endParaRPr lang="en-US"/>
                                      </a:p>
                                    </p:txBody>
                                  </p:sp>
                                  <p:cxnSp>
                                    <p:nvCxnSpPr>
                                      <p:cNvPr id="143" name="AutoShape 2855"/>
                                      <p:cNvCxnSpPr>
                                        <a:cxnSpLocks noChangeShapeType="1"/>
                                      </p:cNvCxnSpPr>
                                      <p:nvPr/>
                                    </p:nvCxnSpPr>
                                    <p:spPr bwMode="auto">
                                      <a:xfrm>
                                        <a:off x="2243" y="11001"/>
                                        <a:ext cx="3600" cy="0"/>
                                      </a:xfrm>
                                      <a:prstGeom prst="straightConnector1">
                                        <a:avLst/>
                                      </a:prstGeom>
                                      <a:noFill/>
                                      <a:ln w="9525">
                                        <a:solidFill>
                                          <a:srgbClr val="000000"/>
                                        </a:solidFill>
                                        <a:round/>
                                        <a:headEnd/>
                                        <a:tailEnd type="triangle" w="med" len="med"/>
                                      </a:ln>
                                    </p:spPr>
                                  </p:cxnSp>
                                </p:grpSp>
                              </p:grpSp>
                            </p:grpSp>
                          </p:grpSp>
                        </p:grpSp>
                        <p:grpSp>
                          <p:nvGrpSpPr>
                            <p:cNvPr id="125" name="Group 283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857" y="12211"/>
                              <a:ext cx="3021" cy="2522"/>
                              <a:chOff x="2460" y="8105"/>
                              <a:chExt cx="2909" cy="2445"/>
                            </a:xfrm>
                          </p:grpSpPr>
                          <p:sp>
                            <p:nvSpPr>
                              <p:cNvPr id="126" name="Arc 283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 rot="10641958" flipH="1" flipV="1">
                                <a:off x="3944" y="8105"/>
                                <a:ext cx="1425" cy="2410"/>
                              </a:xfrm>
                              <a:custGeom>
                                <a:avLst/>
                                <a:gdLst>
                                  <a:gd name="T0" fmla="*/ 5 w 21600"/>
                                  <a:gd name="T1" fmla="*/ 0 h 21600"/>
                                  <a:gd name="T2" fmla="*/ 92 w 21600"/>
                                  <a:gd name="T3" fmla="*/ 269 h 21600"/>
                                  <a:gd name="T4" fmla="*/ 0 w 21600"/>
                                  <a:gd name="T5" fmla="*/ 224 h 21600"/>
                                  <a:gd name="T6" fmla="*/ 0 60000 65536"/>
                                  <a:gd name="T7" fmla="*/ 0 60000 65536"/>
                                  <a:gd name="T8" fmla="*/ 0 60000 65536"/>
                                </a:gdLst>
                                <a:ahLst/>
                                <a:cxnLst>
                                  <a:cxn ang="T6">
                                    <a:pos x="T0" y="T1"/>
                                  </a:cxn>
                                  <a:cxn ang="T7">
                                    <a:pos x="T2" y="T3"/>
                                  </a:cxn>
                                  <a:cxn ang="T8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1600" h="21600" fill="none" extrusionOk="0">
                                    <a:moveTo>
                                      <a:pt x="1249" y="0"/>
                                    </a:moveTo>
                                    <a:cubicBezTo>
                                      <a:pt x="12674" y="662"/>
                                      <a:pt x="21600" y="10120"/>
                                      <a:pt x="21600" y="21564"/>
                                    </a:cubicBezTo>
                                    <a:cubicBezTo>
                                      <a:pt x="21600" y="23016"/>
                                      <a:pt x="21453" y="24465"/>
                                      <a:pt x="21162" y="25887"/>
                                    </a:cubicBezTo>
                                  </a:path>
                                  <a:path w="21600" h="21600" stroke="0" extrusionOk="0">
                                    <a:moveTo>
                                      <a:pt x="1249" y="0"/>
                                    </a:moveTo>
                                    <a:cubicBezTo>
                                      <a:pt x="12674" y="662"/>
                                      <a:pt x="21600" y="10120"/>
                                      <a:pt x="21600" y="21564"/>
                                    </a:cubicBezTo>
                                    <a:cubicBezTo>
                                      <a:pt x="21600" y="23016"/>
                                      <a:pt x="21453" y="24465"/>
                                      <a:pt x="21162" y="25887"/>
                                    </a:cubicBezTo>
                                    <a:lnTo>
                                      <a:pt x="0" y="21564"/>
                                    </a:lnTo>
                                    <a:lnTo>
                                      <a:pt x="1249" y="0"/>
                                    </a:lnTo>
                                    <a:close/>
                                  </a:path>
                                </a:pathLst>
                              </a:cu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27" name="Arc 283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 rot="10720979" flipV="1">
                                <a:off x="2460" y="8139"/>
                                <a:ext cx="1667" cy="2411"/>
                              </a:xfrm>
                              <a:custGeom>
                                <a:avLst/>
                                <a:gdLst>
                                  <a:gd name="T0" fmla="*/ 7 w 21600"/>
                                  <a:gd name="T1" fmla="*/ 0 h 21600"/>
                                  <a:gd name="T2" fmla="*/ 126 w 21600"/>
                                  <a:gd name="T3" fmla="*/ 269 h 21600"/>
                                  <a:gd name="T4" fmla="*/ 0 w 21600"/>
                                  <a:gd name="T5" fmla="*/ 224 h 21600"/>
                                  <a:gd name="T6" fmla="*/ 0 60000 65536"/>
                                  <a:gd name="T7" fmla="*/ 0 60000 65536"/>
                                  <a:gd name="T8" fmla="*/ 0 60000 65536"/>
                                </a:gdLst>
                                <a:ahLst/>
                                <a:cxnLst>
                                  <a:cxn ang="T6">
                                    <a:pos x="T0" y="T1"/>
                                  </a:cxn>
                                  <a:cxn ang="T7">
                                    <a:pos x="T2" y="T3"/>
                                  </a:cxn>
                                  <a:cxn ang="T8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1600" h="21600" fill="none" extrusionOk="0">
                                    <a:moveTo>
                                      <a:pt x="1249" y="0"/>
                                    </a:moveTo>
                                    <a:cubicBezTo>
                                      <a:pt x="12674" y="662"/>
                                      <a:pt x="21600" y="10120"/>
                                      <a:pt x="21600" y="21564"/>
                                    </a:cubicBezTo>
                                    <a:cubicBezTo>
                                      <a:pt x="21600" y="23016"/>
                                      <a:pt x="21453" y="24465"/>
                                      <a:pt x="21162" y="25887"/>
                                    </a:cubicBezTo>
                                  </a:path>
                                  <a:path w="21600" h="21600" stroke="0" extrusionOk="0">
                                    <a:moveTo>
                                      <a:pt x="1249" y="0"/>
                                    </a:moveTo>
                                    <a:cubicBezTo>
                                      <a:pt x="12674" y="662"/>
                                      <a:pt x="21600" y="10120"/>
                                      <a:pt x="21600" y="21564"/>
                                    </a:cubicBezTo>
                                    <a:cubicBezTo>
                                      <a:pt x="21600" y="23016"/>
                                      <a:pt x="21453" y="24465"/>
                                      <a:pt x="21162" y="25887"/>
                                    </a:cubicBezTo>
                                    <a:lnTo>
                                      <a:pt x="0" y="21564"/>
                                    </a:lnTo>
                                    <a:lnTo>
                                      <a:pt x="1249" y="0"/>
                                    </a:lnTo>
                                    <a:close/>
                                  </a:path>
                                </a:pathLst>
                              </a:cu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</p:grpSp>
                      <p:sp>
                        <p:nvSpPr>
                          <p:cNvPr id="122" name="Line 283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rot="-5400000">
                            <a:off x="2735" y="13082"/>
                            <a:ext cx="2314" cy="0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prstDash val="dash"/>
                            <a:round/>
                            <a:headEnd/>
                            <a:tailEnd type="triangle" w="med" len="med"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13" name="Group 1884"/>
                  <p:cNvGrpSpPr>
                    <a:grpSpLocks/>
                  </p:cNvGrpSpPr>
                  <p:nvPr/>
                </p:nvGrpSpPr>
                <p:grpSpPr bwMode="auto">
                  <a:xfrm>
                    <a:off x="3014" y="6392"/>
                    <a:ext cx="5331" cy="3736"/>
                    <a:chOff x="3014" y="6392"/>
                    <a:chExt cx="5331" cy="3736"/>
                  </a:xfrm>
                </p:grpSpPr>
                <p:grpSp>
                  <p:nvGrpSpPr>
                    <p:cNvPr id="14" name="Group 18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77" y="6940"/>
                      <a:ext cx="3188" cy="3147"/>
                      <a:chOff x="3777" y="6940"/>
                      <a:chExt cx="3188" cy="3147"/>
                    </a:xfrm>
                  </p:grpSpPr>
                  <p:sp>
                    <p:nvSpPr>
                      <p:cNvPr id="105" name="Text Box 269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567" y="9655"/>
                        <a:ext cx="412" cy="43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5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grpSp>
                    <p:nvGrpSpPr>
                      <p:cNvPr id="106" name="Group 269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77" y="6940"/>
                        <a:ext cx="3188" cy="2711"/>
                        <a:chOff x="7837" y="7772"/>
                        <a:chExt cx="3188" cy="2711"/>
                      </a:xfrm>
                    </p:grpSpPr>
                    <p:grpSp>
                      <p:nvGrpSpPr>
                        <p:cNvPr id="107" name="Group 269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7837" y="7772"/>
                          <a:ext cx="137" cy="1341"/>
                          <a:chOff x="7837" y="3116"/>
                          <a:chExt cx="137" cy="1341"/>
                        </a:xfrm>
                      </p:grpSpPr>
                      <p:sp>
                        <p:nvSpPr>
                          <p:cNvPr id="109" name="Line 269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rot="-5400000">
                            <a:off x="7906" y="4388"/>
                            <a:ext cx="0" cy="137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0" name="Line 270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rot="-5400000">
                            <a:off x="7906" y="3726"/>
                            <a:ext cx="0" cy="137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1" name="Line 270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rot="-5400000">
                            <a:off x="7906" y="3047"/>
                            <a:ext cx="0" cy="137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12" name="Line 270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rot="-5400000">
                            <a:off x="7906" y="3395"/>
                            <a:ext cx="0" cy="137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108" name="Line 270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1025" y="10392"/>
                          <a:ext cx="0" cy="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5" name="Group 27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14" y="6392"/>
                      <a:ext cx="5331" cy="3736"/>
                      <a:chOff x="7077" y="7221"/>
                      <a:chExt cx="5331" cy="3736"/>
                    </a:xfrm>
                  </p:grpSpPr>
                  <p:sp>
                    <p:nvSpPr>
                      <p:cNvPr id="16" name="Text Box 270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018" y="10027"/>
                        <a:ext cx="397" cy="43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D</a:t>
                        </a:r>
                        <a:endPara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grpSp>
                    <p:nvGrpSpPr>
                      <p:cNvPr id="17" name="Group 270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077" y="7221"/>
                        <a:ext cx="5331" cy="3736"/>
                        <a:chOff x="7077" y="7221"/>
                        <a:chExt cx="5331" cy="3736"/>
                      </a:xfrm>
                    </p:grpSpPr>
                    <p:sp>
                      <p:nvSpPr>
                        <p:cNvPr id="18" name="Text Box 270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816" y="10493"/>
                          <a:ext cx="410" cy="43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2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Times New Roman" pitchFamily="18" charset="0"/>
                              <a:ea typeface="Arial" pitchFamily="34" charset="0"/>
                              <a:cs typeface="Arial" pitchFamily="34" charset="0"/>
                            </a:rPr>
                            <a:t>8</a:t>
                          </a:r>
                          <a:endParaRPr kumimoji="0" lang="en-US" sz="1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grpSp>
                      <p:nvGrpSpPr>
                        <p:cNvPr id="19" name="Group 270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7077" y="7221"/>
                          <a:ext cx="5331" cy="3736"/>
                          <a:chOff x="7077" y="7221"/>
                          <a:chExt cx="5331" cy="3736"/>
                        </a:xfrm>
                      </p:grpSpPr>
                      <p:sp>
                        <p:nvSpPr>
                          <p:cNvPr id="20" name="Text Box 2709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0422" y="10491"/>
                            <a:ext cx="410" cy="43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ts val="10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US" sz="12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latin typeface="Times New Roman" pitchFamily="18" charset="0"/>
                                <a:ea typeface="Arial" pitchFamily="34" charset="0"/>
                                <a:cs typeface="Arial" pitchFamily="34" charset="0"/>
                              </a:rPr>
                              <a:t>7</a:t>
                            </a:r>
                            <a:endParaRPr kumimoji="0" lang="en-US" sz="1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endParaRPr>
                          </a:p>
                        </p:txBody>
                      </p:sp>
                      <p:grpSp>
                        <p:nvGrpSpPr>
                          <p:cNvPr id="21" name="Group 271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7077" y="7221"/>
                            <a:ext cx="5331" cy="3736"/>
                            <a:chOff x="7077" y="7221"/>
                            <a:chExt cx="5331" cy="3736"/>
                          </a:xfrm>
                        </p:grpSpPr>
                        <p:sp>
                          <p:nvSpPr>
                            <p:cNvPr id="22" name="Text Box 2711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0025" y="10487"/>
                              <a:ext cx="409" cy="432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ts val="1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en-US" sz="12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latin typeface="Times New Roman" pitchFamily="18" charset="0"/>
                                  <a:ea typeface="Arial" pitchFamily="34" charset="0"/>
                                  <a:cs typeface="Arial" pitchFamily="34" charset="0"/>
                                </a:rPr>
                                <a:t>6</a:t>
                              </a:r>
                              <a:endParaRPr kumimoji="0" lang="en-US" sz="1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itchFamily="34" charset="0"/>
                                <a:cs typeface="Arial" pitchFamily="34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23" name="Group 271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7077" y="7221"/>
                              <a:ext cx="5331" cy="3736"/>
                              <a:chOff x="7077" y="2565"/>
                              <a:chExt cx="5331" cy="3736"/>
                            </a:xfrm>
                          </p:grpSpPr>
                          <p:grpSp>
                            <p:nvGrpSpPr>
                              <p:cNvPr id="24" name="Group 271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7837" y="2755"/>
                                <a:ext cx="2788" cy="3072"/>
                                <a:chOff x="7837" y="2755"/>
                                <a:chExt cx="2788" cy="3072"/>
                              </a:xfrm>
                            </p:grpSpPr>
                            <p:sp>
                              <p:nvSpPr>
                                <p:cNvPr id="86" name="Text Box 27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7887" y="2855"/>
                                  <a:ext cx="398" cy="433"/>
                                </a:xfrm>
                                <a:prstGeom prst="rect">
                                  <a:avLst/>
                                </a:prstGeom>
                                <a:noFill/>
                                <a:ln w="9525">
                                  <a:noFill/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l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endParaRPr kumimoji="0" lang="en-US" sz="18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87" name="Group 2715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7837" y="2755"/>
                                  <a:ext cx="2788" cy="3072"/>
                                  <a:chOff x="7837" y="2755"/>
                                  <a:chExt cx="2788" cy="3072"/>
                                </a:xfrm>
                              </p:grpSpPr>
                              <p:grpSp>
                                <p:nvGrpSpPr>
                                  <p:cNvPr id="88" name="Group 2716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7837" y="2755"/>
                                    <a:ext cx="137" cy="3049"/>
                                    <a:chOff x="7837" y="2755"/>
                                    <a:chExt cx="137" cy="3049"/>
                                  </a:xfrm>
                                </p:grpSpPr>
                                <p:sp>
                                  <p:nvSpPr>
                                    <p:cNvPr id="99" name="Line 2717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 rot="-5400000">
                                      <a:off x="6748" y="3912"/>
                                      <a:ext cx="2314" cy="0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9525">
                                      <a:solidFill>
                                        <a:srgbClr val="000000"/>
                                      </a:solidFill>
                                      <a:prstDash val="dash"/>
                                      <a:round/>
                                      <a:headEnd/>
                                      <a:tailEnd type="triangle" w="med" len="med"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100" name="Line 2718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 rot="-5400000">
                                      <a:off x="7906" y="4710"/>
                                      <a:ext cx="0" cy="137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9525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101" name="Line 2719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 rot="-5400000">
                                      <a:off x="7906" y="4058"/>
                                      <a:ext cx="0" cy="137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9525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102" name="Line 2720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 rot="-5400000">
                                      <a:off x="7906" y="5056"/>
                                      <a:ext cx="0" cy="137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9525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103" name="Line 2721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 rot="-5400000">
                                      <a:off x="7906" y="5396"/>
                                      <a:ext cx="0" cy="137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9525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104" name="Line 2722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 rot="-5400000">
                                      <a:off x="7906" y="5735"/>
                                      <a:ext cx="0" cy="137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9525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</p:grpSp>
                              <p:grpSp>
                                <p:nvGrpSpPr>
                                  <p:cNvPr id="89" name="Group 2723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7904" y="5736"/>
                                    <a:ext cx="2721" cy="91"/>
                                    <a:chOff x="7904" y="5736"/>
                                    <a:chExt cx="2721" cy="91"/>
                                  </a:xfrm>
                                </p:grpSpPr>
                                <p:grpSp>
                                  <p:nvGrpSpPr>
                                    <p:cNvPr id="90" name="Group 2724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>
                                      <a:off x="8328" y="5736"/>
                                      <a:ext cx="2297" cy="91"/>
                                      <a:chOff x="8328" y="5736"/>
                                      <a:chExt cx="2297" cy="91"/>
                                    </a:xfrm>
                                  </p:grpSpPr>
                                  <p:sp>
                                    <p:nvSpPr>
                                      <p:cNvPr id="92" name="Line 2725"/>
                                      <p:cNvSpPr>
                                        <a:spLocks noChangeShapeType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9131" y="5736"/>
                                        <a:ext cx="0" cy="91"/>
                                      </a:xfrm>
                                      <a:prstGeom prst="line">
                                        <a:avLst/>
                                      </a:prstGeom>
                                      <a:noFill/>
                                      <a:ln w="9525">
                                        <a:solidFill>
                                          <a:srgbClr val="000000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</p:spPr>
                                    <p:txBody>
                                      <a:bodyPr vert="horz" wrap="square" lIns="91440" tIns="45720" rIns="91440" bIns="45720" numCol="1" anchor="t" anchorCtr="0" compatLnSpc="1">
                                        <a:prstTxWarp prst="textNoShape">
                                          <a:avLst/>
                                        </a:prstTxWarp>
                                      </a:bodyPr>
                                      <a:lstStyle/>
                                      <a:p>
                                        <a:endParaRPr lang="en-US"/>
                                      </a:p>
                                    </p:txBody>
                                  </p:sp>
                                  <p:sp>
                                    <p:nvSpPr>
                                      <p:cNvPr id="93" name="Line 2726"/>
                                      <p:cNvSpPr>
                                        <a:spLocks noChangeShapeType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9519" y="5736"/>
                                        <a:ext cx="0" cy="91"/>
                                      </a:xfrm>
                                      <a:prstGeom prst="line">
                                        <a:avLst/>
                                      </a:prstGeom>
                                      <a:noFill/>
                                      <a:ln w="9525">
                                        <a:solidFill>
                                          <a:srgbClr val="000000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</p:spPr>
                                    <p:txBody>
                                      <a:bodyPr vert="horz" wrap="square" lIns="91440" tIns="45720" rIns="91440" bIns="45720" numCol="1" anchor="t" anchorCtr="0" compatLnSpc="1">
                                        <a:prstTxWarp prst="textNoShape">
                                          <a:avLst/>
                                        </a:prstTxWarp>
                                      </a:bodyPr>
                                      <a:lstStyle/>
                                      <a:p>
                                        <a:endParaRPr lang="en-US"/>
                                      </a:p>
                                    </p:txBody>
                                  </p:sp>
                                  <p:sp>
                                    <p:nvSpPr>
                                      <p:cNvPr id="94" name="Line 2727"/>
                                      <p:cNvSpPr>
                                        <a:spLocks noChangeShapeType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10246" y="5736"/>
                                        <a:ext cx="0" cy="91"/>
                                      </a:xfrm>
                                      <a:prstGeom prst="line">
                                        <a:avLst/>
                                      </a:prstGeom>
                                      <a:noFill/>
                                      <a:ln w="9525">
                                        <a:solidFill>
                                          <a:srgbClr val="000000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</p:spPr>
                                    <p:txBody>
                                      <a:bodyPr vert="horz" wrap="square" lIns="91440" tIns="45720" rIns="91440" bIns="45720" numCol="1" anchor="t" anchorCtr="0" compatLnSpc="1">
                                        <a:prstTxWarp prst="textNoShape">
                                          <a:avLst/>
                                        </a:prstTxWarp>
                                      </a:bodyPr>
                                      <a:lstStyle/>
                                      <a:p>
                                        <a:endParaRPr lang="en-US"/>
                                      </a:p>
                                    </p:txBody>
                                  </p:sp>
                                  <p:sp>
                                    <p:nvSpPr>
                                      <p:cNvPr id="95" name="Line 2728"/>
                                      <p:cNvSpPr>
                                        <a:spLocks noChangeShapeType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9831" y="5736"/>
                                        <a:ext cx="0" cy="91"/>
                                      </a:xfrm>
                                      <a:prstGeom prst="line">
                                        <a:avLst/>
                                      </a:prstGeom>
                                      <a:noFill/>
                                      <a:ln w="9525">
                                        <a:solidFill>
                                          <a:srgbClr val="000000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</p:spPr>
                                    <p:txBody>
                                      <a:bodyPr vert="horz" wrap="square" lIns="91440" tIns="45720" rIns="91440" bIns="45720" numCol="1" anchor="t" anchorCtr="0" compatLnSpc="1">
                                        <a:prstTxWarp prst="textNoShape">
                                          <a:avLst/>
                                        </a:prstTxWarp>
                                      </a:bodyPr>
                                      <a:lstStyle/>
                                      <a:p>
                                        <a:endParaRPr lang="en-US"/>
                                      </a:p>
                                    </p:txBody>
                                  </p:sp>
                                  <p:sp>
                                    <p:nvSpPr>
                                      <p:cNvPr id="96" name="Line 2729"/>
                                      <p:cNvSpPr>
                                        <a:spLocks noChangeShapeType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10625" y="5736"/>
                                        <a:ext cx="0" cy="91"/>
                                      </a:xfrm>
                                      <a:prstGeom prst="line">
                                        <a:avLst/>
                                      </a:prstGeom>
                                      <a:noFill/>
                                      <a:ln w="9525">
                                        <a:solidFill>
                                          <a:srgbClr val="000000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</p:spPr>
                                    <p:txBody>
                                      <a:bodyPr vert="horz" wrap="square" lIns="91440" tIns="45720" rIns="91440" bIns="45720" numCol="1" anchor="t" anchorCtr="0" compatLnSpc="1">
                                        <a:prstTxWarp prst="textNoShape">
                                          <a:avLst/>
                                        </a:prstTxWarp>
                                      </a:bodyPr>
                                      <a:lstStyle/>
                                      <a:p>
                                        <a:endParaRPr lang="en-US"/>
                                      </a:p>
                                    </p:txBody>
                                  </p:sp>
                                  <p:sp>
                                    <p:nvSpPr>
                                      <p:cNvPr id="97" name="Line 2730"/>
                                      <p:cNvSpPr>
                                        <a:spLocks noChangeShapeType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8717" y="5736"/>
                                        <a:ext cx="0" cy="91"/>
                                      </a:xfrm>
                                      <a:prstGeom prst="line">
                                        <a:avLst/>
                                      </a:prstGeom>
                                      <a:noFill/>
                                      <a:ln w="9525">
                                        <a:solidFill>
                                          <a:srgbClr val="000000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</p:spPr>
                                    <p:txBody>
                                      <a:bodyPr vert="horz" wrap="square" lIns="91440" tIns="45720" rIns="91440" bIns="45720" numCol="1" anchor="t" anchorCtr="0" compatLnSpc="1">
                                        <a:prstTxWarp prst="textNoShape">
                                          <a:avLst/>
                                        </a:prstTxWarp>
                                      </a:bodyPr>
                                      <a:lstStyle/>
                                      <a:p>
                                        <a:endParaRPr lang="en-US"/>
                                      </a:p>
                                    </p:txBody>
                                  </p:sp>
                                  <p:sp>
                                    <p:nvSpPr>
                                      <p:cNvPr id="98" name="Line 2731"/>
                                      <p:cNvSpPr>
                                        <a:spLocks noChangeShapeType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8328" y="5736"/>
                                        <a:ext cx="0" cy="91"/>
                                      </a:xfrm>
                                      <a:prstGeom prst="line">
                                        <a:avLst/>
                                      </a:prstGeom>
                                      <a:noFill/>
                                      <a:ln w="9525">
                                        <a:solidFill>
                                          <a:srgbClr val="000000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</p:spPr>
                                    <p:txBody>
                                      <a:bodyPr vert="horz" wrap="square" lIns="91440" tIns="45720" rIns="91440" bIns="45720" numCol="1" anchor="t" anchorCtr="0" compatLnSpc="1">
                                        <a:prstTxWarp prst="textNoShape">
                                          <a:avLst/>
                                        </a:prstTxWarp>
                                      </a:bodyPr>
                                      <a:lstStyle/>
                                      <a:p>
                                        <a:endParaRPr lang="en-US"/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91" name="Line 2732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7904" y="5736"/>
                                      <a:ext cx="0" cy="91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9525">
                                      <a:solidFill>
                                        <a:srgbClr val="000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</p:grpSp>
                            </p:grpSp>
                          </p:grpSp>
                          <p:grpSp>
                            <p:nvGrpSpPr>
                              <p:cNvPr id="25" name="Group 273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7077" y="2565"/>
                                <a:ext cx="5331" cy="3736"/>
                                <a:chOff x="7077" y="2565"/>
                                <a:chExt cx="5331" cy="3736"/>
                              </a:xfrm>
                            </p:grpSpPr>
                            <p:sp>
                              <p:nvSpPr>
                                <p:cNvPr id="26" name="AutoShape 2734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 rot="7614942">
                                  <a:off x="10324" y="5094"/>
                                  <a:ext cx="172" cy="485"/>
                                </a:xfrm>
                                <a:prstGeom prst="rightBrace">
                                  <a:avLst>
                                    <a:gd name="adj1" fmla="val 23498"/>
                                    <a:gd name="adj2" fmla="val 50000"/>
                                  </a:avLst>
                                </a:prstGeom>
                                <a:noFill/>
                                <a:ln w="9525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ctr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grpSp>
                              <p:nvGrpSpPr>
                                <p:cNvPr id="27" name="Group 2735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7077" y="2565"/>
                                  <a:ext cx="5331" cy="3736"/>
                                  <a:chOff x="7077" y="2565"/>
                                  <a:chExt cx="5331" cy="3736"/>
                                </a:xfrm>
                              </p:grpSpPr>
                              <p:sp>
                                <p:nvSpPr>
                                  <p:cNvPr id="28" name="Text Box 2736"/>
                                  <p:cNvSpPr txBox="1"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9801" y="3277"/>
                                    <a:ext cx="1031" cy="433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vert="horz" wrap="square" lIns="91440" tIns="45720" rIns="91440" bIns="45720" numCol="1" anchor="t" anchorCtr="0" compatLnSpc="1">
                                    <a:prstTxWarp prst="textNoShape">
                                      <a:avLst/>
                                    </a:prstTxWarp>
                                  </a:bodyPr>
                                  <a:lstStyle/>
                                  <a:p>
                                    <a:pPr marL="0" marR="0" lvl="0" indent="0" algn="l" defTabSz="914400" rtl="0" eaLnBrk="1" fontAlgn="base" latinLnBrk="0" hangingPunct="1">
                                      <a:lnSpc>
                                        <a:spcPct val="100000"/>
                                      </a:lnSpc>
                                      <a:spcBef>
                                        <a:spcPct val="0"/>
                                      </a:spcBef>
                                      <a:spcAft>
                                        <a:spcPts val="1000"/>
                                      </a:spcAft>
                                      <a:buClrTx/>
                                      <a:buSzTx/>
                                      <a:buFontTx/>
                                      <a:buNone/>
                                      <a:tabLst/>
                                    </a:pPr>
                                    <a:r>
                                      <a:rPr kumimoji="0" lang="en-US" sz="1200" b="1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Times New Roman" pitchFamily="18" charset="0"/>
                                        <a:ea typeface="Arial" pitchFamily="34" charset="0"/>
                                        <a:cs typeface="Arial" pitchFamily="34" charset="0"/>
                                      </a:rPr>
                                      <a:t>E</a:t>
                                    </a:r>
                                    <a:r>
                                      <a:rPr kumimoji="0" lang="en-US" sz="1200" b="1" i="0" u="none" strike="noStrike" cap="none" normalizeH="0" baseline="-2500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Times New Roman" pitchFamily="18" charset="0"/>
                                        <a:ea typeface="Arial" pitchFamily="34" charset="0"/>
                                        <a:cs typeface="Arial" pitchFamily="34" charset="0"/>
                                      </a:rPr>
                                      <a:t>D</a:t>
                                    </a:r>
                                    <a:r>
                                      <a:rPr kumimoji="0" lang="en-US" sz="1200" b="1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Times New Roman" pitchFamily="18" charset="0"/>
                                        <a:ea typeface="Arial" pitchFamily="34" charset="0"/>
                                        <a:cs typeface="Arial" pitchFamily="34" charset="0"/>
                                      </a:rPr>
                                      <a:t> = 1</a:t>
                                    </a:r>
                                    <a:endParaRPr kumimoji="0" lang="en-US" sz="18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Arial" pitchFamily="34" charset="0"/>
                                      <a:cs typeface="Arial" pitchFamily="34" charset="0"/>
                                    </a:endParaRPr>
                                  </a:p>
                                </p:txBody>
                              </p:sp>
                              <p:grpSp>
                                <p:nvGrpSpPr>
                                  <p:cNvPr id="29" name="Group 2737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7077" y="2565"/>
                                    <a:ext cx="5331" cy="3736"/>
                                    <a:chOff x="7077" y="2565"/>
                                    <a:chExt cx="5331" cy="3736"/>
                                  </a:xfrm>
                                </p:grpSpPr>
                                <p:sp>
                                  <p:nvSpPr>
                                    <p:cNvPr id="30" name="Text Box 2738"/>
                                    <p:cNvSpPr txBox="1"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10124" y="4324"/>
                                      <a:ext cx="1293" cy="43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9525">
                                      <a:noFill/>
                                      <a:miter lim="800000"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vert="horz" wrap="square" lIns="91440" tIns="45720" rIns="91440" bIns="45720" numCol="1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pPr marL="0" marR="0" lvl="0" indent="0" algn="l" defTabSz="914400" rtl="0" eaLnBrk="1" fontAlgn="base" latinLnBrk="0" hangingPunct="1">
                                        <a:lnSpc>
                                          <a:spcPct val="100000"/>
                                        </a:lnSpc>
                                        <a:spcBef>
                                          <a:spcPct val="0"/>
                                        </a:spcBef>
                                        <a:spcAft>
                                          <a:spcPts val="1000"/>
                                        </a:spcAft>
                                        <a:buClrTx/>
                                        <a:buSzTx/>
                                        <a:buFontTx/>
                                        <a:buNone/>
                                        <a:tabLst/>
                                      </a:pPr>
                                      <a:r>
                                        <a:rPr kumimoji="0" lang="en-US" sz="1200" b="1" i="0" u="none" strike="noStrike" cap="none" normalizeH="0" baseline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Times New Roman" pitchFamily="18" charset="0"/>
                                          <a:ea typeface="Arial" pitchFamily="34" charset="0"/>
                                          <a:cs typeface="Arial" pitchFamily="34" charset="0"/>
                                        </a:rPr>
                                        <a:t>E</a:t>
                                      </a:r>
                                      <a:r>
                                        <a:rPr kumimoji="0" lang="en-US" sz="1200" b="1" i="0" u="none" strike="noStrike" cap="none" normalizeH="0" baseline="-2500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Times New Roman" pitchFamily="18" charset="0"/>
                                          <a:ea typeface="Arial" pitchFamily="34" charset="0"/>
                                          <a:cs typeface="Arial" pitchFamily="34" charset="0"/>
                                        </a:rPr>
                                        <a:t>D</a:t>
                                      </a:r>
                                      <a:r>
                                        <a:rPr kumimoji="0" lang="en-US" sz="1200" b="1" i="0" u="none" strike="noStrike" cap="none" normalizeH="0" baseline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Times New Roman" pitchFamily="18" charset="0"/>
                                          <a:ea typeface="Arial" pitchFamily="34" charset="0"/>
                                          <a:cs typeface="Arial" pitchFamily="34" charset="0"/>
                                        </a:rPr>
                                        <a:t> &lt; 1</a:t>
                                      </a:r>
                                      <a:endParaRPr kumimoji="0" lang="en-US" sz="18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Arial" pitchFamily="34" charset="0"/>
                                        <a:cs typeface="Arial" pitchFamily="34" charset="0"/>
                                      </a:endParaRPr>
                                    </a:p>
                                  </p:txBody>
                                </p:sp>
                                <p:grpSp>
                                  <p:nvGrpSpPr>
                                    <p:cNvPr id="31" name="Group 2739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>
                                      <a:off x="7077" y="2565"/>
                                      <a:ext cx="5331" cy="3736"/>
                                      <a:chOff x="7077" y="2565"/>
                                      <a:chExt cx="5331" cy="3736"/>
                                    </a:xfrm>
                                  </p:grpSpPr>
                                  <p:sp>
                                    <p:nvSpPr>
                                      <p:cNvPr id="32" name="Text Box 2740"/>
                                      <p:cNvSpPr txBox="1">
                                        <a:spLocks noChangeArrowheads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11045" y="5770"/>
                                        <a:ext cx="1363" cy="520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  <a:ln w="9525">
                                        <a:noFill/>
                                        <a:miter lim="800000"/>
                                        <a:headEnd/>
                                        <a:tailEnd/>
                                      </a:ln>
                                    </p:spPr>
                                    <p:txBody>
                                      <a:bodyPr vert="horz" wrap="square" lIns="91440" tIns="45720" rIns="91440" bIns="45720" numCol="1" anchor="t" anchorCtr="0" compatLnSpc="1">
                                        <a:prstTxWarp prst="textNoShape">
                                          <a:avLst/>
                                        </a:prstTxWarp>
                                      </a:bodyPr>
                                      <a:lstStyle/>
                                      <a:p>
                                        <a:pPr marL="0" marR="0" lvl="0" indent="0" algn="l" defTabSz="914400" rtl="0" eaLnBrk="1" fontAlgn="base" latinLnBrk="0" hangingPunct="1">
                                          <a:lnSpc>
                                            <a:spcPct val="100000"/>
                                          </a:lnSpc>
                                          <a:spcBef>
                                            <a:spcPct val="0"/>
                                          </a:spcBef>
                                          <a:spcAft>
                                            <a:spcPts val="1000"/>
                                          </a:spcAft>
                                          <a:buClrTx/>
                                          <a:buSzTx/>
                                          <a:buFontTx/>
                                          <a:buNone/>
                                          <a:tabLst/>
                                        </a:pPr>
                                        <a:r>
                                          <a:rPr kumimoji="0" lang="en-US" sz="1200" b="0" i="0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Times New Roman" pitchFamily="18" charset="0"/>
                                            <a:ea typeface="Arial" pitchFamily="34" charset="0"/>
                                            <a:cs typeface="Arial" pitchFamily="34" charset="0"/>
                                          </a:rPr>
                                          <a:t>Quantity</a:t>
                                        </a:r>
                                        <a:endParaRPr kumimoji="0" lang="en-US" sz="1800" b="0" i="0" u="none" strike="noStrike" cap="none" normalizeH="0" baseline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Arial" pitchFamily="34" charset="0"/>
                                          <a:cs typeface="Arial" pitchFamily="34" charset="0"/>
                                        </a:endParaRPr>
                                      </a:p>
                                    </p:txBody>
                                  </p:sp>
                                  <p:grpSp>
                                    <p:nvGrpSpPr>
                                      <p:cNvPr id="33" name="Group 2741"/>
                                      <p:cNvGrpSpPr>
                                        <a:grpSpLocks/>
                                      </p:cNvGrpSpPr>
                                      <p:nvPr/>
                                    </p:nvGrpSpPr>
                                    <p:grpSpPr bwMode="auto">
                                      <a:xfrm>
                                        <a:off x="7077" y="2565"/>
                                        <a:ext cx="4307" cy="3736"/>
                                        <a:chOff x="7077" y="2565"/>
                                        <a:chExt cx="4307" cy="3736"/>
                                      </a:xfrm>
                                    </p:grpSpPr>
                                    <p:grpSp>
                                      <p:nvGrpSpPr>
                                        <p:cNvPr id="34" name="Group 2742"/>
                                        <p:cNvGrpSpPr>
                                          <a:grpSpLocks/>
                                        </p:cNvGrpSpPr>
                                        <p:nvPr/>
                                      </p:nvGrpSpPr>
                                      <p:grpSpPr bwMode="auto">
                                        <a:xfrm>
                                          <a:off x="7471" y="3466"/>
                                          <a:ext cx="3249" cy="2835"/>
                                          <a:chOff x="7471" y="3449"/>
                                          <a:chExt cx="3249" cy="2835"/>
                                        </a:xfrm>
                                      </p:grpSpPr>
                                      <p:sp>
                                        <p:nvSpPr>
                                          <p:cNvPr id="52" name="Text Box 2743"/>
                                          <p:cNvSpPr txBox="1">
                                            <a:spLocks noChangeArrowheads="1"/>
                                          </p:cNvSpPr>
                                          <p:nvPr/>
                                        </p:nvSpPr>
                                        <p:spPr bwMode="auto">
                                          <a:xfrm>
                                            <a:off x="9308" y="5831"/>
                                            <a:ext cx="410" cy="432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  <a:ln w="9525">
                                            <a:noFill/>
                                            <a:miter lim="800000"/>
                                            <a:headEnd/>
                                            <a:tailEnd/>
                                          </a:ln>
                                        </p:spPr>
                                        <p:txBody>
                                          <a:bodyPr vert="horz" wrap="square" lIns="91440" tIns="45720" rIns="91440" bIns="45720" numCol="1" anchor="t" anchorCtr="0" compatLnSpc="1">
                                            <a:prstTxWarp prst="textNoShape">
                                              <a:avLst/>
                                            </a:prstTxWarp>
                                          </a:bodyPr>
                                          <a:lstStyle/>
                                          <a:p>
                                            <a:pPr marL="0" marR="0" lvl="0" indent="0" algn="l" defTabSz="914400" rtl="0" eaLnBrk="1" fontAlgn="base" latinLnBrk="0" hangingPunct="1">
                                              <a:lnSpc>
                                                <a:spcPct val="100000"/>
                                              </a:lnSpc>
                                              <a:spcBef>
                                                <a:spcPct val="0"/>
                                              </a:spcBef>
                                              <a:spcAft>
                                                <a:spcPts val="1000"/>
                                              </a:spcAft>
                                              <a:buClrTx/>
                                              <a:buSzTx/>
                                              <a:buFontTx/>
                                              <a:buNone/>
                                              <a:tabLst/>
                                            </a:pPr>
                                            <a:r>
                                              <a:rPr kumimoji="0" lang="en-US" sz="1200" b="0" i="0" u="none" strike="noStrike" cap="none" normalizeH="0" baseline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Times New Roman" pitchFamily="18" charset="0"/>
                                                <a:ea typeface="Arial" pitchFamily="34" charset="0"/>
                                                <a:cs typeface="Arial" pitchFamily="34" charset="0"/>
                                              </a:rPr>
                                              <a:t>4</a:t>
                                            </a:r>
                                            <a:endParaRPr kumimoji="0" lang="en-US" sz="1800" b="0" i="0" u="none" strike="noStrike" cap="none" normalizeH="0" baseline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Arial" pitchFamily="34" charset="0"/>
                                              <a:cs typeface="Arial" pitchFamily="34" charset="0"/>
                                            </a:endParaRPr>
                                          </a:p>
                                        </p:txBody>
                                      </p:sp>
                                      <p:grpSp>
                                        <p:nvGrpSpPr>
                                          <p:cNvPr id="53" name="Group 2744"/>
                                          <p:cNvGrpSpPr>
                                            <a:grpSpLocks/>
                                          </p:cNvGrpSpPr>
                                          <p:nvPr/>
                                        </p:nvGrpSpPr>
                                        <p:grpSpPr bwMode="auto">
                                          <a:xfrm>
                                            <a:off x="7471" y="3449"/>
                                            <a:ext cx="3249" cy="2835"/>
                                            <a:chOff x="7471" y="3449"/>
                                            <a:chExt cx="3249" cy="2835"/>
                                          </a:xfrm>
                                        </p:grpSpPr>
                                        <p:sp>
                                          <p:nvSpPr>
                                            <p:cNvPr id="54" name="Text Box 2745"/>
                                            <p:cNvSpPr txBox="1">
                                              <a:spLocks noChangeArrowheads="1"/>
                                            </p:cNvSpPr>
                                            <p:nvPr/>
                                          </p:nvSpPr>
                                          <p:spPr bwMode="auto">
                                            <a:xfrm>
                                              <a:off x="8932" y="5851"/>
                                              <a:ext cx="410" cy="433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noFill/>
                                            <a:ln w="9525">
                                              <a:noFill/>
                                              <a:miter lim="800000"/>
                                              <a:headEnd/>
                                              <a:tailEnd/>
                                            </a:ln>
                                          </p:spPr>
                                          <p:txBody>
                                            <a:bodyPr vert="horz" wrap="square" lIns="91440" tIns="45720" rIns="91440" bIns="45720" numCol="1" anchor="t" anchorCtr="0" compatLnSpc="1">
                                              <a:prstTxWarp prst="textNoShape">
                                                <a:avLst/>
                                              </a:prstTxWarp>
                                            </a:bodyPr>
                                            <a:lstStyle/>
                                            <a:p>
                                              <a:pPr marL="0" marR="0" lvl="0" indent="0" algn="l" defTabSz="914400" rtl="0" eaLnBrk="1" fontAlgn="base" latinLnBrk="0" hangingPunct="1">
                                                <a:lnSpc>
                                                  <a:spcPct val="100000"/>
                                                </a:lnSpc>
                                                <a:spcBef>
                                                  <a:spcPct val="0"/>
                                                </a:spcBef>
                                                <a:spcAft>
                                                  <a:spcPts val="1000"/>
                                                </a:spcAft>
                                                <a:buClrTx/>
                                                <a:buSzTx/>
                                                <a:buFontTx/>
                                                <a:buNone/>
                                                <a:tabLst/>
                                              </a:pPr>
                                              <a:r>
                                                <a:rPr kumimoji="0" lang="en-US" sz="1200" b="0" i="0" u="none" strike="noStrike" cap="none" normalizeH="0" baseline="0" smtClean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srgbClr val="000000"/>
                                                  </a:solidFill>
                                                  <a:effectLst/>
                                                  <a:latin typeface="Times New Roman" pitchFamily="18" charset="0"/>
                                                  <a:ea typeface="Arial" pitchFamily="34" charset="0"/>
                                                  <a:cs typeface="Arial" pitchFamily="34" charset="0"/>
                                                </a:rPr>
                                                <a:t>3</a:t>
                                              </a:r>
                                              <a:endParaRPr kumimoji="0" lang="en-US" sz="1800" b="0" i="0" u="none" strike="noStrike" cap="none" normalizeH="0" baseline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Arial" pitchFamily="34" charset="0"/>
                                                <a:cs typeface="Arial" pitchFamily="34" charset="0"/>
                                              </a:endParaRPr>
                                            </a:p>
                                          </p:txBody>
                                        </p:sp>
                                        <p:grpSp>
                                          <p:nvGrpSpPr>
                                            <p:cNvPr id="55" name="Group 2746"/>
                                            <p:cNvGrpSpPr>
                                              <a:grpSpLocks/>
                                            </p:cNvGrpSpPr>
                                            <p:nvPr/>
                                          </p:nvGrpSpPr>
                                          <p:grpSpPr bwMode="auto">
                                            <a:xfrm>
                                              <a:off x="7471" y="3449"/>
                                              <a:ext cx="3249" cy="2814"/>
                                              <a:chOff x="7471" y="3449"/>
                                              <a:chExt cx="3249" cy="2814"/>
                                            </a:xfrm>
                                          </p:grpSpPr>
                                          <p:sp>
                                            <p:nvSpPr>
                                              <p:cNvPr id="56" name="Text Box 2747"/>
                                              <p:cNvSpPr txBox="1">
                                                <a:spLocks noChangeArrowheads="1"/>
                                              </p:cNvSpPr>
                                              <p:nvPr/>
                                            </p:nvSpPr>
                                            <p:spPr bwMode="auto">
                                              <a:xfrm>
                                                <a:off x="8536" y="5831"/>
                                                <a:ext cx="410" cy="4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noFill/>
                                              <a:ln w="9525">
                                                <a:noFill/>
                                                <a:miter lim="800000"/>
                                                <a:headEnd/>
                                                <a:tailEnd/>
                                              </a:ln>
                                            </p:spPr>
                                            <p:txBody>
                                              <a:bodyPr vert="horz" wrap="square" lIns="91440" tIns="45720" rIns="91440" bIns="45720" numCol="1" anchor="t" anchorCtr="0" compatLnSpc="1">
                                                <a:prstTxWarp prst="textNoShape">
                                                  <a:avLst/>
                                                </a:prstTxWarp>
                                              </a:bodyPr>
                                              <a:lstStyle/>
                                              <a:p>
                                                <a:pPr marL="0" marR="0" lvl="0" indent="0" algn="l" defTabSz="914400" rtl="0" eaLnBrk="1" fontAlgn="base" latinLnBrk="0" hangingPunct="1">
                                                  <a:lnSpc>
                                                    <a:spcPct val="100000"/>
                                                  </a:lnSpc>
                                                  <a:spcBef>
                                                    <a:spcPct val="0"/>
                                                  </a:spcBef>
                                                  <a:spcAft>
                                                    <a:spcPts val="1000"/>
                                                  </a:spcAft>
                                                  <a:buClrTx/>
                                                  <a:buSzTx/>
                                                  <a:buFontTx/>
                                                  <a:buNone/>
                                                  <a:tabLst/>
                                                </a:pPr>
                                                <a:r>
                                                  <a:rPr kumimoji="0" lang="en-US" sz="1200" b="0" i="0" u="none" strike="noStrike" cap="none" normalizeH="0" baseline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Times New Roman" pitchFamily="18" charset="0"/>
                                                    <a:ea typeface="Arial" pitchFamily="34" charset="0"/>
                                                    <a:cs typeface="Arial" pitchFamily="34" charset="0"/>
                                                  </a:rPr>
                                                  <a:t>2</a:t>
                                                </a:r>
                                                <a:endParaRPr kumimoji="0" lang="en-US" sz="1800" b="0" i="0" u="none" strike="noStrike" cap="none" normalizeH="0" baseline="0" smtClean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schemeClr val="tx1"/>
                                                  </a:solidFill>
                                                  <a:effectLst/>
                                                  <a:latin typeface="Arial" pitchFamily="34" charset="0"/>
                                                  <a:cs typeface="Arial" pitchFamily="34" charset="0"/>
                                                </a:endParaRPr>
                                              </a:p>
                                            </p:txBody>
                                          </p:sp>
                                          <p:grpSp>
                                            <p:nvGrpSpPr>
                                              <p:cNvPr id="57" name="Group 2748"/>
                                              <p:cNvGrpSpPr>
                                                <a:grpSpLocks/>
                                              </p:cNvGrpSpPr>
                                              <p:nvPr/>
                                            </p:nvGrpSpPr>
                                            <p:grpSpPr bwMode="auto">
                                              <a:xfrm>
                                                <a:off x="7471" y="3449"/>
                                                <a:ext cx="3249" cy="2814"/>
                                                <a:chOff x="7471" y="3449"/>
                                                <a:chExt cx="3249" cy="2814"/>
                                              </a:xfrm>
                                            </p:grpSpPr>
                                            <p:sp>
                                              <p:nvSpPr>
                                                <p:cNvPr id="58" name="Text Box 2749"/>
                                                <p:cNvSpPr txBox="1">
                                                  <a:spLocks noChangeArrowheads="1"/>
                                                </p:cNvSpPr>
                                                <p:nvPr/>
                                              </p:nvSpPr>
                                              <p:spPr bwMode="auto">
                                                <a:xfrm>
                                                  <a:off x="8143" y="5831"/>
                                                  <a:ext cx="412" cy="432"/>
                                                </a:xfrm>
                                                <a:prstGeom prst="rect">
                                                  <a:avLst/>
                                                </a:prstGeom>
                                                <a:noFill/>
                                                <a:ln w="9525">
                                                  <a:noFill/>
                                                  <a:miter lim="800000"/>
                                                  <a:headEnd/>
                                                  <a:tailEnd/>
                                                </a:ln>
                                              </p:spPr>
                                              <p:txBody>
                                                <a:bodyPr vert="horz" wrap="square" lIns="91440" tIns="45720" rIns="91440" bIns="45720" numCol="1" anchor="t" anchorCtr="0" compatLnSpc="1">
                                                  <a:prstTxWarp prst="textNoShape">
                                                    <a:avLst/>
                                                  </a:prstTxWarp>
                                                </a:bodyPr>
                                                <a:lstStyle/>
                                                <a:p>
                                                  <a:pPr marL="0" marR="0" lvl="0" indent="0" algn="l" defTabSz="914400" rtl="0" eaLnBrk="1" fontAlgn="base" latinLnBrk="0" hangingPunct="1">
                                                    <a:lnSpc>
                                                      <a:spcPct val="100000"/>
                                                    </a:lnSpc>
                                                    <a:spcBef>
                                                      <a:spcPct val="0"/>
                                                    </a:spcBef>
                                                    <a:spcAft>
                                                      <a:spcPts val="1000"/>
                                                    </a:spcAft>
                                                    <a:buClrTx/>
                                                    <a:buSzTx/>
                                                    <a:buFontTx/>
                                                    <a:buNone/>
                                                    <a:tabLst/>
                                                  </a:pPr>
                                                  <a:r>
                                                    <a:rPr kumimoji="0" lang="en-US" sz="1200" b="0" i="0" u="none" strike="noStrike" cap="none" normalizeH="0" baseline="0" smtClean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srgbClr val="000000"/>
                                                      </a:solidFill>
                                                      <a:effectLst/>
                                                      <a:latin typeface="Times New Roman" pitchFamily="18" charset="0"/>
                                                      <a:ea typeface="Arial" pitchFamily="34" charset="0"/>
                                                      <a:cs typeface="Arial" pitchFamily="34" charset="0"/>
                                                    </a:rPr>
                                                    <a:t>1</a:t>
                                                  </a:r>
                                                  <a:endParaRPr kumimoji="0" lang="en-US" sz="1800" b="0" i="0" u="none" strike="noStrike" cap="none" normalizeH="0" baseline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latin typeface="Arial" pitchFamily="34" charset="0"/>
                                                    <a:cs typeface="Arial" pitchFamily="34" charset="0"/>
                                                  </a:endParaRPr>
                                                </a:p>
                                              </p:txBody>
                                            </p:sp>
                                            <p:grpSp>
                                              <p:nvGrpSpPr>
                                                <p:cNvPr id="59" name="Group 2750"/>
                                                <p:cNvGrpSpPr>
                                                  <a:grpSpLocks/>
                                                </p:cNvGrpSpPr>
                                                <p:nvPr/>
                                              </p:nvGrpSpPr>
                                              <p:grpSpPr bwMode="auto">
                                                <a:xfrm>
                                                  <a:off x="7471" y="3449"/>
                                                  <a:ext cx="3249" cy="2295"/>
                                                  <a:chOff x="7471" y="3449"/>
                                                  <a:chExt cx="3249" cy="2295"/>
                                                </a:xfrm>
                                              </p:grpSpPr>
                                              <p:sp>
                                                <p:nvSpPr>
                                                  <p:cNvPr id="60" name="Text Box 2751"/>
                                                  <p:cNvSpPr txBox="1">
                                                    <a:spLocks noChangeArrowheads="1"/>
                                                  </p:cNvSpPr>
                                                  <p:nvPr/>
                                                </p:nvSpPr>
                                                <p:spPr bwMode="auto">
                                                  <a:xfrm>
                                                    <a:off x="7487" y="3656"/>
                                                    <a:ext cx="410" cy="433"/>
                                                  </a:xfrm>
                                                  <a:prstGeom prst="rect">
                                                    <a:avLst/>
                                                  </a:prstGeom>
                                                  <a:noFill/>
                                                  <a:ln w="9525">
                                                    <a:noFill/>
                                                    <a:miter lim="800000"/>
                                                    <a:headEnd/>
                                                    <a:tailEnd/>
                                                  </a:ln>
                                                </p:spPr>
                                                <p:txBody>
                                                  <a:bodyPr vert="horz" wrap="square" lIns="91440" tIns="45720" rIns="91440" bIns="45720" numCol="1" anchor="t" anchorCtr="0" compatLnSpc="1">
                                                    <a:prstTxWarp prst="textNoShape">
                                                      <a:avLst/>
                                                    </a:prstTxWarp>
                                                  </a:bodyPr>
                                                  <a:lstStyle/>
                                                  <a:p>
                                                    <a:pPr marL="0" marR="0" lvl="0" indent="0" algn="l" defTabSz="914400" rtl="0" eaLnBrk="1" fontAlgn="base" latinLnBrk="0" hangingPunct="1">
                                                      <a:lnSpc>
                                                        <a:spcPct val="100000"/>
                                                      </a:lnSpc>
                                                      <a:spcBef>
                                                        <a:spcPct val="0"/>
                                                      </a:spcBef>
                                                      <a:spcAft>
                                                        <a:spcPts val="1000"/>
                                                      </a:spcAft>
                                                      <a:buClrTx/>
                                                      <a:buSzTx/>
                                                      <a:buFontTx/>
                                                      <a:buNone/>
                                                      <a:tabLst/>
                                                    </a:pPr>
                                                    <a:r>
                                                      <a:rPr kumimoji="0" lang="en-US" sz="1200" b="0" i="0" u="none" strike="noStrike" cap="none" normalizeH="0" baseline="0" smtClean="0">
                                                        <a:ln>
                                                          <a:noFill/>
                                                        </a:ln>
                                                        <a:solidFill>
                                                          <a:srgbClr val="000000"/>
                                                        </a:solidFill>
                                                        <a:effectLst/>
                                                        <a:latin typeface="Times New Roman" pitchFamily="18" charset="0"/>
                                                        <a:ea typeface="Arial" pitchFamily="34" charset="0"/>
                                                        <a:cs typeface="Arial" pitchFamily="34" charset="0"/>
                                                      </a:rPr>
                                                      <a:t>6</a:t>
                                                    </a:r>
                                                    <a:endParaRPr kumimoji="0" lang="en-US" sz="1800" b="0" i="0" u="none" strike="noStrike" cap="none" normalizeH="0" baseline="0" smtClean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schemeClr val="tx1"/>
                                                      </a:solidFill>
                                                      <a:effectLst/>
                                                      <a:latin typeface="Arial" pitchFamily="34" charset="0"/>
                                                      <a:cs typeface="Arial" pitchFamily="34" charset="0"/>
                                                    </a:endParaRPr>
                                                  </a:p>
                                                </p:txBody>
                                              </p:sp>
                                              <p:grpSp>
                                                <p:nvGrpSpPr>
                                                  <p:cNvPr id="61" name="Group 2752"/>
                                                  <p:cNvGrpSpPr>
                                                    <a:grpSpLocks/>
                                                  </p:cNvGrpSpPr>
                                                  <p:nvPr/>
                                                </p:nvGrpSpPr>
                                                <p:grpSpPr bwMode="auto">
                                                  <a:xfrm>
                                                    <a:off x="7471" y="3449"/>
                                                    <a:ext cx="3249" cy="2295"/>
                                                    <a:chOff x="7471" y="3449"/>
                                                    <a:chExt cx="3249" cy="2295"/>
                                                  </a:xfrm>
                                                </p:grpSpPr>
                                                <p:sp>
                                                  <p:nvSpPr>
                                                    <p:cNvPr id="62" name="Text Box 2753"/>
                                                    <p:cNvSpPr txBox="1">
                                                      <a:spLocks noChangeArrowheads="1"/>
                                                    </p:cNvSpPr>
                                                    <p:nvPr/>
                                                  </p:nvSpPr>
                                                  <p:spPr bwMode="auto">
                                                    <a:xfrm>
                                                      <a:off x="7502" y="3973"/>
                                                      <a:ext cx="409" cy="432"/>
                                                    </a:xfrm>
                                                    <a:prstGeom prst="rect">
                                                      <a:avLst/>
                                                    </a:prstGeom>
                                                    <a:noFill/>
                                                    <a:ln w="9525">
                                                      <a:noFill/>
                                                      <a:miter lim="800000"/>
                                                      <a:headEnd/>
                                                      <a:tailEnd/>
                                                    </a:ln>
                                                  </p:spPr>
                                                  <p:txBody>
                                                    <a:bodyPr vert="horz" wrap="square" lIns="91440" tIns="45720" rIns="91440" bIns="45720" numCol="1" anchor="t" anchorCtr="0" compatLnSpc="1">
                                                      <a:prstTxWarp prst="textNoShape">
                                                        <a:avLst/>
                                                      </a:prstTxWarp>
                                                    </a:bodyPr>
                                                    <a:lstStyle/>
                                                    <a:p>
                                                      <a:pPr marL="0" marR="0" lvl="0" indent="0" algn="l" defTabSz="914400" rtl="0" eaLnBrk="1" fontAlgn="base" latinLnBrk="0" hangingPunct="1">
                                                        <a:lnSpc>
                                                          <a:spcPct val="100000"/>
                                                        </a:lnSpc>
                                                        <a:spcBef>
                                                          <a:spcPct val="0"/>
                                                        </a:spcBef>
                                                        <a:spcAft>
                                                          <a:spcPts val="1000"/>
                                                        </a:spcAft>
                                                        <a:buClrTx/>
                                                        <a:buSzTx/>
                                                        <a:buFontTx/>
                                                        <a:buNone/>
                                                        <a:tabLst/>
                                                      </a:pPr>
                                                      <a:r>
                                                        <a:rPr kumimoji="0" lang="en-US" sz="1200" b="0" i="0" u="none" strike="noStrike" cap="none" normalizeH="0" baseline="0" smtClean="0">
                                                          <a:ln>
                                                            <a:noFill/>
                                                          </a:ln>
                                                          <a:solidFill>
                                                            <a:srgbClr val="000000"/>
                                                          </a:solidFill>
                                                          <a:effectLst/>
                                                          <a:latin typeface="Times New Roman" pitchFamily="18" charset="0"/>
                                                          <a:ea typeface="Arial" pitchFamily="34" charset="0"/>
                                                          <a:cs typeface="Arial" pitchFamily="34" charset="0"/>
                                                        </a:rPr>
                                                        <a:t>5</a:t>
                                                      </a:r>
                                                      <a:endParaRPr kumimoji="0" lang="en-US" sz="1800" b="0" i="0" u="none" strike="noStrike" cap="none" normalizeH="0" baseline="0" smtClean="0">
                                                        <a:ln>
                                                          <a:noFill/>
                                                        </a:ln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effectLst/>
                                                        <a:latin typeface="Arial" pitchFamily="34" charset="0"/>
                                                        <a:cs typeface="Arial" pitchFamily="34" charset="0"/>
                                                      </a:endParaRPr>
                                                    </a:p>
                                                  </p:txBody>
                                                </p:sp>
                                                <p:grpSp>
                                                  <p:nvGrpSpPr>
                                                    <p:cNvPr id="63" name="Group 2754"/>
                                                    <p:cNvGrpSpPr>
                                                      <a:grpSpLocks/>
                                                    </p:cNvGrpSpPr>
                                                    <p:nvPr/>
                                                  </p:nvGrpSpPr>
                                                  <p:grpSpPr bwMode="auto">
                                                    <a:xfrm>
                                                      <a:off x="7471" y="3449"/>
                                                      <a:ext cx="3249" cy="2295"/>
                                                      <a:chOff x="7471" y="3449"/>
                                                      <a:chExt cx="3249" cy="2295"/>
                                                    </a:xfrm>
                                                  </p:grpSpPr>
                                                  <p:sp>
                                                    <p:nvSpPr>
                                                      <p:cNvPr id="64" name="Text Box 2755"/>
                                                      <p:cNvSpPr txBox="1">
                                                        <a:spLocks noChangeArrowheads="1"/>
                                                      </p:cNvSpPr>
                                                      <p:nvPr/>
                                                    </p:nvSpPr>
                                                    <p:spPr bwMode="auto">
                                                      <a:xfrm>
                                                        <a:off x="7483" y="4330"/>
                                                        <a:ext cx="412" cy="433"/>
                                                      </a:xfrm>
                                                      <a:prstGeom prst="rect">
                                                        <a:avLst/>
                                                      </a:prstGeom>
                                                      <a:noFill/>
                                                      <a:ln w="9525">
                                                        <a:noFill/>
                                                        <a:miter lim="800000"/>
                                                        <a:headEnd/>
                                                        <a:tailEnd/>
                                                      </a:ln>
                                                    </p:spPr>
                                                    <p:txBody>
                                                      <a:bodyPr vert="horz" wrap="square" lIns="91440" tIns="45720" rIns="91440" bIns="45720" numCol="1" anchor="t" anchorCtr="0" compatLnSpc="1">
                                                        <a:prstTxWarp prst="textNoShape">
                                                          <a:avLst/>
                                                        </a:prstTxWarp>
                                                      </a:bodyPr>
                                                      <a:lstStyle/>
                                                      <a:p>
                                                        <a:pPr marL="0" marR="0" lvl="0" indent="0" algn="l" defTabSz="914400" rtl="0" eaLnBrk="1" fontAlgn="base" latinLnBrk="0" hangingPunct="1">
                                                          <a:lnSpc>
                                                            <a:spcPct val="100000"/>
                                                          </a:lnSpc>
                                                          <a:spcBef>
                                                            <a:spcPct val="0"/>
                                                          </a:spcBef>
                                                          <a:spcAft>
                                                            <a:spcPts val="1000"/>
                                                          </a:spcAft>
                                                          <a:buClrTx/>
                                                          <a:buSzTx/>
                                                          <a:buFontTx/>
                                                          <a:buNone/>
                                                          <a:tabLst/>
                                                        </a:pPr>
                                                        <a:r>
                                                          <a:rPr kumimoji="0" lang="en-US" sz="1200" b="0" i="0" u="none" strike="noStrike" cap="none" normalizeH="0" baseline="0" smtClean="0">
                                                            <a:ln>
                                                              <a:noFill/>
                                                            </a:ln>
                                                            <a:solidFill>
                                                              <a:srgbClr val="000000"/>
                                                            </a:solidFill>
                                                            <a:effectLst/>
                                                            <a:latin typeface="Times New Roman" pitchFamily="18" charset="0"/>
                                                            <a:ea typeface="Arial" pitchFamily="34" charset="0"/>
                                                            <a:cs typeface="Arial" pitchFamily="34" charset="0"/>
                                                          </a:rPr>
                                                          <a:t>4</a:t>
                                                        </a:r>
                                                        <a:endParaRPr kumimoji="0" lang="en-US" sz="1800" b="0" i="0" u="none" strike="noStrike" cap="none" normalizeH="0" baseline="0" smtClean="0">
                                                          <a:ln>
                                                            <a:noFill/>
                                                          </a:ln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effectLst/>
                                                          <a:latin typeface="Arial" pitchFamily="34" charset="0"/>
                                                          <a:cs typeface="Arial" pitchFamily="34" charset="0"/>
                                                        </a:endParaRPr>
                                                      </a:p>
                                                    </p:txBody>
                                                  </p:sp>
                                                  <p:grpSp>
                                                    <p:nvGrpSpPr>
                                                      <p:cNvPr id="65" name="Group 2756"/>
                                                      <p:cNvGrpSpPr>
                                                        <a:grpSpLocks/>
                                                      </p:cNvGrpSpPr>
                                                      <p:nvPr/>
                                                    </p:nvGrpSpPr>
                                                    <p:grpSpPr bwMode="auto">
                                                      <a:xfrm>
                                                        <a:off x="7471" y="3449"/>
                                                        <a:ext cx="3249" cy="2295"/>
                                                        <a:chOff x="7471" y="3449"/>
                                                        <a:chExt cx="3249" cy="2295"/>
                                                      </a:xfrm>
                                                    </p:grpSpPr>
                                                    <p:sp>
                                                      <p:nvSpPr>
                                                        <p:cNvPr id="66" name="Text Box 2757"/>
                                                        <p:cNvSpPr txBox="1">
                                                          <a:spLocks noChangeArrowheads="1"/>
                                                        </p:cNvSpPr>
                                                        <p:nvPr/>
                                                      </p:nvSpPr>
                                                      <p:spPr bwMode="auto">
                                                        <a:xfrm>
                                                          <a:off x="7493" y="4637"/>
                                                          <a:ext cx="410" cy="433"/>
                                                        </a:xfrm>
                                                        <a:prstGeom prst="rect">
                                                          <a:avLst/>
                                                        </a:prstGeom>
                                                        <a:noFill/>
                                                        <a:ln w="9525">
                                                          <a:noFill/>
                                                          <a:miter lim="800000"/>
                                                          <a:headEnd/>
                                                          <a:tailEnd/>
                                                        </a:ln>
                                                      </p:spPr>
                                                      <p:txBody>
                                                        <a:bodyPr vert="horz" wrap="square" lIns="91440" tIns="45720" rIns="91440" bIns="45720" numCol="1" anchor="t" anchorCtr="0" compatLnSpc="1">
                                                          <a:prstTxWarp prst="textNoShape">
                                                            <a:avLst/>
                                                          </a:prstTxWarp>
                                                        </a:bodyPr>
                                                        <a:lstStyle/>
                                                        <a:p>
                                                          <a:pPr marL="0" marR="0" lvl="0" indent="0" algn="l" defTabSz="914400" rtl="0" eaLnBrk="1" fontAlgn="base" latinLnBrk="0" hangingPunct="1">
                                                            <a:lnSpc>
                                                              <a:spcPct val="100000"/>
                                                            </a:lnSpc>
                                                            <a:spcBef>
                                                              <a:spcPct val="0"/>
                                                            </a:spcBef>
                                                            <a:spcAft>
                                                              <a:spcPts val="1000"/>
                                                            </a:spcAft>
                                                            <a:buClrTx/>
                                                            <a:buSzTx/>
                                                            <a:buFontTx/>
                                                            <a:buNone/>
                                                            <a:tabLst/>
                                                          </a:pPr>
                                                          <a:r>
                                                            <a:rPr kumimoji="0" lang="en-US" sz="1200" b="0" i="0" u="none" strike="noStrike" cap="none" normalizeH="0" baseline="0" smtClean="0">
                                                              <a:ln>
                                                                <a:noFill/>
                                                              </a:ln>
                                                              <a:solidFill>
                                                                <a:srgbClr val="000000"/>
                                                              </a:solidFill>
                                                              <a:effectLst/>
                                                              <a:latin typeface="Times New Roman" pitchFamily="18" charset="0"/>
                                                              <a:ea typeface="Arial" pitchFamily="34" charset="0"/>
                                                              <a:cs typeface="Arial" pitchFamily="34" charset="0"/>
                                                            </a:rPr>
                                                            <a:t>3</a:t>
                                                          </a:r>
                                                          <a:endParaRPr kumimoji="0" lang="en-US" sz="1800" b="0" i="0" u="none" strike="noStrike" cap="none" normalizeH="0" baseline="0" smtClean="0">
                                                            <a:ln>
                                                              <a:noFill/>
                                                            </a:ln>
                                                            <a:solidFill>
                                                              <a:schemeClr val="tx1"/>
                                                            </a:solidFill>
                                                            <a:effectLst/>
                                                            <a:latin typeface="Arial" pitchFamily="34" charset="0"/>
                                                            <a:cs typeface="Arial" pitchFamily="34" charset="0"/>
                                                          </a:endParaRPr>
                                                        </a:p>
                                                      </p:txBody>
                                                    </p:sp>
                                                    <p:grpSp>
                                                      <p:nvGrpSpPr>
                                                        <p:cNvPr id="67" name="Group 2758"/>
                                                        <p:cNvGrpSpPr>
                                                          <a:grpSpLocks/>
                                                        </p:cNvGrpSpPr>
                                                        <p:nvPr/>
                                                      </p:nvGrpSpPr>
                                                      <p:grpSpPr bwMode="auto">
                                                        <a:xfrm>
                                                          <a:off x="7471" y="3449"/>
                                                          <a:ext cx="3249" cy="2295"/>
                                                          <a:chOff x="7471" y="3449"/>
                                                          <a:chExt cx="3249" cy="2295"/>
                                                        </a:xfrm>
                                                      </p:grpSpPr>
                                                      <p:sp>
                                                        <p:nvSpPr>
                                                          <p:cNvPr id="68" name="Text Box 2759"/>
                                                          <p:cNvSpPr txBox="1">
                                                            <a:spLocks noChangeArrowheads="1"/>
                                                          </p:cNvSpPr>
                                                          <p:nvPr/>
                                                        </p:nvSpPr>
                                                        <p:spPr bwMode="auto">
                                                          <a:xfrm>
                                                            <a:off x="7471" y="5006"/>
                                                            <a:ext cx="411" cy="432"/>
                                                          </a:xfrm>
                                                          <a:prstGeom prst="rect">
                                                            <a:avLst/>
                                                          </a:prstGeom>
                                                          <a:noFill/>
                                                          <a:ln w="9525">
                                                            <a:noFill/>
                                                            <a:miter lim="800000"/>
                                                            <a:headEnd/>
                                                            <a:tailEnd/>
                                                          </a:ln>
                                                        </p:spPr>
                                                        <p:txBody>
                                                          <a:bodyPr vert="horz" wrap="square" lIns="91440" tIns="45720" rIns="91440" bIns="45720" numCol="1" anchor="t" anchorCtr="0" compatLnSpc="1">
                                                            <a:prstTxWarp prst="textNoShape">
                                                              <a:avLst/>
                                                            </a:prstTxWarp>
                                                          </a:bodyPr>
                                                          <a:lstStyle/>
                                                          <a:p>
                                                            <a:pPr marL="0" marR="0" lvl="0" indent="0" algn="l" defTabSz="914400" rtl="0" eaLnBrk="1" fontAlgn="base" latinLnBrk="0" hangingPunct="1">
                                                              <a:lnSpc>
                                                                <a:spcPct val="100000"/>
                                                              </a:lnSpc>
                                                              <a:spcBef>
                                                                <a:spcPct val="0"/>
                                                              </a:spcBef>
                                                              <a:spcAft>
                                                                <a:spcPts val="1000"/>
                                                              </a:spcAft>
                                                              <a:buClrTx/>
                                                              <a:buSzTx/>
                                                              <a:buFontTx/>
                                                              <a:buNone/>
                                                              <a:tabLst/>
                                                            </a:pPr>
                                                            <a:r>
                                                              <a:rPr kumimoji="0" lang="en-US" sz="1200" b="0" i="0" u="none" strike="noStrike" cap="none" normalizeH="0" baseline="0" smtClean="0">
                                                                <a:ln>
                                                                  <a:noFill/>
                                                                </a:ln>
                                                                <a:solidFill>
                                                                  <a:srgbClr val="000000"/>
                                                                </a:solidFill>
                                                                <a:effectLst/>
                                                                <a:latin typeface="Times New Roman" pitchFamily="18" charset="0"/>
                                                                <a:ea typeface="Arial" pitchFamily="34" charset="0"/>
                                                                <a:cs typeface="Arial" pitchFamily="34" charset="0"/>
                                                              </a:rPr>
                                                              <a:t>2</a:t>
                                                            </a:r>
                                                            <a:endParaRPr kumimoji="0" lang="en-US" sz="1800" b="0" i="0" u="none" strike="noStrike" cap="none" normalizeH="0" baseline="0" smtClean="0">
                                                              <a:ln>
                                                                <a:noFill/>
                                                              </a:ln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effectLst/>
                                                              <a:latin typeface="Arial" pitchFamily="34" charset="0"/>
                                                              <a:cs typeface="Arial" pitchFamily="34" charset="0"/>
                                                            </a:endParaRPr>
                                                          </a:p>
                                                        </p:txBody>
                                                      </p:sp>
                                                      <p:grpSp>
                                                        <p:nvGrpSpPr>
                                                          <p:cNvPr id="69" name="Group 2760"/>
                                                          <p:cNvGrpSpPr>
                                                            <a:grpSpLocks/>
                                                          </p:cNvGrpSpPr>
                                                          <p:nvPr/>
                                                        </p:nvGrpSpPr>
                                                        <p:grpSpPr bwMode="auto">
                                                          <a:xfrm>
                                                            <a:off x="7479" y="3449"/>
                                                            <a:ext cx="3241" cy="2295"/>
                                                            <a:chOff x="7479" y="3449"/>
                                                            <a:chExt cx="3241" cy="2295"/>
                                                          </a:xfrm>
                                                        </p:grpSpPr>
                                                        <p:sp>
                                                          <p:nvSpPr>
                                                            <p:cNvPr id="70" name="Text Box 2761"/>
                                                            <p:cNvSpPr txBox="1">
                                                              <a:spLocks noChangeArrowheads="1"/>
                                                            </p:cNvSpPr>
                                                            <p:nvPr/>
                                                          </p:nvSpPr>
                                                          <p:spPr bwMode="auto">
                                                            <a:xfrm>
                                                              <a:off x="7479" y="5311"/>
                                                              <a:ext cx="410" cy="433"/>
                                                            </a:xfrm>
                                                            <a:prstGeom prst="rect">
                                                              <a:avLst/>
                                                            </a:prstGeom>
                                                            <a:noFill/>
                                                            <a:ln w="9525">
                                                              <a:noFill/>
                                                              <a:miter lim="800000"/>
                                                              <a:headEnd/>
                                                              <a:tailEnd/>
                                                            </a:ln>
                                                          </p:spPr>
                                                          <p:txBody>
                                                            <a:bodyPr vert="horz" wrap="square" lIns="91440" tIns="45720" rIns="91440" bIns="45720" numCol="1" anchor="t" anchorCtr="0" compatLnSpc="1">
                                                              <a:prstTxWarp prst="textNoShape">
                                                                <a:avLst/>
                                                              </a:prstTxWarp>
                                                            </a:bodyPr>
                                                            <a:lstStyle/>
                                                            <a:p>
                                                              <a:pPr marL="0" marR="0" lvl="0" indent="0" algn="l" defTabSz="914400" rtl="0" eaLnBrk="1" fontAlgn="base" latinLnBrk="0" hangingPunct="1">
                                                                <a:lnSpc>
                                                                  <a:spcPct val="100000"/>
                                                                </a:lnSpc>
                                                                <a:spcBef>
                                                                  <a:spcPct val="0"/>
                                                                </a:spcBef>
                                                                <a:spcAft>
                                                                  <a:spcPts val="1000"/>
                                                                </a:spcAft>
                                                                <a:buClrTx/>
                                                                <a:buSzTx/>
                                                                <a:buFontTx/>
                                                                <a:buNone/>
                                                                <a:tabLst/>
                                                              </a:pPr>
                                                              <a:r>
                                                                <a:rPr kumimoji="0" lang="en-US" sz="1200" b="0" i="0" u="none" strike="noStrike" cap="none" normalizeH="0" baseline="0" smtClean="0">
                                                                  <a:ln>
                                                                    <a:noFill/>
                                                                  </a:ln>
                                                                  <a:solidFill>
                                                                    <a:srgbClr val="000000"/>
                                                                  </a:solidFill>
                                                                  <a:effectLst/>
                                                                  <a:latin typeface="Times New Roman" pitchFamily="18" charset="0"/>
                                                                  <a:ea typeface="Arial" pitchFamily="34" charset="0"/>
                                                                  <a:cs typeface="Arial" pitchFamily="34" charset="0"/>
                                                                </a:rPr>
                                                                <a:t>1</a:t>
                                                              </a:r>
                                                              <a:endParaRPr kumimoji="0" lang="en-US" sz="1800" b="0" i="0" u="none" strike="noStrike" cap="none" normalizeH="0" baseline="0" smtClean="0">
                                                                <a:ln>
                                                                  <a:noFill/>
                                                                </a:ln>
                                                                <a:solidFill>
                                                                  <a:schemeClr val="tx1"/>
                                                                </a:solidFill>
                                                                <a:effectLst/>
                                                                <a:latin typeface="Arial" pitchFamily="34" charset="0"/>
                                                                <a:cs typeface="Arial" pitchFamily="34" charset="0"/>
                                                              </a:endParaRPr>
                                                            </a:p>
                                                          </p:txBody>
                                                        </p:sp>
                                                        <p:grpSp>
                                                          <p:nvGrpSpPr>
                                                            <p:cNvPr id="71" name="Group 2762"/>
                                                            <p:cNvGrpSpPr>
                                                              <a:grpSpLocks/>
                                                            </p:cNvGrpSpPr>
                                                            <p:nvPr/>
                                                          </p:nvGrpSpPr>
                                                          <p:grpSpPr bwMode="auto">
                                                            <a:xfrm>
                                                              <a:off x="7938" y="3449"/>
                                                              <a:ext cx="2782" cy="2286"/>
                                                              <a:chOff x="7938" y="3449"/>
                                                              <a:chExt cx="2782" cy="2286"/>
                                                            </a:xfrm>
                                                          </p:grpSpPr>
                                                          <p:sp>
                                                            <p:nvSpPr>
                                                              <p:cNvPr id="72" name="Line 2763"/>
                                                              <p:cNvSpPr>
                                                                <a:spLocks noChangeShapeType="1"/>
                                                              </p:cNvSpPr>
                                                              <p:nvPr/>
                                                            </p:nvSpPr>
                                                            <p:spPr bwMode="auto">
                                                              <a:xfrm>
                                                                <a:off x="7938" y="5452"/>
                                                                <a:ext cx="2782" cy="0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noFill/>
                                                              <a:ln w="19050" cap="rnd">
                                                                <a:solidFill>
                                                                  <a:srgbClr val="000000"/>
                                                                </a:solidFill>
                                                                <a:prstDash val="sysDot"/>
                                                                <a:round/>
                                                                <a:headEnd/>
                                                                <a:tailEnd/>
                                                              </a:ln>
                                                            </p:spPr>
                                                            <p:txBody>
                                                              <a:bodyPr vert="horz" wrap="square" lIns="91440" tIns="45720" rIns="91440" bIns="45720" numCol="1" anchor="t" anchorCtr="0" compatLnSpc="1">
                                                                <a:prstTxWarp prst="textNoShape">
                                                                  <a:avLst/>
                                                                </a:prstTxWarp>
                                                              </a:bodyPr>
                                                              <a:lstStyle/>
                                                              <a:p>
                                                                <a:endParaRPr lang="en-US"/>
                                                              </a:p>
                                                            </p:txBody>
                                                          </p:sp>
                                                          <p:sp>
                                                            <p:nvSpPr>
                                                              <p:cNvPr id="73" name="Line 2764"/>
                                                              <p:cNvSpPr>
                                                                <a:spLocks noChangeShapeType="1"/>
                                                              </p:cNvSpPr>
                                                              <p:nvPr/>
                                                            </p:nvSpPr>
                                                            <p:spPr bwMode="auto">
                                                              <a:xfrm>
                                                                <a:off x="10621" y="5437"/>
                                                                <a:ext cx="0" cy="298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noFill/>
                                                              <a:ln w="19050" cap="rnd">
                                                                <a:solidFill>
                                                                  <a:srgbClr val="000000"/>
                                                                </a:solidFill>
                                                                <a:prstDash val="sysDot"/>
                                                                <a:round/>
                                                                <a:headEnd/>
                                                                <a:tailEnd/>
                                                              </a:ln>
                                                            </p:spPr>
                                                            <p:txBody>
                                                              <a:bodyPr vert="horz" wrap="square" lIns="91440" tIns="45720" rIns="91440" bIns="45720" numCol="1" anchor="t" anchorCtr="0" compatLnSpc="1">
                                                                <a:prstTxWarp prst="textNoShape">
                                                                  <a:avLst/>
                                                                </a:prstTxWarp>
                                                              </a:bodyPr>
                                                              <a:lstStyle/>
                                                              <a:p>
                                                                <a:endParaRPr lang="en-US"/>
                                                              </a:p>
                                                            </p:txBody>
                                                          </p:sp>
                                                          <p:sp>
                                                            <p:nvSpPr>
                                                              <p:cNvPr id="74" name="Line 2765"/>
                                                              <p:cNvSpPr>
                                                                <a:spLocks noChangeShapeType="1"/>
                                                              </p:cNvSpPr>
                                                              <p:nvPr/>
                                                            </p:nvSpPr>
                                                            <p:spPr bwMode="auto">
                                                              <a:xfrm>
                                                                <a:off x="7938" y="5139"/>
                                                                <a:ext cx="2385" cy="0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noFill/>
                                                              <a:ln w="19050" cap="rnd">
                                                                <a:solidFill>
                                                                  <a:srgbClr val="000000"/>
                                                                </a:solidFill>
                                                                <a:prstDash val="sysDot"/>
                                                                <a:round/>
                                                                <a:headEnd/>
                                                                <a:tailEnd/>
                                                              </a:ln>
                                                            </p:spPr>
                                                            <p:txBody>
                                                              <a:bodyPr vert="horz" wrap="square" lIns="91440" tIns="45720" rIns="91440" bIns="45720" numCol="1" anchor="t" anchorCtr="0" compatLnSpc="1">
                                                                <a:prstTxWarp prst="textNoShape">
                                                                  <a:avLst/>
                                                                </a:prstTxWarp>
                                                              </a:bodyPr>
                                                              <a:lstStyle/>
                                                              <a:p>
                                                                <a:endParaRPr lang="en-US"/>
                                                              </a:p>
                                                            </p:txBody>
                                                          </p:sp>
                                                          <p:sp>
                                                            <p:nvSpPr>
                                                              <p:cNvPr id="75" name="Line 2766"/>
                                                              <p:cNvSpPr>
                                                                <a:spLocks noChangeShapeType="1"/>
                                                              </p:cNvSpPr>
                                                              <p:nvPr/>
                                                            </p:nvSpPr>
                                                            <p:spPr bwMode="auto">
                                                              <a:xfrm flipV="1">
                                                                <a:off x="10223" y="5139"/>
                                                                <a:ext cx="0" cy="596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noFill/>
                                                              <a:ln w="19050" cap="rnd">
                                                                <a:solidFill>
                                                                  <a:srgbClr val="000000"/>
                                                                </a:solidFill>
                                                                <a:prstDash val="sysDot"/>
                                                                <a:round/>
                                                                <a:headEnd/>
                                                                <a:tailEnd/>
                                                              </a:ln>
                                                            </p:spPr>
                                                            <p:txBody>
                                                              <a:bodyPr vert="horz" wrap="square" lIns="91440" tIns="45720" rIns="91440" bIns="45720" numCol="1" anchor="t" anchorCtr="0" compatLnSpc="1">
                                                                <a:prstTxWarp prst="textNoShape">
                                                                  <a:avLst/>
                                                                </a:prstTxWarp>
                                                              </a:bodyPr>
                                                              <a:lstStyle/>
                                                              <a:p>
                                                                <a:endParaRPr lang="en-US"/>
                                                              </a:p>
                                                            </p:txBody>
                                                          </p:sp>
                                                          <p:sp>
                                                            <p:nvSpPr>
                                                              <p:cNvPr id="76" name="Line 2767"/>
                                                              <p:cNvSpPr>
                                                                <a:spLocks noChangeShapeType="1"/>
                                                              </p:cNvSpPr>
                                                              <p:nvPr/>
                                                            </p:nvSpPr>
                                                            <p:spPr bwMode="auto">
                                                              <a:xfrm>
                                                                <a:off x="7938" y="4784"/>
                                                                <a:ext cx="1987" cy="0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noFill/>
                                                              <a:ln w="19050" cap="rnd">
                                                                <a:solidFill>
                                                                  <a:srgbClr val="000000"/>
                                                                </a:solidFill>
                                                                <a:prstDash val="sysDot"/>
                                                                <a:round/>
                                                                <a:headEnd/>
                                                                <a:tailEnd/>
                                                              </a:ln>
                                                            </p:spPr>
                                                            <p:txBody>
                                                              <a:bodyPr vert="horz" wrap="square" lIns="91440" tIns="45720" rIns="91440" bIns="45720" numCol="1" anchor="t" anchorCtr="0" compatLnSpc="1">
                                                                <a:prstTxWarp prst="textNoShape">
                                                                  <a:avLst/>
                                                                </a:prstTxWarp>
                                                              </a:bodyPr>
                                                              <a:lstStyle/>
                                                              <a:p>
                                                                <a:endParaRPr lang="en-US"/>
                                                              </a:p>
                                                            </p:txBody>
                                                          </p:sp>
                                                          <p:sp>
                                                            <p:nvSpPr>
                                                              <p:cNvPr id="77" name="Line 2768"/>
                                                              <p:cNvSpPr>
                                                                <a:spLocks noChangeShapeType="1"/>
                                                              </p:cNvSpPr>
                                                              <p:nvPr/>
                                                            </p:nvSpPr>
                                                            <p:spPr bwMode="auto">
                                                              <a:xfrm flipV="1">
                                                                <a:off x="9826" y="4741"/>
                                                                <a:ext cx="0" cy="993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noFill/>
                                                              <a:ln w="19050" cap="rnd">
                                                                <a:solidFill>
                                                                  <a:srgbClr val="000000"/>
                                                                </a:solidFill>
                                                                <a:prstDash val="sysDot"/>
                                                                <a:round/>
                                                                <a:headEnd/>
                                                                <a:tailEnd/>
                                                              </a:ln>
                                                            </p:spPr>
                                                            <p:txBody>
                                                              <a:bodyPr vert="horz" wrap="square" lIns="91440" tIns="45720" rIns="91440" bIns="45720" numCol="1" anchor="t" anchorCtr="0" compatLnSpc="1">
                                                                <a:prstTxWarp prst="textNoShape">
                                                                  <a:avLst/>
                                                                </a:prstTxWarp>
                                                              </a:bodyPr>
                                                              <a:lstStyle/>
                                                              <a:p>
                                                                <a:endParaRPr lang="en-US"/>
                                                              </a:p>
                                                            </p:txBody>
                                                          </p:sp>
                                                          <p:sp>
                                                            <p:nvSpPr>
                                                              <p:cNvPr id="78" name="Line 2769"/>
                                                              <p:cNvSpPr>
                                                                <a:spLocks noChangeShapeType="1"/>
                                                              </p:cNvSpPr>
                                                              <p:nvPr/>
                                                            </p:nvSpPr>
                                                            <p:spPr bwMode="auto">
                                                              <a:xfrm flipV="1">
                                                                <a:off x="9528" y="4444"/>
                                                                <a:ext cx="0" cy="1291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noFill/>
                                                              <a:ln w="19050" cap="rnd">
                                                                <a:solidFill>
                                                                  <a:srgbClr val="000000"/>
                                                                </a:solidFill>
                                                                <a:prstDash val="sysDot"/>
                                                                <a:round/>
                                                                <a:headEnd/>
                                                                <a:tailEnd/>
                                                              </a:ln>
                                                            </p:spPr>
                                                            <p:txBody>
                                                              <a:bodyPr vert="horz" wrap="square" lIns="91440" tIns="45720" rIns="91440" bIns="45720" numCol="1" anchor="t" anchorCtr="0" compatLnSpc="1">
                                                                <a:prstTxWarp prst="textNoShape">
                                                                  <a:avLst/>
                                                                </a:prstTxWarp>
                                                              </a:bodyPr>
                                                              <a:lstStyle/>
                                                              <a:p>
                                                                <a:endParaRPr lang="en-US"/>
                                                              </a:p>
                                                            </p:txBody>
                                                          </p:sp>
                                                          <p:sp>
                                                            <p:nvSpPr>
                                                              <p:cNvPr id="79" name="Line 2770"/>
                                                              <p:cNvSpPr>
                                                                <a:spLocks noChangeShapeType="1"/>
                                                              </p:cNvSpPr>
                                                              <p:nvPr/>
                                                            </p:nvSpPr>
                                                            <p:spPr bwMode="auto">
                                                              <a:xfrm>
                                                                <a:off x="7938" y="4444"/>
                                                                <a:ext cx="1590" cy="0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noFill/>
                                                              <a:ln w="19050" cap="rnd">
                                                                <a:solidFill>
                                                                  <a:srgbClr val="000000"/>
                                                                </a:solidFill>
                                                                <a:prstDash val="sysDot"/>
                                                                <a:round/>
                                                                <a:headEnd/>
                                                                <a:tailEnd/>
                                                              </a:ln>
                                                            </p:spPr>
                                                            <p:txBody>
                                                              <a:bodyPr vert="horz" wrap="square" lIns="91440" tIns="45720" rIns="91440" bIns="45720" numCol="1" anchor="t" anchorCtr="0" compatLnSpc="1">
                                                                <a:prstTxWarp prst="textNoShape">
                                                                  <a:avLst/>
                                                                </a:prstTxWarp>
                                                              </a:bodyPr>
                                                              <a:lstStyle/>
                                                              <a:p>
                                                                <a:endParaRPr lang="en-US"/>
                                                              </a:p>
                                                            </p:txBody>
                                                          </p:sp>
                                                          <p:sp>
                                                            <p:nvSpPr>
                                                              <p:cNvPr id="80" name="Line 2771"/>
                                                              <p:cNvSpPr>
                                                                <a:spLocks noChangeShapeType="1"/>
                                                              </p:cNvSpPr>
                                                              <p:nvPr/>
                                                            </p:nvSpPr>
                                                            <p:spPr bwMode="auto">
                                                              <a:xfrm>
                                                                <a:off x="7938" y="4117"/>
                                                                <a:ext cx="1192" cy="0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noFill/>
                                                              <a:ln w="19050" cap="rnd">
                                                                <a:solidFill>
                                                                  <a:srgbClr val="000000"/>
                                                                </a:solidFill>
                                                                <a:prstDash val="sysDot"/>
                                                                <a:round/>
                                                                <a:headEnd/>
                                                                <a:tailEnd/>
                                                              </a:ln>
                                                            </p:spPr>
                                                            <p:txBody>
                                                              <a:bodyPr vert="horz" wrap="square" lIns="91440" tIns="45720" rIns="91440" bIns="45720" numCol="1" anchor="t" anchorCtr="0" compatLnSpc="1">
                                                                <a:prstTxWarp prst="textNoShape">
                                                                  <a:avLst/>
                                                                </a:prstTxWarp>
                                                              </a:bodyPr>
                                                              <a:lstStyle/>
                                                              <a:p>
                                                                <a:endParaRPr lang="en-US"/>
                                                              </a:p>
                                                            </p:txBody>
                                                          </p:sp>
                                                          <p:sp>
                                                            <p:nvSpPr>
                                                              <p:cNvPr id="81" name="Line 2772"/>
                                                              <p:cNvSpPr>
                                                                <a:spLocks noChangeShapeType="1"/>
                                                              </p:cNvSpPr>
                                                              <p:nvPr/>
                                                            </p:nvSpPr>
                                                            <p:spPr bwMode="auto">
                                                              <a:xfrm flipV="1">
                                                                <a:off x="9130" y="4146"/>
                                                                <a:ext cx="0" cy="1589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noFill/>
                                                              <a:ln w="19050" cap="rnd">
                                                                <a:solidFill>
                                                                  <a:srgbClr val="000000"/>
                                                                </a:solidFill>
                                                                <a:prstDash val="sysDot"/>
                                                                <a:round/>
                                                                <a:headEnd/>
                                                                <a:tailEnd/>
                                                              </a:ln>
                                                            </p:spPr>
                                                            <p:txBody>
                                                              <a:bodyPr vert="horz" wrap="square" lIns="91440" tIns="45720" rIns="91440" bIns="45720" numCol="1" anchor="t" anchorCtr="0" compatLnSpc="1">
                                                                <a:prstTxWarp prst="textNoShape">
                                                                  <a:avLst/>
                                                                </a:prstTxWarp>
                                                              </a:bodyPr>
                                                              <a:lstStyle/>
                                                              <a:p>
                                                                <a:endParaRPr lang="en-US"/>
                                                              </a:p>
                                                            </p:txBody>
                                                          </p:sp>
                                                          <p:sp>
                                                            <p:nvSpPr>
                                                              <p:cNvPr id="82" name="Line 2773"/>
                                                              <p:cNvSpPr>
                                                                <a:spLocks noChangeShapeType="1"/>
                                                              </p:cNvSpPr>
                                                              <p:nvPr/>
                                                            </p:nvSpPr>
                                                            <p:spPr bwMode="auto">
                                                              <a:xfrm>
                                                                <a:off x="7938" y="3791"/>
                                                                <a:ext cx="696" cy="0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noFill/>
                                                              <a:ln w="19050" cap="rnd">
                                                                <a:solidFill>
                                                                  <a:srgbClr val="000000"/>
                                                                </a:solidFill>
                                                                <a:prstDash val="sysDot"/>
                                                                <a:round/>
                                                                <a:headEnd/>
                                                                <a:tailEnd/>
                                                              </a:ln>
                                                            </p:spPr>
                                                            <p:txBody>
                                                              <a:bodyPr vert="horz" wrap="square" lIns="91440" tIns="45720" rIns="91440" bIns="45720" numCol="1" anchor="t" anchorCtr="0" compatLnSpc="1">
                                                                <a:prstTxWarp prst="textNoShape">
                                                                  <a:avLst/>
                                                                </a:prstTxWarp>
                                                              </a:bodyPr>
                                                              <a:lstStyle/>
                                                              <a:p>
                                                                <a:endParaRPr lang="en-US"/>
                                                              </a:p>
                                                            </p:txBody>
                                                          </p:sp>
                                                          <p:sp>
                                                            <p:nvSpPr>
                                                              <p:cNvPr id="83" name="Line 2774"/>
                                                              <p:cNvSpPr>
                                                                <a:spLocks noChangeShapeType="1"/>
                                                              </p:cNvSpPr>
                                                              <p:nvPr/>
                                                            </p:nvSpPr>
                                                            <p:spPr bwMode="auto">
                                                              <a:xfrm flipV="1">
                                                                <a:off x="8719" y="3747"/>
                                                                <a:ext cx="0" cy="1987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noFill/>
                                                              <a:ln w="19050" cap="rnd">
                                                                <a:solidFill>
                                                                  <a:srgbClr val="000000"/>
                                                                </a:solidFill>
                                                                <a:prstDash val="sysDot"/>
                                                                <a:round/>
                                                                <a:headEnd/>
                                                                <a:tailEnd/>
                                                              </a:ln>
                                                            </p:spPr>
                                                            <p:txBody>
                                                              <a:bodyPr vert="horz" wrap="square" lIns="91440" tIns="45720" rIns="91440" bIns="45720" numCol="1" anchor="t" anchorCtr="0" compatLnSpc="1">
                                                                <a:prstTxWarp prst="textNoShape">
                                                                  <a:avLst/>
                                                                </a:prstTxWarp>
                                                              </a:bodyPr>
                                                              <a:lstStyle/>
                                                              <a:p>
                                                                <a:endParaRPr lang="en-US"/>
                                                              </a:p>
                                                            </p:txBody>
                                                          </p:sp>
                                                          <p:sp>
                                                            <p:nvSpPr>
                                                              <p:cNvPr id="84" name="Line 2775"/>
                                                              <p:cNvSpPr>
                                                                <a:spLocks noChangeShapeType="1"/>
                                                              </p:cNvSpPr>
                                                              <p:nvPr/>
                                                            </p:nvSpPr>
                                                            <p:spPr bwMode="auto">
                                                              <a:xfrm>
                                                                <a:off x="7938" y="3449"/>
                                                                <a:ext cx="398" cy="0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noFill/>
                                                              <a:ln w="19050" cap="rnd">
                                                                <a:solidFill>
                                                                  <a:srgbClr val="000000"/>
                                                                </a:solidFill>
                                                                <a:prstDash val="sysDot"/>
                                                                <a:round/>
                                                                <a:headEnd/>
                                                                <a:tailEnd/>
                                                              </a:ln>
                                                            </p:spPr>
                                                            <p:txBody>
                                                              <a:bodyPr vert="horz" wrap="square" lIns="91440" tIns="45720" rIns="91440" bIns="45720" numCol="1" anchor="t" anchorCtr="0" compatLnSpc="1">
                                                                <a:prstTxWarp prst="textNoShape">
                                                                  <a:avLst/>
                                                                </a:prstTxWarp>
                                                              </a:bodyPr>
                                                              <a:lstStyle/>
                                                              <a:p>
                                                                <a:endParaRPr lang="en-US"/>
                                                              </a:p>
                                                            </p:txBody>
                                                          </p:sp>
                                                          <p:sp>
                                                            <p:nvSpPr>
                                                              <p:cNvPr id="85" name="Line 2776"/>
                                                              <p:cNvSpPr>
                                                                <a:spLocks noChangeShapeType="1"/>
                                                              </p:cNvSpPr>
                                                              <p:nvPr/>
                                                            </p:nvSpPr>
                                                            <p:spPr bwMode="auto">
                                                              <a:xfrm flipV="1">
                                                                <a:off x="8336" y="3449"/>
                                                                <a:ext cx="0" cy="2285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  <a:noFill/>
                                                              <a:ln w="19050" cap="rnd">
                                                                <a:solidFill>
                                                                  <a:srgbClr val="000000"/>
                                                                </a:solidFill>
                                                                <a:prstDash val="sysDot"/>
                                                                <a:round/>
                                                                <a:headEnd/>
                                                                <a:tailEnd/>
                                                              </a:ln>
                                                            </p:spPr>
                                                            <p:txBody>
                                                              <a:bodyPr vert="horz" wrap="square" lIns="91440" tIns="45720" rIns="91440" bIns="45720" numCol="1" anchor="t" anchorCtr="0" compatLnSpc="1">
                                                                <a:prstTxWarp prst="textNoShape">
                                                                  <a:avLst/>
                                                                </a:prstTxWarp>
                                                              </a:bodyPr>
                                                              <a:lstStyle/>
                                                              <a:p>
                                                                <a:endParaRPr lang="en-US"/>
                                                              </a:p>
                                                            </p:txBody>
                                                          </p:sp>
                                                        </p:grpSp>
                                                      </p:grpSp>
                                                    </p:grpSp>
                                                  </p:grpSp>
                                                </p:grpSp>
                                              </p:grpSp>
                                            </p:grpSp>
                                          </p:grpSp>
                                        </p:grpSp>
                                      </p:grpSp>
                                    </p:grpSp>
                                    <p:grpSp>
                                      <p:nvGrpSpPr>
                                        <p:cNvPr id="35" name="Group 2777"/>
                                        <p:cNvGrpSpPr>
                                          <a:grpSpLocks/>
                                        </p:cNvGrpSpPr>
                                        <p:nvPr/>
                                      </p:nvGrpSpPr>
                                      <p:grpSpPr bwMode="auto">
                                        <a:xfrm>
                                          <a:off x="7077" y="2565"/>
                                          <a:ext cx="4307" cy="3233"/>
                                          <a:chOff x="7077" y="2565"/>
                                          <a:chExt cx="4307" cy="3233"/>
                                        </a:xfrm>
                                      </p:grpSpPr>
                                      <p:sp>
                                        <p:nvSpPr>
                                          <p:cNvPr id="36" name="Text Box 2778"/>
                                          <p:cNvSpPr txBox="1">
                                            <a:spLocks noChangeArrowheads="1"/>
                                          </p:cNvSpPr>
                                          <p:nvPr/>
                                        </p:nvSpPr>
                                        <p:spPr bwMode="auto">
                                          <a:xfrm>
                                            <a:off x="7487" y="2947"/>
                                            <a:ext cx="410" cy="433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  <a:ln w="9525">
                                            <a:noFill/>
                                            <a:miter lim="800000"/>
                                            <a:headEnd/>
                                            <a:tailEnd/>
                                          </a:ln>
                                        </p:spPr>
                                        <p:txBody>
                                          <a:bodyPr vert="horz" wrap="square" lIns="91440" tIns="45720" rIns="91440" bIns="45720" numCol="1" anchor="t" anchorCtr="0" compatLnSpc="1">
                                            <a:prstTxWarp prst="textNoShape">
                                              <a:avLst/>
                                            </a:prstTxWarp>
                                          </a:bodyPr>
                                          <a:lstStyle/>
                                          <a:p>
                                            <a:pPr marL="0" marR="0" lvl="0" indent="0" algn="l" defTabSz="914400" rtl="0" eaLnBrk="1" fontAlgn="base" latinLnBrk="0" hangingPunct="1">
                                              <a:lnSpc>
                                                <a:spcPct val="100000"/>
                                              </a:lnSpc>
                                              <a:spcBef>
                                                <a:spcPct val="0"/>
                                              </a:spcBef>
                                              <a:spcAft>
                                                <a:spcPts val="1000"/>
                                              </a:spcAft>
                                              <a:buClrTx/>
                                              <a:buSzTx/>
                                              <a:buFontTx/>
                                              <a:buNone/>
                                              <a:tabLst/>
                                            </a:pPr>
                                            <a:r>
                                              <a:rPr kumimoji="0" lang="en-US" sz="1200" b="0" i="0" u="none" strike="noStrike" cap="none" normalizeH="0" baseline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Times New Roman" pitchFamily="18" charset="0"/>
                                                <a:ea typeface="Arial" pitchFamily="34" charset="0"/>
                                                <a:cs typeface="Arial" pitchFamily="34" charset="0"/>
                                              </a:rPr>
                                              <a:t>8</a:t>
                                            </a:r>
                                            <a:endParaRPr kumimoji="0" lang="en-US" sz="1800" b="0" i="0" u="none" strike="noStrike" cap="none" normalizeH="0" baseline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Arial" pitchFamily="34" charset="0"/>
                                              <a:cs typeface="Arial" pitchFamily="34" charset="0"/>
                                            </a:endParaRPr>
                                          </a:p>
                                        </p:txBody>
                                      </p:sp>
                                      <p:grpSp>
                                        <p:nvGrpSpPr>
                                          <p:cNvPr id="37" name="Group 2779"/>
                                          <p:cNvGrpSpPr>
                                            <a:grpSpLocks/>
                                          </p:cNvGrpSpPr>
                                          <p:nvPr/>
                                        </p:nvGrpSpPr>
                                        <p:grpSpPr bwMode="auto">
                                          <a:xfrm>
                                            <a:off x="7077" y="2565"/>
                                            <a:ext cx="4307" cy="3233"/>
                                            <a:chOff x="7077" y="2565"/>
                                            <a:chExt cx="4307" cy="3233"/>
                                          </a:xfrm>
                                        </p:grpSpPr>
                                        <p:sp>
                                          <p:nvSpPr>
                                            <p:cNvPr id="38" name="Text Box 2780"/>
                                            <p:cNvSpPr txBox="1">
                                              <a:spLocks noChangeArrowheads="1"/>
                                            </p:cNvSpPr>
                                            <p:nvPr/>
                                          </p:nvSpPr>
                                          <p:spPr bwMode="auto">
                                            <a:xfrm>
                                              <a:off x="7493" y="3315"/>
                                              <a:ext cx="410" cy="432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noFill/>
                                            <a:ln w="9525">
                                              <a:noFill/>
                                              <a:miter lim="800000"/>
                                              <a:headEnd/>
                                              <a:tailEnd/>
                                            </a:ln>
                                          </p:spPr>
                                          <p:txBody>
                                            <a:bodyPr vert="horz" wrap="square" lIns="91440" tIns="45720" rIns="91440" bIns="45720" numCol="1" anchor="t" anchorCtr="0" compatLnSpc="1">
                                              <a:prstTxWarp prst="textNoShape">
                                                <a:avLst/>
                                              </a:prstTxWarp>
                                            </a:bodyPr>
                                            <a:lstStyle/>
                                            <a:p>
                                              <a:pPr marL="0" marR="0" lvl="0" indent="0" algn="l" defTabSz="914400" rtl="0" eaLnBrk="1" fontAlgn="base" latinLnBrk="0" hangingPunct="1">
                                                <a:lnSpc>
                                                  <a:spcPct val="100000"/>
                                                </a:lnSpc>
                                                <a:spcBef>
                                                  <a:spcPct val="0"/>
                                                </a:spcBef>
                                                <a:spcAft>
                                                  <a:spcPts val="1000"/>
                                                </a:spcAft>
                                                <a:buClrTx/>
                                                <a:buSzTx/>
                                                <a:buFontTx/>
                                                <a:buNone/>
                                                <a:tabLst/>
                                              </a:pPr>
                                              <a:r>
                                                <a:rPr kumimoji="0" lang="en-US" sz="1200" b="0" i="0" u="none" strike="noStrike" cap="none" normalizeH="0" baseline="0" smtClean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srgbClr val="000000"/>
                                                  </a:solidFill>
                                                  <a:effectLst/>
                                                  <a:latin typeface="Times New Roman" pitchFamily="18" charset="0"/>
                                                  <a:ea typeface="Arial" pitchFamily="34" charset="0"/>
                                                  <a:cs typeface="Arial" pitchFamily="34" charset="0"/>
                                                </a:rPr>
                                                <a:t>7</a:t>
                                              </a:r>
                                              <a:endParaRPr kumimoji="0" lang="en-US" sz="1800" b="0" i="0" u="none" strike="noStrike" cap="none" normalizeH="0" baseline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Arial" pitchFamily="34" charset="0"/>
                                                <a:cs typeface="Arial" pitchFamily="34" charset="0"/>
                                              </a:endParaRPr>
                                            </a:p>
                                          </p:txBody>
                                        </p:sp>
                                        <p:grpSp>
                                          <p:nvGrpSpPr>
                                            <p:cNvPr id="39" name="Group 2781"/>
                                            <p:cNvGrpSpPr>
                                              <a:grpSpLocks/>
                                            </p:cNvGrpSpPr>
                                            <p:nvPr/>
                                          </p:nvGrpSpPr>
                                          <p:grpSpPr bwMode="auto">
                                            <a:xfrm>
                                              <a:off x="7077" y="2565"/>
                                              <a:ext cx="4307" cy="3233"/>
                                              <a:chOff x="7077" y="2565"/>
                                              <a:chExt cx="4307" cy="3233"/>
                                            </a:xfrm>
                                          </p:grpSpPr>
                                          <p:sp>
                                            <p:nvSpPr>
                                              <p:cNvPr id="40" name="Text Box 2782"/>
                                              <p:cNvSpPr txBox="1">
                                                <a:spLocks noChangeArrowheads="1"/>
                                              </p:cNvSpPr>
                                              <p:nvPr/>
                                            </p:nvSpPr>
                                            <p:spPr bwMode="auto">
                                              <a:xfrm>
                                                <a:off x="7077" y="2565"/>
                                                <a:ext cx="832" cy="4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noFill/>
                                              <a:ln w="9525">
                                                <a:noFill/>
                                                <a:miter lim="800000"/>
                                                <a:headEnd/>
                                                <a:tailEnd/>
                                              </a:ln>
                                            </p:spPr>
                                            <p:txBody>
                                              <a:bodyPr vert="horz" wrap="square" lIns="91440" tIns="45720" rIns="91440" bIns="45720" numCol="1" anchor="t" anchorCtr="0" compatLnSpc="1">
                                                <a:prstTxWarp prst="textNoShape">
                                                  <a:avLst/>
                                                </a:prstTxWarp>
                                              </a:bodyPr>
                                              <a:lstStyle/>
                                              <a:p>
                                                <a:pPr marL="0" marR="0" lvl="0" indent="0" algn="l" defTabSz="914400" rtl="0" eaLnBrk="1" fontAlgn="base" latinLnBrk="0" hangingPunct="1">
                                                  <a:lnSpc>
                                                    <a:spcPct val="100000"/>
                                                  </a:lnSpc>
                                                  <a:spcBef>
                                                    <a:spcPct val="0"/>
                                                  </a:spcBef>
                                                  <a:spcAft>
                                                    <a:spcPts val="1000"/>
                                                  </a:spcAft>
                                                  <a:buClrTx/>
                                                  <a:buSzTx/>
                                                  <a:buFontTx/>
                                                  <a:buNone/>
                                                  <a:tabLst/>
                                                </a:pPr>
                                                <a:r>
                                                  <a:rPr kumimoji="0" lang="en-US" sz="1200" b="0" i="0" u="none" strike="noStrike" cap="none" normalizeH="0" baseline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srgbClr val="000000"/>
                                                    </a:solidFill>
                                                    <a:effectLst/>
                                                    <a:latin typeface="Times New Roman" pitchFamily="18" charset="0"/>
                                                    <a:ea typeface="Arial" pitchFamily="34" charset="0"/>
                                                    <a:cs typeface="Arial" pitchFamily="34" charset="0"/>
                                                  </a:rPr>
                                                  <a:t>Price</a:t>
                                                </a:r>
                                                <a:endParaRPr kumimoji="0" lang="en-US" sz="1800" b="0" i="0" u="none" strike="noStrike" cap="none" normalizeH="0" baseline="0" smtClean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schemeClr val="tx1"/>
                                                  </a:solidFill>
                                                  <a:effectLst/>
                                                  <a:latin typeface="Arial" pitchFamily="34" charset="0"/>
                                                  <a:cs typeface="Arial" pitchFamily="34" charset="0"/>
                                                </a:endParaRPr>
                                              </a:p>
                                            </p:txBody>
                                          </p:sp>
                                          <p:grpSp>
                                            <p:nvGrpSpPr>
                                              <p:cNvPr id="41" name="Group 2783"/>
                                              <p:cNvGrpSpPr>
                                                <a:grpSpLocks/>
                                              </p:cNvGrpSpPr>
                                              <p:nvPr/>
                                            </p:nvGrpSpPr>
                                            <p:grpSpPr bwMode="auto">
                                              <a:xfrm>
                                                <a:off x="7827" y="2755"/>
                                                <a:ext cx="3557" cy="3043"/>
                                                <a:chOff x="7827" y="2755"/>
                                                <a:chExt cx="3557" cy="3043"/>
                                              </a:xfrm>
                                            </p:grpSpPr>
                                            <p:sp>
                                              <p:nvSpPr>
                                                <p:cNvPr id="42" name="AutoShape 2784"/>
                                                <p:cNvSpPr>
                                                  <a:spLocks/>
                                                </p:cNvSpPr>
                                                <p:nvPr/>
                                              </p:nvSpPr>
                                              <p:spPr bwMode="auto">
                                                <a:xfrm rot="7614942">
                                                  <a:off x="8350" y="3534"/>
                                                  <a:ext cx="199" cy="397"/>
                                                </a:xfrm>
                                                <a:prstGeom prst="rightBrace">
                                                  <a:avLst>
                                                    <a:gd name="adj1" fmla="val 16625"/>
                                                    <a:gd name="adj2" fmla="val 50000"/>
                                                  </a:avLst>
                                                </a:prstGeom>
                                                <a:noFill/>
                                                <a:ln w="9525">
                                                  <a:solidFill>
                                                    <a:srgbClr val="000000"/>
                                                  </a:solidFill>
                                                  <a:round/>
                                                  <a:headEnd/>
                                                  <a:tailEnd/>
                                                </a:ln>
                                              </p:spPr>
                                              <p:txBody>
                                                <a:bodyPr vert="horz" wrap="square" lIns="91440" tIns="45720" rIns="91440" bIns="45720" numCol="1" anchor="ctr" anchorCtr="0" compatLnSpc="1">
                                                  <a:prstTxWarp prst="textNoShape">
                                                    <a:avLst/>
                                                  </a:prstTxWarp>
                                                </a:bodyPr>
                                                <a:lstStyle/>
                                                <a:p>
                                                  <a:endParaRPr lang="en-US"/>
                                                </a:p>
                                              </p:txBody>
                                            </p:sp>
                                            <p:grpSp>
                                              <p:nvGrpSpPr>
                                                <p:cNvPr id="43" name="Group 2785"/>
                                                <p:cNvGrpSpPr>
                                                  <a:grpSpLocks/>
                                                </p:cNvGrpSpPr>
                                                <p:nvPr/>
                                              </p:nvGrpSpPr>
                                              <p:grpSpPr bwMode="auto">
                                                <a:xfrm>
                                                  <a:off x="7827" y="2755"/>
                                                  <a:ext cx="3557" cy="3043"/>
                                                  <a:chOff x="7827" y="2755"/>
                                                  <a:chExt cx="3557" cy="3043"/>
                                                </a:xfrm>
                                              </p:grpSpPr>
                                              <p:sp>
                                                <p:nvSpPr>
                                                  <p:cNvPr id="44" name="Text Box 2786"/>
                                                  <p:cNvSpPr txBox="1">
                                                    <a:spLocks noChangeArrowheads="1"/>
                                                  </p:cNvSpPr>
                                                  <p:nvPr/>
                                                </p:nvSpPr>
                                                <p:spPr bwMode="auto">
                                                  <a:xfrm>
                                                    <a:off x="8634" y="2930"/>
                                                    <a:ext cx="1291" cy="433"/>
                                                  </a:xfrm>
                                                  <a:prstGeom prst="rect">
                                                    <a:avLst/>
                                                  </a:prstGeom>
                                                  <a:noFill/>
                                                  <a:ln w="9525">
                                                    <a:noFill/>
                                                    <a:miter lim="800000"/>
                                                    <a:headEnd/>
                                                    <a:tailEnd/>
                                                  </a:ln>
                                                </p:spPr>
                                                <p:txBody>
                                                  <a:bodyPr vert="horz" wrap="square" lIns="91440" tIns="45720" rIns="91440" bIns="45720" numCol="1" anchor="t" anchorCtr="0" compatLnSpc="1">
                                                    <a:prstTxWarp prst="textNoShape">
                                                      <a:avLst/>
                                                    </a:prstTxWarp>
                                                  </a:bodyPr>
                                                  <a:lstStyle/>
                                                  <a:p>
                                                    <a:pPr marL="0" marR="0" lvl="0" indent="0" algn="l" defTabSz="914400" rtl="0" eaLnBrk="1" fontAlgn="base" latinLnBrk="0" hangingPunct="1">
                                                      <a:lnSpc>
                                                        <a:spcPct val="100000"/>
                                                      </a:lnSpc>
                                                      <a:spcBef>
                                                        <a:spcPct val="0"/>
                                                      </a:spcBef>
                                                      <a:spcAft>
                                                        <a:spcPts val="1000"/>
                                                      </a:spcAft>
                                                      <a:buClrTx/>
                                                      <a:buSzTx/>
                                                      <a:buFontTx/>
                                                      <a:buNone/>
                                                      <a:tabLst/>
                                                    </a:pPr>
                                                    <a:r>
                                                      <a:rPr kumimoji="0" lang="en-US" sz="1200" b="1" i="0" u="none" strike="noStrike" cap="none" normalizeH="0" baseline="0" smtClean="0">
                                                        <a:ln>
                                                          <a:noFill/>
                                                        </a:ln>
                                                        <a:solidFill>
                                                          <a:srgbClr val="000000"/>
                                                        </a:solidFill>
                                                        <a:effectLst/>
                                                        <a:latin typeface="Times New Roman" pitchFamily="18" charset="0"/>
                                                        <a:ea typeface="Arial" pitchFamily="34" charset="0"/>
                                                        <a:cs typeface="Arial" pitchFamily="34" charset="0"/>
                                                      </a:rPr>
                                                      <a:t>E</a:t>
                                                    </a:r>
                                                    <a:r>
                                                      <a:rPr kumimoji="0" lang="en-US" sz="1200" b="1" i="0" u="none" strike="noStrike" cap="none" normalizeH="0" baseline="-25000" smtClean="0">
                                                        <a:ln>
                                                          <a:noFill/>
                                                        </a:ln>
                                                        <a:solidFill>
                                                          <a:srgbClr val="000000"/>
                                                        </a:solidFill>
                                                        <a:effectLst/>
                                                        <a:latin typeface="Times New Roman" pitchFamily="18" charset="0"/>
                                                        <a:ea typeface="Arial" pitchFamily="34" charset="0"/>
                                                        <a:cs typeface="Arial" pitchFamily="34" charset="0"/>
                                                      </a:rPr>
                                                      <a:t>D</a:t>
                                                    </a:r>
                                                    <a:r>
                                                      <a:rPr kumimoji="0" lang="en-US" sz="1200" b="1" i="0" u="none" strike="noStrike" cap="none" normalizeH="0" baseline="0" smtClean="0">
                                                        <a:ln>
                                                          <a:noFill/>
                                                        </a:ln>
                                                        <a:solidFill>
                                                          <a:srgbClr val="000000"/>
                                                        </a:solidFill>
                                                        <a:effectLst/>
                                                        <a:latin typeface="Times New Roman" pitchFamily="18" charset="0"/>
                                                        <a:ea typeface="Arial" pitchFamily="34" charset="0"/>
                                                        <a:cs typeface="Arial" pitchFamily="34" charset="0"/>
                                                      </a:rPr>
                                                      <a:t> &gt; 1</a:t>
                                                    </a:r>
                                                    <a:endParaRPr kumimoji="0" lang="en-US" sz="1800" b="0" i="0" u="none" strike="noStrike" cap="none" normalizeH="0" baseline="0" smtClean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schemeClr val="tx1"/>
                                                      </a:solidFill>
                                                      <a:effectLst/>
                                                      <a:latin typeface="Arial" pitchFamily="34" charset="0"/>
                                                      <a:cs typeface="Arial" pitchFamily="34" charset="0"/>
                                                    </a:endParaRPr>
                                                  </a:p>
                                                </p:txBody>
                                              </p:sp>
                                              <p:grpSp>
                                                <p:nvGrpSpPr>
                                                  <p:cNvPr id="45" name="Group 2787"/>
                                                  <p:cNvGrpSpPr>
                                                    <a:grpSpLocks/>
                                                  </p:cNvGrpSpPr>
                                                  <p:nvPr/>
                                                </p:nvGrpSpPr>
                                                <p:grpSpPr bwMode="auto">
                                                  <a:xfrm>
                                                    <a:off x="7827" y="2755"/>
                                                    <a:ext cx="3557" cy="3043"/>
                                                    <a:chOff x="7827" y="2755"/>
                                                    <a:chExt cx="3557" cy="3043"/>
                                                  </a:xfrm>
                                                </p:grpSpPr>
                                                <p:sp>
                                                  <p:nvSpPr>
                                                    <p:cNvPr id="46" name="Line 2788"/>
                                                    <p:cNvSpPr>
                                                      <a:spLocks noChangeShapeType="1"/>
                                                    </p:cNvSpPr>
                                                    <p:nvPr/>
                                                  </p:nvSpPr>
                                                  <p:spPr bwMode="auto">
                                                    <a:xfrm>
                                                      <a:off x="7911" y="3116"/>
                                                      <a:ext cx="3107" cy="2670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  <a:noFill/>
                                                    <a:ln w="12700">
                                                      <a:solidFill>
                                                        <a:srgbClr val="000000"/>
                                                      </a:solidFill>
                                                      <a:round/>
                                                      <a:headEnd/>
                                                      <a:tailEnd/>
                                                    </a:ln>
                                                  </p:spPr>
                                                  <p:txBody>
                                                    <a:bodyPr vert="horz" wrap="square" lIns="91440" tIns="45720" rIns="91440" bIns="45720" numCol="1" anchor="t" anchorCtr="0" compatLnSpc="1">
                                                      <a:prstTxWarp prst="textNoShape">
                                                        <a:avLst/>
                                                      </a:prstTxWarp>
                                                    </a:bodyPr>
                                                    <a:lstStyle/>
                                                    <a:p>
                                                      <a:endParaRPr lang="en-US"/>
                                                    </a:p>
                                                  </p:txBody>
                                                </p:sp>
                                                <p:sp>
                                                  <p:nvSpPr>
                                                    <p:cNvPr id="47" name="AutoShape 2789"/>
                                                    <p:cNvSpPr>
                                                      <a:spLocks/>
                                                    </p:cNvSpPr>
                                                    <p:nvPr/>
                                                  </p:nvSpPr>
                                                  <p:spPr bwMode="auto">
                                                    <a:xfrm rot="-2948595">
                                                      <a:off x="8671" y="2533"/>
                                                      <a:ext cx="397" cy="2086"/>
                                                    </a:xfrm>
                                                    <a:prstGeom prst="rightBrace">
                                                      <a:avLst>
                                                        <a:gd name="adj1" fmla="val 43787"/>
                                                        <a:gd name="adj2" fmla="val 50000"/>
                                                      </a:avLst>
                                                    </a:prstGeom>
                                                    <a:noFill/>
                                                    <a:ln w="9525">
                                                      <a:solidFill>
                                                        <a:srgbClr val="000000"/>
                                                      </a:solidFill>
                                                      <a:round/>
                                                      <a:headEnd/>
                                                      <a:tailEnd/>
                                                    </a:ln>
                                                  </p:spPr>
                                                  <p:txBody>
                                                    <a:bodyPr vert="horz" wrap="square" lIns="91440" tIns="45720" rIns="91440" bIns="45720" numCol="1" anchor="ctr" anchorCtr="0" compatLnSpc="1">
                                                      <a:prstTxWarp prst="textNoShape">
                                                        <a:avLst/>
                                                      </a:prstTxWarp>
                                                    </a:bodyPr>
                                                    <a:lstStyle/>
                                                    <a:p>
                                                      <a:endParaRPr lang="en-US"/>
                                                    </a:p>
                                                  </p:txBody>
                                                </p:sp>
                                                <p:sp>
                                                  <p:nvSpPr>
                                                    <p:cNvPr id="48" name="AutoShape 2790"/>
                                                    <p:cNvSpPr>
                                                      <a:spLocks/>
                                                    </p:cNvSpPr>
                                                    <p:nvPr/>
                                                  </p:nvSpPr>
                                                  <p:spPr bwMode="auto">
                                                    <a:xfrm rot="-2948595">
                                                      <a:off x="10235" y="3975"/>
                                                      <a:ext cx="398" cy="1900"/>
                                                    </a:xfrm>
                                                    <a:prstGeom prst="rightBrace">
                                                      <a:avLst>
                                                        <a:gd name="adj1" fmla="val 39782"/>
                                                        <a:gd name="adj2" fmla="val 50000"/>
                                                      </a:avLst>
                                                    </a:prstGeom>
                                                    <a:noFill/>
                                                    <a:ln w="9525">
                                                      <a:solidFill>
                                                        <a:srgbClr val="000000"/>
                                                      </a:solidFill>
                                                      <a:round/>
                                                      <a:headEnd/>
                                                      <a:tailEnd/>
                                                    </a:ln>
                                                  </p:spPr>
                                                  <p:txBody>
                                                    <a:bodyPr vert="horz" wrap="square" lIns="91440" tIns="45720" rIns="91440" bIns="45720" numCol="1" anchor="ctr" anchorCtr="0" compatLnSpc="1">
                                                      <a:prstTxWarp prst="textNoShape">
                                                        <a:avLst/>
                                                      </a:prstTxWarp>
                                                    </a:bodyPr>
                                                    <a:lstStyle/>
                                                    <a:p>
                                                      <a:endParaRPr lang="en-US"/>
                                                    </a:p>
                                                  </p:txBody>
                                                </p:sp>
                                                <p:sp>
                                                  <p:nvSpPr>
                                                    <p:cNvPr id="49" name="Freeform 2791"/>
                                                    <p:cNvSpPr>
                                                      <a:spLocks/>
                                                    </p:cNvSpPr>
                                                    <p:nvPr/>
                                                  </p:nvSpPr>
                                                  <p:spPr bwMode="auto">
                                                    <a:xfrm>
                                                      <a:off x="9250" y="3561"/>
                                                      <a:ext cx="663" cy="1043"/>
                                                    </a:xfrm>
                                                    <a:custGeom>
                                                      <a:avLst/>
                                                      <a:gdLst>
                                                        <a:gd name="T0" fmla="*/ 549 w 320"/>
                                                        <a:gd name="T1" fmla="*/ 1850 h 504"/>
                                                        <a:gd name="T2" fmla="*/ 137 w 320"/>
                                                        <a:gd name="T3" fmla="*/ 1850 h 504"/>
                                                        <a:gd name="T4" fmla="*/ 1374 w 320"/>
                                                        <a:gd name="T5" fmla="*/ 0 h 504"/>
                                                        <a:gd name="T6" fmla="*/ 0 60000 65536"/>
                                                        <a:gd name="T7" fmla="*/ 0 60000 65536"/>
                                                        <a:gd name="T8" fmla="*/ 0 60000 65536"/>
                                                      </a:gdLst>
                                                      <a:ahLst/>
                                                      <a:cxnLst>
                                                        <a:cxn ang="T6">
                                                          <a:pos x="T0" y="T1"/>
                                                        </a:cxn>
                                                        <a:cxn ang="T7">
                                                          <a:pos x="T2" y="T3"/>
                                                        </a:cxn>
                                                        <a:cxn ang="T8">
                                                          <a:pos x="T4" y="T5"/>
                                                        </a:cxn>
                                                      </a:cxnLst>
                                                      <a:rect l="0" t="0" r="r" b="b"/>
                                                      <a:pathLst>
                                                        <a:path w="320" h="504">
                                                          <a:moveTo>
                                                            <a:pt x="128" y="432"/>
                                                          </a:moveTo>
                                                          <a:cubicBezTo>
                                                            <a:pt x="64" y="468"/>
                                                            <a:pt x="0" y="504"/>
                                                            <a:pt x="32" y="432"/>
                                                          </a:cubicBezTo>
                                                          <a:cubicBezTo>
                                                            <a:pt x="64" y="360"/>
                                                            <a:pt x="280" y="48"/>
                                                            <a:pt x="320" y="0"/>
                                                          </a:cubicBezTo>
                                                        </a:path>
                                                      </a:pathLst>
                                                    </a:custGeom>
                                                    <a:noFill/>
                                                    <a:ln w="9525">
                                                      <a:solidFill>
                                                        <a:srgbClr val="000000"/>
                                                      </a:solidFill>
                                                      <a:round/>
                                                      <a:headEnd type="triangle" w="med" len="med"/>
                                                      <a:tailEnd/>
                                                    </a:ln>
                                                  </p:spPr>
                                                  <p:txBody>
                                                    <a:bodyPr vert="horz" wrap="square" lIns="91440" tIns="45720" rIns="91440" bIns="45720" numCol="1" anchor="ctr" anchorCtr="0" compatLnSpc="1">
                                                      <a:prstTxWarp prst="textNoShape">
                                                        <a:avLst/>
                                                      </a:prstTxWarp>
                                                    </a:bodyPr>
                                                    <a:lstStyle/>
                                                    <a:p>
                                                      <a:endParaRPr lang="en-US"/>
                                                    </a:p>
                                                  </p:txBody>
                                                </p:sp>
                                                <p:sp>
                                                  <p:nvSpPr>
                                                    <p:cNvPr id="50" name="Line 2792"/>
                                                    <p:cNvSpPr>
                                                      <a:spLocks noChangeShapeType="1"/>
                                                    </p:cNvSpPr>
                                                    <p:nvPr/>
                                                  </p:nvSpPr>
                                                  <p:spPr bwMode="auto">
                                                    <a:xfrm rot="-5400000">
                                                      <a:off x="6389" y="4271"/>
                                                      <a:ext cx="3031" cy="0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  <a:noFill/>
                                                    <a:ln w="12700">
                                                      <a:solidFill>
                                                        <a:srgbClr val="000000"/>
                                                      </a:solidFill>
                                                      <a:round/>
                                                      <a:headEnd/>
                                                      <a:tailEnd/>
                                                    </a:ln>
                                                  </p:spPr>
                                                  <p:txBody>
                                                    <a:bodyPr vert="horz" wrap="square" lIns="91440" tIns="45720" rIns="91440" bIns="45720" numCol="1" anchor="t" anchorCtr="0" compatLnSpc="1">
                                                      <a:prstTxWarp prst="textNoShape">
                                                        <a:avLst/>
                                                      </a:prstTxWarp>
                                                    </a:bodyPr>
                                                    <a:lstStyle/>
                                                    <a:p>
                                                      <a:endParaRPr lang="en-US"/>
                                                    </a:p>
                                                  </p:txBody>
                                                </p:sp>
                                                <p:cxnSp>
                                                  <p:nvCxnSpPr>
                                                    <p:cNvPr id="51" name="AutoShape 2793"/>
                                                    <p:cNvCxnSpPr>
                                                      <a:cxnSpLocks noChangeShapeType="1"/>
                                                    </p:cNvCxnSpPr>
                                                    <p:nvPr/>
                                                  </p:nvCxnSpPr>
                                                  <p:spPr bwMode="auto">
                                                    <a:xfrm>
                                                      <a:off x="7837" y="5798"/>
                                                      <a:ext cx="3446" cy="0"/>
                                                    </a:xfrm>
                                                    <a:prstGeom prst="straightConnector1">
                                                      <a:avLst/>
                                                    </a:prstGeom>
                                                    <a:noFill/>
                                                    <a:ln w="9525">
                                                      <a:solidFill>
                                                        <a:srgbClr val="000000"/>
                                                      </a:solidFill>
                                                      <a:round/>
                                                      <a:headEnd/>
                                                      <a:tailEnd type="triangle" w="med" len="med"/>
                                                    </a:ln>
                                                  </p:spPr>
                                                </p:cxnSp>
                                              </p:grpSp>
                                            </p:grpSp>
                                          </p:grpSp>
                                        </p:grpSp>
                                      </p:grpSp>
                                    </p:grp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</p:grpSp>
                  </p:grpSp>
                </p:grpSp>
              </p:grpSp>
            </p:grpSp>
          </p:grpSp>
        </p:grpSp>
        <p:sp>
          <p:nvSpPr>
            <p:cNvPr id="4" name="Rectangle 1985"/>
            <p:cNvSpPr>
              <a:spLocks noChangeArrowheads="1"/>
            </p:cNvSpPr>
            <p:nvPr/>
          </p:nvSpPr>
          <p:spPr bwMode="auto">
            <a:xfrm>
              <a:off x="3891" y="15177"/>
              <a:ext cx="158" cy="20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720082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9pPr>
          </a:lstStyle>
          <a:p>
            <a:pPr eaLnBrk="1" hangingPunct="1"/>
            <a:fld id="{E18403F6-8271-4077-83BF-4EBAFA2F2B24}" type="slidenum">
              <a:rPr kumimoji="0" lang="zh-TW" altLang="en-US"/>
              <a:pPr eaLnBrk="1" hangingPunct="1"/>
              <a:t>12</a:t>
            </a:fld>
            <a:endParaRPr kumimoji="0" lang="en-US" altLang="zh-TW"/>
          </a:p>
        </p:txBody>
      </p:sp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z="4000"/>
              <a:t>Factors Affecting the Own Price Elasticity</a:t>
            </a:r>
          </a:p>
        </p:txBody>
      </p:sp>
      <p:sp>
        <p:nvSpPr>
          <p:cNvPr id="6148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82432" y="2075983"/>
            <a:ext cx="11626932" cy="450783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zh-TW" sz="2800" dirty="0" smtClean="0"/>
              <a:t>Available substitutes</a:t>
            </a:r>
          </a:p>
          <a:p>
            <a:pPr lvl="1" eaLnBrk="1" hangingPunct="1"/>
            <a:r>
              <a:rPr lang="en-US" altLang="zh-TW" sz="1800" dirty="0"/>
              <a:t>The more substitutes available for the good, the more elastic the demand for it. A price increase leads consumers to substitute toward another product, thus reducing considerably the quantity demanded of the good.</a:t>
            </a:r>
          </a:p>
          <a:p>
            <a:pPr lvl="1" eaLnBrk="1" hangingPunct="1"/>
            <a:r>
              <a:rPr lang="en-US" altLang="zh-TW" sz="1800" dirty="0"/>
              <a:t>When there are few close substitutes, demand tends to be relatively inelastic</a:t>
            </a:r>
            <a:r>
              <a:rPr lang="en-US" altLang="zh-TW" sz="2400" dirty="0" smtClean="0"/>
              <a:t>.</a:t>
            </a:r>
          </a:p>
          <a:p>
            <a:pPr eaLnBrk="1" hangingPunct="1"/>
            <a:r>
              <a:rPr lang="en-US" altLang="zh-TW" sz="2800" dirty="0" smtClean="0"/>
              <a:t>Time</a:t>
            </a:r>
          </a:p>
          <a:p>
            <a:pPr lvl="1" eaLnBrk="1" hangingPunct="1"/>
            <a:r>
              <a:rPr lang="en-US" altLang="zh-TW" sz="1800" dirty="0"/>
              <a:t>Demand tends to be more inelastic in the short term than in the long term.</a:t>
            </a:r>
          </a:p>
          <a:p>
            <a:pPr lvl="1" eaLnBrk="1" hangingPunct="1"/>
            <a:r>
              <a:rPr lang="en-US" altLang="zh-TW" sz="1800" dirty="0"/>
              <a:t>The more time consumers have to react to a price change, the more elastic the demand for the good. Time allows the consumer to seek out available substitutes</a:t>
            </a:r>
          </a:p>
          <a:p>
            <a:pPr eaLnBrk="1" hangingPunct="1"/>
            <a:r>
              <a:rPr lang="en-US" altLang="zh-TW" sz="2800" dirty="0" smtClean="0"/>
              <a:t>Expenditure share</a:t>
            </a:r>
          </a:p>
          <a:p>
            <a:pPr lvl="1" eaLnBrk="1" hangingPunct="1"/>
            <a:r>
              <a:rPr lang="en-US" altLang="zh-TW" sz="1800" dirty="0"/>
              <a:t>Goods that comprise a relatively small share of consumers’ budgets tend to be more inelastic than goods for which consumers spend a sizable portion of their incomes.</a:t>
            </a:r>
          </a:p>
          <a:p>
            <a:pPr eaLnBrk="1" hangingPunct="1"/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53876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9pPr>
          </a:lstStyle>
          <a:p>
            <a:pPr eaLnBrk="1" hangingPunct="1"/>
            <a:fld id="{BF8DBECE-2228-46C3-A878-B2FA9EEE8361}" type="slidenum">
              <a:rPr kumimoji="0" lang="zh-TW" altLang="en-US"/>
              <a:pPr eaLnBrk="1" hangingPunct="1"/>
              <a:t>13</a:t>
            </a:fld>
            <a:endParaRPr kumimoji="0" lang="en-US" altLang="zh-TW"/>
          </a:p>
        </p:txBody>
      </p:sp>
      <p:sp>
        <p:nvSpPr>
          <p:cNvPr id="921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Cross-Price Elasticity</a:t>
            </a:r>
          </a:p>
        </p:txBody>
      </p:sp>
      <p:sp>
        <p:nvSpPr>
          <p:cNvPr id="9220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49179" y="2438400"/>
            <a:ext cx="11053010" cy="405865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dirty="0" smtClean="0"/>
              <a:t>Cross-price elasticity: A measure of the responsiveness of the demand for a good to changes in the price of a related good; the percentage change in the quantity demanded of one good divided by the percentage change in the price of a related good.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 smtClean="0"/>
              <a:t>The cross-price elasticity is positive whenever goods are substitutes.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 smtClean="0"/>
              <a:t>The cross-price elasticity is negative whenever goods are complements.</a:t>
            </a:r>
          </a:p>
        </p:txBody>
      </p:sp>
    </p:spTree>
    <p:extLst>
      <p:ext uri="{BB962C8B-B14F-4D97-AF65-F5344CB8AC3E}">
        <p14:creationId xmlns:p14="http://schemas.microsoft.com/office/powerpoint/2010/main" xmlns="" val="362885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9pPr>
          </a:lstStyle>
          <a:p>
            <a:pPr eaLnBrk="1" hangingPunct="1"/>
            <a:fld id="{A67D40AF-3C8A-493E-9028-B843897592C9}" type="slidenum">
              <a:rPr kumimoji="0" lang="zh-TW" altLang="en-US"/>
              <a:pPr eaLnBrk="1" hangingPunct="1"/>
              <a:t>14</a:t>
            </a:fld>
            <a:endParaRPr kumimoji="0" lang="en-US" altLang="zh-TW"/>
          </a:p>
        </p:txBody>
      </p:sp>
      <p:sp>
        <p:nvSpPr>
          <p:cNvPr id="1024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Income Elasticity</a:t>
            </a:r>
          </a:p>
        </p:txBody>
      </p:sp>
      <p:sp>
        <p:nvSpPr>
          <p:cNvPr id="10244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33709" y="2338136"/>
            <a:ext cx="11549897" cy="4174959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dirty="0" smtClean="0"/>
              <a:t>Income elasticity: A measure of the responsiveness of the demand for a good to changes in consumer income; the percentage change in quantity demanded divided by the percentage change in income.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 smtClean="0"/>
              <a:t>The income elasticity is positive whenever the good is a normal good.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 smtClean="0"/>
              <a:t>The income elasticity is negative whenever the good is an inferior good.</a:t>
            </a:r>
          </a:p>
        </p:txBody>
      </p:sp>
    </p:spTree>
    <p:extLst>
      <p:ext uri="{BB962C8B-B14F-4D97-AF65-F5344CB8AC3E}">
        <p14:creationId xmlns:p14="http://schemas.microsoft.com/office/powerpoint/2010/main" xmlns="" val="80693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9pPr>
          </a:lstStyle>
          <a:p>
            <a:pPr eaLnBrk="1" hangingPunct="1"/>
            <a:fld id="{3A25A44F-C574-4E08-9252-8F6495B400ED}" type="slidenum">
              <a:rPr kumimoji="0" lang="zh-TW" altLang="en-US"/>
              <a:pPr eaLnBrk="1" hangingPunct="1"/>
              <a:t>15</a:t>
            </a:fld>
            <a:endParaRPr kumimoji="0" lang="en-US" altLang="zh-TW"/>
          </a:p>
        </p:txBody>
      </p:sp>
      <p:sp>
        <p:nvSpPr>
          <p:cNvPr id="1126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Advertising Elasticity</a:t>
            </a:r>
          </a:p>
        </p:txBody>
      </p:sp>
      <p:sp>
        <p:nvSpPr>
          <p:cNvPr id="11268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0321" y="2336873"/>
            <a:ext cx="10244353" cy="372704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TW" sz="2800" dirty="0" smtClean="0"/>
              <a:t>The own advertising elasticity of demand for good X defines the percentage change in the consumption of X that results from a given percentage change in advertising spent on X.</a:t>
            </a:r>
          </a:p>
        </p:txBody>
      </p:sp>
    </p:spTree>
    <p:extLst>
      <p:ext uri="{BB962C8B-B14F-4D97-AF65-F5344CB8AC3E}">
        <p14:creationId xmlns:p14="http://schemas.microsoft.com/office/powerpoint/2010/main" xmlns="" val="160364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>
          <a:xfrm>
            <a:off x="488025" y="612201"/>
            <a:ext cx="11387667" cy="1143000"/>
          </a:xfrm>
        </p:spPr>
        <p:txBody>
          <a:bodyPr/>
          <a:lstStyle/>
          <a:p>
            <a:pPr algn="l"/>
            <a:r>
              <a:rPr lang="en-US" altLang="en-US" dirty="0" smtClean="0"/>
              <a:t>Example 01: Mobile Phones</a:t>
            </a:r>
            <a:endParaRPr lang="tr-TR" altLang="en-US" sz="3200" dirty="0"/>
          </a:p>
        </p:txBody>
      </p:sp>
      <p:sp>
        <p:nvSpPr>
          <p:cNvPr id="195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9pPr>
          </a:lstStyle>
          <a:p>
            <a:pPr eaLnBrk="1" hangingPunct="1"/>
            <a:fld id="{A7D1309A-11EE-4C2D-ABC4-D3AD0554FA29}" type="slidenum">
              <a:rPr kumimoji="0" lang="zh-TW" altLang="en-US"/>
              <a:pPr eaLnBrk="1" hangingPunct="1"/>
              <a:t>16</a:t>
            </a:fld>
            <a:endParaRPr kumimoji="0" lang="en-US" altLang="zh-TW"/>
          </a:p>
        </p:txBody>
      </p:sp>
      <p:sp>
        <p:nvSpPr>
          <p:cNvPr id="2" name="Rectangle 1"/>
          <p:cNvSpPr/>
          <p:nvPr/>
        </p:nvSpPr>
        <p:spPr>
          <a:xfrm>
            <a:off x="888643" y="2446987"/>
            <a:ext cx="1040612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The Demand of </a:t>
            </a:r>
            <a:r>
              <a:rPr lang="en-GB" dirty="0" err="1"/>
              <a:t>Axiaatar</a:t>
            </a:r>
            <a:r>
              <a:rPr lang="en-GB" dirty="0"/>
              <a:t> (Q</a:t>
            </a:r>
            <a:r>
              <a:rPr lang="en-GB" baseline="-25000" dirty="0"/>
              <a:t>A</a:t>
            </a:r>
            <a:r>
              <a:rPr lang="en-GB" dirty="0"/>
              <a:t>), which is a well-known mobile phone, depends upon the price of an </a:t>
            </a:r>
            <a:r>
              <a:rPr lang="en-GB" dirty="0" err="1"/>
              <a:t>Axiaatar</a:t>
            </a:r>
            <a:r>
              <a:rPr lang="en-GB" dirty="0"/>
              <a:t> phone (P</a:t>
            </a:r>
            <a:r>
              <a:rPr lang="en-GB" baseline="-25000" dirty="0"/>
              <a:t>A</a:t>
            </a:r>
            <a:r>
              <a:rPr lang="en-GB" dirty="0"/>
              <a:t>), average daily income of people (Y) and price of </a:t>
            </a:r>
            <a:r>
              <a:rPr lang="en-GB" dirty="0" err="1"/>
              <a:t>Boppo</a:t>
            </a:r>
            <a:r>
              <a:rPr lang="en-GB" dirty="0"/>
              <a:t> phone (P</a:t>
            </a:r>
            <a:r>
              <a:rPr lang="en-GB" baseline="-25000" dirty="0"/>
              <a:t>B</a:t>
            </a:r>
            <a:r>
              <a:rPr lang="en-GB" dirty="0"/>
              <a:t>). Demand for Q</a:t>
            </a:r>
            <a:r>
              <a:rPr lang="en-GB" baseline="-25000" dirty="0"/>
              <a:t>A</a:t>
            </a:r>
            <a:r>
              <a:rPr lang="en-GB" dirty="0"/>
              <a:t> is given by the equation below; </a:t>
            </a:r>
            <a:endParaRPr lang="en-US" dirty="0"/>
          </a:p>
          <a:p>
            <a:endParaRPr lang="en-GB" dirty="0" smtClean="0"/>
          </a:p>
          <a:p>
            <a:r>
              <a:rPr lang="en-GB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		Q</a:t>
            </a:r>
            <a:r>
              <a:rPr lang="en-GB" b="1" baseline="-25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en-GB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GB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= 60000 – 8P</a:t>
            </a:r>
            <a:r>
              <a:rPr lang="en-GB" b="1" baseline="-2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en-GB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+ 3Y – 2P</a:t>
            </a:r>
            <a:r>
              <a:rPr lang="en-GB" b="1" baseline="-2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</a:t>
            </a:r>
            <a:endParaRPr lang="en-US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GB" dirty="0" smtClean="0"/>
          </a:p>
          <a:p>
            <a:r>
              <a:rPr lang="en-GB" dirty="0" smtClean="0"/>
              <a:t>	Assume </a:t>
            </a:r>
            <a:r>
              <a:rPr lang="en-GB" dirty="0"/>
              <a:t>that, P</a:t>
            </a:r>
            <a:r>
              <a:rPr lang="en-GB" baseline="-25000" dirty="0"/>
              <a:t>A</a:t>
            </a:r>
            <a:r>
              <a:rPr lang="en-GB" dirty="0"/>
              <a:t> is Rs.3000, Y is Rs.4000 and P</a:t>
            </a:r>
            <a:r>
              <a:rPr lang="en-GB" baseline="-25000" dirty="0"/>
              <a:t>B </a:t>
            </a:r>
            <a:r>
              <a:rPr lang="en-GB" dirty="0"/>
              <a:t>is Rs.2000.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dirty="0"/>
              <a:t>Find the value of quantity demanded of </a:t>
            </a:r>
            <a:r>
              <a:rPr lang="en-GB" dirty="0" err="1"/>
              <a:t>Axiaatar</a:t>
            </a:r>
            <a:r>
              <a:rPr lang="en-GB" dirty="0"/>
              <a:t> and the price elasticity of demand at that quantity. 					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dirty="0" smtClean="0"/>
              <a:t>Calculate </a:t>
            </a:r>
            <a:r>
              <a:rPr lang="en-GB" dirty="0"/>
              <a:t>Income elasticity of demand and Cross price elasticity of demand.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dirty="0" smtClean="0"/>
              <a:t>Interpret </a:t>
            </a:r>
            <a:r>
              <a:rPr lang="en-GB" dirty="0"/>
              <a:t>the above results and state how the interpretation would affect the decisions of </a:t>
            </a:r>
            <a:r>
              <a:rPr lang="en-GB" dirty="0" err="1"/>
              <a:t>Axiaatar’s</a:t>
            </a:r>
            <a:r>
              <a:rPr lang="en-GB" dirty="0"/>
              <a:t> managers.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41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BA57-EB5B-430A-BA55-830FEE796AD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Demand Estimation</a:t>
            </a:r>
            <a:endParaRPr lang="en-US" alt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28850"/>
            <a:ext cx="11578805" cy="447675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2800" i="1" dirty="0"/>
              <a:t>Estimation </a:t>
            </a:r>
            <a:r>
              <a:rPr lang="en-US" altLang="en-US" sz="2800" dirty="0"/>
              <a:t>attempts to quantify the links between the level of demand for a product and the variables which determine it</a:t>
            </a:r>
            <a:r>
              <a:rPr lang="en-US" altLang="en-US" sz="2800" dirty="0" smtClean="0"/>
              <a:t>.</a:t>
            </a:r>
          </a:p>
          <a:p>
            <a:r>
              <a:rPr lang="en-GB" altLang="en-US" sz="2800" dirty="0"/>
              <a:t>To use these important demand relationship in decision analysis, we need empirically to estimate the structural form and parameters of the demand function-</a:t>
            </a:r>
            <a:r>
              <a:rPr lang="en-GB" altLang="en-US" sz="2800" b="1" i="1" dirty="0"/>
              <a:t>Demand Estimation</a:t>
            </a:r>
            <a:r>
              <a:rPr lang="en-GB" altLang="en-US" sz="2800" dirty="0" smtClean="0"/>
              <a:t>.</a:t>
            </a:r>
          </a:p>
          <a:p>
            <a:pPr marL="0" indent="0">
              <a:buNone/>
            </a:pPr>
            <a:r>
              <a:rPr lang="en-US" altLang="en-US" sz="2800" dirty="0" smtClean="0"/>
              <a:t>						</a:t>
            </a:r>
            <a:r>
              <a:rPr lang="tr-TR" altLang="en-US" sz="2800" dirty="0" smtClean="0"/>
              <a:t>Q</a:t>
            </a:r>
            <a:r>
              <a:rPr lang="tr-TR" altLang="en-US" sz="2800" baseline="-25000" dirty="0" smtClean="0"/>
              <a:t>dx</a:t>
            </a:r>
            <a:r>
              <a:rPr lang="tr-TR" altLang="en-US" sz="2800" dirty="0"/>
              <a:t>= (P, I, P</a:t>
            </a:r>
            <a:r>
              <a:rPr lang="tr-TR" altLang="en-US" sz="2800" baseline="-25000" dirty="0"/>
              <a:t>c</a:t>
            </a:r>
            <a:r>
              <a:rPr lang="tr-TR" altLang="en-US" sz="2800" dirty="0"/>
              <a:t>, P</a:t>
            </a:r>
            <a:r>
              <a:rPr lang="tr-TR" altLang="en-US" sz="2800" baseline="-25000" dirty="0"/>
              <a:t>s</a:t>
            </a:r>
            <a:r>
              <a:rPr lang="tr-TR" altLang="en-US" sz="2800" dirty="0"/>
              <a:t>, T)</a:t>
            </a:r>
            <a:endParaRPr lang="en-GB" altLang="en-US" sz="2800" dirty="0"/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 err="1" smtClean="0"/>
              <a:t>Eg</a:t>
            </a:r>
            <a:r>
              <a:rPr lang="en-US" altLang="en-US" sz="2800" dirty="0" smtClean="0"/>
              <a:t>- The </a:t>
            </a:r>
            <a:r>
              <a:rPr lang="en-US" altLang="en-US" sz="2800" dirty="0"/>
              <a:t>demand for hotel rooms depends upon:</a:t>
            </a:r>
          </a:p>
          <a:p>
            <a:pPr lvl="1"/>
            <a:r>
              <a:rPr lang="en-US" altLang="en-US" sz="2400" dirty="0"/>
              <a:t>their price</a:t>
            </a:r>
          </a:p>
          <a:p>
            <a:pPr lvl="1"/>
            <a:r>
              <a:rPr lang="en-US" altLang="en-US" sz="2400" dirty="0"/>
              <a:t>the price of bed and breakfast </a:t>
            </a:r>
            <a:r>
              <a:rPr lang="en-US" altLang="en-US" sz="2400" dirty="0" smtClean="0"/>
              <a:t>accommodation</a:t>
            </a:r>
            <a:endParaRPr lang="en-US" altLang="en-US" sz="2400" dirty="0"/>
          </a:p>
          <a:p>
            <a:pPr lvl="1"/>
            <a:r>
              <a:rPr lang="en-US" altLang="en-US" sz="2400" dirty="0"/>
              <a:t>household incomes in visitors’ home countries</a:t>
            </a:r>
          </a:p>
          <a:p>
            <a:pPr lvl="1"/>
            <a:r>
              <a:rPr lang="en-US" altLang="en-US" sz="2400" dirty="0"/>
              <a:t>natural events (the weather, foot-and-mouth disease)</a:t>
            </a:r>
          </a:p>
        </p:txBody>
      </p:sp>
    </p:spTree>
    <p:extLst>
      <p:ext uri="{BB962C8B-B14F-4D97-AF65-F5344CB8AC3E}">
        <p14:creationId xmlns:p14="http://schemas.microsoft.com/office/powerpoint/2010/main" xmlns="" val="181721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ACF3-2672-4F55-A2F9-A130C2A63ED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0593" y="932914"/>
            <a:ext cx="6326188" cy="608013"/>
          </a:xfrm>
        </p:spPr>
        <p:txBody>
          <a:bodyPr/>
          <a:lstStyle/>
          <a:p>
            <a:r>
              <a:rPr lang="en-US" altLang="en-US" sz="2800" dirty="0"/>
              <a:t>Demand </a:t>
            </a:r>
            <a:r>
              <a:rPr lang="en-US" altLang="en-US" sz="2800" dirty="0" smtClean="0"/>
              <a:t>Estimation continued…</a:t>
            </a:r>
            <a:endParaRPr lang="en-US" altLang="en-US" sz="2800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133" y="2331881"/>
            <a:ext cx="10077450" cy="39433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tr-TR" altLang="en-US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 general, we will seek the answer for the following qustions: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en-US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tr-TR" altLang="en-US" dirty="0"/>
              <a:t>How much will the revenue of the firm change after increasing the price of the commodity?</a:t>
            </a:r>
          </a:p>
          <a:p>
            <a:pPr>
              <a:lnSpc>
                <a:spcPct val="80000"/>
              </a:lnSpc>
            </a:pPr>
            <a:r>
              <a:rPr lang="tr-TR" altLang="en-US" dirty="0"/>
              <a:t>How much will the quantity demanded of the commodity increase if consumers’ income increase</a:t>
            </a:r>
          </a:p>
          <a:p>
            <a:pPr>
              <a:lnSpc>
                <a:spcPct val="80000"/>
              </a:lnSpc>
            </a:pPr>
            <a:r>
              <a:rPr lang="tr-TR" altLang="en-US" dirty="0"/>
              <a:t>What if the firms double its ads expenditure?</a:t>
            </a:r>
          </a:p>
          <a:p>
            <a:pPr>
              <a:lnSpc>
                <a:spcPct val="80000"/>
              </a:lnSpc>
            </a:pPr>
            <a:r>
              <a:rPr lang="tr-TR" altLang="en-US" dirty="0"/>
              <a:t>What if the competitors lower their prices?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tr-TR" altLang="en-US" dirty="0" smtClean="0"/>
              <a:t>Firms </a:t>
            </a:r>
            <a:r>
              <a:rPr lang="tr-TR" altLang="en-US" dirty="0"/>
              <a:t>should know the </a:t>
            </a:r>
            <a:r>
              <a:rPr lang="tr-TR" altLang="en-US" dirty="0" smtClean="0"/>
              <a:t>answers</a:t>
            </a:r>
            <a:r>
              <a:rPr lang="en-US" altLang="en-US" dirty="0" smtClean="0"/>
              <a:t> for </a:t>
            </a:r>
            <a:r>
              <a:rPr lang="tr-TR" altLang="en-US" dirty="0" smtClean="0"/>
              <a:t> </a:t>
            </a:r>
            <a:r>
              <a:rPr lang="tr-TR" altLang="en-US" dirty="0"/>
              <a:t>the </a:t>
            </a:r>
            <a:r>
              <a:rPr lang="tr-TR" altLang="en-US" dirty="0" smtClean="0"/>
              <a:t>above</a:t>
            </a:r>
            <a:r>
              <a:rPr lang="en-US" altLang="en-US" dirty="0" smtClean="0"/>
              <a:t> </a:t>
            </a:r>
            <a:r>
              <a:rPr lang="tr-TR" altLang="en-US" dirty="0" smtClean="0"/>
              <a:t>mentioned </a:t>
            </a:r>
            <a:r>
              <a:rPr lang="tr-TR" altLang="en-US" dirty="0"/>
              <a:t>questions if they want to achieve the objective of maximizing thier value.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53362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0F39-1A00-4A84-9DD6-830FBC04931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858055" y="1063416"/>
            <a:ext cx="6597650" cy="534988"/>
          </a:xfrm>
        </p:spPr>
        <p:txBody>
          <a:bodyPr/>
          <a:lstStyle/>
          <a:p>
            <a:r>
              <a:rPr lang="en-US" altLang="en-US" sz="2800" dirty="0"/>
              <a:t>The Identification Problem</a:t>
            </a:r>
            <a:endParaRPr lang="en-GB" altLang="en-US" sz="2800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2228850"/>
            <a:ext cx="11750256" cy="44196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tr-TR" altLang="en-US" sz="2100" dirty="0"/>
              <a:t>The demand curve for a commodity is generally estimated from market data on the quantity purchased of the commodity at various price over time (i.e. Time-series data) or various consuming units at one point in time (i.e. Cross-sectional data).</a:t>
            </a:r>
          </a:p>
          <a:p>
            <a:pPr algn="just">
              <a:lnSpc>
                <a:spcPct val="150000"/>
              </a:lnSpc>
            </a:pPr>
            <a:r>
              <a:rPr lang="tr-TR" altLang="en-US" sz="2100" dirty="0"/>
              <a:t>Simply joinning </a:t>
            </a:r>
            <a:r>
              <a:rPr lang="en-GB" altLang="en-US" sz="2100" dirty="0"/>
              <a:t>priced-quantity</a:t>
            </a:r>
            <a:r>
              <a:rPr lang="tr-TR" altLang="en-US" sz="2100" dirty="0"/>
              <a:t> observations on a graph does not generate the demand curve for a commodity. The reason is that each </a:t>
            </a:r>
            <a:r>
              <a:rPr lang="en-GB" altLang="en-US" sz="2100" dirty="0"/>
              <a:t>priced-quantity</a:t>
            </a:r>
            <a:r>
              <a:rPr lang="tr-TR" altLang="en-US" sz="2100" dirty="0"/>
              <a:t> observation is given by </a:t>
            </a:r>
            <a:r>
              <a:rPr lang="en-GB" altLang="en-US" sz="2100" dirty="0"/>
              <a:t>the intersection of </a:t>
            </a:r>
            <a:r>
              <a:rPr lang="tr-TR" altLang="en-US" sz="2100" dirty="0"/>
              <a:t>a </a:t>
            </a:r>
            <a:r>
              <a:rPr lang="en-GB" altLang="en-US" sz="2100" dirty="0"/>
              <a:t>different and unobserved demand and supply curve</a:t>
            </a:r>
            <a:r>
              <a:rPr lang="tr-TR" altLang="en-US" sz="2100" dirty="0"/>
              <a:t> of commodity.</a:t>
            </a:r>
          </a:p>
          <a:p>
            <a:pPr algn="just">
              <a:lnSpc>
                <a:spcPct val="150000"/>
              </a:lnSpc>
            </a:pPr>
            <a:r>
              <a:rPr lang="tr-TR" altLang="en-US" sz="2100" dirty="0"/>
              <a:t>In other words, </a:t>
            </a:r>
            <a:r>
              <a:rPr lang="en-GB" altLang="en-US" sz="2100" dirty="0"/>
              <a:t>The difficulty of deriving the demand curve for a commodity from observed priced-quantity points that results from the intersection of different and unobserved demand and supply curves for the commodity is referred to as the </a:t>
            </a:r>
            <a:r>
              <a:rPr lang="en-GB" altLang="en-US" sz="2100" b="1" dirty="0"/>
              <a:t>identification problem</a:t>
            </a:r>
            <a:r>
              <a:rPr lang="en-GB" altLang="en-US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408180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2667000" y="1066801"/>
            <a:ext cx="7772400" cy="550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i="1" dirty="0" smtClean="0">
                <a:solidFill>
                  <a:srgbClr val="002060"/>
                </a:solidFill>
                <a:latin typeface="Arial" pitchFamily="34" charset="0"/>
              </a:rPr>
              <a:t>Definition of Demand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i="1" dirty="0" smtClean="0">
                <a:solidFill>
                  <a:srgbClr val="002060"/>
                </a:solidFill>
                <a:latin typeface="Arial" pitchFamily="34" charset="0"/>
              </a:rPr>
              <a:t>Law of Demand</a:t>
            </a:r>
            <a:endParaRPr lang="en-US" sz="2800" i="1" dirty="0">
              <a:solidFill>
                <a:srgbClr val="002060"/>
              </a:solidFill>
              <a:latin typeface="Arial" pitchFamily="34" charset="0"/>
            </a:endParaRP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i="1" dirty="0" smtClean="0">
                <a:solidFill>
                  <a:srgbClr val="002060"/>
                </a:solidFill>
                <a:latin typeface="Arial" pitchFamily="34" charset="0"/>
              </a:rPr>
              <a:t>Price Elasticity of Demand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i="1" dirty="0" smtClean="0">
                <a:solidFill>
                  <a:srgbClr val="002060"/>
                </a:solidFill>
                <a:latin typeface="Arial" pitchFamily="34" charset="0"/>
              </a:rPr>
              <a:t>Elasticity and Total Revenue</a:t>
            </a:r>
            <a:endParaRPr lang="en-US" sz="2800" i="1" dirty="0">
              <a:solidFill>
                <a:srgbClr val="002060"/>
              </a:solidFill>
              <a:latin typeface="Arial" pitchFamily="34" charset="0"/>
            </a:endParaRP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i="1" dirty="0" smtClean="0">
                <a:solidFill>
                  <a:srgbClr val="002060"/>
                </a:solidFill>
                <a:latin typeface="Arial" pitchFamily="34" charset="0"/>
              </a:rPr>
              <a:t>Income </a:t>
            </a:r>
            <a:r>
              <a:rPr lang="en-US" sz="2800" i="1" dirty="0">
                <a:solidFill>
                  <a:srgbClr val="002060"/>
                </a:solidFill>
                <a:latin typeface="Arial" pitchFamily="34" charset="0"/>
              </a:rPr>
              <a:t>Elasticity of Demand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i="1" dirty="0" smtClean="0">
                <a:solidFill>
                  <a:srgbClr val="002060"/>
                </a:solidFill>
                <a:latin typeface="Arial" pitchFamily="34" charset="0"/>
              </a:rPr>
              <a:t>Cross Elasticity </a:t>
            </a:r>
            <a:r>
              <a:rPr lang="en-US" sz="2800" i="1" smtClean="0">
                <a:solidFill>
                  <a:srgbClr val="002060"/>
                </a:solidFill>
                <a:latin typeface="Arial" pitchFamily="34" charset="0"/>
              </a:rPr>
              <a:t>of Demand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i="1" smtClean="0">
                <a:solidFill>
                  <a:srgbClr val="002060"/>
                </a:solidFill>
                <a:latin typeface="Arial" pitchFamily="34" charset="0"/>
              </a:rPr>
              <a:t>Demand Estimation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800" i="1" smtClean="0">
                <a:solidFill>
                  <a:srgbClr val="002060"/>
                </a:solidFill>
                <a:latin typeface="Arial" pitchFamily="34" charset="0"/>
              </a:rPr>
              <a:t>Identification Problem</a:t>
            </a:r>
            <a:endParaRPr lang="en-US" sz="2800" i="1" dirty="0" smtClean="0">
              <a:solidFill>
                <a:srgbClr val="00206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en-AU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4099" name="TextBox 7"/>
          <p:cNvSpPr txBox="1">
            <a:spLocks noChangeArrowheads="1"/>
          </p:cNvSpPr>
          <p:nvPr/>
        </p:nvSpPr>
        <p:spPr bwMode="auto">
          <a:xfrm>
            <a:off x="1005840" y="482601"/>
            <a:ext cx="708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 dirty="0">
                <a:latin typeface="Arial" panose="020B0604020202020204" pitchFamily="34" charset="0"/>
              </a:rPr>
              <a:t>Session Outline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Dr.Sumudu</a:t>
            </a:r>
            <a:r>
              <a:rPr lang="en-GB" dirty="0" smtClean="0"/>
              <a:t> </a:t>
            </a:r>
            <a:r>
              <a:rPr lang="en-GB" dirty="0" err="1" smtClean="0"/>
              <a:t>Perera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9C59-B3A6-48DE-9DC7-43D9F8B75AE1}" type="datetime1">
              <a:rPr lang="en-GB" smtClean="0"/>
              <a:pPr/>
              <a:t>14/03/2018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58948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5C46-0B53-4626-8434-46131D7F398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62062" y="1148602"/>
            <a:ext cx="6357938" cy="300037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en-US" sz="2800" dirty="0"/>
              <a:t>The Identification Problem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0" y="2300398"/>
            <a:ext cx="5772150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en-GB" altLang="en-US" sz="2000" dirty="0"/>
              <a:t>In the following demand curve, Observed price-quantity data points E</a:t>
            </a:r>
            <a:r>
              <a:rPr lang="en-GB" altLang="en-US" sz="2000" baseline="-25000" dirty="0"/>
              <a:t>1</a:t>
            </a:r>
            <a:r>
              <a:rPr lang="en-GB" altLang="en-US" sz="2000" dirty="0"/>
              <a:t>, E</a:t>
            </a:r>
            <a:r>
              <a:rPr lang="en-GB" altLang="en-US" sz="2000" baseline="-25000" dirty="0"/>
              <a:t>2</a:t>
            </a:r>
            <a:r>
              <a:rPr lang="en-GB" altLang="en-US" sz="2000" dirty="0"/>
              <a:t>, E</a:t>
            </a:r>
            <a:r>
              <a:rPr lang="en-GB" altLang="en-US" sz="2000" baseline="-25000" dirty="0"/>
              <a:t>3</a:t>
            </a:r>
            <a:r>
              <a:rPr lang="en-GB" altLang="en-US" sz="2000" dirty="0"/>
              <a:t>, and E</a:t>
            </a:r>
            <a:r>
              <a:rPr lang="en-GB" altLang="en-US" sz="2000" baseline="-25000" dirty="0"/>
              <a:t>4</a:t>
            </a:r>
            <a:r>
              <a:rPr lang="en-GB" altLang="en-US" sz="2000" dirty="0"/>
              <a:t>, result respectively from the intersection of unobserved demand and supply curves D</a:t>
            </a:r>
            <a:r>
              <a:rPr lang="en-GB" altLang="en-US" sz="2000" baseline="-25000" dirty="0"/>
              <a:t>1 </a:t>
            </a:r>
            <a:r>
              <a:rPr lang="en-GB" altLang="en-US" sz="2000" dirty="0"/>
              <a:t>and S</a:t>
            </a:r>
            <a:r>
              <a:rPr lang="en-GB" altLang="en-US" sz="2000" baseline="-25000" dirty="0"/>
              <a:t>1</a:t>
            </a:r>
            <a:r>
              <a:rPr lang="en-GB" altLang="en-US" sz="2000" dirty="0"/>
              <a:t>, D</a:t>
            </a:r>
            <a:r>
              <a:rPr lang="en-GB" altLang="en-US" sz="2000" baseline="-25000" dirty="0"/>
              <a:t>2 </a:t>
            </a:r>
            <a:r>
              <a:rPr lang="en-GB" altLang="en-US" sz="2000" dirty="0"/>
              <a:t>and S</a:t>
            </a:r>
            <a:r>
              <a:rPr lang="en-GB" altLang="en-US" sz="2000" baseline="-25000" dirty="0"/>
              <a:t>2</a:t>
            </a:r>
            <a:r>
              <a:rPr lang="en-GB" altLang="en-US" sz="2000" dirty="0"/>
              <a:t>, D</a:t>
            </a:r>
            <a:r>
              <a:rPr lang="en-GB" altLang="en-US" sz="2000" baseline="-25000" dirty="0"/>
              <a:t>3 </a:t>
            </a:r>
            <a:r>
              <a:rPr lang="en-GB" altLang="en-US" sz="2000" dirty="0"/>
              <a:t>and S</a:t>
            </a:r>
            <a:r>
              <a:rPr lang="en-GB" altLang="en-US" sz="2000" baseline="-25000" dirty="0"/>
              <a:t>3</a:t>
            </a:r>
            <a:r>
              <a:rPr lang="en-GB" altLang="en-US" sz="2000" dirty="0"/>
              <a:t>, and D</a:t>
            </a:r>
            <a:r>
              <a:rPr lang="en-GB" altLang="en-US" sz="2000" baseline="-25000" dirty="0"/>
              <a:t>4 </a:t>
            </a:r>
            <a:r>
              <a:rPr lang="en-GB" altLang="en-US" sz="2000" dirty="0"/>
              <a:t>and S</a:t>
            </a:r>
            <a:r>
              <a:rPr lang="en-GB" altLang="en-US" sz="2000" baseline="-25000" dirty="0"/>
              <a:t>4</a:t>
            </a:r>
            <a:r>
              <a:rPr lang="en-GB" altLang="en-US" sz="2000" dirty="0"/>
              <a:t>. Therefore, the dashed line connecting observed points E</a:t>
            </a:r>
            <a:r>
              <a:rPr lang="en-GB" altLang="en-US" sz="2000" baseline="-25000" dirty="0"/>
              <a:t>1</a:t>
            </a:r>
            <a:r>
              <a:rPr lang="en-GB" altLang="en-US" sz="2000" dirty="0"/>
              <a:t>, E</a:t>
            </a:r>
            <a:r>
              <a:rPr lang="en-GB" altLang="en-US" sz="2000" baseline="-25000" dirty="0"/>
              <a:t>2</a:t>
            </a:r>
            <a:r>
              <a:rPr lang="en-GB" altLang="en-US" sz="2000" dirty="0"/>
              <a:t>, E</a:t>
            </a:r>
            <a:r>
              <a:rPr lang="en-GB" altLang="en-US" sz="2000" baseline="-25000" dirty="0"/>
              <a:t>3</a:t>
            </a:r>
            <a:r>
              <a:rPr lang="en-GB" altLang="en-US" sz="2000" dirty="0"/>
              <a:t>, and E</a:t>
            </a:r>
            <a:r>
              <a:rPr lang="en-GB" altLang="en-US" sz="2000" baseline="-25000" dirty="0"/>
              <a:t>4</a:t>
            </a:r>
            <a:r>
              <a:rPr lang="en-GB" altLang="en-US" sz="2000" dirty="0"/>
              <a:t> is not the demanded curve for the commodity. The derived a demand curve for the commodity, say, D</a:t>
            </a:r>
            <a:r>
              <a:rPr lang="en-GB" altLang="en-US" sz="2000" baseline="-25000" dirty="0"/>
              <a:t>2</a:t>
            </a:r>
            <a:r>
              <a:rPr lang="en-GB" altLang="en-US" sz="2000" dirty="0"/>
              <a:t>, we allow the supply to shift or to be different and correct, through regression analysis, for the forces that cause demand curve D</a:t>
            </a:r>
            <a:r>
              <a:rPr lang="en-GB" altLang="en-US" sz="2000" baseline="-25000" dirty="0"/>
              <a:t>2</a:t>
            </a:r>
            <a:r>
              <a:rPr lang="en-GB" altLang="en-US" sz="2000" dirty="0"/>
              <a:t> to shift or to be different as can be seen at points E</a:t>
            </a:r>
            <a:r>
              <a:rPr lang="en-GB" altLang="en-US" sz="2000" baseline="-25000" dirty="0"/>
              <a:t>2</a:t>
            </a:r>
            <a:r>
              <a:rPr lang="en-GB" altLang="en-US" sz="2000" dirty="0"/>
              <a:t>, E</a:t>
            </a:r>
            <a:r>
              <a:rPr lang="en-US" altLang="en-US" sz="2000" dirty="0">
                <a:cs typeface="Times New Roman" panose="02020603050405020304" pitchFamily="18" charset="0"/>
              </a:rPr>
              <a:t>'</a:t>
            </a:r>
            <a:r>
              <a:rPr lang="en-GB" altLang="en-US" sz="2000" baseline="-25000" dirty="0"/>
              <a:t>2</a:t>
            </a:r>
            <a:r>
              <a:rPr lang="en-GB" altLang="en-US" sz="2000" dirty="0"/>
              <a:t>. This is done by regression analysis.</a:t>
            </a:r>
          </a:p>
        </p:txBody>
      </p:sp>
      <p:pic>
        <p:nvPicPr>
          <p:cNvPr id="6" name="Picture 3" descr="Fig04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00399"/>
            <a:ext cx="5562600" cy="422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867102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</a:pPr>
            <a:r>
              <a:rPr lang="en-US" altLang="en-US" sz="3200" i="1" dirty="0">
                <a:solidFill>
                  <a:schemeClr val="tx2">
                    <a:lumMod val="25000"/>
                  </a:schemeClr>
                </a:solidFill>
              </a:rPr>
              <a:t>Quantity demanded </a:t>
            </a:r>
            <a:r>
              <a:rPr lang="en-US" altLang="en-US" sz="3200" dirty="0"/>
              <a:t>is the amount of a good that buyers are willing and able to purchase</a:t>
            </a:r>
            <a:r>
              <a:rPr lang="en-US" altLang="en-US" sz="3200" dirty="0" smtClean="0"/>
              <a:t>.</a:t>
            </a:r>
          </a:p>
          <a:p>
            <a:pPr marL="0" indent="0">
              <a:buClr>
                <a:schemeClr val="tx1"/>
              </a:buClr>
              <a:buNone/>
            </a:pPr>
            <a:endParaRPr lang="en-US" altLang="en-US" sz="3200" dirty="0"/>
          </a:p>
          <a:p>
            <a:r>
              <a:rPr lang="en-US" altLang="en-US" sz="3200" dirty="0"/>
              <a:t>Law of Demand</a:t>
            </a:r>
          </a:p>
          <a:p>
            <a:pPr lvl="1"/>
            <a:r>
              <a:rPr lang="en-US" altLang="en-US" sz="2800" dirty="0"/>
              <a:t>The </a:t>
            </a:r>
            <a:r>
              <a:rPr lang="en-US" altLang="en-US" sz="2800" i="1" dirty="0">
                <a:solidFill>
                  <a:schemeClr val="tx2">
                    <a:lumMod val="25000"/>
                  </a:schemeClr>
                </a:solidFill>
              </a:rPr>
              <a:t>law of demand</a:t>
            </a:r>
            <a:r>
              <a:rPr lang="en-US" altLang="en-US" sz="2800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altLang="en-US" sz="2800" dirty="0"/>
              <a:t>states that, other things equal, the quantity demanded of a good falls when the price of the good rises.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86B1-53A2-4A32-BDC3-EAA4E7C60549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14/03/2018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Dr.Sumudu Perera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459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DEMAND continued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406779" cy="396443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altLang="en-US" i="1" dirty="0"/>
              <a:t>The demand for a commodity arises from the consumers’ willingness and ability to purchase the commodity. </a:t>
            </a:r>
            <a:r>
              <a:rPr lang="tr-TR" altLang="en-US" i="1" u="sng" dirty="0"/>
              <a:t>Consumer demand theory</a:t>
            </a:r>
            <a:r>
              <a:rPr lang="tr-TR" altLang="en-US" i="1" dirty="0"/>
              <a:t> postulates that the quantity demanded of a commodity is a function of or depends on the price of the commodity, the consumers’ income, the price of related commodities, and the tastes of the consumer.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86B1-53A2-4A32-BDC3-EAA4E7C60549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14/03/2018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Dr.Sumudu Perera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47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Demand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164142" cy="359931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</a:rPr>
              <a:t>The Demand Curve</a:t>
            </a:r>
            <a:r>
              <a:rPr lang="en-US" sz="2800" dirty="0" smtClean="0">
                <a:solidFill>
                  <a:schemeClr val="tx2">
                    <a:lumMod val="25000"/>
                  </a:schemeClr>
                </a:solidFill>
              </a:rPr>
              <a:t>:</a:t>
            </a:r>
          </a:p>
          <a:p>
            <a:pPr lvl="1"/>
            <a:r>
              <a:rPr lang="en-US" sz="2600" dirty="0" smtClean="0"/>
              <a:t>The </a:t>
            </a:r>
            <a:r>
              <a:rPr lang="en-US" sz="2600" dirty="0"/>
              <a:t>Relationship between Price and Quantity Demanded</a:t>
            </a:r>
          </a:p>
          <a:p>
            <a:pPr lvl="1"/>
            <a:r>
              <a:rPr lang="en-US" altLang="en-US" sz="2600" dirty="0" smtClean="0"/>
              <a:t>The </a:t>
            </a:r>
            <a:r>
              <a:rPr lang="en-US" altLang="en-US" sz="2600" i="1" dirty="0">
                <a:solidFill>
                  <a:schemeClr val="tx2">
                    <a:lumMod val="25000"/>
                  </a:schemeClr>
                </a:solidFill>
              </a:rPr>
              <a:t>demand</a:t>
            </a:r>
            <a:r>
              <a:rPr lang="en-US" altLang="en-US" i="1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altLang="en-US" sz="2600" i="1" dirty="0">
                <a:solidFill>
                  <a:schemeClr val="tx2">
                    <a:lumMod val="25000"/>
                  </a:schemeClr>
                </a:solidFill>
              </a:rPr>
              <a:t>curve</a:t>
            </a:r>
            <a:r>
              <a:rPr lang="en-US" altLang="en-US" sz="2600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altLang="en-US" sz="2600" dirty="0"/>
              <a:t>is a graph of the relationship between the price of a good and the quantity demanded.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altLang="en-US" sz="2800" dirty="0"/>
              <a:t>Demand Schedule </a:t>
            </a:r>
          </a:p>
          <a:p>
            <a:pPr lvl="1"/>
            <a:r>
              <a:rPr lang="en-US" altLang="en-US" sz="2400" dirty="0"/>
              <a:t>The </a:t>
            </a:r>
            <a:r>
              <a:rPr lang="en-US" altLang="en-US" sz="2800" i="1" dirty="0">
                <a:solidFill>
                  <a:schemeClr val="tx2">
                    <a:lumMod val="25000"/>
                  </a:schemeClr>
                </a:solidFill>
              </a:rPr>
              <a:t>demand schedule</a:t>
            </a:r>
            <a:r>
              <a:rPr lang="en-US" altLang="en-US" sz="2800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altLang="en-US" sz="2400" dirty="0"/>
              <a:t>is a table that shows the relationship between the price of the good and the quantity demanded.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86B1-53A2-4A32-BDC3-EAA4E7C60549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14/03/2018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>
                    <a:tint val="75000"/>
                  </a:prstClr>
                </a:solidFill>
              </a:rPr>
              <a:t>Dr.Sumudu Perera</a:t>
            </a: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5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149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E:\Mankiw\Mankiw PPT\narrow aqua button bckgr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986" r="1688" b="3969"/>
          <a:stretch/>
        </p:blipFill>
        <p:spPr bwMode="auto">
          <a:xfrm>
            <a:off x="2425700" y="1166105"/>
            <a:ext cx="8816976" cy="555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734527" y="552072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bg1"/>
                </a:solidFill>
              </a:rPr>
              <a:t>Demand </a:t>
            </a:r>
            <a:r>
              <a:rPr lang="en-US" altLang="en-US" sz="2400" dirty="0">
                <a:solidFill>
                  <a:schemeClr val="bg1"/>
                </a:solidFill>
              </a:rPr>
              <a:t>Schedule and Demand </a:t>
            </a:r>
            <a:r>
              <a:rPr lang="en-US" altLang="en-US" sz="2400" dirty="0" smtClean="0">
                <a:solidFill>
                  <a:schemeClr val="bg1"/>
                </a:solidFill>
              </a:rPr>
              <a:t>Curve for Ice- Cream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605339" y="1376363"/>
            <a:ext cx="4968875" cy="4191000"/>
          </a:xfrm>
          <a:prstGeom prst="rect">
            <a:avLst/>
          </a:prstGeom>
          <a:solidFill>
            <a:srgbClr val="F3F6F9"/>
          </a:solidFill>
          <a:ln w="2032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605339" y="1376363"/>
            <a:ext cx="4968875" cy="4191000"/>
          </a:xfrm>
          <a:prstGeom prst="rect">
            <a:avLst/>
          </a:prstGeom>
          <a:solidFill>
            <a:srgbClr val="F2F4F8"/>
          </a:solidFill>
          <a:ln w="18415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605339" y="1376363"/>
            <a:ext cx="4968875" cy="4191000"/>
          </a:xfrm>
          <a:prstGeom prst="rect">
            <a:avLst/>
          </a:prstGeom>
          <a:solidFill>
            <a:srgbClr val="F1F4F7"/>
          </a:solidFill>
          <a:ln w="1666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605339" y="1376363"/>
            <a:ext cx="4968875" cy="4191000"/>
          </a:xfrm>
          <a:prstGeom prst="rect">
            <a:avLst/>
          </a:prstGeom>
          <a:solidFill>
            <a:srgbClr val="F0F2F5"/>
          </a:solidFill>
          <a:ln w="14763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605339" y="1376363"/>
            <a:ext cx="4968875" cy="4191000"/>
          </a:xfrm>
          <a:prstGeom prst="rect">
            <a:avLst/>
          </a:prstGeom>
          <a:solidFill>
            <a:srgbClr val="EEF1F4"/>
          </a:solidFill>
          <a:ln w="1285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4605339" y="1376363"/>
            <a:ext cx="4968875" cy="4191000"/>
          </a:xfrm>
          <a:prstGeom prst="rect">
            <a:avLst/>
          </a:prstGeom>
          <a:solidFill>
            <a:srgbClr val="EDEFF3"/>
          </a:solidFill>
          <a:ln w="11112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4605339" y="1376363"/>
            <a:ext cx="4968875" cy="4191000"/>
          </a:xfrm>
          <a:prstGeom prst="rect">
            <a:avLst/>
          </a:prstGeom>
          <a:solidFill>
            <a:srgbClr val="EBEEF2"/>
          </a:solidFill>
          <a:ln w="9207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4605339" y="1376363"/>
            <a:ext cx="4968875" cy="4191000"/>
          </a:xfrm>
          <a:prstGeom prst="rect">
            <a:avLst/>
          </a:prstGeom>
          <a:solidFill>
            <a:srgbClr val="EAECF1"/>
          </a:solidFill>
          <a:ln w="7461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4605339" y="1376363"/>
            <a:ext cx="4968875" cy="4191000"/>
          </a:xfrm>
          <a:prstGeom prst="rect">
            <a:avLst/>
          </a:prstGeom>
          <a:solidFill>
            <a:srgbClr val="E9EBF0"/>
          </a:solidFill>
          <a:ln w="5556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4605339" y="1376363"/>
            <a:ext cx="4968875" cy="4191000"/>
          </a:xfrm>
          <a:prstGeom prst="rect">
            <a:avLst/>
          </a:prstGeom>
          <a:solidFill>
            <a:srgbClr val="E7EAEF"/>
          </a:solidFill>
          <a:ln w="3651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4605339" y="1376363"/>
            <a:ext cx="4968875" cy="419100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4513264" y="1301750"/>
            <a:ext cx="4968875" cy="4192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4513264" y="2525714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4513264" y="3157539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4513264" y="3713164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4513264" y="4306889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4513264" y="4937125"/>
            <a:ext cx="1476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4789489" y="5364164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5103814" y="5364164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5418139" y="5364164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5713414" y="5364164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6008689" y="5364164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6303964" y="5364164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6618289" y="5364164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6913564" y="5364164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7227889" y="5364164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7523164" y="5364164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7800975" y="5364164"/>
            <a:ext cx="1588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7633" name="Line 33"/>
          <p:cNvSpPr>
            <a:spLocks noChangeShapeType="1"/>
          </p:cNvSpPr>
          <p:nvPr/>
        </p:nvSpPr>
        <p:spPr bwMode="auto">
          <a:xfrm>
            <a:off x="4568826" y="1951038"/>
            <a:ext cx="3516313" cy="3522662"/>
          </a:xfrm>
          <a:prstGeom prst="line">
            <a:avLst/>
          </a:prstGeom>
          <a:noFill/>
          <a:ln w="55563">
            <a:solidFill>
              <a:srgbClr val="004C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7634" name="Oval 34"/>
          <p:cNvSpPr>
            <a:spLocks noChangeArrowheads="1"/>
          </p:cNvSpPr>
          <p:nvPr/>
        </p:nvSpPr>
        <p:spPr bwMode="auto">
          <a:xfrm>
            <a:off x="4475164" y="1857376"/>
            <a:ext cx="130175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537635" name="Oval 35"/>
          <p:cNvSpPr>
            <a:spLocks noChangeArrowheads="1"/>
          </p:cNvSpPr>
          <p:nvPr/>
        </p:nvSpPr>
        <p:spPr bwMode="auto">
          <a:xfrm>
            <a:off x="8023225" y="5381626"/>
            <a:ext cx="128588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grpSp>
        <p:nvGrpSpPr>
          <p:cNvPr id="537636" name="Group 36"/>
          <p:cNvGrpSpPr>
            <a:grpSpLocks/>
          </p:cNvGrpSpPr>
          <p:nvPr/>
        </p:nvGrpSpPr>
        <p:grpSpPr bwMode="auto">
          <a:xfrm>
            <a:off x="4660901" y="2451101"/>
            <a:ext cx="517525" cy="2913063"/>
            <a:chOff x="1976" y="1544"/>
            <a:chExt cx="326" cy="1835"/>
          </a:xfrm>
        </p:grpSpPr>
        <p:sp>
          <p:nvSpPr>
            <p:cNvPr id="27743" name="Freeform 37"/>
            <p:cNvSpPr>
              <a:spLocks/>
            </p:cNvSpPr>
            <p:nvPr/>
          </p:nvSpPr>
          <p:spPr bwMode="auto">
            <a:xfrm>
              <a:off x="1976" y="1591"/>
              <a:ext cx="279" cy="1788"/>
            </a:xfrm>
            <a:custGeom>
              <a:avLst/>
              <a:gdLst>
                <a:gd name="T0" fmla="*/ 0 w 279"/>
                <a:gd name="T1" fmla="*/ 0 h 1788"/>
                <a:gd name="T2" fmla="*/ 279 w 279"/>
                <a:gd name="T3" fmla="*/ 0 h 1788"/>
                <a:gd name="T4" fmla="*/ 279 w 279"/>
                <a:gd name="T5" fmla="*/ 1788 h 17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9" h="1788">
                  <a:moveTo>
                    <a:pt x="0" y="0"/>
                  </a:moveTo>
                  <a:lnTo>
                    <a:pt x="279" y="0"/>
                  </a:lnTo>
                  <a:lnTo>
                    <a:pt x="279" y="1788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44" name="Oval 38"/>
            <p:cNvSpPr>
              <a:spLocks noChangeArrowheads="1"/>
            </p:cNvSpPr>
            <p:nvPr/>
          </p:nvSpPr>
          <p:spPr bwMode="auto">
            <a:xfrm>
              <a:off x="2232" y="1544"/>
              <a:ext cx="70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</p:grpSp>
      <p:grpSp>
        <p:nvGrpSpPr>
          <p:cNvPr id="537639" name="Group 39"/>
          <p:cNvGrpSpPr>
            <a:grpSpLocks/>
          </p:cNvGrpSpPr>
          <p:nvPr/>
        </p:nvGrpSpPr>
        <p:grpSpPr bwMode="auto">
          <a:xfrm>
            <a:off x="4660900" y="3082925"/>
            <a:ext cx="1144588" cy="2281238"/>
            <a:chOff x="1976" y="1942"/>
            <a:chExt cx="721" cy="1437"/>
          </a:xfrm>
        </p:grpSpPr>
        <p:sp>
          <p:nvSpPr>
            <p:cNvPr id="27741" name="Oval 40"/>
            <p:cNvSpPr>
              <a:spLocks noChangeArrowheads="1"/>
            </p:cNvSpPr>
            <p:nvPr/>
          </p:nvSpPr>
          <p:spPr bwMode="auto">
            <a:xfrm>
              <a:off x="2627" y="1942"/>
              <a:ext cx="70" cy="8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27742" name="Freeform 41"/>
            <p:cNvSpPr>
              <a:spLocks/>
            </p:cNvSpPr>
            <p:nvPr/>
          </p:nvSpPr>
          <p:spPr bwMode="auto">
            <a:xfrm>
              <a:off x="1976" y="1988"/>
              <a:ext cx="663" cy="1391"/>
            </a:xfrm>
            <a:custGeom>
              <a:avLst/>
              <a:gdLst>
                <a:gd name="T0" fmla="*/ 0 w 663"/>
                <a:gd name="T1" fmla="*/ 0 h 1391"/>
                <a:gd name="T2" fmla="*/ 663 w 663"/>
                <a:gd name="T3" fmla="*/ 0 h 1391"/>
                <a:gd name="T4" fmla="*/ 663 w 663"/>
                <a:gd name="T5" fmla="*/ 1391 h 13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3" h="1391">
                  <a:moveTo>
                    <a:pt x="0" y="0"/>
                  </a:moveTo>
                  <a:lnTo>
                    <a:pt x="663" y="0"/>
                  </a:lnTo>
                  <a:lnTo>
                    <a:pt x="663" y="1391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37642" name="Group 42"/>
          <p:cNvGrpSpPr>
            <a:grpSpLocks/>
          </p:cNvGrpSpPr>
          <p:nvPr/>
        </p:nvGrpSpPr>
        <p:grpSpPr bwMode="auto">
          <a:xfrm>
            <a:off x="4660901" y="3657601"/>
            <a:ext cx="1717675" cy="1706563"/>
            <a:chOff x="1976" y="2304"/>
            <a:chExt cx="1082" cy="1075"/>
          </a:xfrm>
        </p:grpSpPr>
        <p:sp>
          <p:nvSpPr>
            <p:cNvPr id="27739" name="Oval 43"/>
            <p:cNvSpPr>
              <a:spLocks noChangeArrowheads="1"/>
            </p:cNvSpPr>
            <p:nvPr/>
          </p:nvSpPr>
          <p:spPr bwMode="auto">
            <a:xfrm>
              <a:off x="2988" y="2304"/>
              <a:ext cx="70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27740" name="Freeform 44"/>
            <p:cNvSpPr>
              <a:spLocks/>
            </p:cNvSpPr>
            <p:nvPr/>
          </p:nvSpPr>
          <p:spPr bwMode="auto">
            <a:xfrm>
              <a:off x="1976" y="2339"/>
              <a:ext cx="1035" cy="1040"/>
            </a:xfrm>
            <a:custGeom>
              <a:avLst/>
              <a:gdLst>
                <a:gd name="T0" fmla="*/ 0 w 1035"/>
                <a:gd name="T1" fmla="*/ 0 h 1040"/>
                <a:gd name="T2" fmla="*/ 1035 w 1035"/>
                <a:gd name="T3" fmla="*/ 0 h 1040"/>
                <a:gd name="T4" fmla="*/ 1035 w 1035"/>
                <a:gd name="T5" fmla="*/ 1040 h 10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35" h="1040">
                  <a:moveTo>
                    <a:pt x="0" y="0"/>
                  </a:moveTo>
                  <a:lnTo>
                    <a:pt x="1035" y="0"/>
                  </a:lnTo>
                  <a:lnTo>
                    <a:pt x="1035" y="104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37645" name="Group 45"/>
          <p:cNvGrpSpPr>
            <a:grpSpLocks/>
          </p:cNvGrpSpPr>
          <p:nvPr/>
        </p:nvGrpSpPr>
        <p:grpSpPr bwMode="auto">
          <a:xfrm>
            <a:off x="4660901" y="4213225"/>
            <a:ext cx="2308225" cy="1150938"/>
            <a:chOff x="1976" y="2654"/>
            <a:chExt cx="1454" cy="725"/>
          </a:xfrm>
        </p:grpSpPr>
        <p:sp>
          <p:nvSpPr>
            <p:cNvPr id="27737" name="Oval 46"/>
            <p:cNvSpPr>
              <a:spLocks noChangeArrowheads="1"/>
            </p:cNvSpPr>
            <p:nvPr/>
          </p:nvSpPr>
          <p:spPr bwMode="auto">
            <a:xfrm>
              <a:off x="3349" y="2654"/>
              <a:ext cx="81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27738" name="Freeform 47"/>
            <p:cNvSpPr>
              <a:spLocks/>
            </p:cNvSpPr>
            <p:nvPr/>
          </p:nvSpPr>
          <p:spPr bwMode="auto">
            <a:xfrm>
              <a:off x="1976" y="2713"/>
              <a:ext cx="1419" cy="666"/>
            </a:xfrm>
            <a:custGeom>
              <a:avLst/>
              <a:gdLst>
                <a:gd name="T0" fmla="*/ 0 w 1419"/>
                <a:gd name="T1" fmla="*/ 0 h 666"/>
                <a:gd name="T2" fmla="*/ 1419 w 1419"/>
                <a:gd name="T3" fmla="*/ 0 h 666"/>
                <a:gd name="T4" fmla="*/ 1419 w 1419"/>
                <a:gd name="T5" fmla="*/ 666 h 6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19" h="666">
                  <a:moveTo>
                    <a:pt x="0" y="0"/>
                  </a:moveTo>
                  <a:lnTo>
                    <a:pt x="1419" y="0"/>
                  </a:lnTo>
                  <a:lnTo>
                    <a:pt x="1419" y="666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688" name="Line 48"/>
          <p:cNvSpPr>
            <a:spLocks noChangeShapeType="1"/>
          </p:cNvSpPr>
          <p:nvPr/>
        </p:nvSpPr>
        <p:spPr bwMode="auto">
          <a:xfrm flipH="1">
            <a:off x="4513264" y="1912939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89" name="Line 49"/>
          <p:cNvSpPr>
            <a:spLocks noChangeShapeType="1"/>
          </p:cNvSpPr>
          <p:nvPr/>
        </p:nvSpPr>
        <p:spPr bwMode="auto">
          <a:xfrm>
            <a:off x="8132764" y="5364164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37650" name="Group 50"/>
          <p:cNvGrpSpPr>
            <a:grpSpLocks/>
          </p:cNvGrpSpPr>
          <p:nvPr/>
        </p:nvGrpSpPr>
        <p:grpSpPr bwMode="auto">
          <a:xfrm>
            <a:off x="4660901" y="4862513"/>
            <a:ext cx="2936875" cy="501650"/>
            <a:chOff x="1976" y="3063"/>
            <a:chExt cx="1850" cy="316"/>
          </a:xfrm>
        </p:grpSpPr>
        <p:sp>
          <p:nvSpPr>
            <p:cNvPr id="27735" name="Freeform 51"/>
            <p:cNvSpPr>
              <a:spLocks/>
            </p:cNvSpPr>
            <p:nvPr/>
          </p:nvSpPr>
          <p:spPr bwMode="auto">
            <a:xfrm>
              <a:off x="1976" y="3110"/>
              <a:ext cx="1815" cy="269"/>
            </a:xfrm>
            <a:custGeom>
              <a:avLst/>
              <a:gdLst>
                <a:gd name="T0" fmla="*/ 0 w 1815"/>
                <a:gd name="T1" fmla="*/ 0 h 269"/>
                <a:gd name="T2" fmla="*/ 1815 w 1815"/>
                <a:gd name="T3" fmla="*/ 0 h 269"/>
                <a:gd name="T4" fmla="*/ 1815 w 1815"/>
                <a:gd name="T5" fmla="*/ 269 h 2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15" h="269">
                  <a:moveTo>
                    <a:pt x="0" y="0"/>
                  </a:moveTo>
                  <a:lnTo>
                    <a:pt x="1815" y="0"/>
                  </a:lnTo>
                  <a:lnTo>
                    <a:pt x="1815" y="269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36" name="Oval 52"/>
            <p:cNvSpPr>
              <a:spLocks noChangeArrowheads="1"/>
            </p:cNvSpPr>
            <p:nvPr/>
          </p:nvSpPr>
          <p:spPr bwMode="auto">
            <a:xfrm>
              <a:off x="3745" y="3063"/>
              <a:ext cx="81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</p:grpSp>
      <p:sp>
        <p:nvSpPr>
          <p:cNvPr id="27691" name="Freeform 53"/>
          <p:cNvSpPr>
            <a:spLocks/>
          </p:cNvSpPr>
          <p:nvPr/>
        </p:nvSpPr>
        <p:spPr bwMode="auto">
          <a:xfrm>
            <a:off x="4513264" y="5475289"/>
            <a:ext cx="4968875" cy="1587"/>
          </a:xfrm>
          <a:custGeom>
            <a:avLst/>
            <a:gdLst>
              <a:gd name="T0" fmla="*/ 0 w 3130"/>
              <a:gd name="T1" fmla="*/ 0 h 1587"/>
              <a:gd name="T2" fmla="*/ 4968875 w 3130"/>
              <a:gd name="T3" fmla="*/ 0 h 1587"/>
              <a:gd name="T4" fmla="*/ 0 w 3130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30" h="1587">
                <a:moveTo>
                  <a:pt x="0" y="0"/>
                </a:moveTo>
                <a:lnTo>
                  <a:pt x="313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2" name="Line 54"/>
          <p:cNvSpPr>
            <a:spLocks noChangeShapeType="1"/>
          </p:cNvSpPr>
          <p:nvPr/>
        </p:nvSpPr>
        <p:spPr bwMode="auto">
          <a:xfrm>
            <a:off x="4513264" y="5475289"/>
            <a:ext cx="49688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3" name="Freeform 55"/>
          <p:cNvSpPr>
            <a:spLocks/>
          </p:cNvSpPr>
          <p:nvPr/>
        </p:nvSpPr>
        <p:spPr bwMode="auto">
          <a:xfrm>
            <a:off x="4530725" y="1301750"/>
            <a:ext cx="1588" cy="4192588"/>
          </a:xfrm>
          <a:custGeom>
            <a:avLst/>
            <a:gdLst>
              <a:gd name="T0" fmla="*/ 0 w 1588"/>
              <a:gd name="T1" fmla="*/ 0 h 2641"/>
              <a:gd name="T2" fmla="*/ 0 w 1588"/>
              <a:gd name="T3" fmla="*/ 4192588 h 2641"/>
              <a:gd name="T4" fmla="*/ 0 w 1588"/>
              <a:gd name="T5" fmla="*/ 0 h 264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8" h="2641">
                <a:moveTo>
                  <a:pt x="0" y="0"/>
                </a:moveTo>
                <a:lnTo>
                  <a:pt x="0" y="264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4" name="Line 56"/>
          <p:cNvSpPr>
            <a:spLocks noChangeShapeType="1"/>
          </p:cNvSpPr>
          <p:nvPr/>
        </p:nvSpPr>
        <p:spPr bwMode="auto">
          <a:xfrm>
            <a:off x="4530725" y="1301750"/>
            <a:ext cx="1588" cy="4192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7657" name="Line 57"/>
          <p:cNvSpPr>
            <a:spLocks noChangeShapeType="1"/>
          </p:cNvSpPr>
          <p:nvPr/>
        </p:nvSpPr>
        <p:spPr bwMode="auto">
          <a:xfrm flipH="1">
            <a:off x="5732464" y="5772150"/>
            <a:ext cx="5540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6" name="Rectangle 58"/>
          <p:cNvSpPr>
            <a:spLocks noChangeArrowheads="1"/>
          </p:cNvSpPr>
          <p:nvPr/>
        </p:nvSpPr>
        <p:spPr bwMode="auto">
          <a:xfrm>
            <a:off x="3687764" y="1230314"/>
            <a:ext cx="7534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i="0">
                <a:solidFill>
                  <a:srgbClr val="000000"/>
                </a:solidFill>
              </a:rPr>
              <a:t>Price of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697" name="Rectangle 59"/>
          <p:cNvSpPr>
            <a:spLocks noChangeArrowheads="1"/>
          </p:cNvSpPr>
          <p:nvPr/>
        </p:nvSpPr>
        <p:spPr bwMode="auto">
          <a:xfrm>
            <a:off x="2911476" y="1476376"/>
            <a:ext cx="15613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i="0">
                <a:solidFill>
                  <a:srgbClr val="000000"/>
                </a:solidFill>
              </a:rPr>
              <a:t>Ice-Cream Cone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698" name="Rectangle 60"/>
          <p:cNvSpPr>
            <a:spLocks noChangeArrowheads="1"/>
          </p:cNvSpPr>
          <p:nvPr/>
        </p:nvSpPr>
        <p:spPr bwMode="auto">
          <a:xfrm>
            <a:off x="4433888" y="5497514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>
                <a:solidFill>
                  <a:srgbClr val="000000"/>
                </a:solidFill>
              </a:rPr>
              <a:t>0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699" name="Rectangle 61"/>
          <p:cNvSpPr>
            <a:spLocks noChangeArrowheads="1"/>
          </p:cNvSpPr>
          <p:nvPr/>
        </p:nvSpPr>
        <p:spPr bwMode="auto">
          <a:xfrm>
            <a:off x="4027488" y="2411414"/>
            <a:ext cx="3991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>
                <a:solidFill>
                  <a:srgbClr val="000000"/>
                </a:solidFill>
              </a:rPr>
              <a:t>2.50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700" name="Rectangle 62"/>
          <p:cNvSpPr>
            <a:spLocks noChangeArrowheads="1"/>
          </p:cNvSpPr>
          <p:nvPr/>
        </p:nvSpPr>
        <p:spPr bwMode="auto">
          <a:xfrm>
            <a:off x="4027488" y="3027364"/>
            <a:ext cx="3991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>
                <a:solidFill>
                  <a:srgbClr val="000000"/>
                </a:solidFill>
              </a:rPr>
              <a:t>2.00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701" name="Rectangle 63"/>
          <p:cNvSpPr>
            <a:spLocks noChangeArrowheads="1"/>
          </p:cNvSpPr>
          <p:nvPr/>
        </p:nvSpPr>
        <p:spPr bwMode="auto">
          <a:xfrm>
            <a:off x="4027488" y="3600451"/>
            <a:ext cx="3991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>
                <a:solidFill>
                  <a:srgbClr val="000000"/>
                </a:solidFill>
              </a:rPr>
              <a:t>1.50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702" name="Rectangle 64"/>
          <p:cNvSpPr>
            <a:spLocks noChangeArrowheads="1"/>
          </p:cNvSpPr>
          <p:nvPr/>
        </p:nvSpPr>
        <p:spPr bwMode="auto">
          <a:xfrm>
            <a:off x="4027488" y="4197351"/>
            <a:ext cx="3991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>
                <a:solidFill>
                  <a:srgbClr val="000000"/>
                </a:solidFill>
              </a:rPr>
              <a:t>1.00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703" name="Rectangle 65"/>
          <p:cNvSpPr>
            <a:spLocks noChangeArrowheads="1"/>
          </p:cNvSpPr>
          <p:nvPr/>
        </p:nvSpPr>
        <p:spPr bwMode="auto">
          <a:xfrm>
            <a:off x="4027488" y="4814889"/>
            <a:ext cx="3991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>
                <a:solidFill>
                  <a:srgbClr val="000000"/>
                </a:solidFill>
              </a:rPr>
              <a:t>0.50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704" name="Rectangle 66"/>
          <p:cNvSpPr>
            <a:spLocks noChangeArrowheads="1"/>
          </p:cNvSpPr>
          <p:nvPr/>
        </p:nvSpPr>
        <p:spPr bwMode="auto">
          <a:xfrm>
            <a:off x="4735513" y="5497514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>
                <a:solidFill>
                  <a:srgbClr val="000000"/>
                </a:solidFill>
              </a:rPr>
              <a:t>1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705" name="Rectangle 67"/>
          <p:cNvSpPr>
            <a:spLocks noChangeArrowheads="1"/>
          </p:cNvSpPr>
          <p:nvPr/>
        </p:nvSpPr>
        <p:spPr bwMode="auto">
          <a:xfrm>
            <a:off x="5037138" y="5497514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>
                <a:solidFill>
                  <a:srgbClr val="000000"/>
                </a:solidFill>
              </a:rPr>
              <a:t>2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706" name="Rectangle 68"/>
          <p:cNvSpPr>
            <a:spLocks noChangeArrowheads="1"/>
          </p:cNvSpPr>
          <p:nvPr/>
        </p:nvSpPr>
        <p:spPr bwMode="auto">
          <a:xfrm>
            <a:off x="5340350" y="5497514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>
                <a:solidFill>
                  <a:srgbClr val="000000"/>
                </a:solidFill>
              </a:rPr>
              <a:t>3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707" name="Rectangle 69"/>
          <p:cNvSpPr>
            <a:spLocks noChangeArrowheads="1"/>
          </p:cNvSpPr>
          <p:nvPr/>
        </p:nvSpPr>
        <p:spPr bwMode="auto">
          <a:xfrm>
            <a:off x="5641975" y="5497514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>
                <a:solidFill>
                  <a:srgbClr val="000000"/>
                </a:solidFill>
              </a:rPr>
              <a:t>4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708" name="Rectangle 70"/>
          <p:cNvSpPr>
            <a:spLocks noChangeArrowheads="1"/>
          </p:cNvSpPr>
          <p:nvPr/>
        </p:nvSpPr>
        <p:spPr bwMode="auto">
          <a:xfrm>
            <a:off x="5943600" y="5497514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>
                <a:solidFill>
                  <a:srgbClr val="000000"/>
                </a:solidFill>
              </a:rPr>
              <a:t>5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709" name="Rectangle 71"/>
          <p:cNvSpPr>
            <a:spLocks noChangeArrowheads="1"/>
          </p:cNvSpPr>
          <p:nvPr/>
        </p:nvSpPr>
        <p:spPr bwMode="auto">
          <a:xfrm>
            <a:off x="6251575" y="5497514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>
                <a:solidFill>
                  <a:srgbClr val="000000"/>
                </a:solidFill>
              </a:rPr>
              <a:t>6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710" name="Rectangle 72"/>
          <p:cNvSpPr>
            <a:spLocks noChangeArrowheads="1"/>
          </p:cNvSpPr>
          <p:nvPr/>
        </p:nvSpPr>
        <p:spPr bwMode="auto">
          <a:xfrm>
            <a:off x="6553200" y="5497514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>
                <a:solidFill>
                  <a:srgbClr val="000000"/>
                </a:solidFill>
              </a:rPr>
              <a:t>7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711" name="Rectangle 73"/>
          <p:cNvSpPr>
            <a:spLocks noChangeArrowheads="1"/>
          </p:cNvSpPr>
          <p:nvPr/>
        </p:nvSpPr>
        <p:spPr bwMode="auto">
          <a:xfrm>
            <a:off x="6856413" y="5497514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 dirty="0">
                <a:solidFill>
                  <a:srgbClr val="000000"/>
                </a:solidFill>
              </a:rPr>
              <a:t>8</a:t>
            </a:r>
            <a:endParaRPr lang="en-US" altLang="en-US" sz="2400" i="0" dirty="0">
              <a:latin typeface="Times New Roman" panose="02020603050405020304" pitchFamily="18" charset="0"/>
            </a:endParaRPr>
          </a:p>
        </p:txBody>
      </p:sp>
      <p:sp>
        <p:nvSpPr>
          <p:cNvPr id="27712" name="Rectangle 74"/>
          <p:cNvSpPr>
            <a:spLocks noChangeArrowheads="1"/>
          </p:cNvSpPr>
          <p:nvPr/>
        </p:nvSpPr>
        <p:spPr bwMode="auto">
          <a:xfrm>
            <a:off x="7158038" y="5497514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>
                <a:solidFill>
                  <a:srgbClr val="000000"/>
                </a:solidFill>
              </a:rPr>
              <a:t>9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713" name="Rectangle 75"/>
          <p:cNvSpPr>
            <a:spLocks noChangeArrowheads="1"/>
          </p:cNvSpPr>
          <p:nvPr/>
        </p:nvSpPr>
        <p:spPr bwMode="auto">
          <a:xfrm>
            <a:off x="7404100" y="5497514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>
                <a:solidFill>
                  <a:srgbClr val="000000"/>
                </a:solidFill>
              </a:rPr>
              <a:t>10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714" name="Rectangle 76"/>
          <p:cNvSpPr>
            <a:spLocks noChangeArrowheads="1"/>
          </p:cNvSpPr>
          <p:nvPr/>
        </p:nvSpPr>
        <p:spPr bwMode="auto">
          <a:xfrm>
            <a:off x="7712075" y="5497514"/>
            <a:ext cx="2123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>
                <a:solidFill>
                  <a:srgbClr val="000000"/>
                </a:solidFill>
              </a:rPr>
              <a:t>11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715" name="Rectangle 77"/>
          <p:cNvSpPr>
            <a:spLocks noChangeArrowheads="1"/>
          </p:cNvSpPr>
          <p:nvPr/>
        </p:nvSpPr>
        <p:spPr bwMode="auto">
          <a:xfrm>
            <a:off x="8451851" y="5492751"/>
            <a:ext cx="10852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i="0">
                <a:solidFill>
                  <a:srgbClr val="000000"/>
                </a:solidFill>
              </a:rPr>
              <a:t>Quantity of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716" name="Rectangle 78"/>
          <p:cNvSpPr>
            <a:spLocks noChangeArrowheads="1"/>
          </p:cNvSpPr>
          <p:nvPr/>
        </p:nvSpPr>
        <p:spPr bwMode="auto">
          <a:xfrm>
            <a:off x="7885114" y="5740401"/>
            <a:ext cx="16751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i="0">
                <a:solidFill>
                  <a:srgbClr val="000000"/>
                </a:solidFill>
              </a:rPr>
              <a:t>Ice-Cream Cones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717" name="Rectangle 79"/>
          <p:cNvSpPr>
            <a:spLocks noChangeArrowheads="1"/>
          </p:cNvSpPr>
          <p:nvPr/>
        </p:nvSpPr>
        <p:spPr bwMode="auto">
          <a:xfrm>
            <a:off x="3922714" y="1789114"/>
            <a:ext cx="51296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>
                <a:solidFill>
                  <a:srgbClr val="000000"/>
                </a:solidFill>
              </a:rPr>
              <a:t>$3.00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sp>
        <p:nvSpPr>
          <p:cNvPr id="27718" name="Rectangle 80"/>
          <p:cNvSpPr>
            <a:spLocks noChangeArrowheads="1"/>
          </p:cNvSpPr>
          <p:nvPr/>
        </p:nvSpPr>
        <p:spPr bwMode="auto">
          <a:xfrm>
            <a:off x="8013700" y="5497514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0">
                <a:solidFill>
                  <a:srgbClr val="000000"/>
                </a:solidFill>
              </a:rPr>
              <a:t>12</a:t>
            </a:r>
            <a:endParaRPr lang="en-US" altLang="en-US" sz="2400" i="0">
              <a:latin typeface="Times New Roman" panose="02020603050405020304" pitchFamily="18" charset="0"/>
            </a:endParaRPr>
          </a:p>
        </p:txBody>
      </p:sp>
      <p:grpSp>
        <p:nvGrpSpPr>
          <p:cNvPr id="537681" name="Group 81"/>
          <p:cNvGrpSpPr>
            <a:grpSpLocks/>
          </p:cNvGrpSpPr>
          <p:nvPr/>
        </p:nvGrpSpPr>
        <p:grpSpPr bwMode="auto">
          <a:xfrm>
            <a:off x="2425700" y="2897192"/>
            <a:ext cx="1809750" cy="538163"/>
            <a:chOff x="568" y="1825"/>
            <a:chExt cx="1140" cy="339"/>
          </a:xfrm>
        </p:grpSpPr>
        <p:grpSp>
          <p:nvGrpSpPr>
            <p:cNvPr id="27729" name="Group 82"/>
            <p:cNvGrpSpPr>
              <a:grpSpLocks/>
            </p:cNvGrpSpPr>
            <p:nvPr/>
          </p:nvGrpSpPr>
          <p:grpSpPr bwMode="auto">
            <a:xfrm>
              <a:off x="568" y="1825"/>
              <a:ext cx="1140" cy="339"/>
              <a:chOff x="568" y="1825"/>
              <a:chExt cx="1140" cy="339"/>
            </a:xfrm>
          </p:grpSpPr>
          <p:sp>
            <p:nvSpPr>
              <p:cNvPr id="27731" name="Rectangle 83"/>
              <p:cNvSpPr>
                <a:spLocks noChangeArrowheads="1"/>
              </p:cNvSpPr>
              <p:nvPr/>
            </p:nvSpPr>
            <p:spPr bwMode="auto">
              <a:xfrm>
                <a:off x="568" y="1825"/>
                <a:ext cx="896" cy="339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GB" altLang="en-US"/>
              </a:p>
            </p:txBody>
          </p:sp>
          <p:sp>
            <p:nvSpPr>
              <p:cNvPr id="27732" name="Line 84"/>
              <p:cNvSpPr>
                <a:spLocks noChangeShapeType="1"/>
              </p:cNvSpPr>
              <p:nvPr/>
            </p:nvSpPr>
            <p:spPr bwMode="auto">
              <a:xfrm flipH="1" flipV="1">
                <a:off x="1464" y="2023"/>
                <a:ext cx="244" cy="9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33" name="Rectangle 85"/>
              <p:cNvSpPr>
                <a:spLocks noChangeArrowheads="1"/>
              </p:cNvSpPr>
              <p:nvPr/>
            </p:nvSpPr>
            <p:spPr bwMode="auto">
              <a:xfrm>
                <a:off x="618" y="1833"/>
                <a:ext cx="82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0" i="0">
                    <a:solidFill>
                      <a:srgbClr val="000000"/>
                    </a:solidFill>
                  </a:rPr>
                  <a:t>1. A decrease </a:t>
                </a:r>
                <a:endParaRPr lang="en-US" altLang="en-US" sz="2400" i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734" name="Rectangle 86"/>
              <p:cNvSpPr>
                <a:spLocks noChangeArrowheads="1"/>
              </p:cNvSpPr>
              <p:nvPr/>
            </p:nvSpPr>
            <p:spPr bwMode="auto">
              <a:xfrm>
                <a:off x="618" y="1988"/>
                <a:ext cx="41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0" i="0">
                    <a:solidFill>
                      <a:srgbClr val="000000"/>
                    </a:solidFill>
                  </a:rPr>
                  <a:t>in price</a:t>
                </a:r>
                <a:endParaRPr lang="en-US" altLang="en-US" sz="2400" i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7730" name="Rectangle 87"/>
            <p:cNvSpPr>
              <a:spLocks noChangeArrowheads="1"/>
            </p:cNvSpPr>
            <p:nvPr/>
          </p:nvSpPr>
          <p:spPr bwMode="auto">
            <a:xfrm>
              <a:off x="1018" y="2008"/>
              <a:ext cx="14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i="0">
                  <a:solidFill>
                    <a:srgbClr val="000000"/>
                  </a:solidFill>
                </a:rPr>
                <a:t> ...</a:t>
              </a:r>
              <a:endParaRPr lang="en-US" altLang="en-US" sz="2400" i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37688" name="Group 88"/>
          <p:cNvGrpSpPr>
            <a:grpSpLocks/>
          </p:cNvGrpSpPr>
          <p:nvPr/>
        </p:nvGrpSpPr>
        <p:grpSpPr bwMode="auto">
          <a:xfrm>
            <a:off x="5287964" y="5789613"/>
            <a:ext cx="2257425" cy="704850"/>
            <a:chOff x="2371" y="3647"/>
            <a:chExt cx="1422" cy="444"/>
          </a:xfrm>
        </p:grpSpPr>
        <p:sp>
          <p:nvSpPr>
            <p:cNvPr id="27723" name="Line 89"/>
            <p:cNvSpPr>
              <a:spLocks noChangeShapeType="1"/>
            </p:cNvSpPr>
            <p:nvPr/>
          </p:nvSpPr>
          <p:spPr bwMode="auto">
            <a:xfrm flipV="1">
              <a:off x="2465" y="3647"/>
              <a:ext cx="302" cy="1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24" name="Rectangle 90"/>
            <p:cNvSpPr>
              <a:spLocks noChangeArrowheads="1"/>
            </p:cNvSpPr>
            <p:nvPr/>
          </p:nvSpPr>
          <p:spPr bwMode="auto">
            <a:xfrm>
              <a:off x="2371" y="3764"/>
              <a:ext cx="1397" cy="327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27725" name="Rectangle 91"/>
            <p:cNvSpPr>
              <a:spLocks noChangeArrowheads="1"/>
            </p:cNvSpPr>
            <p:nvPr/>
          </p:nvSpPr>
          <p:spPr bwMode="auto">
            <a:xfrm>
              <a:off x="2408" y="3769"/>
              <a:ext cx="1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i="0">
                  <a:solidFill>
                    <a:srgbClr val="000000"/>
                  </a:solidFill>
                </a:rPr>
                <a:t>2. </a:t>
              </a:r>
              <a:endParaRPr lang="en-US" altLang="en-US" sz="2400" i="0">
                <a:latin typeface="Times New Roman" panose="02020603050405020304" pitchFamily="18" charset="0"/>
              </a:endParaRPr>
            </a:p>
          </p:txBody>
        </p:sp>
        <p:sp>
          <p:nvSpPr>
            <p:cNvPr id="27726" name="Rectangle 92"/>
            <p:cNvSpPr>
              <a:spLocks noChangeArrowheads="1"/>
            </p:cNvSpPr>
            <p:nvPr/>
          </p:nvSpPr>
          <p:spPr bwMode="auto">
            <a:xfrm>
              <a:off x="2548" y="3769"/>
              <a:ext cx="1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i="0">
                  <a:solidFill>
                    <a:srgbClr val="000000"/>
                  </a:solidFill>
                </a:rPr>
                <a:t>...</a:t>
              </a:r>
              <a:endParaRPr lang="en-US" altLang="en-US" sz="2400" i="0">
                <a:latin typeface="Times New Roman" panose="02020603050405020304" pitchFamily="18" charset="0"/>
              </a:endParaRPr>
            </a:p>
          </p:txBody>
        </p:sp>
        <p:sp>
          <p:nvSpPr>
            <p:cNvPr id="27727" name="Rectangle 93"/>
            <p:cNvSpPr>
              <a:spLocks noChangeArrowheads="1"/>
            </p:cNvSpPr>
            <p:nvPr/>
          </p:nvSpPr>
          <p:spPr bwMode="auto">
            <a:xfrm>
              <a:off x="2726" y="3769"/>
              <a:ext cx="10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i="0">
                  <a:solidFill>
                    <a:srgbClr val="000000"/>
                  </a:solidFill>
                </a:rPr>
                <a:t>increases quantity </a:t>
              </a:r>
              <a:endParaRPr lang="en-US" altLang="en-US" sz="2400" i="0">
                <a:latin typeface="Times New Roman" panose="02020603050405020304" pitchFamily="18" charset="0"/>
              </a:endParaRPr>
            </a:p>
          </p:txBody>
        </p:sp>
        <p:sp>
          <p:nvSpPr>
            <p:cNvPr id="27728" name="Rectangle 94"/>
            <p:cNvSpPr>
              <a:spLocks noChangeArrowheads="1"/>
            </p:cNvSpPr>
            <p:nvPr/>
          </p:nvSpPr>
          <p:spPr bwMode="auto">
            <a:xfrm>
              <a:off x="2408" y="3924"/>
              <a:ext cx="11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i="0">
                  <a:solidFill>
                    <a:srgbClr val="000000"/>
                  </a:solidFill>
                </a:rPr>
                <a:t>of cones demanded.</a:t>
              </a:r>
              <a:endParaRPr lang="en-US" altLang="en-US" sz="2400" i="0">
                <a:latin typeface="Times New Roman" panose="02020603050405020304" pitchFamily="18" charset="0"/>
              </a:endParaRPr>
            </a:p>
          </p:txBody>
        </p:sp>
      </p:grpSp>
      <p:sp>
        <p:nvSpPr>
          <p:cNvPr id="537695" name="Line 95"/>
          <p:cNvSpPr>
            <a:spLocks noChangeShapeType="1"/>
          </p:cNvSpPr>
          <p:nvPr/>
        </p:nvSpPr>
        <p:spPr bwMode="auto">
          <a:xfrm rot="5400000" flipH="1">
            <a:off x="4145757" y="3447257"/>
            <a:ext cx="3270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7722" name="Picture 9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889"/>
          <a:stretch>
            <a:fillRect/>
          </a:stretch>
        </p:blipFill>
        <p:spPr bwMode="auto">
          <a:xfrm>
            <a:off x="7848602" y="1225551"/>
            <a:ext cx="31242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3416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3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3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3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53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53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537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3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3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3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3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33" grpId="0" animBg="1"/>
      <p:bldP spid="537634" grpId="0" animBg="1"/>
      <p:bldP spid="537635" grpId="0" animBg="1"/>
      <p:bldP spid="537657" grpId="0" animBg="1"/>
      <p:bldP spid="5376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Demand versus Individual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Market demand refers to the sum of all individual demands for a particular good or service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Graphically, individual demand curves are summed horizontally to obtain the market demand curve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86B1-53A2-4A32-BDC3-EAA4E7C60549}" type="datetime1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14/03/2018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prstClr val="white">
                    <a:tint val="75000"/>
                  </a:prstClr>
                </a:solidFill>
              </a:rPr>
              <a:t>Dr.Sumudu</a:t>
            </a:r>
            <a:r>
              <a:rPr lang="en-GB" dirty="0" smtClean="0"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GB" dirty="0" err="1" smtClean="0">
                <a:solidFill>
                  <a:prstClr val="white">
                    <a:tint val="75000"/>
                  </a:prstClr>
                </a:solidFill>
              </a:rPr>
              <a:t>Perera</a:t>
            </a:r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71FB-5D2B-430C-ADB4-9BE9180A17CB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097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9pPr>
          </a:lstStyle>
          <a:p>
            <a:pPr eaLnBrk="1" hangingPunct="1"/>
            <a:fld id="{04153917-6631-4C37-B445-978A88F4B7E9}" type="slidenum">
              <a:rPr kumimoji="0" lang="zh-TW" altLang="en-US"/>
              <a:pPr eaLnBrk="1" hangingPunct="1"/>
              <a:t>8</a:t>
            </a:fld>
            <a:endParaRPr kumimoji="0" lang="en-US" altLang="zh-TW"/>
          </a:p>
        </p:txBody>
      </p:sp>
      <p:sp>
        <p:nvSpPr>
          <p:cNvPr id="307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Elasticity</a:t>
            </a:r>
          </a:p>
        </p:txBody>
      </p:sp>
      <p:sp>
        <p:nvSpPr>
          <p:cNvPr id="3076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25379" y="2350670"/>
            <a:ext cx="9565105" cy="3713246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dirty="0" smtClean="0"/>
              <a:t>A measure of the responsiveness of one variable to changes in another variable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 smtClean="0"/>
              <a:t>It is the percentage change in one variable that arises due to a given percentage change in another variable.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 smtClean="0"/>
              <a:t>The elasticity measure does not depend on the units in which we measure the variables.</a:t>
            </a:r>
          </a:p>
        </p:txBody>
      </p:sp>
    </p:spTree>
    <p:extLst>
      <p:ext uri="{BB962C8B-B14F-4D97-AF65-F5344CB8AC3E}">
        <p14:creationId xmlns:p14="http://schemas.microsoft.com/office/powerpoint/2010/main" xmlns="" val="214517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charset="-120"/>
              </a:defRPr>
            </a:lvl9pPr>
          </a:lstStyle>
          <a:p>
            <a:pPr eaLnBrk="1" hangingPunct="1"/>
            <a:fld id="{DA9F6496-9A51-4F2D-A6D6-D22D84546007}" type="slidenum">
              <a:rPr kumimoji="0" lang="zh-TW" altLang="en-US"/>
              <a:pPr eaLnBrk="1" hangingPunct="1"/>
              <a:t>9</a:t>
            </a:fld>
            <a:endParaRPr kumimoji="0" lang="en-US" altLang="zh-TW"/>
          </a:p>
        </p:txBody>
      </p:sp>
      <p:sp>
        <p:nvSpPr>
          <p:cNvPr id="409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Own Price Elasticity of Demand</a:t>
            </a:r>
          </a:p>
        </p:txBody>
      </p:sp>
      <p:sp>
        <p:nvSpPr>
          <p:cNvPr id="4100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0790" y="2173455"/>
            <a:ext cx="11582816" cy="435568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TW" sz="2800" dirty="0"/>
              <a:t>Own price elasticity: A measure of the responsiveness of the quantity demanded of a good to a change in the price of that good; </a:t>
            </a:r>
          </a:p>
          <a:p>
            <a:pPr eaLnBrk="1" hangingPunct="1">
              <a:lnSpc>
                <a:spcPct val="150000"/>
              </a:lnSpc>
            </a:pPr>
            <a:endParaRPr lang="en-US" altLang="zh-TW" dirty="0"/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/>
              <a:t>Demand is </a:t>
            </a:r>
            <a:r>
              <a:rPr lang="en-US" altLang="zh-TW" sz="2400" b="1" dirty="0">
                <a:solidFill>
                  <a:schemeClr val="tx2">
                    <a:lumMod val="25000"/>
                  </a:schemeClr>
                </a:solidFill>
              </a:rPr>
              <a:t>elastic</a:t>
            </a:r>
            <a:r>
              <a:rPr lang="en-US" altLang="zh-TW" sz="2400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altLang="zh-TW" dirty="0"/>
              <a:t>if the absolute value of the own price elasticity is greater than 1.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/>
              <a:t>Demand is</a:t>
            </a:r>
            <a:r>
              <a:rPr lang="en-US" altLang="zh-TW" sz="2400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altLang="zh-TW" sz="2400" b="1" dirty="0">
                <a:solidFill>
                  <a:schemeClr val="tx2">
                    <a:lumMod val="25000"/>
                  </a:schemeClr>
                </a:solidFill>
              </a:rPr>
              <a:t>inelastic</a:t>
            </a:r>
            <a:r>
              <a:rPr lang="en-US" altLang="zh-TW" sz="2400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altLang="zh-TW" dirty="0"/>
              <a:t>if the absolute value of the own price elasticity is less than 1.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/>
              <a:t>Demand is </a:t>
            </a:r>
            <a:r>
              <a:rPr lang="en-US" altLang="zh-TW" sz="2400" b="1" dirty="0">
                <a:solidFill>
                  <a:schemeClr val="tx2">
                    <a:lumMod val="25000"/>
                  </a:schemeClr>
                </a:solidFill>
              </a:rPr>
              <a:t>unitary</a:t>
            </a:r>
            <a:r>
              <a:rPr lang="en-US" altLang="zh-TW" dirty="0"/>
              <a:t> elastic if the absolute value of the own price elasticity is equal to 1.</a:t>
            </a:r>
          </a:p>
          <a:p>
            <a:pPr eaLnBrk="1" hangingPunct="1">
              <a:lnSpc>
                <a:spcPct val="150000"/>
              </a:lnSpc>
            </a:pP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xmlns="" val="107213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1353</Words>
  <Application>Microsoft Office PowerPoint</Application>
  <PresentationFormat>Custom</PresentationFormat>
  <Paragraphs>198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Ion Boardroom</vt:lpstr>
      <vt:lpstr>BEC 30325: MANAGERIAL ECONOMICS </vt:lpstr>
      <vt:lpstr>Slide 2</vt:lpstr>
      <vt:lpstr>DEMAND</vt:lpstr>
      <vt:lpstr>DEMAND continued…</vt:lpstr>
      <vt:lpstr>The Demand Curve</vt:lpstr>
      <vt:lpstr>Demand Schedule and Demand Curve for Ice- Cream</vt:lpstr>
      <vt:lpstr>Market Demand versus Individual Demand</vt:lpstr>
      <vt:lpstr>Elasticity</vt:lpstr>
      <vt:lpstr>Own Price Elasticity of Demand</vt:lpstr>
      <vt:lpstr>Elasticity and Total Revenue</vt:lpstr>
      <vt:lpstr>Slide 11</vt:lpstr>
      <vt:lpstr>Factors Affecting the Own Price Elasticity</vt:lpstr>
      <vt:lpstr>Cross-Price Elasticity</vt:lpstr>
      <vt:lpstr>Income Elasticity</vt:lpstr>
      <vt:lpstr>Advertising Elasticity</vt:lpstr>
      <vt:lpstr>Example 01: Mobile Phones</vt:lpstr>
      <vt:lpstr>Demand Estimation</vt:lpstr>
      <vt:lpstr>Demand Estimation continued…</vt:lpstr>
      <vt:lpstr>The Identification Problem</vt:lpstr>
      <vt:lpstr>The Identification Problem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 30325: MANAGERIAL ECONOMICS</dc:title>
  <dc:creator>econ department</dc:creator>
  <cp:lastModifiedBy>ITRC</cp:lastModifiedBy>
  <cp:revision>6</cp:revision>
  <dcterms:created xsi:type="dcterms:W3CDTF">2017-09-15T07:21:15Z</dcterms:created>
  <dcterms:modified xsi:type="dcterms:W3CDTF">2018-03-14T07:10:18Z</dcterms:modified>
</cp:coreProperties>
</file>