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4" r:id="rId1"/>
  </p:sldMasterIdLst>
  <p:notesMasterIdLst>
    <p:notesMasterId r:id="rId28"/>
  </p:notesMasterIdLst>
  <p:sldIdLst>
    <p:sldId id="260" r:id="rId2"/>
    <p:sldId id="257" r:id="rId3"/>
    <p:sldId id="258" r:id="rId4"/>
    <p:sldId id="259" r:id="rId5"/>
    <p:sldId id="261" r:id="rId6"/>
    <p:sldId id="275" r:id="rId7"/>
    <p:sldId id="276" r:id="rId8"/>
    <p:sldId id="277" r:id="rId9"/>
    <p:sldId id="278" r:id="rId10"/>
    <p:sldId id="279" r:id="rId11"/>
    <p:sldId id="280" r:id="rId12"/>
    <p:sldId id="281" r:id="rId13"/>
    <p:sldId id="282" r:id="rId14"/>
    <p:sldId id="271" r:id="rId15"/>
    <p:sldId id="272" r:id="rId16"/>
    <p:sldId id="262" r:id="rId17"/>
    <p:sldId id="273" r:id="rId18"/>
    <p:sldId id="263" r:id="rId19"/>
    <p:sldId id="264" r:id="rId20"/>
    <p:sldId id="265" r:id="rId21"/>
    <p:sldId id="274" r:id="rId22"/>
    <p:sldId id="266" r:id="rId23"/>
    <p:sldId id="267" r:id="rId24"/>
    <p:sldId id="268" r:id="rId25"/>
    <p:sldId id="269" r:id="rId26"/>
    <p:sldId id="27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190BC0-54C8-4647-9C06-545827223371}" type="datetimeFigureOut">
              <a:rPr lang="en-GB" smtClean="0"/>
              <a:pPr/>
              <a:t>14/03/2018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D6909D-F946-47D9-9F0C-539398595611}" type="slidenum">
              <a:rPr lang="en-GB" smtClean="0"/>
              <a:pPr/>
              <a:t>‹#›</a:t>
            </a:fld>
            <a:endParaRPr lang="en-GB"/>
          </a:p>
        </p:txBody>
      </p:sp>
    </p:spTree>
    <p:extLst>
      <p:ext uri="{BB962C8B-B14F-4D97-AF65-F5344CB8AC3E}">
        <p14:creationId xmlns:p14="http://schemas.microsoft.com/office/powerpoint/2010/main" xmlns="" val="167624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bwMode="auto">
          <a:xfrm>
            <a:off x="592138" y="800100"/>
            <a:ext cx="5675312" cy="3194050"/>
          </a:xfrm>
          <a:noFill/>
          <a:ln cap="flat">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Rectangle 3"/>
          <p:cNvSpPr>
            <a:spLocks noGrp="1" noChangeArrowheads="1"/>
          </p:cNvSpPr>
          <p:nvPr>
            <p:ph type="body" idx="1"/>
          </p:nvPr>
        </p:nvSpPr>
        <p:spPr bwMode="auto">
          <a:xfrm>
            <a:off x="915988" y="4359275"/>
            <a:ext cx="5026025" cy="4130675"/>
          </a:xfrm>
          <a:solidFill>
            <a:srgbClr val="FFFFFF"/>
          </a:solidFill>
          <a:ln w="12700" cap="flat">
            <a:solidFill>
              <a:srgbClr val="000000"/>
            </a:solidFill>
            <a:miter lim="800000"/>
            <a:headEnd/>
            <a:tailEnd/>
          </a:ln>
        </p:spPr>
        <p:txBody>
          <a:bodyPr wrap="square" lIns="92075" tIns="46038" rIns="92075" bIns="46038"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xmlns="" val="27061897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2B0A1D37-8AA7-4123-9711-FC855B9BE60D}" type="datetime1">
              <a:rPr lang="en-GB" smtClean="0"/>
              <a:pPr/>
              <a:t>14/03/2018</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18371FB-5D2B-430C-ADB4-9BE9180A17CB}" type="slidenum">
              <a:rPr lang="en-GB" smtClean="0"/>
              <a:pPr/>
              <a:t>‹#›</a:t>
            </a:fld>
            <a:endParaRPr lang="en-GB"/>
          </a:p>
        </p:txBody>
      </p:sp>
    </p:spTree>
    <p:extLst>
      <p:ext uri="{BB962C8B-B14F-4D97-AF65-F5344CB8AC3E}">
        <p14:creationId xmlns:p14="http://schemas.microsoft.com/office/powerpoint/2010/main" xmlns="" val="1238745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67F1C69-EF09-41FD-AB3B-11E2FBFDD81C}" type="datetime1">
              <a:rPr lang="en-GB" smtClean="0"/>
              <a:pPr/>
              <a:t>14/03/2018</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18371FB-5D2B-430C-ADB4-9BE9180A17CB}" type="slidenum">
              <a:rPr lang="en-GB" smtClean="0"/>
              <a:pPr/>
              <a:t>‹#›</a:t>
            </a:fld>
            <a:endParaRPr lang="en-GB"/>
          </a:p>
        </p:txBody>
      </p:sp>
    </p:spTree>
    <p:extLst>
      <p:ext uri="{BB962C8B-B14F-4D97-AF65-F5344CB8AC3E}">
        <p14:creationId xmlns:p14="http://schemas.microsoft.com/office/powerpoint/2010/main" xmlns="" val="337172719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67F1C69-EF09-41FD-AB3B-11E2FBFDD81C}" type="datetime1">
              <a:rPr lang="en-GB" smtClean="0"/>
              <a:pPr/>
              <a:t>14/03/2018</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pPr/>
              <a:t>‹#›</a:t>
            </a:fld>
            <a:endParaRPr lang="en-GB"/>
          </a:p>
        </p:txBody>
      </p:sp>
    </p:spTree>
    <p:extLst>
      <p:ext uri="{BB962C8B-B14F-4D97-AF65-F5344CB8AC3E}">
        <p14:creationId xmlns:p14="http://schemas.microsoft.com/office/powerpoint/2010/main" xmlns="" val="10963715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67F1C69-EF09-41FD-AB3B-11E2FBFDD81C}" type="datetime1">
              <a:rPr lang="en-GB" smtClean="0"/>
              <a:pPr/>
              <a:t>14/03/2018</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pPr/>
              <a:t>‹#›</a:t>
            </a:fld>
            <a:endParaRPr lang="en-GB"/>
          </a:p>
        </p:txBody>
      </p:sp>
    </p:spTree>
    <p:extLst>
      <p:ext uri="{BB962C8B-B14F-4D97-AF65-F5344CB8AC3E}">
        <p14:creationId xmlns:p14="http://schemas.microsoft.com/office/powerpoint/2010/main" xmlns="" val="113698725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7F1C69-EF09-41FD-AB3B-11E2FBFDD81C}" type="datetime1">
              <a:rPr lang="en-GB" smtClean="0"/>
              <a:pPr/>
              <a:t>14/03/2018</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pPr/>
              <a:t>‹#›</a:t>
            </a:fld>
            <a:endParaRPr lang="en-GB"/>
          </a:p>
        </p:txBody>
      </p:sp>
    </p:spTree>
    <p:extLst>
      <p:ext uri="{BB962C8B-B14F-4D97-AF65-F5344CB8AC3E}">
        <p14:creationId xmlns:p14="http://schemas.microsoft.com/office/powerpoint/2010/main" xmlns="" val="167317413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67F1C69-EF09-41FD-AB3B-11E2FBFDD81C}" type="datetime1">
              <a:rPr lang="en-GB" smtClean="0"/>
              <a:pPr/>
              <a:t>14/03/2018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8371FB-5D2B-430C-ADB4-9BE9180A17CB}" type="slidenum">
              <a:rPr lang="en-GB" smtClean="0"/>
              <a:pPr/>
              <a:t>‹#›</a:t>
            </a:fld>
            <a:endParaRPr lang="en-GB"/>
          </a:p>
        </p:txBody>
      </p:sp>
    </p:spTree>
    <p:extLst>
      <p:ext uri="{BB962C8B-B14F-4D97-AF65-F5344CB8AC3E}">
        <p14:creationId xmlns:p14="http://schemas.microsoft.com/office/powerpoint/2010/main" xmlns="" val="175227267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67F1C69-EF09-41FD-AB3B-11E2FBFDD81C}" type="datetime1">
              <a:rPr lang="en-GB" smtClean="0"/>
              <a:pPr/>
              <a:t>14/03/2018</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E18371FB-5D2B-430C-ADB4-9BE9180A17CB}" type="slidenum">
              <a:rPr lang="en-GB" smtClean="0"/>
              <a:pPr/>
              <a:t>‹#›</a:t>
            </a:fld>
            <a:endParaRPr lang="en-GB"/>
          </a:p>
        </p:txBody>
      </p:sp>
    </p:spTree>
    <p:extLst>
      <p:ext uri="{BB962C8B-B14F-4D97-AF65-F5344CB8AC3E}">
        <p14:creationId xmlns:p14="http://schemas.microsoft.com/office/powerpoint/2010/main" xmlns="" val="209444245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22C276D9-4447-47BE-BE07-FEA0D476AED4}" type="datetime1">
              <a:rPr lang="en-GB" smtClean="0"/>
              <a:pPr/>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371FB-5D2B-430C-ADB4-9BE9180A17CB}" type="slidenum">
              <a:rPr lang="en-GB" smtClean="0"/>
              <a:pPr/>
              <a:t>‹#›</a:t>
            </a:fld>
            <a:endParaRPr lang="en-GB"/>
          </a:p>
        </p:txBody>
      </p:sp>
    </p:spTree>
    <p:extLst>
      <p:ext uri="{BB962C8B-B14F-4D97-AF65-F5344CB8AC3E}">
        <p14:creationId xmlns:p14="http://schemas.microsoft.com/office/powerpoint/2010/main" xmlns="" val="9926142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8BFDE60-1419-4BBD-9328-F4AEF9244D6F}" type="datetime1">
              <a:rPr lang="en-GB" smtClean="0"/>
              <a:pPr/>
              <a:t>14/03/2018</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pPr/>
              <a:t>‹#›</a:t>
            </a:fld>
            <a:endParaRPr lang="en-GB"/>
          </a:p>
        </p:txBody>
      </p:sp>
    </p:spTree>
    <p:extLst>
      <p:ext uri="{BB962C8B-B14F-4D97-AF65-F5344CB8AC3E}">
        <p14:creationId xmlns:p14="http://schemas.microsoft.com/office/powerpoint/2010/main" xmlns="" val="269013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648574-85EC-48A8-BE09-64482F588B30}" type="datetime1">
              <a:rPr lang="en-GB" smtClean="0"/>
              <a:pPr/>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371FB-5D2B-430C-ADB4-9BE9180A17CB}" type="slidenum">
              <a:rPr lang="en-GB" smtClean="0"/>
              <a:pPr/>
              <a:t>‹#›</a:t>
            </a:fld>
            <a:endParaRPr lang="en-GB"/>
          </a:p>
        </p:txBody>
      </p:sp>
    </p:spTree>
    <p:extLst>
      <p:ext uri="{BB962C8B-B14F-4D97-AF65-F5344CB8AC3E}">
        <p14:creationId xmlns:p14="http://schemas.microsoft.com/office/powerpoint/2010/main" xmlns="" val="3381716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134C1B-CEE7-4BB9-8AAD-389B9C5E837E}" type="datetime1">
              <a:rPr lang="en-GB" smtClean="0"/>
              <a:pPr/>
              <a:t>14/03/2018</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pPr/>
              <a:t>‹#›</a:t>
            </a:fld>
            <a:endParaRPr lang="en-GB"/>
          </a:p>
        </p:txBody>
      </p:sp>
    </p:spTree>
    <p:extLst>
      <p:ext uri="{BB962C8B-B14F-4D97-AF65-F5344CB8AC3E}">
        <p14:creationId xmlns:p14="http://schemas.microsoft.com/office/powerpoint/2010/main" xmlns="" val="3224228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7A66A4-A2F6-4AB6-B629-3FBE9C4E3B4E}" type="datetime1">
              <a:rPr lang="en-GB" smtClean="0"/>
              <a:pPr/>
              <a:t>14/03/2018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8371FB-5D2B-430C-ADB4-9BE9180A17CB}" type="slidenum">
              <a:rPr lang="en-GB" smtClean="0"/>
              <a:pPr/>
              <a:t>‹#›</a:t>
            </a:fld>
            <a:endParaRPr lang="en-GB"/>
          </a:p>
        </p:txBody>
      </p:sp>
    </p:spTree>
    <p:extLst>
      <p:ext uri="{BB962C8B-B14F-4D97-AF65-F5344CB8AC3E}">
        <p14:creationId xmlns:p14="http://schemas.microsoft.com/office/powerpoint/2010/main" xmlns="" val="472767016"/>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53FE9F-0CF4-4C58-B280-526F4C97575E}" type="datetime1">
              <a:rPr lang="en-GB" smtClean="0"/>
              <a:pPr/>
              <a:t>14/03/2018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8371FB-5D2B-430C-ADB4-9BE9180A17CB}" type="slidenum">
              <a:rPr lang="en-GB" smtClean="0"/>
              <a:pPr/>
              <a:t>‹#›</a:t>
            </a:fld>
            <a:endParaRPr lang="en-GB"/>
          </a:p>
        </p:txBody>
      </p:sp>
    </p:spTree>
    <p:extLst>
      <p:ext uri="{BB962C8B-B14F-4D97-AF65-F5344CB8AC3E}">
        <p14:creationId xmlns:p14="http://schemas.microsoft.com/office/powerpoint/2010/main" xmlns="" val="2145694947"/>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C23A63-C384-4576-A8C8-AA850AB33C93}" type="datetime1">
              <a:rPr lang="en-GB" smtClean="0"/>
              <a:pPr/>
              <a:t>14/03/2018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8371FB-5D2B-430C-ADB4-9BE9180A17CB}" type="slidenum">
              <a:rPr lang="en-GB" smtClean="0"/>
              <a:pPr/>
              <a:t>‹#›</a:t>
            </a:fld>
            <a:endParaRPr lang="en-GB"/>
          </a:p>
        </p:txBody>
      </p:sp>
    </p:spTree>
    <p:extLst>
      <p:ext uri="{BB962C8B-B14F-4D97-AF65-F5344CB8AC3E}">
        <p14:creationId xmlns:p14="http://schemas.microsoft.com/office/powerpoint/2010/main" xmlns="" val="2140132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9794D-91CE-4C8F-88C1-0E62D808CC6F}" type="datetime1">
              <a:rPr lang="en-GB" smtClean="0"/>
              <a:pPr/>
              <a:t>14/03/2018</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18371FB-5D2B-430C-ADB4-9BE9180A17CB}" type="slidenum">
              <a:rPr lang="en-GB" smtClean="0"/>
              <a:pPr/>
              <a:t>‹#›</a:t>
            </a:fld>
            <a:endParaRPr lang="en-GB"/>
          </a:p>
        </p:txBody>
      </p:sp>
    </p:spTree>
    <p:extLst>
      <p:ext uri="{BB962C8B-B14F-4D97-AF65-F5344CB8AC3E}">
        <p14:creationId xmlns:p14="http://schemas.microsoft.com/office/powerpoint/2010/main" xmlns="" val="2151266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830355-7633-4FA3-B29F-C547F4F847D8}" type="datetime1">
              <a:rPr lang="en-GB" smtClean="0"/>
              <a:pPr/>
              <a:t>14/03/2018</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18371FB-5D2B-430C-ADB4-9BE9180A17CB}" type="slidenum">
              <a:rPr lang="en-GB" smtClean="0"/>
              <a:pPr/>
              <a:t>‹#›</a:t>
            </a:fld>
            <a:endParaRPr lang="en-GB"/>
          </a:p>
        </p:txBody>
      </p:sp>
    </p:spTree>
    <p:extLst>
      <p:ext uri="{BB962C8B-B14F-4D97-AF65-F5344CB8AC3E}">
        <p14:creationId xmlns:p14="http://schemas.microsoft.com/office/powerpoint/2010/main" xmlns="" val="2097633470"/>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5E0CBCC-83DC-429C-A4F2-AA86D2651FE2}" type="datetime1">
              <a:rPr lang="en-GB" smtClean="0"/>
              <a:pPr/>
              <a:t>14/03/2018</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18371FB-5D2B-430C-ADB4-9BE9180A17CB}" type="slidenum">
              <a:rPr lang="en-GB" smtClean="0"/>
              <a:pPr/>
              <a:t>‹#›</a:t>
            </a:fld>
            <a:endParaRPr lang="en-GB"/>
          </a:p>
        </p:txBody>
      </p:sp>
    </p:spTree>
    <p:extLst>
      <p:ext uri="{BB962C8B-B14F-4D97-AF65-F5344CB8AC3E}">
        <p14:creationId xmlns:p14="http://schemas.microsoft.com/office/powerpoint/2010/main" xmlns="" val="2995766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67F1C69-EF09-41FD-AB3B-11E2FBFDD81C}" type="datetime1">
              <a:rPr lang="en-GB" smtClean="0"/>
              <a:pPr/>
              <a:t>14/03/2018</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18371FB-5D2B-430C-ADB4-9BE9180A17CB}" type="slidenum">
              <a:rPr lang="en-GB" smtClean="0"/>
              <a:pPr/>
              <a:t>‹#›</a:t>
            </a:fld>
            <a:endParaRPr lang="en-GB"/>
          </a:p>
        </p:txBody>
      </p:sp>
    </p:spTree>
    <p:extLst>
      <p:ext uri="{BB962C8B-B14F-4D97-AF65-F5344CB8AC3E}">
        <p14:creationId xmlns:p14="http://schemas.microsoft.com/office/powerpoint/2010/main" xmlns="" val="2145124480"/>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2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9000">
              <a:schemeClr val="bg2">
                <a:tint val="96000"/>
                <a:shade val="100000"/>
                <a:hueMod val="270000"/>
                <a:satMod val="200000"/>
                <a:lumMod val="128000"/>
              </a:schemeClr>
            </a:gs>
            <a:gs pos="88000">
              <a:schemeClr val="bg2">
                <a:lumMod val="60000"/>
                <a:lumOff val="40000"/>
              </a:schemeClr>
            </a:gs>
            <a:gs pos="100000">
              <a:schemeClr val="bg2">
                <a:shade val="78000"/>
                <a:hueMod val="44000"/>
                <a:satMod val="200000"/>
                <a:lumMod val="69000"/>
              </a:schemeClr>
            </a:gs>
          </a:gsLst>
          <a:lin ang="2520000" scaled="0"/>
          <a:tileRect/>
        </a:gradFill>
        <a:effectLst/>
      </p:bgPr>
    </p:bg>
    <p:spTree>
      <p:nvGrpSpPr>
        <p:cNvPr id="1" name=""/>
        <p:cNvGrpSpPr/>
        <p:nvPr/>
      </p:nvGrpSpPr>
      <p:grpSpPr>
        <a:xfrm>
          <a:off x="0" y="0"/>
          <a:ext cx="0" cy="0"/>
          <a:chOff x="0" y="0"/>
          <a:chExt cx="0" cy="0"/>
        </a:xfrm>
      </p:grpSpPr>
      <p:sp>
        <p:nvSpPr>
          <p:cNvPr id="3074" name="Title 6"/>
          <p:cNvSpPr>
            <a:spLocks noGrp="1"/>
          </p:cNvSpPr>
          <p:nvPr>
            <p:ph type="ctrTitle"/>
          </p:nvPr>
        </p:nvSpPr>
        <p:spPr>
          <a:xfrm>
            <a:off x="1668117" y="1121404"/>
            <a:ext cx="9067800" cy="612371"/>
          </a:xfrm>
        </p:spPr>
        <p:txBody>
          <a:bodyPr/>
          <a:lstStyle/>
          <a:p>
            <a:r>
              <a:rPr lang="en-US" altLang="en-US" sz="3600" b="1" dirty="0">
                <a:latin typeface="Arial" panose="020B0604020202020204" pitchFamily="34" charset="0"/>
                <a:cs typeface="Arial" panose="020B0604020202020204" pitchFamily="34" charset="0"/>
              </a:rPr>
              <a:t>BEC 30325: MANAGERIAL ECONOMICS </a:t>
            </a:r>
          </a:p>
        </p:txBody>
      </p:sp>
      <p:sp>
        <p:nvSpPr>
          <p:cNvPr id="6147" name="Rectangle 1027"/>
          <p:cNvSpPr>
            <a:spLocks noGrp="1" noChangeArrowheads="1"/>
          </p:cNvSpPr>
          <p:nvPr>
            <p:ph type="subTitle" idx="1"/>
          </p:nvPr>
        </p:nvSpPr>
        <p:spPr>
          <a:xfrm>
            <a:off x="1668117" y="2659906"/>
            <a:ext cx="9067800" cy="965518"/>
          </a:xfrm>
        </p:spPr>
        <p:txBody>
          <a:bodyPr rtlCol="0">
            <a:noAutofit/>
          </a:bodyPr>
          <a:lstStyle/>
          <a:p>
            <a:pPr marL="36513" algn="ctr">
              <a:spcBef>
                <a:spcPct val="0"/>
              </a:spcBef>
              <a:defRPr/>
            </a:pPr>
            <a:r>
              <a:rPr lang="en-US" sz="4400" b="1" dirty="0"/>
              <a:t>Introduction to Managerial Economics </a:t>
            </a:r>
            <a:endParaRPr lang="en-US" sz="4400" dirty="0">
              <a:solidFill>
                <a:srgbClr val="002060"/>
              </a:solidFill>
              <a:latin typeface="Arial" charset="0"/>
              <a:cs typeface="Arial" charset="0"/>
            </a:endParaRPr>
          </a:p>
        </p:txBody>
      </p:sp>
      <p:sp>
        <p:nvSpPr>
          <p:cNvPr id="3077" name="Rectangle 3"/>
          <p:cNvSpPr>
            <a:spLocks noChangeArrowheads="1"/>
          </p:cNvSpPr>
          <p:nvPr/>
        </p:nvSpPr>
        <p:spPr bwMode="auto">
          <a:xfrm>
            <a:off x="4339195" y="1813637"/>
            <a:ext cx="329360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accent2">
                    <a:lumMod val="40000"/>
                    <a:lumOff val="60000"/>
                  </a:schemeClr>
                </a:solidFill>
                <a:latin typeface="Arial" panose="020B0604020202020204" pitchFamily="34" charset="0"/>
              </a:rPr>
              <a:t>Session 01</a:t>
            </a:r>
          </a:p>
        </p:txBody>
      </p:sp>
      <p:sp>
        <p:nvSpPr>
          <p:cNvPr id="3078" name="TextBox 4"/>
          <p:cNvSpPr txBox="1">
            <a:spLocks noChangeArrowheads="1"/>
          </p:cNvSpPr>
          <p:nvPr/>
        </p:nvSpPr>
        <p:spPr bwMode="auto">
          <a:xfrm>
            <a:off x="2041604" y="5517074"/>
            <a:ext cx="799011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lumMod val="65000"/>
                  </a:schemeClr>
                </a:solidFill>
                <a:latin typeface="Arial" panose="020B0604020202020204" pitchFamily="34" charset="0"/>
              </a:rPr>
              <a:t>Dr. </a:t>
            </a:r>
            <a:r>
              <a:rPr lang="en-US" altLang="en-US" sz="2400" dirty="0" err="1">
                <a:solidFill>
                  <a:schemeClr val="bg1">
                    <a:lumMod val="65000"/>
                  </a:schemeClr>
                </a:solidFill>
                <a:latin typeface="Arial" panose="020B0604020202020204" pitchFamily="34" charset="0"/>
              </a:rPr>
              <a:t>Sumudu</a:t>
            </a:r>
            <a:r>
              <a:rPr lang="en-US" altLang="en-US" sz="2400" dirty="0">
                <a:solidFill>
                  <a:schemeClr val="bg1">
                    <a:lumMod val="65000"/>
                  </a:schemeClr>
                </a:solidFill>
                <a:latin typeface="Arial" panose="020B0604020202020204" pitchFamily="34" charset="0"/>
              </a:rPr>
              <a:t> </a:t>
            </a:r>
            <a:r>
              <a:rPr lang="en-US" altLang="en-US" sz="2400" dirty="0" err="1">
                <a:solidFill>
                  <a:schemeClr val="bg1">
                    <a:lumMod val="65000"/>
                  </a:schemeClr>
                </a:solidFill>
                <a:latin typeface="Arial" panose="020B0604020202020204" pitchFamily="34" charset="0"/>
              </a:rPr>
              <a:t>Perera</a:t>
            </a:r>
            <a:endParaRPr lang="en-US" altLang="en-US" sz="2400" dirty="0">
              <a:solidFill>
                <a:schemeClr val="bg1">
                  <a:lumMod val="65000"/>
                </a:schemeClr>
              </a:solidFill>
              <a:latin typeface="Arial" panose="020B0604020202020204" pitchFamily="34" charset="0"/>
            </a:endParaRPr>
          </a:p>
        </p:txBody>
      </p:sp>
    </p:spTree>
    <p:extLst>
      <p:ext uri="{BB962C8B-B14F-4D97-AF65-F5344CB8AC3E}">
        <p14:creationId xmlns:p14="http://schemas.microsoft.com/office/powerpoint/2010/main" xmlns="" val="2721791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831741" y="266700"/>
            <a:ext cx="9439141" cy="838200"/>
          </a:xfrm>
          <a:prstGeom prst="rect">
            <a:avLst/>
          </a:prstGeom>
        </p:spPr>
        <p:txBody>
          <a:bodyPr/>
          <a:lstStyle/>
          <a:p>
            <a:pPr>
              <a:defRPr/>
            </a:pPr>
            <a:r>
              <a:rPr lang="en-US" sz="3600" spc="-120" dirty="0">
                <a:latin typeface="+mj-lt"/>
                <a:ea typeface="+mj-ea"/>
                <a:cs typeface="+mj-cs"/>
              </a:rPr>
              <a:t>Non-economic goals and objectives</a:t>
            </a:r>
          </a:p>
        </p:txBody>
      </p:sp>
      <p:sp>
        <p:nvSpPr>
          <p:cNvPr id="4" name="Rectangle 3"/>
          <p:cNvSpPr txBox="1">
            <a:spLocks noChangeArrowheads="1"/>
          </p:cNvSpPr>
          <p:nvPr/>
        </p:nvSpPr>
        <p:spPr>
          <a:xfrm>
            <a:off x="2071456" y="1398973"/>
            <a:ext cx="8199426" cy="4904173"/>
          </a:xfrm>
          <a:prstGeom prst="rect">
            <a:avLst/>
          </a:prstGeom>
        </p:spPr>
        <p:txBody>
          <a:bodyPr/>
          <a:lstStyle/>
          <a:p>
            <a:pPr marL="265176" indent="-265176">
              <a:lnSpc>
                <a:spcPct val="150000"/>
              </a:lnSpc>
              <a:spcBef>
                <a:spcPts val="250"/>
              </a:spcBef>
              <a:buSzPct val="80000"/>
              <a:buFont typeface="Arial" pitchFamily="34" charset="0"/>
              <a:buChar char="•"/>
              <a:defRPr/>
            </a:pPr>
            <a:r>
              <a:rPr lang="en-US" sz="2800" dirty="0">
                <a:solidFill>
                  <a:srgbClr val="002060"/>
                </a:solidFill>
                <a:latin typeface="Arial" pitchFamily="34" charset="0"/>
              </a:rPr>
              <a:t>A good place for our employees to work</a:t>
            </a:r>
          </a:p>
          <a:p>
            <a:pPr marL="265176" indent="-265176">
              <a:lnSpc>
                <a:spcPct val="150000"/>
              </a:lnSpc>
              <a:spcBef>
                <a:spcPts val="250"/>
              </a:spcBef>
              <a:buSzPct val="80000"/>
              <a:buFont typeface="Arial" pitchFamily="34" charset="0"/>
              <a:buChar char="•"/>
              <a:defRPr/>
            </a:pPr>
            <a:r>
              <a:rPr lang="en-US" sz="2800" dirty="0">
                <a:solidFill>
                  <a:srgbClr val="002060"/>
                </a:solidFill>
                <a:latin typeface="Arial" pitchFamily="34" charset="0"/>
              </a:rPr>
              <a:t>Provide high quality products/ services to the customers</a:t>
            </a:r>
          </a:p>
          <a:p>
            <a:pPr marL="265176" indent="-265176">
              <a:lnSpc>
                <a:spcPct val="150000"/>
              </a:lnSpc>
              <a:spcBef>
                <a:spcPts val="250"/>
              </a:spcBef>
              <a:buSzPct val="80000"/>
              <a:buFont typeface="Arial" pitchFamily="34" charset="0"/>
              <a:buChar char="•"/>
              <a:defRPr/>
            </a:pPr>
            <a:r>
              <a:rPr lang="en-US" sz="2800" dirty="0">
                <a:solidFill>
                  <a:srgbClr val="002060"/>
                </a:solidFill>
                <a:latin typeface="Arial" pitchFamily="34" charset="0"/>
              </a:rPr>
              <a:t>Act as a good citizen in the society</a:t>
            </a:r>
          </a:p>
        </p:txBody>
      </p:sp>
      <p:sp>
        <p:nvSpPr>
          <p:cNvPr id="12293"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DB199D4-A87B-47F7-A1FA-E3E72B1C809F}" type="slidenum">
              <a:rPr lang="en-US" altLang="en-US" sz="1200">
                <a:solidFill>
                  <a:srgbClr val="898989"/>
                </a:solidFill>
                <a:latin typeface="Times New Roman" panose="02020603050405020304" pitchFamily="18" charset="0"/>
              </a:rPr>
              <a:pPr>
                <a:spcBef>
                  <a:spcPct val="0"/>
                </a:spcBef>
                <a:buFontTx/>
                <a:buNone/>
              </a:pPr>
              <a:t>10</a:t>
            </a:fld>
            <a:endParaRPr lang="en-US" altLang="en-US" sz="1200">
              <a:solidFill>
                <a:srgbClr val="898989"/>
              </a:solidFill>
              <a:latin typeface="Times New Roman" panose="02020603050405020304" pitchFamily="18" charset="0"/>
            </a:endParaRPr>
          </a:p>
        </p:txBody>
      </p:sp>
    </p:spTree>
    <p:extLst>
      <p:ext uri="{BB962C8B-B14F-4D97-AF65-F5344CB8AC3E}">
        <p14:creationId xmlns:p14="http://schemas.microsoft.com/office/powerpoint/2010/main" xmlns="" val="3043532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716331" y="754972"/>
            <a:ext cx="9439141" cy="838200"/>
          </a:xfrm>
          <a:prstGeom prst="rect">
            <a:avLst/>
          </a:prstGeom>
        </p:spPr>
        <p:txBody>
          <a:bodyPr/>
          <a:lstStyle/>
          <a:p>
            <a:pPr>
              <a:defRPr/>
            </a:pPr>
            <a:r>
              <a:rPr lang="en-US" sz="3600" spc="-120" dirty="0">
                <a:latin typeface="+mj-lt"/>
                <a:ea typeface="+mj-ea"/>
                <a:cs typeface="+mj-cs"/>
              </a:rPr>
              <a:t>Optimal Decision</a:t>
            </a:r>
          </a:p>
        </p:txBody>
      </p:sp>
      <p:sp>
        <p:nvSpPr>
          <p:cNvPr id="4" name="Rectangle 3"/>
          <p:cNvSpPr txBox="1">
            <a:spLocks noChangeArrowheads="1"/>
          </p:cNvSpPr>
          <p:nvPr/>
        </p:nvSpPr>
        <p:spPr>
          <a:xfrm>
            <a:off x="1956046" y="1953827"/>
            <a:ext cx="8199426" cy="4904173"/>
          </a:xfrm>
          <a:prstGeom prst="rect">
            <a:avLst/>
          </a:prstGeom>
        </p:spPr>
        <p:txBody>
          <a:bodyPr/>
          <a:lstStyle/>
          <a:p>
            <a:pPr marL="265176" indent="-265176">
              <a:lnSpc>
                <a:spcPct val="150000"/>
              </a:lnSpc>
              <a:spcBef>
                <a:spcPts val="250"/>
              </a:spcBef>
              <a:buSzPct val="80000"/>
              <a:buFont typeface="Arial" pitchFamily="34" charset="0"/>
              <a:buChar char="•"/>
              <a:defRPr/>
            </a:pPr>
            <a:r>
              <a:rPr lang="en-US" sz="2800" dirty="0">
                <a:solidFill>
                  <a:srgbClr val="002060"/>
                </a:solidFill>
                <a:latin typeface="Arial" pitchFamily="34" charset="0"/>
              </a:rPr>
              <a:t>Given the goals that the firm is pursuing, the optimal decision in managerial economics is one that bring the firm closest to this goal.</a:t>
            </a:r>
          </a:p>
        </p:txBody>
      </p:sp>
      <p:sp>
        <p:nvSpPr>
          <p:cNvPr id="12293"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DB199D4-A87B-47F7-A1FA-E3E72B1C809F}" type="slidenum">
              <a:rPr lang="en-US" altLang="en-US" sz="1200">
                <a:solidFill>
                  <a:srgbClr val="898989"/>
                </a:solidFill>
                <a:latin typeface="Times New Roman" panose="02020603050405020304" pitchFamily="18" charset="0"/>
              </a:rPr>
              <a:pPr>
                <a:spcBef>
                  <a:spcPct val="0"/>
                </a:spcBef>
                <a:buFontTx/>
                <a:buNone/>
              </a:pPr>
              <a:t>11</a:t>
            </a:fld>
            <a:endParaRPr lang="en-US" altLang="en-US" sz="1200">
              <a:solidFill>
                <a:srgbClr val="898989"/>
              </a:solidFill>
              <a:latin typeface="Times New Roman" panose="02020603050405020304" pitchFamily="18" charset="0"/>
            </a:endParaRPr>
          </a:p>
        </p:txBody>
      </p:sp>
    </p:spTree>
    <p:extLst>
      <p:ext uri="{BB962C8B-B14F-4D97-AF65-F5344CB8AC3E}">
        <p14:creationId xmlns:p14="http://schemas.microsoft.com/office/powerpoint/2010/main" xmlns="" val="1666198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831741" y="266700"/>
            <a:ext cx="9439141" cy="838200"/>
          </a:xfrm>
          <a:prstGeom prst="rect">
            <a:avLst/>
          </a:prstGeom>
        </p:spPr>
        <p:txBody>
          <a:bodyPr/>
          <a:lstStyle/>
          <a:p>
            <a:pPr>
              <a:lnSpc>
                <a:spcPct val="150000"/>
              </a:lnSpc>
              <a:defRPr/>
            </a:pPr>
            <a:r>
              <a:rPr lang="en-US" sz="3600" spc="-120" dirty="0">
                <a:latin typeface="+mj-lt"/>
                <a:ea typeface="+mj-ea"/>
                <a:cs typeface="+mj-cs"/>
              </a:rPr>
              <a:t>Questions that managers must answer,</a:t>
            </a:r>
          </a:p>
          <a:p>
            <a:pPr>
              <a:lnSpc>
                <a:spcPct val="150000"/>
              </a:lnSpc>
              <a:defRPr/>
            </a:pPr>
            <a:r>
              <a:rPr lang="en-US" sz="2800" spc="-120" dirty="0">
                <a:latin typeface="+mj-lt"/>
                <a:ea typeface="+mj-ea"/>
                <a:cs typeface="+mj-cs"/>
              </a:rPr>
              <a:t>What are the economic conditions in a particular market?</a:t>
            </a:r>
            <a:endParaRPr lang="en-US" sz="2400" spc="-120" dirty="0">
              <a:latin typeface="+mj-lt"/>
              <a:ea typeface="+mj-ea"/>
              <a:cs typeface="+mj-cs"/>
            </a:endParaRPr>
          </a:p>
        </p:txBody>
      </p:sp>
      <p:sp>
        <p:nvSpPr>
          <p:cNvPr id="4" name="Rectangle 3"/>
          <p:cNvSpPr txBox="1">
            <a:spLocks noChangeArrowheads="1"/>
          </p:cNvSpPr>
          <p:nvPr/>
        </p:nvSpPr>
        <p:spPr>
          <a:xfrm>
            <a:off x="2124722" y="1993778"/>
            <a:ext cx="7472039" cy="3199659"/>
          </a:xfrm>
          <a:prstGeom prst="rect">
            <a:avLst/>
          </a:prstGeom>
        </p:spPr>
        <p:txBody>
          <a:bodyPr/>
          <a:lstStyle/>
          <a:p>
            <a:pPr marL="265176" indent="-265176">
              <a:spcBef>
                <a:spcPts val="250"/>
              </a:spcBef>
              <a:buSzPct val="80000"/>
              <a:buFont typeface="Arial" pitchFamily="34" charset="0"/>
              <a:buChar char="•"/>
              <a:defRPr/>
            </a:pPr>
            <a:r>
              <a:rPr lang="en-US" sz="2800" dirty="0">
                <a:solidFill>
                  <a:srgbClr val="002060"/>
                </a:solidFill>
                <a:latin typeface="Arial" pitchFamily="34" charset="0"/>
              </a:rPr>
              <a:t>Market structure?</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Government regulations?</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Future conditions?</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International dimensions?</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Technology?</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Macroeconomic factors?</a:t>
            </a:r>
          </a:p>
          <a:p>
            <a:pPr>
              <a:spcBef>
                <a:spcPts val="250"/>
              </a:spcBef>
              <a:buSzPct val="80000"/>
              <a:defRPr/>
            </a:pPr>
            <a:endParaRPr lang="en-US" sz="2800" dirty="0">
              <a:solidFill>
                <a:srgbClr val="002060"/>
              </a:solidFill>
              <a:latin typeface="Arial" pitchFamily="34" charset="0"/>
            </a:endParaRPr>
          </a:p>
          <a:p>
            <a:pPr>
              <a:spcBef>
                <a:spcPts val="250"/>
              </a:spcBef>
              <a:buSzPct val="80000"/>
              <a:defRPr/>
            </a:pPr>
            <a:endParaRPr lang="en-US" sz="2800" dirty="0">
              <a:solidFill>
                <a:srgbClr val="002060"/>
              </a:solidFill>
              <a:latin typeface="Arial" pitchFamily="34" charset="0"/>
            </a:endParaRPr>
          </a:p>
          <a:p>
            <a:pPr>
              <a:spcBef>
                <a:spcPts val="250"/>
              </a:spcBef>
              <a:buSzPct val="80000"/>
              <a:defRPr/>
            </a:pPr>
            <a:endParaRPr lang="en-US" sz="2800" dirty="0">
              <a:solidFill>
                <a:srgbClr val="002060"/>
              </a:solidFill>
              <a:latin typeface="Arial" pitchFamily="34" charset="0"/>
            </a:endParaRPr>
          </a:p>
        </p:txBody>
      </p:sp>
      <p:sp>
        <p:nvSpPr>
          <p:cNvPr id="12293"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DB199D4-A87B-47F7-A1FA-E3E72B1C809F}" type="slidenum">
              <a:rPr lang="en-US" altLang="en-US" sz="1200">
                <a:solidFill>
                  <a:srgbClr val="898989"/>
                </a:solidFill>
                <a:latin typeface="Times New Roman" panose="02020603050405020304" pitchFamily="18" charset="0"/>
              </a:rPr>
              <a:pPr>
                <a:spcBef>
                  <a:spcPct val="0"/>
                </a:spcBef>
                <a:buFontTx/>
                <a:buNone/>
              </a:pPr>
              <a:t>12</a:t>
            </a:fld>
            <a:endParaRPr lang="en-US" altLang="en-US" sz="1200">
              <a:solidFill>
                <a:srgbClr val="898989"/>
              </a:solidFill>
              <a:latin typeface="Times New Roman" panose="02020603050405020304" pitchFamily="18" charset="0"/>
            </a:endParaRPr>
          </a:p>
        </p:txBody>
      </p:sp>
      <p:sp>
        <p:nvSpPr>
          <p:cNvPr id="5" name="Rectangle 3">
            <a:extLst>
              <a:ext uri="{FF2B5EF4-FFF2-40B4-BE49-F238E27FC236}">
                <a16:creationId xmlns:a16="http://schemas.microsoft.com/office/drawing/2014/main" xmlns="" id="{3E74F8A0-649F-4CA3-8E4C-903E8FEF5D83}"/>
              </a:ext>
            </a:extLst>
          </p:cNvPr>
          <p:cNvSpPr txBox="1">
            <a:spLocks noChangeArrowheads="1"/>
          </p:cNvSpPr>
          <p:nvPr/>
        </p:nvSpPr>
        <p:spPr>
          <a:xfrm>
            <a:off x="985422" y="4962617"/>
            <a:ext cx="9285460" cy="381740"/>
          </a:xfrm>
          <a:prstGeom prst="rect">
            <a:avLst/>
          </a:prstGeom>
        </p:spPr>
        <p:txBody>
          <a:bodyPr/>
          <a:lstStyle/>
          <a:p>
            <a:pPr>
              <a:spcBef>
                <a:spcPts val="250"/>
              </a:spcBef>
              <a:buSzPct val="80000"/>
              <a:defRPr/>
            </a:pPr>
            <a:r>
              <a:rPr lang="en-US" sz="2400" dirty="0">
                <a:solidFill>
                  <a:srgbClr val="002060"/>
                </a:solidFill>
                <a:latin typeface="Arial" pitchFamily="34" charset="0"/>
              </a:rPr>
              <a:t>It  should be emphasized that practically in all managerial decisions the task of the manager is the same. Namely, each goal involves the optimization problem.</a:t>
            </a:r>
          </a:p>
          <a:p>
            <a:pPr>
              <a:spcBef>
                <a:spcPts val="250"/>
              </a:spcBef>
              <a:buSzPct val="80000"/>
              <a:defRPr/>
            </a:pPr>
            <a:endParaRPr lang="en-US" sz="2400" dirty="0">
              <a:solidFill>
                <a:srgbClr val="002060"/>
              </a:solidFill>
              <a:latin typeface="Arial" pitchFamily="34" charset="0"/>
            </a:endParaRPr>
          </a:p>
          <a:p>
            <a:pPr>
              <a:spcBef>
                <a:spcPts val="250"/>
              </a:spcBef>
              <a:buSzPct val="80000"/>
              <a:defRPr/>
            </a:pPr>
            <a:endParaRPr lang="en-US" sz="2400" dirty="0">
              <a:solidFill>
                <a:srgbClr val="002060"/>
              </a:solidFill>
              <a:latin typeface="Arial" pitchFamily="34" charset="0"/>
            </a:endParaRPr>
          </a:p>
        </p:txBody>
      </p:sp>
    </p:spTree>
    <p:extLst>
      <p:ext uri="{BB962C8B-B14F-4D97-AF65-F5344CB8AC3E}">
        <p14:creationId xmlns:p14="http://schemas.microsoft.com/office/powerpoint/2010/main" xmlns="" val="2018283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083076" y="1322773"/>
            <a:ext cx="9072396" cy="5535227"/>
          </a:xfrm>
          <a:prstGeom prst="rect">
            <a:avLst/>
          </a:prstGeom>
        </p:spPr>
        <p:txBody>
          <a:bodyPr/>
          <a:lstStyle/>
          <a:p>
            <a:pPr marL="265176" indent="-265176">
              <a:lnSpc>
                <a:spcPct val="150000"/>
              </a:lnSpc>
              <a:spcBef>
                <a:spcPts val="250"/>
              </a:spcBef>
              <a:buSzPct val="80000"/>
              <a:buFont typeface="Arial" pitchFamily="34" charset="0"/>
              <a:buChar char="•"/>
              <a:defRPr/>
            </a:pPr>
            <a:r>
              <a:rPr lang="en-US" sz="2800" dirty="0">
                <a:solidFill>
                  <a:srgbClr val="002060"/>
                </a:solidFill>
                <a:latin typeface="Arial" pitchFamily="34" charset="0"/>
              </a:rPr>
              <a:t>The manager attempts either to maximize or minimize some objective function, frequently subject to some constraints.</a:t>
            </a:r>
          </a:p>
          <a:p>
            <a:pPr marL="265176" indent="-265176">
              <a:lnSpc>
                <a:spcPct val="150000"/>
              </a:lnSpc>
              <a:spcBef>
                <a:spcPts val="250"/>
              </a:spcBef>
              <a:buSzPct val="80000"/>
              <a:buFont typeface="Arial" pitchFamily="34" charset="0"/>
              <a:buChar char="•"/>
              <a:defRPr/>
            </a:pPr>
            <a:r>
              <a:rPr lang="en-US" sz="2800" dirty="0">
                <a:solidFill>
                  <a:srgbClr val="002060"/>
                </a:solidFill>
                <a:latin typeface="Arial" pitchFamily="34" charset="0"/>
              </a:rPr>
              <a:t>And for all goals that involve an optimization problem, the basic general economic principles apply.</a:t>
            </a:r>
          </a:p>
        </p:txBody>
      </p:sp>
      <p:sp>
        <p:nvSpPr>
          <p:cNvPr id="12293"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DB199D4-A87B-47F7-A1FA-E3E72B1C809F}" type="slidenum">
              <a:rPr lang="en-US" altLang="en-US" sz="1200">
                <a:solidFill>
                  <a:srgbClr val="898989"/>
                </a:solidFill>
                <a:latin typeface="Times New Roman" panose="02020603050405020304" pitchFamily="18" charset="0"/>
              </a:rPr>
              <a:pPr>
                <a:spcBef>
                  <a:spcPct val="0"/>
                </a:spcBef>
                <a:buFontTx/>
                <a:buNone/>
              </a:pPr>
              <a:t>13</a:t>
            </a:fld>
            <a:endParaRPr lang="en-US" altLang="en-US" sz="1200">
              <a:solidFill>
                <a:srgbClr val="898989"/>
              </a:solidFill>
              <a:latin typeface="Times New Roman" panose="02020603050405020304" pitchFamily="18" charset="0"/>
            </a:endParaRPr>
          </a:p>
        </p:txBody>
      </p:sp>
    </p:spTree>
    <p:extLst>
      <p:ext uri="{BB962C8B-B14F-4D97-AF65-F5344CB8AC3E}">
        <p14:creationId xmlns:p14="http://schemas.microsoft.com/office/powerpoint/2010/main" xmlns="" val="1800799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436762" y="733013"/>
            <a:ext cx="9777325" cy="1111003"/>
          </a:xfrm>
        </p:spPr>
        <p:txBody>
          <a:bodyPr rtlCol="0">
            <a:noAutofit/>
          </a:bodyPr>
          <a:lstStyle/>
          <a:p>
            <a:pPr>
              <a:defRPr/>
            </a:pPr>
            <a:r>
              <a:rPr lang="en-US" sz="2400" dirty="0">
                <a:latin typeface="Arial" pitchFamily="34" charset="0"/>
                <a:cs typeface="Arial" pitchFamily="34" charset="0"/>
              </a:rPr>
              <a:t/>
            </a:r>
            <a:br>
              <a:rPr lang="en-US" sz="2400" dirty="0">
                <a:latin typeface="Arial" pitchFamily="34" charset="0"/>
                <a:cs typeface="Arial" pitchFamily="34" charset="0"/>
              </a:rPr>
            </a:br>
            <a:r>
              <a:rPr lang="en-US" dirty="0">
                <a:latin typeface="Arial" pitchFamily="34" charset="0"/>
                <a:cs typeface="Arial" pitchFamily="34" charset="0"/>
              </a:rPr>
              <a:t>Economics Vs. Managerial Economics</a:t>
            </a:r>
            <a:r>
              <a:rPr lang="en-US" sz="2400" dirty="0">
                <a:latin typeface="Arial" pitchFamily="34" charset="0"/>
                <a:cs typeface="Arial" pitchFamily="34" charset="0"/>
              </a:rPr>
              <a:t/>
            </a:r>
            <a:br>
              <a:rPr lang="en-US" sz="2400" dirty="0">
                <a:latin typeface="Arial" pitchFamily="34" charset="0"/>
                <a:cs typeface="Arial" pitchFamily="34" charset="0"/>
              </a:rPr>
            </a:br>
            <a:endParaRPr lang="en-US" sz="2400" dirty="0"/>
          </a:p>
        </p:txBody>
      </p:sp>
      <p:sp>
        <p:nvSpPr>
          <p:cNvPr id="11268" name="Text Placeholder 17"/>
          <p:cNvSpPr>
            <a:spLocks noGrp="1"/>
          </p:cNvSpPr>
          <p:nvPr>
            <p:ph type="body" idx="1"/>
          </p:nvPr>
        </p:nvSpPr>
        <p:spPr>
          <a:xfrm>
            <a:off x="1786945" y="2145905"/>
            <a:ext cx="3932238" cy="792163"/>
          </a:xfrm>
        </p:spPr>
        <p:style>
          <a:lnRef idx="2">
            <a:schemeClr val="accent1"/>
          </a:lnRef>
          <a:fillRef idx="1">
            <a:schemeClr val="lt1"/>
          </a:fillRef>
          <a:effectRef idx="0">
            <a:schemeClr val="accent1"/>
          </a:effectRef>
          <a:fontRef idx="minor">
            <a:schemeClr val="dk1"/>
          </a:fontRef>
        </p:style>
        <p:txBody>
          <a:bodyPr/>
          <a:lstStyle/>
          <a:p>
            <a:pPr eaLnBrk="1" hangingPunct="1"/>
            <a:r>
              <a:rPr lang="en-US" altLang="en-US" b="1" dirty="0"/>
              <a:t>Economics</a:t>
            </a:r>
          </a:p>
        </p:txBody>
      </p:sp>
      <p:sp>
        <p:nvSpPr>
          <p:cNvPr id="11269" name="Content Placeholder 18"/>
          <p:cNvSpPr>
            <a:spLocks noGrp="1"/>
          </p:cNvSpPr>
          <p:nvPr>
            <p:ph sz="half" idx="2"/>
          </p:nvPr>
        </p:nvSpPr>
        <p:spPr>
          <a:xfrm>
            <a:off x="1786945" y="3005269"/>
            <a:ext cx="3932238" cy="3489325"/>
          </a:xfrm>
        </p:spPr>
        <p:style>
          <a:lnRef idx="2">
            <a:schemeClr val="accent1"/>
          </a:lnRef>
          <a:fillRef idx="1">
            <a:schemeClr val="lt1"/>
          </a:fillRef>
          <a:effectRef idx="0">
            <a:schemeClr val="accent1"/>
          </a:effectRef>
          <a:fontRef idx="minor">
            <a:schemeClr val="dk1"/>
          </a:fontRef>
        </p:style>
        <p:txBody>
          <a:bodyPr>
            <a:normAutofit/>
          </a:bodyPr>
          <a:lstStyle/>
          <a:p>
            <a:pPr eaLnBrk="1" hangingPunct="1"/>
            <a:r>
              <a:rPr lang="en-US" altLang="en-US" sz="2200" dirty="0">
                <a:solidFill>
                  <a:srgbClr val="002060"/>
                </a:solidFill>
                <a:latin typeface="Arial" panose="020B0604020202020204" pitchFamily="34" charset="0"/>
              </a:rPr>
              <a:t>Study of economic theory</a:t>
            </a:r>
          </a:p>
          <a:p>
            <a:pPr eaLnBrk="1" hangingPunct="1"/>
            <a:r>
              <a:rPr lang="en-US" altLang="en-US" sz="2200" dirty="0">
                <a:solidFill>
                  <a:srgbClr val="002060"/>
                </a:solidFill>
                <a:latin typeface="Arial" panose="020B0604020202020204" pitchFamily="34" charset="0"/>
              </a:rPr>
              <a:t>Belongs to positive economics</a:t>
            </a:r>
          </a:p>
          <a:p>
            <a:pPr eaLnBrk="1" hangingPunct="1"/>
            <a:r>
              <a:rPr lang="en-US" altLang="en-US" sz="2200" dirty="0">
                <a:solidFill>
                  <a:srgbClr val="002060"/>
                </a:solidFill>
                <a:latin typeface="Arial" panose="020B0604020202020204" pitchFamily="34" charset="0"/>
              </a:rPr>
              <a:t>Examine the human behavior on using scarce resources on unlimited needs and wants</a:t>
            </a:r>
          </a:p>
          <a:p>
            <a:pPr eaLnBrk="1" hangingPunct="1"/>
            <a:r>
              <a:rPr lang="en-US" altLang="en-US" sz="2200" dirty="0">
                <a:solidFill>
                  <a:srgbClr val="002060"/>
                </a:solidFill>
                <a:latin typeface="Arial" panose="020B0604020202020204" pitchFamily="34" charset="0"/>
              </a:rPr>
              <a:t>Limited Scope</a:t>
            </a:r>
          </a:p>
          <a:p>
            <a:pPr eaLnBrk="1" hangingPunct="1"/>
            <a:endParaRPr lang="en-US" altLang="en-US" dirty="0"/>
          </a:p>
        </p:txBody>
      </p:sp>
      <p:sp>
        <p:nvSpPr>
          <p:cNvPr id="11270" name="Text Placeholder 19"/>
          <p:cNvSpPr>
            <a:spLocks noGrp="1"/>
          </p:cNvSpPr>
          <p:nvPr>
            <p:ph type="body" sz="quarter" idx="3"/>
          </p:nvPr>
        </p:nvSpPr>
        <p:spPr>
          <a:xfrm>
            <a:off x="6128422" y="2145905"/>
            <a:ext cx="3932238" cy="792163"/>
          </a:xfrm>
        </p:spPr>
        <p:style>
          <a:lnRef idx="2">
            <a:schemeClr val="accent1"/>
          </a:lnRef>
          <a:fillRef idx="1">
            <a:schemeClr val="lt1"/>
          </a:fillRef>
          <a:effectRef idx="0">
            <a:schemeClr val="accent1"/>
          </a:effectRef>
          <a:fontRef idx="minor">
            <a:schemeClr val="dk1"/>
          </a:fontRef>
        </p:style>
        <p:txBody>
          <a:bodyPr/>
          <a:lstStyle/>
          <a:p>
            <a:pPr eaLnBrk="1" hangingPunct="1"/>
            <a:r>
              <a:rPr lang="en-US" altLang="en-US" b="1" dirty="0"/>
              <a:t>Managerial Economics</a:t>
            </a:r>
          </a:p>
        </p:txBody>
      </p:sp>
      <p:sp>
        <p:nvSpPr>
          <p:cNvPr id="11271" name="Content Placeholder 20"/>
          <p:cNvSpPr>
            <a:spLocks noGrp="1"/>
          </p:cNvSpPr>
          <p:nvPr>
            <p:ph sz="quarter" idx="4"/>
          </p:nvPr>
        </p:nvSpPr>
        <p:spPr>
          <a:xfrm>
            <a:off x="6128422" y="3005269"/>
            <a:ext cx="3932238" cy="3489325"/>
          </a:xfrm>
        </p:spPr>
        <p:style>
          <a:lnRef idx="2">
            <a:schemeClr val="accent1"/>
          </a:lnRef>
          <a:fillRef idx="1">
            <a:schemeClr val="lt1"/>
          </a:fillRef>
          <a:effectRef idx="0">
            <a:schemeClr val="accent1"/>
          </a:effectRef>
          <a:fontRef idx="minor">
            <a:schemeClr val="dk1"/>
          </a:fontRef>
        </p:style>
        <p:txBody>
          <a:bodyPr>
            <a:normAutofit/>
          </a:bodyPr>
          <a:lstStyle/>
          <a:p>
            <a:r>
              <a:rPr lang="en-US" altLang="en-US" sz="2200" dirty="0">
                <a:solidFill>
                  <a:srgbClr val="002060"/>
                </a:solidFill>
                <a:latin typeface="Arial" panose="020B0604020202020204" pitchFamily="34" charset="0"/>
              </a:rPr>
              <a:t>Application of economic theory </a:t>
            </a:r>
          </a:p>
          <a:p>
            <a:r>
              <a:rPr lang="en-US" altLang="en-US" sz="2200" dirty="0">
                <a:solidFill>
                  <a:srgbClr val="002060"/>
                </a:solidFill>
                <a:latin typeface="Arial" panose="020B0604020202020204" pitchFamily="34" charset="0"/>
              </a:rPr>
              <a:t>Belongs to normative economics</a:t>
            </a:r>
          </a:p>
          <a:p>
            <a:r>
              <a:rPr lang="en-US" altLang="en-US" sz="2200" dirty="0">
                <a:solidFill>
                  <a:srgbClr val="002060"/>
                </a:solidFill>
                <a:latin typeface="Arial" panose="020B0604020202020204" pitchFamily="34" charset="0"/>
              </a:rPr>
              <a:t>Study the way of applying economic theory for decision making in firms</a:t>
            </a:r>
          </a:p>
          <a:p>
            <a:r>
              <a:rPr lang="en-US" altLang="en-US" sz="2200" dirty="0">
                <a:solidFill>
                  <a:srgbClr val="002060"/>
                </a:solidFill>
                <a:latin typeface="Arial" panose="020B0604020202020204" pitchFamily="34" charset="0"/>
              </a:rPr>
              <a:t>Wide scope</a:t>
            </a:r>
          </a:p>
        </p:txBody>
      </p:sp>
      <p:sp>
        <p:nvSpPr>
          <p:cNvPr id="11273"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8F9CB89-C9AA-4F73-89B0-317AE5A0AB00}" type="slidenum">
              <a:rPr lang="en-US" altLang="en-US" sz="1200">
                <a:solidFill>
                  <a:srgbClr val="898989"/>
                </a:solidFill>
                <a:latin typeface="Times New Roman" panose="02020603050405020304" pitchFamily="18" charset="0"/>
              </a:rPr>
              <a:pPr>
                <a:spcBef>
                  <a:spcPct val="0"/>
                </a:spcBef>
                <a:buFontTx/>
                <a:buNone/>
              </a:pPr>
              <a:t>14</a:t>
            </a:fld>
            <a:endParaRPr lang="en-US" altLang="en-US" sz="1200">
              <a:solidFill>
                <a:srgbClr val="898989"/>
              </a:solidFill>
              <a:latin typeface="Times New Roman" panose="02020603050405020304" pitchFamily="18" charset="0"/>
            </a:endParaRPr>
          </a:p>
        </p:txBody>
      </p:sp>
    </p:spTree>
    <p:extLst>
      <p:ext uri="{BB962C8B-B14F-4D97-AF65-F5344CB8AC3E}">
        <p14:creationId xmlns:p14="http://schemas.microsoft.com/office/powerpoint/2010/main" xmlns="" val="3171737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831741" y="266700"/>
            <a:ext cx="9439141" cy="838200"/>
          </a:xfrm>
          <a:prstGeom prst="rect">
            <a:avLst/>
          </a:prstGeom>
        </p:spPr>
        <p:txBody>
          <a:bodyPr/>
          <a:lstStyle/>
          <a:p>
            <a:pPr>
              <a:defRPr/>
            </a:pPr>
            <a:r>
              <a:rPr lang="en-US" sz="3600" spc="-120" dirty="0">
                <a:latin typeface="+mj-lt"/>
                <a:ea typeface="+mj-ea"/>
                <a:cs typeface="+mj-cs"/>
              </a:rPr>
              <a:t>Why is Managerial Economics Important?</a:t>
            </a:r>
          </a:p>
        </p:txBody>
      </p:sp>
      <p:sp>
        <p:nvSpPr>
          <p:cNvPr id="4" name="Rectangle 3"/>
          <p:cNvSpPr txBox="1">
            <a:spLocks noChangeArrowheads="1"/>
          </p:cNvSpPr>
          <p:nvPr/>
        </p:nvSpPr>
        <p:spPr>
          <a:xfrm>
            <a:off x="2133600" y="990600"/>
            <a:ext cx="7772400" cy="4953000"/>
          </a:xfrm>
          <a:prstGeom prst="rect">
            <a:avLst/>
          </a:prstGeom>
        </p:spPr>
        <p:txBody>
          <a:bodyPr/>
          <a:lstStyle/>
          <a:p>
            <a:pPr marL="265176" indent="-265176">
              <a:spcBef>
                <a:spcPts val="250"/>
              </a:spcBef>
              <a:buSzPct val="80000"/>
              <a:buFont typeface="Arial" pitchFamily="34" charset="0"/>
              <a:buChar char="•"/>
              <a:defRPr/>
            </a:pPr>
            <a:r>
              <a:rPr lang="en-US" sz="2800" dirty="0">
                <a:solidFill>
                  <a:srgbClr val="002060"/>
                </a:solidFill>
                <a:latin typeface="Arial" pitchFamily="34" charset="0"/>
              </a:rPr>
              <a:t>To estimate economic relationships</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To make decisions related to internal issues</a:t>
            </a:r>
          </a:p>
          <a:p>
            <a:pPr marL="722376" lvl="1" indent="-265176">
              <a:spcBef>
                <a:spcPts val="250"/>
              </a:spcBef>
              <a:buSzPct val="80000"/>
              <a:buFont typeface="Arial" pitchFamily="34" charset="0"/>
              <a:buChar char="•"/>
              <a:defRPr/>
            </a:pPr>
            <a:r>
              <a:rPr lang="en-US" sz="2800" dirty="0">
                <a:solidFill>
                  <a:srgbClr val="002060"/>
                </a:solidFill>
                <a:latin typeface="Arial" pitchFamily="34" charset="0"/>
              </a:rPr>
              <a:t>Effectively utilize resources (What/how much/how/to whom, to produce)</a:t>
            </a:r>
          </a:p>
          <a:p>
            <a:pPr marL="722376" lvl="1" indent="-265176">
              <a:spcBef>
                <a:spcPts val="250"/>
              </a:spcBef>
              <a:buSzPct val="80000"/>
              <a:buFont typeface="Arial" pitchFamily="34" charset="0"/>
              <a:buChar char="•"/>
              <a:defRPr/>
            </a:pPr>
            <a:r>
              <a:rPr lang="en-US" sz="2800" dirty="0">
                <a:solidFill>
                  <a:srgbClr val="002060"/>
                </a:solidFill>
                <a:latin typeface="Arial" pitchFamily="34" charset="0"/>
              </a:rPr>
              <a:t>Pricing</a:t>
            </a:r>
          </a:p>
          <a:p>
            <a:pPr marL="722376" lvl="1" indent="-265176">
              <a:spcBef>
                <a:spcPts val="250"/>
              </a:spcBef>
              <a:buSzPct val="80000"/>
              <a:buFont typeface="Arial" pitchFamily="34" charset="0"/>
              <a:buChar char="•"/>
              <a:defRPr/>
            </a:pPr>
            <a:r>
              <a:rPr lang="en-US" sz="2800" dirty="0">
                <a:solidFill>
                  <a:srgbClr val="002060"/>
                </a:solidFill>
                <a:latin typeface="Arial" pitchFamily="34" charset="0"/>
              </a:rPr>
              <a:t>Face price and non-price competitions </a:t>
            </a:r>
          </a:p>
          <a:p>
            <a:pPr marL="722376" lvl="1" indent="-265176">
              <a:spcBef>
                <a:spcPts val="250"/>
              </a:spcBef>
              <a:buSzPct val="80000"/>
              <a:buFont typeface="Arial" pitchFamily="34" charset="0"/>
              <a:buChar char="•"/>
              <a:defRPr/>
            </a:pPr>
            <a:r>
              <a:rPr lang="en-US" sz="2800" dirty="0">
                <a:solidFill>
                  <a:srgbClr val="002060"/>
                </a:solidFill>
                <a:latin typeface="Arial" pitchFamily="34" charset="0"/>
              </a:rPr>
              <a:t>Maximizing sales, revenues, profits</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To identify the impact of external factors on the firm</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To use theoretical concepts in economics to actual behavior of firms</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A powerful “analytical engine”.</a:t>
            </a:r>
          </a:p>
          <a:p>
            <a:pPr marL="786384" lvl="2" indent="-182880">
              <a:spcBef>
                <a:spcPts val="250"/>
              </a:spcBef>
              <a:buSzPct val="100000"/>
              <a:defRPr/>
            </a:pPr>
            <a:endParaRPr lang="en-US" dirty="0">
              <a:solidFill>
                <a:srgbClr val="002060"/>
              </a:solidFill>
              <a:latin typeface="Arial" pitchFamily="34" charset="0"/>
            </a:endParaRPr>
          </a:p>
          <a:p>
            <a:pPr marL="786384" lvl="2" indent="-182880">
              <a:spcBef>
                <a:spcPts val="250"/>
              </a:spcBef>
              <a:buClr>
                <a:schemeClr val="accent2">
                  <a:tint val="85000"/>
                  <a:satMod val="285000"/>
                </a:schemeClr>
              </a:buClr>
              <a:buSzPct val="100000"/>
              <a:buFont typeface="Wingdings 2"/>
              <a:buChar char=""/>
              <a:defRPr/>
            </a:pPr>
            <a:endParaRPr lang="en-US" sz="2800" dirty="0">
              <a:solidFill>
                <a:srgbClr val="002060"/>
              </a:solidFill>
              <a:latin typeface="Arial" pitchFamily="34" charset="0"/>
            </a:endParaRPr>
          </a:p>
          <a:p>
            <a:pPr marL="786384" lvl="2" indent="-182880">
              <a:spcBef>
                <a:spcPts val="250"/>
              </a:spcBef>
              <a:buClr>
                <a:schemeClr val="accent2">
                  <a:tint val="85000"/>
                  <a:satMod val="285000"/>
                </a:schemeClr>
              </a:buClr>
              <a:buSzPct val="100000"/>
              <a:buFont typeface="Wingdings 2"/>
              <a:buChar char=""/>
              <a:defRPr/>
            </a:pPr>
            <a:endParaRPr lang="en-US" sz="2800" dirty="0">
              <a:solidFill>
                <a:srgbClr val="002060"/>
              </a:solidFill>
              <a:latin typeface="Arial" pitchFamily="34" charset="0"/>
            </a:endParaRPr>
          </a:p>
        </p:txBody>
      </p:sp>
      <p:sp>
        <p:nvSpPr>
          <p:cNvPr id="12293"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DB199D4-A87B-47F7-A1FA-E3E72B1C809F}" type="slidenum">
              <a:rPr lang="en-US" altLang="en-US" sz="1200">
                <a:solidFill>
                  <a:srgbClr val="898989"/>
                </a:solidFill>
                <a:latin typeface="Times New Roman" panose="02020603050405020304" pitchFamily="18" charset="0"/>
              </a:rPr>
              <a:pPr>
                <a:spcBef>
                  <a:spcPct val="0"/>
                </a:spcBef>
                <a:buFontTx/>
                <a:buNone/>
              </a:pPr>
              <a:t>15</a:t>
            </a:fld>
            <a:endParaRPr lang="en-US" altLang="en-US" sz="1200">
              <a:solidFill>
                <a:srgbClr val="898989"/>
              </a:solidFill>
              <a:latin typeface="Times New Roman" panose="02020603050405020304" pitchFamily="18" charset="0"/>
            </a:endParaRPr>
          </a:p>
        </p:txBody>
      </p:sp>
    </p:spTree>
    <p:extLst>
      <p:ext uri="{BB962C8B-B14F-4D97-AF65-F5344CB8AC3E}">
        <p14:creationId xmlns:p14="http://schemas.microsoft.com/office/powerpoint/2010/main" xmlns="" val="4288401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1371600" y="595648"/>
            <a:ext cx="9601200" cy="1485900"/>
          </a:xfrm>
        </p:spPr>
        <p:txBody>
          <a:bodyPr/>
          <a:lstStyle/>
          <a:p>
            <a:r>
              <a:rPr lang="en-US" altLang="en-US" dirty="0"/>
              <a:t>Theory of the Firm</a:t>
            </a:r>
          </a:p>
        </p:txBody>
      </p:sp>
      <p:sp>
        <p:nvSpPr>
          <p:cNvPr id="5124" name="Rectangle 3"/>
          <p:cNvSpPr>
            <a:spLocks noGrp="1" noChangeArrowheads="1"/>
          </p:cNvSpPr>
          <p:nvPr>
            <p:ph idx="1"/>
          </p:nvPr>
        </p:nvSpPr>
        <p:spPr>
          <a:xfrm>
            <a:off x="1371600" y="2094427"/>
            <a:ext cx="9601200" cy="3581400"/>
          </a:xfrm>
        </p:spPr>
        <p:txBody>
          <a:bodyPr>
            <a:normAutofit/>
          </a:bodyPr>
          <a:lstStyle/>
          <a:p>
            <a:pPr>
              <a:lnSpc>
                <a:spcPct val="200000"/>
              </a:lnSpc>
              <a:buFont typeface="Wingdings" panose="05000000000000000000" pitchFamily="2" charset="2"/>
              <a:buChar char="§"/>
            </a:pPr>
            <a:r>
              <a:rPr lang="en-US" altLang="en-US" sz="2200" dirty="0">
                <a:solidFill>
                  <a:srgbClr val="002060"/>
                </a:solidFill>
                <a:latin typeface="Arial" panose="020B0604020202020204" pitchFamily="34" charset="0"/>
              </a:rPr>
              <a:t>Combines and organizes resources for the purpose of producing goods and/or services for sale.</a:t>
            </a:r>
          </a:p>
          <a:p>
            <a:pPr>
              <a:lnSpc>
                <a:spcPct val="200000"/>
              </a:lnSpc>
              <a:buFont typeface="Wingdings" panose="05000000000000000000" pitchFamily="2" charset="2"/>
              <a:buChar char="§"/>
            </a:pPr>
            <a:r>
              <a:rPr lang="en-US" altLang="en-US" sz="2200" dirty="0">
                <a:solidFill>
                  <a:srgbClr val="002060"/>
                </a:solidFill>
                <a:latin typeface="Arial" panose="020B0604020202020204" pitchFamily="34" charset="0"/>
              </a:rPr>
              <a:t>Internalizes transactions, reducing transactions costs.</a:t>
            </a:r>
          </a:p>
          <a:p>
            <a:pPr>
              <a:lnSpc>
                <a:spcPct val="200000"/>
              </a:lnSpc>
              <a:buFont typeface="Wingdings" panose="05000000000000000000" pitchFamily="2" charset="2"/>
              <a:buChar char="§"/>
            </a:pPr>
            <a:r>
              <a:rPr lang="en-US" altLang="en-US" sz="2200" dirty="0">
                <a:solidFill>
                  <a:srgbClr val="002060"/>
                </a:solidFill>
                <a:latin typeface="Arial" panose="020B0604020202020204" pitchFamily="34" charset="0"/>
              </a:rPr>
              <a:t>Primary goal is to maximize the wealth or value of the firm.</a:t>
            </a:r>
          </a:p>
        </p:txBody>
      </p:sp>
    </p:spTree>
    <p:extLst>
      <p:ext uri="{BB962C8B-B14F-4D97-AF65-F5344CB8AC3E}">
        <p14:creationId xmlns:p14="http://schemas.microsoft.com/office/powerpoint/2010/main" xmlns="" val="3445640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latin typeface="Arial" pitchFamily="34" charset="0"/>
                <a:cs typeface="Arial" pitchFamily="34" charset="0"/>
              </a:rPr>
              <a:t>Example -</a:t>
            </a:r>
            <a:r>
              <a:rPr lang="en-US" altLang="en-US" dirty="0">
                <a:latin typeface="Arial" pitchFamily="34" charset="0"/>
                <a:cs typeface="Arial" pitchFamily="34" charset="0"/>
              </a:rPr>
              <a:t>Theory of the Firm</a:t>
            </a:r>
            <a:r>
              <a:rPr lang="en-US" dirty="0">
                <a:latin typeface="Arial" pitchFamily="34" charset="0"/>
                <a:cs typeface="Arial" pitchFamily="34" charset="0"/>
              </a:rPr>
              <a:t> </a:t>
            </a:r>
          </a:p>
        </p:txBody>
      </p:sp>
      <p:sp>
        <p:nvSpPr>
          <p:cNvPr id="3" name="Content Placeholder 2"/>
          <p:cNvSpPr>
            <a:spLocks noGrp="1"/>
          </p:cNvSpPr>
          <p:nvPr>
            <p:ph idx="1"/>
          </p:nvPr>
        </p:nvSpPr>
        <p:spPr>
          <a:xfrm>
            <a:off x="1154954" y="2286000"/>
            <a:ext cx="9478212" cy="3733800"/>
          </a:xfrm>
        </p:spPr>
        <p:txBody>
          <a:bodyPr>
            <a:normAutofit/>
          </a:bodyPr>
          <a:lstStyle/>
          <a:p>
            <a:r>
              <a:rPr lang="en-US" dirty="0"/>
              <a:t>Johns, an entrepreneur decides to set up a firm by recruiting people to work for wages, by purchasing a property for the factory.  Johns believes that it is very much efficient and less costly to run a business through a firm, rather than him doing everything alone.</a:t>
            </a:r>
          </a:p>
          <a:p>
            <a:r>
              <a:rPr lang="en-US" dirty="0"/>
              <a:t>He believes that a general contract agreed with laborers to perform a number of tasks for specific wages and benefits is less costly than specific contracts for each task undertaken.</a:t>
            </a:r>
          </a:p>
          <a:p>
            <a:r>
              <a:rPr lang="en-US" dirty="0"/>
              <a:t>He can also internalize many functions such as Finance, Marketing, IT, Research and Development </a:t>
            </a:r>
            <a:r>
              <a:rPr lang="en-US" dirty="0" err="1"/>
              <a:t>etc</a:t>
            </a:r>
            <a:r>
              <a:rPr lang="en-US" dirty="0"/>
              <a:t> without giving those tasks to external parties.</a:t>
            </a:r>
          </a:p>
        </p:txBody>
      </p:sp>
    </p:spTree>
    <p:extLst>
      <p:ext uri="{BB962C8B-B14F-4D97-AF65-F5344CB8AC3E}">
        <p14:creationId xmlns:p14="http://schemas.microsoft.com/office/powerpoint/2010/main" xmlns="" val="653703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chemeClr val="bg2">
                <a:tint val="96000"/>
                <a:shade val="100000"/>
                <a:hueMod val="270000"/>
                <a:satMod val="200000"/>
                <a:lumMod val="128000"/>
              </a:schemeClr>
            </a:gs>
            <a:gs pos="88000">
              <a:schemeClr val="bg2">
                <a:shade val="100000"/>
                <a:hueMod val="100000"/>
                <a:satMod val="110000"/>
                <a:lumMod val="130000"/>
              </a:schemeClr>
            </a:gs>
            <a:gs pos="100000">
              <a:schemeClr val="bg2">
                <a:shade val="78000"/>
                <a:hueMod val="44000"/>
                <a:satMod val="200000"/>
                <a:lumMod val="69000"/>
              </a:schemeClr>
            </a:gs>
          </a:gsLst>
          <a:lin ang="2520000" scaled="0"/>
          <a:tileRect/>
        </a:gradFill>
        <a:effectLst/>
      </p:bgPr>
    </p:bg>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860626" y="624439"/>
            <a:ext cx="9613861" cy="1080938"/>
          </a:xfrm>
        </p:spPr>
        <p:txBody>
          <a:bodyPr/>
          <a:lstStyle/>
          <a:p>
            <a:r>
              <a:rPr lang="en-US" altLang="en-US" dirty="0"/>
              <a:t>Value of the Firm</a:t>
            </a:r>
          </a:p>
        </p:txBody>
      </p:sp>
      <p:sp>
        <p:nvSpPr>
          <p:cNvPr id="6148" name="Text Box 3"/>
          <p:cNvSpPr txBox="1">
            <a:spLocks noChangeArrowheads="1"/>
          </p:cNvSpPr>
          <p:nvPr/>
        </p:nvSpPr>
        <p:spPr bwMode="auto">
          <a:xfrm>
            <a:off x="2608555" y="2397798"/>
            <a:ext cx="7162800" cy="3801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85000"/>
              </a:lnSpc>
              <a:spcBef>
                <a:spcPts val="1300"/>
              </a:spcBef>
            </a:pPr>
            <a:r>
              <a:rPr lang="en-US" altLang="en-US" sz="2200" dirty="0">
                <a:solidFill>
                  <a:srgbClr val="002060"/>
                </a:solidFill>
                <a:latin typeface="Arial" panose="020B0604020202020204" pitchFamily="34" charset="0"/>
              </a:rPr>
              <a:t>The present value of all expected future profits</a:t>
            </a:r>
          </a:p>
        </p:txBody>
      </p:sp>
      <p:pic>
        <p:nvPicPr>
          <p:cNvPr id="6149" name="Picture 7" descr="Eqn0102b"/>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72593" y="2961068"/>
            <a:ext cx="6069013"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50" name="Picture 8" descr="Eqn0103a"/>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429000" y="4191000"/>
            <a:ext cx="5156200"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9949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r>
              <a:rPr lang="en-US" altLang="en-US" dirty="0"/>
              <a:t>Alternative Theories</a:t>
            </a:r>
          </a:p>
        </p:txBody>
      </p:sp>
      <p:sp>
        <p:nvSpPr>
          <p:cNvPr id="7172" name="Rectangle 3"/>
          <p:cNvSpPr>
            <a:spLocks noGrp="1" noChangeArrowheads="1"/>
          </p:cNvSpPr>
          <p:nvPr>
            <p:ph idx="1"/>
          </p:nvPr>
        </p:nvSpPr>
        <p:spPr>
          <a:xfrm>
            <a:off x="1438275" y="2269258"/>
            <a:ext cx="8736035" cy="3436084"/>
          </a:xfrm>
        </p:spPr>
        <p:txBody>
          <a:bodyPr/>
          <a:lstStyle/>
          <a:p>
            <a:pPr>
              <a:buFont typeface="Wingdings" panose="05000000000000000000" pitchFamily="2" charset="2"/>
              <a:buChar char="§"/>
            </a:pPr>
            <a:r>
              <a:rPr lang="en-US" altLang="en-US" sz="2200" dirty="0">
                <a:solidFill>
                  <a:srgbClr val="002060"/>
                </a:solidFill>
                <a:latin typeface="Arial" panose="020B0604020202020204" pitchFamily="34" charset="0"/>
              </a:rPr>
              <a:t>Sales maximization</a:t>
            </a:r>
          </a:p>
          <a:p>
            <a:pPr marL="0" lvl="1" indent="0">
              <a:spcBef>
                <a:spcPts val="1300"/>
              </a:spcBef>
              <a:buNone/>
            </a:pPr>
            <a:r>
              <a:rPr lang="en-US" altLang="en-US" dirty="0"/>
              <a:t>	</a:t>
            </a:r>
            <a:r>
              <a:rPr lang="en-US" altLang="en-US" sz="2200" dirty="0">
                <a:solidFill>
                  <a:srgbClr val="002060"/>
                </a:solidFill>
                <a:latin typeface="Arial" panose="020B0604020202020204" pitchFamily="34" charset="0"/>
              </a:rPr>
              <a:t>Adequate rate of profit</a:t>
            </a:r>
          </a:p>
          <a:p>
            <a:pPr marL="91440" lvl="1" indent="-91440">
              <a:spcBef>
                <a:spcPts val="1300"/>
              </a:spcBef>
              <a:buFont typeface="Wingdings" panose="05000000000000000000" pitchFamily="2" charset="2"/>
              <a:buChar char="§"/>
            </a:pPr>
            <a:r>
              <a:rPr lang="en-US" altLang="en-US" sz="2200" dirty="0">
                <a:solidFill>
                  <a:srgbClr val="002060"/>
                </a:solidFill>
                <a:latin typeface="Arial" panose="020B0604020202020204" pitchFamily="34" charset="0"/>
              </a:rPr>
              <a:t>Management utility maximization</a:t>
            </a:r>
          </a:p>
          <a:p>
            <a:pPr marL="0" lvl="1" indent="0">
              <a:spcBef>
                <a:spcPts val="1300"/>
              </a:spcBef>
              <a:buNone/>
            </a:pPr>
            <a:r>
              <a:rPr lang="en-US" altLang="en-US" dirty="0"/>
              <a:t>	</a:t>
            </a:r>
            <a:r>
              <a:rPr lang="en-US" altLang="en-US" sz="2200" dirty="0">
                <a:solidFill>
                  <a:srgbClr val="002060"/>
                </a:solidFill>
                <a:latin typeface="Arial" panose="020B0604020202020204" pitchFamily="34" charset="0"/>
              </a:rPr>
              <a:t>Principle-agent problem</a:t>
            </a:r>
          </a:p>
          <a:p>
            <a:pPr marL="91440" lvl="1" indent="-91440">
              <a:spcBef>
                <a:spcPts val="1300"/>
              </a:spcBef>
              <a:buFont typeface="Wingdings" panose="05000000000000000000" pitchFamily="2" charset="2"/>
              <a:buChar char="§"/>
            </a:pPr>
            <a:r>
              <a:rPr lang="en-US" altLang="en-US" sz="2200" dirty="0">
                <a:solidFill>
                  <a:srgbClr val="002060"/>
                </a:solidFill>
                <a:latin typeface="Arial" panose="020B0604020202020204" pitchFamily="34" charset="0"/>
              </a:rPr>
              <a:t>Satisficing behavior</a:t>
            </a:r>
          </a:p>
        </p:txBody>
      </p:sp>
    </p:spTree>
    <p:extLst>
      <p:ext uri="{BB962C8B-B14F-4D97-AF65-F5344CB8AC3E}">
        <p14:creationId xmlns:p14="http://schemas.microsoft.com/office/powerpoint/2010/main" xmlns="" val="2430997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2667000" y="1066801"/>
            <a:ext cx="7772400" cy="5078955"/>
          </a:xfrm>
          <a:prstGeom prst="rect">
            <a:avLst/>
          </a:prstGeom>
          <a:noFill/>
          <a:ln w="9525">
            <a:noFill/>
            <a:miter lim="800000"/>
            <a:headEnd/>
            <a:tailEnd/>
          </a:ln>
        </p:spPr>
        <p:txBody>
          <a:bodyPr lIns="92075" tIns="46038" rIns="92075" bIns="46038">
            <a:spAutoFit/>
          </a:bodyPr>
          <a:lstStyle/>
          <a:p>
            <a:pPr marL="457200" indent="-457200">
              <a:spcBef>
                <a:spcPct val="50000"/>
              </a:spcBef>
              <a:buFont typeface="Arial" pitchFamily="34" charset="0"/>
              <a:buChar char="•"/>
              <a:defRPr/>
            </a:pPr>
            <a:r>
              <a:rPr lang="en-US" sz="2800" i="1" dirty="0">
                <a:solidFill>
                  <a:srgbClr val="002060"/>
                </a:solidFill>
                <a:latin typeface="Arial" pitchFamily="34" charset="0"/>
              </a:rPr>
              <a:t>Nature and scope of Managerial Economics</a:t>
            </a:r>
          </a:p>
          <a:p>
            <a:pPr marL="457200" indent="-457200">
              <a:spcBef>
                <a:spcPct val="50000"/>
              </a:spcBef>
              <a:buFont typeface="Arial" pitchFamily="34" charset="0"/>
              <a:buChar char="•"/>
              <a:defRPr/>
            </a:pPr>
            <a:r>
              <a:rPr lang="en-US" sz="2800" i="1" dirty="0">
                <a:solidFill>
                  <a:srgbClr val="002060"/>
                </a:solidFill>
                <a:latin typeface="Arial" pitchFamily="34" charset="0"/>
              </a:rPr>
              <a:t>Goals and Constraints of business organizations</a:t>
            </a:r>
          </a:p>
          <a:p>
            <a:pPr marL="457200" indent="-457200">
              <a:spcBef>
                <a:spcPct val="50000"/>
              </a:spcBef>
              <a:buFont typeface="Arial" pitchFamily="34" charset="0"/>
              <a:buChar char="•"/>
              <a:defRPr/>
            </a:pPr>
            <a:r>
              <a:rPr lang="en-US" sz="2800" i="1" dirty="0">
                <a:solidFill>
                  <a:srgbClr val="002060"/>
                </a:solidFill>
                <a:latin typeface="Arial" pitchFamily="34" charset="0"/>
              </a:rPr>
              <a:t>The Theory of the firm</a:t>
            </a:r>
          </a:p>
          <a:p>
            <a:pPr marL="457200" indent="-457200">
              <a:spcBef>
                <a:spcPct val="50000"/>
              </a:spcBef>
              <a:buFont typeface="Arial" pitchFamily="34" charset="0"/>
              <a:buChar char="•"/>
              <a:defRPr/>
            </a:pPr>
            <a:r>
              <a:rPr lang="en-US" sz="2800" i="1" dirty="0">
                <a:solidFill>
                  <a:srgbClr val="002060"/>
                </a:solidFill>
                <a:latin typeface="Arial" pitchFamily="34" charset="0"/>
              </a:rPr>
              <a:t>The nature and importance of profit</a:t>
            </a:r>
          </a:p>
          <a:p>
            <a:pPr marL="457200" indent="-457200">
              <a:spcBef>
                <a:spcPct val="50000"/>
              </a:spcBef>
              <a:buFont typeface="Arial" pitchFamily="34" charset="0"/>
              <a:buChar char="•"/>
              <a:defRPr/>
            </a:pPr>
            <a:r>
              <a:rPr lang="en-US" sz="2800" i="1" dirty="0">
                <a:solidFill>
                  <a:srgbClr val="002060"/>
                </a:solidFill>
                <a:latin typeface="Arial" pitchFamily="34" charset="0"/>
              </a:rPr>
              <a:t>Economic Profit and Accounting Profit </a:t>
            </a:r>
          </a:p>
          <a:p>
            <a:pPr marL="457200" indent="-457200">
              <a:spcBef>
                <a:spcPct val="50000"/>
              </a:spcBef>
              <a:buFont typeface="Arial" pitchFamily="34" charset="0"/>
              <a:buChar char="•"/>
              <a:defRPr/>
            </a:pPr>
            <a:r>
              <a:rPr lang="en-US" sz="2800" i="1" dirty="0">
                <a:solidFill>
                  <a:srgbClr val="002060"/>
                </a:solidFill>
                <a:latin typeface="Arial" pitchFamily="34" charset="0"/>
              </a:rPr>
              <a:t>Quantitative techniques in Managerial Economics</a:t>
            </a:r>
          </a:p>
          <a:p>
            <a:pPr>
              <a:spcBef>
                <a:spcPct val="50000"/>
              </a:spcBef>
              <a:defRPr/>
            </a:pPr>
            <a:endParaRPr lang="en-AU" sz="2000" dirty="0">
              <a:solidFill>
                <a:schemeClr val="tx1">
                  <a:lumMod val="95000"/>
                  <a:lumOff val="5000"/>
                </a:schemeClr>
              </a:solidFill>
              <a:latin typeface="Arial" pitchFamily="34" charset="0"/>
            </a:endParaRPr>
          </a:p>
        </p:txBody>
      </p:sp>
      <p:sp>
        <p:nvSpPr>
          <p:cNvPr id="4099" name="TextBox 7"/>
          <p:cNvSpPr txBox="1">
            <a:spLocks noChangeArrowheads="1"/>
          </p:cNvSpPr>
          <p:nvPr/>
        </p:nvSpPr>
        <p:spPr bwMode="auto">
          <a:xfrm>
            <a:off x="1005840" y="482601"/>
            <a:ext cx="7086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i="1" dirty="0">
                <a:latin typeface="Arial" panose="020B0604020202020204" pitchFamily="34" charset="0"/>
              </a:rPr>
              <a:t>Session Outline </a:t>
            </a:r>
          </a:p>
        </p:txBody>
      </p:sp>
    </p:spTree>
    <p:extLst>
      <p:ext uri="{BB962C8B-B14F-4D97-AF65-F5344CB8AC3E}">
        <p14:creationId xmlns:p14="http://schemas.microsoft.com/office/powerpoint/2010/main" xmlns="" val="2369336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773134" y="353482"/>
            <a:ext cx="10772775" cy="1658198"/>
          </a:xfrm>
        </p:spPr>
        <p:txBody>
          <a:bodyPr/>
          <a:lstStyle/>
          <a:p>
            <a:r>
              <a:rPr lang="en-US" altLang="en-US"/>
              <a:t>Definitions of Profit</a:t>
            </a:r>
          </a:p>
        </p:txBody>
      </p:sp>
      <p:sp>
        <p:nvSpPr>
          <p:cNvPr id="8196" name="Rectangle 3"/>
          <p:cNvSpPr>
            <a:spLocks noGrp="1" noChangeArrowheads="1"/>
          </p:cNvSpPr>
          <p:nvPr>
            <p:ph idx="1"/>
          </p:nvPr>
        </p:nvSpPr>
        <p:spPr>
          <a:xfrm>
            <a:off x="1049828" y="2011680"/>
            <a:ext cx="9601200" cy="3581400"/>
          </a:xfrm>
        </p:spPr>
        <p:txBody>
          <a:bodyPr>
            <a:normAutofit fontScale="92500"/>
          </a:bodyPr>
          <a:lstStyle/>
          <a:p>
            <a:pPr>
              <a:lnSpc>
                <a:spcPct val="250000"/>
              </a:lnSpc>
              <a:buFont typeface="Wingdings" panose="05000000000000000000" pitchFamily="2" charset="2"/>
              <a:buChar char="§"/>
            </a:pPr>
            <a:r>
              <a:rPr lang="en-US" altLang="en-US" sz="2200" dirty="0">
                <a:solidFill>
                  <a:srgbClr val="002060"/>
                </a:solidFill>
                <a:latin typeface="Arial" panose="020B0604020202020204" pitchFamily="34" charset="0"/>
              </a:rPr>
              <a:t>Business / Accounting Profit: Total revenue minus the explicit or accounting costs of production.</a:t>
            </a:r>
          </a:p>
          <a:p>
            <a:pPr>
              <a:lnSpc>
                <a:spcPct val="250000"/>
              </a:lnSpc>
              <a:buFont typeface="Wingdings" panose="05000000000000000000" pitchFamily="2" charset="2"/>
              <a:buChar char="§"/>
            </a:pPr>
            <a:r>
              <a:rPr lang="en-US" altLang="en-US" sz="2200" dirty="0">
                <a:solidFill>
                  <a:srgbClr val="002060"/>
                </a:solidFill>
                <a:latin typeface="Arial" panose="020B0604020202020204" pitchFamily="34" charset="0"/>
              </a:rPr>
              <a:t>Economic Profit: Total revenue minus the explicit and implicit costs of production.</a:t>
            </a:r>
          </a:p>
          <a:p>
            <a:pPr>
              <a:lnSpc>
                <a:spcPct val="250000"/>
              </a:lnSpc>
              <a:buFont typeface="Wingdings" panose="05000000000000000000" pitchFamily="2" charset="2"/>
              <a:buChar char="§"/>
            </a:pPr>
            <a:r>
              <a:rPr lang="en-US" altLang="en-US" sz="2200" dirty="0">
                <a:solidFill>
                  <a:srgbClr val="002060"/>
                </a:solidFill>
                <a:latin typeface="Arial" panose="020B0604020202020204" pitchFamily="34" charset="0"/>
              </a:rPr>
              <a:t>Opportunity Cost: Implicit value of a resource in its best alternative use.</a:t>
            </a:r>
          </a:p>
        </p:txBody>
      </p:sp>
    </p:spTree>
    <p:extLst>
      <p:ext uri="{BB962C8B-B14F-4D97-AF65-F5344CB8AC3E}">
        <p14:creationId xmlns:p14="http://schemas.microsoft.com/office/powerpoint/2010/main" xmlns="" val="3987743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656" y="437881"/>
            <a:ext cx="10631509" cy="1178937"/>
          </a:xfrm>
        </p:spPr>
        <p:txBody>
          <a:bodyPr>
            <a:normAutofit/>
          </a:bodyPr>
          <a:lstStyle/>
          <a:p>
            <a:r>
              <a:rPr lang="en-US" dirty="0"/>
              <a:t>Example –</a:t>
            </a:r>
            <a:r>
              <a:rPr lang="en-US" altLang="en-US" dirty="0"/>
              <a:t>Accounting vs Economic profit</a:t>
            </a:r>
            <a:endParaRPr lang="en-US" dirty="0"/>
          </a:p>
        </p:txBody>
      </p:sp>
      <p:sp>
        <p:nvSpPr>
          <p:cNvPr id="3" name="Content Placeholder 2"/>
          <p:cNvSpPr>
            <a:spLocks noGrp="1"/>
          </p:cNvSpPr>
          <p:nvPr>
            <p:ph idx="1"/>
          </p:nvPr>
        </p:nvSpPr>
        <p:spPr>
          <a:xfrm>
            <a:off x="747677" y="2445818"/>
            <a:ext cx="10257507" cy="4088524"/>
          </a:xfrm>
        </p:spPr>
        <p:txBody>
          <a:bodyPr>
            <a:normAutofit/>
          </a:bodyPr>
          <a:lstStyle/>
          <a:p>
            <a:pPr lvl="0" algn="just"/>
            <a:r>
              <a:rPr lang="en-GB" dirty="0" err="1"/>
              <a:t>Aniq</a:t>
            </a:r>
            <a:r>
              <a:rPr lang="en-GB" dirty="0"/>
              <a:t> is a final year student and he also works as a part-time gym instructor at the College gymnasium. During his free hours he engages in training athletes, for which he receives an allowance of Rs.10000 per month. He has to incur a cost of Rs.1200 per month for his travelling and another Rs.600 on laundry on his sports clothes. Other than that, on the days that he comes to the gym he has to spend on a protein drink which would cost him </a:t>
            </a:r>
            <a:r>
              <a:rPr lang="en-GB" dirty="0" err="1"/>
              <a:t>Rs</a:t>
            </a:r>
            <a:r>
              <a:rPr lang="en-GB" dirty="0"/>
              <a:t>. 800 per month on average. If he was to be occupied elsewhere during his free time, he could have worked at the college cafeteria and earned </a:t>
            </a:r>
            <a:r>
              <a:rPr lang="en-GB" dirty="0" err="1"/>
              <a:t>Rs</a:t>
            </a:r>
            <a:r>
              <a:rPr lang="en-GB" dirty="0"/>
              <a:t>. 5,500 per month. </a:t>
            </a:r>
          </a:p>
          <a:p>
            <a:pPr marL="0" indent="0">
              <a:buNone/>
            </a:pPr>
            <a:r>
              <a:rPr lang="en-GB" dirty="0"/>
              <a:t> </a:t>
            </a:r>
          </a:p>
          <a:p>
            <a:r>
              <a:rPr lang="en-GB" dirty="0"/>
              <a:t>Identify the explicit, implicit and economic costs of this scenario separately, and compare the accounting and economic profits of engaging in as a gym instructor. 	</a:t>
            </a:r>
          </a:p>
          <a:p>
            <a:pPr marL="0" indent="0">
              <a:buNone/>
            </a:pPr>
            <a:r>
              <a:rPr lang="en-GB" dirty="0"/>
              <a:t>									</a:t>
            </a:r>
            <a:endParaRPr lang="en-US" dirty="0"/>
          </a:p>
        </p:txBody>
      </p:sp>
    </p:spTree>
    <p:extLst>
      <p:ext uri="{BB962C8B-B14F-4D97-AF65-F5344CB8AC3E}">
        <p14:creationId xmlns:p14="http://schemas.microsoft.com/office/powerpoint/2010/main" xmlns="" val="11506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US" altLang="en-US"/>
              <a:t>Function of Profit</a:t>
            </a:r>
          </a:p>
        </p:txBody>
      </p:sp>
      <p:sp>
        <p:nvSpPr>
          <p:cNvPr id="10244" name="Rectangle 3"/>
          <p:cNvSpPr>
            <a:spLocks noGrp="1" noChangeArrowheads="1"/>
          </p:cNvSpPr>
          <p:nvPr>
            <p:ph idx="1"/>
          </p:nvPr>
        </p:nvSpPr>
        <p:spPr/>
        <p:txBody>
          <a:bodyPr>
            <a:normAutofit fontScale="85000" lnSpcReduction="20000"/>
          </a:bodyPr>
          <a:lstStyle/>
          <a:p>
            <a:pPr>
              <a:lnSpc>
                <a:spcPct val="150000"/>
              </a:lnSpc>
              <a:buFont typeface="Wingdings" panose="05000000000000000000" pitchFamily="2" charset="2"/>
              <a:buChar char="§"/>
            </a:pPr>
            <a:r>
              <a:rPr lang="en-US" altLang="en-US" sz="2800" dirty="0">
                <a:solidFill>
                  <a:srgbClr val="002060"/>
                </a:solidFill>
                <a:latin typeface="Arial" panose="020B0604020202020204" pitchFamily="34" charset="0"/>
              </a:rPr>
              <a:t>Profit is a signal that guides the allocation of society’s resources.</a:t>
            </a:r>
          </a:p>
          <a:p>
            <a:pPr>
              <a:lnSpc>
                <a:spcPct val="150000"/>
              </a:lnSpc>
              <a:buFont typeface="Wingdings" panose="05000000000000000000" pitchFamily="2" charset="2"/>
              <a:buChar char="§"/>
            </a:pPr>
            <a:r>
              <a:rPr lang="en-US" altLang="en-US" sz="2800" dirty="0">
                <a:solidFill>
                  <a:srgbClr val="002060"/>
                </a:solidFill>
                <a:latin typeface="Arial" panose="020B0604020202020204" pitchFamily="34" charset="0"/>
              </a:rPr>
              <a:t>High profits in an industry are a signal that buyers want more of what the industry produces.</a:t>
            </a:r>
          </a:p>
          <a:p>
            <a:pPr>
              <a:lnSpc>
                <a:spcPct val="150000"/>
              </a:lnSpc>
              <a:buFont typeface="Wingdings" panose="05000000000000000000" pitchFamily="2" charset="2"/>
              <a:buChar char="§"/>
            </a:pPr>
            <a:r>
              <a:rPr lang="en-US" altLang="en-US" sz="2800" dirty="0">
                <a:solidFill>
                  <a:srgbClr val="002060"/>
                </a:solidFill>
                <a:latin typeface="Arial" panose="020B0604020202020204" pitchFamily="34" charset="0"/>
              </a:rPr>
              <a:t>Low (or negative) profits in an industry are a signal that buyers want less of what the industry produces.</a:t>
            </a:r>
          </a:p>
        </p:txBody>
      </p:sp>
    </p:spTree>
    <p:extLst>
      <p:ext uri="{BB962C8B-B14F-4D97-AF65-F5344CB8AC3E}">
        <p14:creationId xmlns:p14="http://schemas.microsoft.com/office/powerpoint/2010/main" xmlns="" val="1507146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en-US" altLang="en-US" dirty="0"/>
              <a:t>The Changing Environment of Managerial Economics</a:t>
            </a:r>
          </a:p>
        </p:txBody>
      </p:sp>
      <p:sp>
        <p:nvSpPr>
          <p:cNvPr id="12292" name="Rectangle 3"/>
          <p:cNvSpPr>
            <a:spLocks noGrp="1" noChangeArrowheads="1"/>
          </p:cNvSpPr>
          <p:nvPr>
            <p:ph idx="1"/>
          </p:nvPr>
        </p:nvSpPr>
        <p:spPr>
          <a:xfrm>
            <a:off x="657224" y="2333652"/>
            <a:ext cx="10753725" cy="3766185"/>
          </a:xfrm>
        </p:spPr>
        <p:txBody>
          <a:bodyPr/>
          <a:lstStyle/>
          <a:p>
            <a:pPr lvl="1">
              <a:buFont typeface="Wingdings" panose="05000000000000000000" pitchFamily="2" charset="2"/>
              <a:buChar char="§"/>
            </a:pPr>
            <a:r>
              <a:rPr lang="en-US" altLang="en-US" sz="2200" dirty="0">
                <a:solidFill>
                  <a:srgbClr val="002060"/>
                </a:solidFill>
                <a:latin typeface="Arial" panose="020B0604020202020204" pitchFamily="34" charset="0"/>
              </a:rPr>
              <a:t>Globalization of Economic Activity</a:t>
            </a:r>
          </a:p>
          <a:p>
            <a:pPr lvl="2"/>
            <a:r>
              <a:rPr lang="en-US" altLang="en-US" sz="1800" dirty="0">
                <a:solidFill>
                  <a:srgbClr val="002060"/>
                </a:solidFill>
                <a:latin typeface="Arial" panose="020B0604020202020204" pitchFamily="34" charset="0"/>
              </a:rPr>
              <a:t>Goods and Services</a:t>
            </a:r>
          </a:p>
          <a:p>
            <a:pPr lvl="2"/>
            <a:r>
              <a:rPr lang="en-US" altLang="en-US" sz="1800" dirty="0">
                <a:solidFill>
                  <a:srgbClr val="002060"/>
                </a:solidFill>
                <a:latin typeface="Arial" panose="020B0604020202020204" pitchFamily="34" charset="0"/>
              </a:rPr>
              <a:t>Capital</a:t>
            </a:r>
          </a:p>
          <a:p>
            <a:pPr lvl="2"/>
            <a:r>
              <a:rPr lang="en-US" altLang="en-US" sz="1800" dirty="0">
                <a:solidFill>
                  <a:srgbClr val="002060"/>
                </a:solidFill>
                <a:latin typeface="Arial" panose="020B0604020202020204" pitchFamily="34" charset="0"/>
              </a:rPr>
              <a:t>Technology</a:t>
            </a:r>
          </a:p>
          <a:p>
            <a:pPr lvl="2"/>
            <a:r>
              <a:rPr lang="en-US" altLang="en-US" sz="1800" dirty="0">
                <a:solidFill>
                  <a:srgbClr val="002060"/>
                </a:solidFill>
                <a:latin typeface="Arial" panose="020B0604020202020204" pitchFamily="34" charset="0"/>
              </a:rPr>
              <a:t>Skilled Labor</a:t>
            </a:r>
          </a:p>
          <a:p>
            <a:pPr lvl="1"/>
            <a:endParaRPr lang="en-US" altLang="en-US" sz="2200" dirty="0">
              <a:solidFill>
                <a:srgbClr val="002060"/>
              </a:solidFill>
              <a:latin typeface="Arial" panose="020B0604020202020204" pitchFamily="34" charset="0"/>
            </a:endParaRPr>
          </a:p>
          <a:p>
            <a:pPr lvl="1">
              <a:buFont typeface="Wingdings" panose="05000000000000000000" pitchFamily="2" charset="2"/>
              <a:buChar char="§"/>
            </a:pPr>
            <a:r>
              <a:rPr lang="en-US" altLang="en-US" sz="2200" dirty="0">
                <a:solidFill>
                  <a:srgbClr val="002060"/>
                </a:solidFill>
                <a:latin typeface="Arial" panose="020B0604020202020204" pitchFamily="34" charset="0"/>
              </a:rPr>
              <a:t>Technological Change</a:t>
            </a:r>
          </a:p>
          <a:p>
            <a:pPr lvl="2"/>
            <a:r>
              <a:rPr lang="en-US" altLang="en-US" sz="1800" dirty="0">
                <a:solidFill>
                  <a:srgbClr val="002060"/>
                </a:solidFill>
                <a:latin typeface="Arial" panose="020B0604020202020204" pitchFamily="34" charset="0"/>
              </a:rPr>
              <a:t>Telecommunications Advances</a:t>
            </a:r>
          </a:p>
          <a:p>
            <a:pPr lvl="2"/>
            <a:r>
              <a:rPr lang="en-US" altLang="en-US" sz="1800" dirty="0">
                <a:solidFill>
                  <a:srgbClr val="002060"/>
                </a:solidFill>
                <a:latin typeface="Arial" panose="020B0604020202020204" pitchFamily="34" charset="0"/>
              </a:rPr>
              <a:t>The Internet and the World Wide Web</a:t>
            </a:r>
          </a:p>
          <a:p>
            <a:pPr lvl="1"/>
            <a:endParaRPr lang="en-US" altLang="en-US" dirty="0"/>
          </a:p>
        </p:txBody>
      </p:sp>
    </p:spTree>
    <p:extLst>
      <p:ext uri="{BB962C8B-B14F-4D97-AF65-F5344CB8AC3E}">
        <p14:creationId xmlns:p14="http://schemas.microsoft.com/office/powerpoint/2010/main" xmlns="" val="2796028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5"/>
          <p:cNvSpPr txBox="1">
            <a:spLocks/>
          </p:cNvSpPr>
          <p:nvPr/>
        </p:nvSpPr>
        <p:spPr bwMode="auto">
          <a:xfrm>
            <a:off x="1981200" y="1955856"/>
            <a:ext cx="8183563" cy="4187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547688" indent="-200025">
              <a:spcBef>
                <a:spcPct val="20000"/>
              </a:spcBef>
              <a:buFont typeface="Arial" panose="020B0604020202020204" pitchFamily="34" charset="0"/>
              <a:buChar char="–"/>
              <a:defRPr sz="2800">
                <a:solidFill>
                  <a:schemeClr val="tx1"/>
                </a:solidFill>
                <a:latin typeface="Calibri" panose="020F0502020204030204" pitchFamily="34" charset="0"/>
              </a:defRPr>
            </a:lvl2pPr>
            <a:lvl3pPr marL="1004888" indent="-200025">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spcBef>
                <a:spcPts val="250"/>
              </a:spcBef>
              <a:buClr>
                <a:srgbClr val="002060"/>
              </a:buClr>
            </a:pPr>
            <a:r>
              <a:rPr lang="en-US" altLang="en-US" sz="2800" dirty="0">
                <a:solidFill>
                  <a:srgbClr val="002060"/>
                </a:solidFill>
                <a:latin typeface="Arial" panose="020B0604020202020204" pitchFamily="34" charset="0"/>
              </a:rPr>
              <a:t>Numerical analysis</a:t>
            </a:r>
          </a:p>
          <a:p>
            <a:pPr lvl="2">
              <a:spcBef>
                <a:spcPts val="250"/>
              </a:spcBef>
              <a:buClr>
                <a:srgbClr val="002060"/>
              </a:buClr>
            </a:pPr>
            <a:r>
              <a:rPr lang="en-US" altLang="en-US" sz="2800" dirty="0">
                <a:solidFill>
                  <a:srgbClr val="002060"/>
                </a:solidFill>
                <a:latin typeface="Arial" panose="020B0604020202020204" pitchFamily="34" charset="0"/>
              </a:rPr>
              <a:t>Statistical estimation</a:t>
            </a:r>
          </a:p>
          <a:p>
            <a:pPr lvl="2">
              <a:spcBef>
                <a:spcPts val="250"/>
              </a:spcBef>
              <a:buClr>
                <a:srgbClr val="002060"/>
              </a:buClr>
            </a:pPr>
            <a:r>
              <a:rPr lang="en-US" altLang="en-US" sz="2800" dirty="0">
                <a:solidFill>
                  <a:srgbClr val="002060"/>
                </a:solidFill>
                <a:latin typeface="Arial" panose="020B0604020202020204" pitchFamily="34" charset="0"/>
              </a:rPr>
              <a:t>Forecasting</a:t>
            </a:r>
          </a:p>
          <a:p>
            <a:pPr lvl="2">
              <a:spcBef>
                <a:spcPts val="250"/>
              </a:spcBef>
              <a:buClr>
                <a:srgbClr val="002060"/>
              </a:buClr>
            </a:pPr>
            <a:r>
              <a:rPr lang="en-US" altLang="en-US" sz="2800" dirty="0">
                <a:solidFill>
                  <a:srgbClr val="002060"/>
                </a:solidFill>
                <a:latin typeface="Arial" panose="020B0604020202020204" pitchFamily="34" charset="0"/>
              </a:rPr>
              <a:t>Game theory</a:t>
            </a:r>
          </a:p>
          <a:p>
            <a:pPr lvl="2">
              <a:spcBef>
                <a:spcPts val="250"/>
              </a:spcBef>
              <a:buClr>
                <a:srgbClr val="002060"/>
              </a:buClr>
            </a:pPr>
            <a:r>
              <a:rPr lang="en-US" altLang="en-US" sz="2800" dirty="0">
                <a:solidFill>
                  <a:srgbClr val="002060"/>
                </a:solidFill>
                <a:latin typeface="Arial" panose="020B0604020202020204" pitchFamily="34" charset="0"/>
              </a:rPr>
              <a:t>Optimization</a:t>
            </a:r>
          </a:p>
          <a:p>
            <a:pPr lvl="2">
              <a:spcBef>
                <a:spcPts val="250"/>
              </a:spcBef>
              <a:buClr>
                <a:srgbClr val="002060"/>
              </a:buClr>
            </a:pPr>
            <a:r>
              <a:rPr lang="en-US" altLang="en-US" sz="2800" dirty="0">
                <a:solidFill>
                  <a:srgbClr val="002060"/>
                </a:solidFill>
                <a:latin typeface="Arial" panose="020B0604020202020204" pitchFamily="34" charset="0"/>
              </a:rPr>
              <a:t>Simulation</a:t>
            </a:r>
          </a:p>
          <a:p>
            <a:pPr lvl="1">
              <a:spcBef>
                <a:spcPts val="250"/>
              </a:spcBef>
              <a:buClr>
                <a:schemeClr val="accent1"/>
              </a:buClr>
              <a:buFont typeface="Verdana" panose="020B0604030504040204" pitchFamily="34" charset="0"/>
              <a:buChar char="◦"/>
            </a:pPr>
            <a:endParaRPr lang="en-US" altLang="en-US" dirty="0">
              <a:solidFill>
                <a:srgbClr val="002060"/>
              </a:solidFill>
              <a:latin typeface="Arial" panose="020B0604020202020204" pitchFamily="34" charset="0"/>
            </a:endParaRPr>
          </a:p>
        </p:txBody>
      </p:sp>
      <p:sp>
        <p:nvSpPr>
          <p:cNvPr id="4" name="Title 4"/>
          <p:cNvSpPr txBox="1">
            <a:spLocks/>
          </p:cNvSpPr>
          <p:nvPr/>
        </p:nvSpPr>
        <p:spPr>
          <a:xfrm>
            <a:off x="1536701" y="612821"/>
            <a:ext cx="8183563" cy="1050925"/>
          </a:xfrm>
          <a:prstGeom prst="rect">
            <a:avLst/>
          </a:prstGeom>
        </p:spPr>
        <p:txBody>
          <a:bodyPr/>
          <a:lstStyle/>
          <a:p>
            <a:pPr>
              <a:defRPr/>
            </a:pPr>
            <a:r>
              <a:rPr lang="en-US" sz="3900" spc="-120" dirty="0">
                <a:latin typeface="+mj-lt"/>
                <a:ea typeface="+mj-ea"/>
                <a:cs typeface="+mj-cs"/>
              </a:rPr>
              <a:t>Decision Science Tools</a:t>
            </a:r>
          </a:p>
        </p:txBody>
      </p:sp>
      <p:sp>
        <p:nvSpPr>
          <p:cNvPr id="9" name="Footer Placeholder 1"/>
          <p:cNvSpPr>
            <a:spLocks noGrp="1"/>
          </p:cNvSpPr>
          <p:nvPr>
            <p:ph type="ftr" sz="quarter" idx="11"/>
          </p:nvPr>
        </p:nvSpPr>
        <p:spPr>
          <a:xfrm>
            <a:off x="4623515" y="6272011"/>
            <a:ext cx="5096749" cy="265315"/>
          </a:xfrm>
        </p:spPr>
        <p:txBody>
          <a:bodyPr/>
          <a:lstStyle/>
          <a:p>
            <a:pPr algn="r">
              <a:defRPr/>
            </a:pPr>
            <a:r>
              <a:rPr lang="en-US" dirty="0">
                <a:latin typeface="Arial" pitchFamily="34" charset="0"/>
                <a:cs typeface="Arial" pitchFamily="34" charset="0"/>
              </a:rPr>
              <a:t>Department of Business Economics, FMSC, USJP</a:t>
            </a:r>
          </a:p>
        </p:txBody>
      </p:sp>
      <p:sp>
        <p:nvSpPr>
          <p:cNvPr id="10245"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B2EBB5E-42A0-44A6-973C-96FE441AAC7A}" type="slidenum">
              <a:rPr lang="en-US" altLang="en-US" sz="1200">
                <a:solidFill>
                  <a:srgbClr val="898989"/>
                </a:solidFill>
                <a:latin typeface="Times New Roman" panose="02020603050405020304" pitchFamily="18" charset="0"/>
              </a:rPr>
              <a:pPr>
                <a:spcBef>
                  <a:spcPct val="0"/>
                </a:spcBef>
                <a:buFontTx/>
                <a:buNone/>
              </a:pPr>
              <a:t>24</a:t>
            </a:fld>
            <a:endParaRPr lang="en-US" altLang="en-US" sz="1200">
              <a:solidFill>
                <a:srgbClr val="898989"/>
              </a:solidFill>
              <a:latin typeface="Times New Roman" panose="02020603050405020304" pitchFamily="18" charset="0"/>
            </a:endParaRPr>
          </a:p>
        </p:txBody>
      </p:sp>
    </p:spTree>
    <p:extLst>
      <p:ext uri="{BB962C8B-B14F-4D97-AF65-F5344CB8AC3E}">
        <p14:creationId xmlns:p14="http://schemas.microsoft.com/office/powerpoint/2010/main" xmlns="" val="4062748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38016" y="633413"/>
            <a:ext cx="10534135" cy="892069"/>
          </a:xfrm>
        </p:spPr>
        <p:txBody>
          <a:bodyPr rtlCol="0">
            <a:normAutofit/>
          </a:bodyPr>
          <a:lstStyle/>
          <a:p>
            <a:pPr>
              <a:defRPr/>
            </a:pPr>
            <a:r>
              <a:rPr lang="en-US" sz="4400" dirty="0"/>
              <a:t>Basic Training: Rules of Differentiation</a:t>
            </a:r>
          </a:p>
        </p:txBody>
      </p:sp>
      <p:sp>
        <p:nvSpPr>
          <p:cNvPr id="12291" name="Content Placeholder 2"/>
          <p:cNvSpPr>
            <a:spLocks noGrp="1"/>
          </p:cNvSpPr>
          <p:nvPr>
            <p:ph idx="1"/>
          </p:nvPr>
        </p:nvSpPr>
        <p:spPr>
          <a:xfrm>
            <a:off x="1192545" y="2259265"/>
            <a:ext cx="10934029" cy="4785166"/>
          </a:xfrm>
        </p:spPr>
        <p:txBody>
          <a:bodyPr rtlCol="0">
            <a:normAutofit/>
          </a:bodyPr>
          <a:lstStyle/>
          <a:p>
            <a:pPr>
              <a:defRPr/>
            </a:pPr>
            <a:r>
              <a:rPr lang="en-US" sz="2800" dirty="0">
                <a:latin typeface="Arial" pitchFamily="34" charset="0"/>
              </a:rPr>
              <a:t>Constant Function Rule: 		</a:t>
            </a:r>
            <a:r>
              <a:rPr lang="en-US" sz="2800" dirty="0">
                <a:solidFill>
                  <a:schemeClr val="bg1"/>
                </a:solidFill>
                <a:latin typeface="Arial" pitchFamily="34" charset="0"/>
              </a:rPr>
              <a:t>	</a:t>
            </a:r>
            <a:r>
              <a:rPr lang="en-US" sz="2800" dirty="0">
                <a:solidFill>
                  <a:schemeClr val="tx1"/>
                </a:solidFill>
                <a:latin typeface="Arial" pitchFamily="34" charset="0"/>
              </a:rPr>
              <a:t>Y = f(X) =0</a:t>
            </a:r>
          </a:p>
          <a:p>
            <a:pPr>
              <a:defRPr/>
            </a:pPr>
            <a:r>
              <a:rPr lang="en-US" sz="2800" dirty="0">
                <a:latin typeface="Arial" pitchFamily="34" charset="0"/>
              </a:rPr>
              <a:t>Power Function Rule:</a:t>
            </a:r>
          </a:p>
          <a:p>
            <a:pPr>
              <a:defRPr/>
            </a:pPr>
            <a:endParaRPr lang="en-US" sz="2800" dirty="0">
              <a:latin typeface="Arial" pitchFamily="34" charset="0"/>
            </a:endParaRPr>
          </a:p>
          <a:p>
            <a:pPr>
              <a:defRPr/>
            </a:pPr>
            <a:endParaRPr lang="en-US" sz="2800" dirty="0">
              <a:latin typeface="Arial" pitchFamily="34" charset="0"/>
            </a:endParaRPr>
          </a:p>
          <a:p>
            <a:pPr>
              <a:defRPr/>
            </a:pPr>
            <a:r>
              <a:rPr lang="en-US" sz="2800" dirty="0">
                <a:latin typeface="Arial" pitchFamily="34" charset="0"/>
              </a:rPr>
              <a:t>Sum-and-Differences Rule</a:t>
            </a:r>
          </a:p>
          <a:p>
            <a:pPr>
              <a:defRPr/>
            </a:pPr>
            <a:endParaRPr lang="en-US" sz="2800" dirty="0">
              <a:latin typeface="Arial" pitchFamily="34" charset="0"/>
            </a:endParaRPr>
          </a:p>
          <a:p>
            <a:pPr>
              <a:defRPr/>
            </a:pPr>
            <a:r>
              <a:rPr lang="en-US" sz="2800" dirty="0">
                <a:latin typeface="Arial" pitchFamily="34" charset="0"/>
              </a:rPr>
              <a:t>Product Rule</a:t>
            </a:r>
          </a:p>
          <a:p>
            <a:pPr>
              <a:defRPr/>
            </a:pPr>
            <a:endParaRPr lang="en-US" sz="2800" dirty="0">
              <a:latin typeface="Arial" pitchFamily="34" charset="0"/>
            </a:endParaRPr>
          </a:p>
          <a:p>
            <a:pPr>
              <a:defRPr/>
            </a:pPr>
            <a:endParaRPr lang="en-US" dirty="0"/>
          </a:p>
        </p:txBody>
      </p:sp>
      <p:pic>
        <p:nvPicPr>
          <p:cNvPr id="20484"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80223" y="2735688"/>
            <a:ext cx="2286000" cy="984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5" name="Picture 9"/>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59560" y="3899818"/>
            <a:ext cx="2506663" cy="982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6" name="Picture 9"/>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335709" y="5242242"/>
            <a:ext cx="3154363" cy="987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63145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4"/>
          <p:cNvSpPr>
            <a:spLocks noGrp="1"/>
          </p:cNvSpPr>
          <p:nvPr>
            <p:ph idx="1"/>
          </p:nvPr>
        </p:nvSpPr>
        <p:spPr>
          <a:xfrm>
            <a:off x="792565" y="2324662"/>
            <a:ext cx="10753725" cy="3766185"/>
          </a:xfrm>
        </p:spPr>
        <p:txBody>
          <a:bodyPr/>
          <a:lstStyle/>
          <a:p>
            <a:r>
              <a:rPr lang="en-US" sz="2800" dirty="0">
                <a:latin typeface="Arial" pitchFamily="34" charset="0"/>
              </a:rPr>
              <a:t>Quotient Rule</a:t>
            </a: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
        <p:nvSpPr>
          <p:cNvPr id="21509"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48438C9-45C5-4F24-8ACF-B44180C7BA5E}" type="slidenum">
              <a:rPr lang="en-US" altLang="en-US" sz="1200">
                <a:solidFill>
                  <a:srgbClr val="898989"/>
                </a:solidFill>
                <a:latin typeface="Times New Roman" panose="02020603050405020304" pitchFamily="18" charset="0"/>
              </a:rPr>
              <a:pPr>
                <a:spcBef>
                  <a:spcPct val="0"/>
                </a:spcBef>
                <a:buFontTx/>
                <a:buNone/>
              </a:pPr>
              <a:t>26</a:t>
            </a:fld>
            <a:endParaRPr lang="en-US" altLang="en-US" sz="1200">
              <a:solidFill>
                <a:srgbClr val="898989"/>
              </a:solidFill>
              <a:latin typeface="Times New Roman" panose="02020603050405020304" pitchFamily="18" charset="0"/>
            </a:endParaRPr>
          </a:p>
        </p:txBody>
      </p:sp>
      <p:pic>
        <p:nvPicPr>
          <p:cNvPr id="7" name="Picture 9"/>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88315" y="2324662"/>
            <a:ext cx="4735513" cy="1335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55361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798321" y="450074"/>
            <a:ext cx="8183563" cy="1050925"/>
          </a:xfrm>
          <a:prstGeom prst="rect">
            <a:avLst/>
          </a:prstGeom>
        </p:spPr>
        <p:txBody>
          <a:bodyPr/>
          <a:lstStyle/>
          <a:p>
            <a:pPr>
              <a:defRPr/>
            </a:pPr>
            <a:r>
              <a:rPr lang="en-US" sz="4000" spc="-120" dirty="0">
                <a:latin typeface="+mj-lt"/>
                <a:ea typeface="+mj-ea"/>
                <a:cs typeface="+mj-cs"/>
              </a:rPr>
              <a:t>Managerial Economics</a:t>
            </a:r>
          </a:p>
        </p:txBody>
      </p:sp>
      <p:sp>
        <p:nvSpPr>
          <p:cNvPr id="6147" name="Rectangle 3"/>
          <p:cNvSpPr txBox="1">
            <a:spLocks noChangeArrowheads="1"/>
          </p:cNvSpPr>
          <p:nvPr/>
        </p:nvSpPr>
        <p:spPr bwMode="auto">
          <a:xfrm>
            <a:off x="1190847" y="1318437"/>
            <a:ext cx="8973917" cy="4164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825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654050" indent="-571500" algn="ctr">
              <a:spcBef>
                <a:spcPts val="250"/>
              </a:spcBef>
              <a:buClr>
                <a:schemeClr val="accent1"/>
              </a:buClr>
              <a:buSzPct val="80000"/>
            </a:pPr>
            <a:r>
              <a:rPr lang="en-US" altLang="en-US" sz="3600" dirty="0">
                <a:solidFill>
                  <a:srgbClr val="002060"/>
                </a:solidFill>
                <a:latin typeface="Arial" panose="020B0604020202020204" pitchFamily="34" charset="0"/>
              </a:rPr>
              <a:t>Managerial Economics is the integration of economic theory with decision science tools, so as to make decision making effective and efficient.</a:t>
            </a:r>
          </a:p>
          <a:p>
            <a:pPr algn="ctr">
              <a:spcBef>
                <a:spcPts val="250"/>
              </a:spcBef>
              <a:buClr>
                <a:schemeClr val="accent1"/>
              </a:buClr>
              <a:buSzPct val="80000"/>
              <a:buNone/>
            </a:pPr>
            <a:endParaRPr lang="en-US" altLang="en-US" sz="3600" dirty="0">
              <a:solidFill>
                <a:srgbClr val="002060"/>
              </a:solidFill>
              <a:latin typeface="Arial" panose="020B0604020202020204" pitchFamily="34" charset="0"/>
            </a:endParaRPr>
          </a:p>
          <a:p>
            <a:pPr marL="654050" indent="-571500" algn="ctr">
              <a:spcBef>
                <a:spcPts val="250"/>
              </a:spcBef>
              <a:buClr>
                <a:schemeClr val="accent1"/>
              </a:buClr>
              <a:buSzPct val="80000"/>
            </a:pPr>
            <a:r>
              <a:rPr lang="en-US" altLang="en-US" sz="3600" dirty="0">
                <a:solidFill>
                  <a:srgbClr val="002060"/>
                </a:solidFill>
                <a:latin typeface="Arial" panose="020B0604020202020204" pitchFamily="34" charset="0"/>
              </a:rPr>
              <a:t>The application of economic theory and the tools of decision science to examine how an organization can achieve its aims or objectives most efficiently.</a:t>
            </a:r>
          </a:p>
          <a:p>
            <a:pPr marL="654050" indent="-571500" algn="ctr">
              <a:spcBef>
                <a:spcPts val="250"/>
              </a:spcBef>
              <a:buClr>
                <a:schemeClr val="accent1"/>
              </a:buClr>
              <a:buSzPct val="80000"/>
            </a:pPr>
            <a:endParaRPr lang="en-US" altLang="en-US" sz="3600" dirty="0">
              <a:solidFill>
                <a:srgbClr val="002060"/>
              </a:solidFill>
              <a:latin typeface="Arial" panose="020B0604020202020204" pitchFamily="34" charset="0"/>
            </a:endParaRPr>
          </a:p>
        </p:txBody>
      </p:sp>
    </p:spTree>
    <p:extLst>
      <p:ext uri="{BB962C8B-B14F-4D97-AF65-F5344CB8AC3E}">
        <p14:creationId xmlns:p14="http://schemas.microsoft.com/office/powerpoint/2010/main" xmlns="" val="1687616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905000" y="842493"/>
            <a:ext cx="7772400" cy="990600"/>
          </a:xfrm>
          <a:prstGeom prst="rect">
            <a:avLst/>
          </a:prstGeom>
        </p:spPr>
        <p:txBody>
          <a:bodyPr>
            <a:normAutofit fontScale="90000"/>
          </a:bodyPr>
          <a:lstStyle/>
          <a:p>
            <a:pPr>
              <a:defRPr/>
            </a:pPr>
            <a:r>
              <a:rPr lang="en-US" sz="4000" spc="-120" dirty="0">
                <a:latin typeface="+mj-lt"/>
                <a:ea typeface="+mj-ea"/>
                <a:cs typeface="+mj-cs"/>
              </a:rPr>
              <a:t>Managerial Economics deals with:</a:t>
            </a:r>
          </a:p>
        </p:txBody>
      </p:sp>
      <p:sp>
        <p:nvSpPr>
          <p:cNvPr id="7171" name="Content Placeholder 2"/>
          <p:cNvSpPr txBox="1">
            <a:spLocks/>
          </p:cNvSpPr>
          <p:nvPr/>
        </p:nvSpPr>
        <p:spPr bwMode="auto">
          <a:xfrm>
            <a:off x="1905000" y="2337516"/>
            <a:ext cx="8605234" cy="47587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65113" indent="-2651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ts val="250"/>
              </a:spcBef>
              <a:buClr>
                <a:schemeClr val="accent1"/>
              </a:buClr>
              <a:buSzPct val="80000"/>
              <a:buNone/>
            </a:pPr>
            <a:r>
              <a:rPr lang="en-US" altLang="en-US" sz="4000" dirty="0">
                <a:solidFill>
                  <a:srgbClr val="002060"/>
                </a:solidFill>
                <a:latin typeface="Arial" panose="020B0604020202020204" pitchFamily="34" charset="0"/>
              </a:rPr>
              <a:t>“How decisions should be made by managers to achieve the firm’s goals-in particular, how to maximize profit”</a:t>
            </a:r>
          </a:p>
          <a:p>
            <a:pPr algn="just">
              <a:spcBef>
                <a:spcPts val="250"/>
              </a:spcBef>
              <a:buClr>
                <a:schemeClr val="accent1"/>
              </a:buClr>
              <a:buSzPct val="80000"/>
              <a:buNone/>
            </a:pPr>
            <a:endParaRPr lang="en-US" altLang="en-US" sz="2800" dirty="0">
              <a:solidFill>
                <a:srgbClr val="002060"/>
              </a:solidFill>
              <a:latin typeface="Arial" panose="020B0604020202020204" pitchFamily="34" charset="0"/>
            </a:endParaRPr>
          </a:p>
          <a:p>
            <a:pPr algn="just">
              <a:spcBef>
                <a:spcPts val="250"/>
              </a:spcBef>
              <a:buClr>
                <a:schemeClr val="accent1"/>
              </a:buClr>
              <a:buSzPct val="80000"/>
              <a:buNone/>
            </a:pPr>
            <a:endParaRPr lang="en-US" altLang="en-US" sz="2800" dirty="0">
              <a:solidFill>
                <a:srgbClr val="002060"/>
              </a:solidFill>
              <a:latin typeface="Arial" panose="020B0604020202020204" pitchFamily="34" charset="0"/>
            </a:endParaRPr>
          </a:p>
        </p:txBody>
      </p:sp>
    </p:spTree>
    <p:extLst>
      <p:ext uri="{BB962C8B-B14F-4D97-AF65-F5344CB8AC3E}">
        <p14:creationId xmlns:p14="http://schemas.microsoft.com/office/powerpoint/2010/main" xmlns="" val="1460001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Line 9"/>
          <p:cNvSpPr>
            <a:spLocks noChangeShapeType="1"/>
          </p:cNvSpPr>
          <p:nvPr/>
        </p:nvSpPr>
        <p:spPr bwMode="auto">
          <a:xfrm flipH="1">
            <a:off x="4495800" y="10668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a:p>
        </p:txBody>
      </p:sp>
      <p:sp>
        <p:nvSpPr>
          <p:cNvPr id="4100" name="Line 10"/>
          <p:cNvSpPr>
            <a:spLocks noChangeShapeType="1"/>
          </p:cNvSpPr>
          <p:nvPr/>
        </p:nvSpPr>
        <p:spPr bwMode="auto">
          <a:xfrm>
            <a:off x="8001000" y="10668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a:p>
        </p:txBody>
      </p:sp>
      <p:sp>
        <p:nvSpPr>
          <p:cNvPr id="4101" name="Line 11"/>
          <p:cNvSpPr>
            <a:spLocks noChangeShapeType="1"/>
          </p:cNvSpPr>
          <p:nvPr/>
        </p:nvSpPr>
        <p:spPr bwMode="auto">
          <a:xfrm flipH="1">
            <a:off x="8001000" y="25146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a:p>
        </p:txBody>
      </p:sp>
      <p:sp>
        <p:nvSpPr>
          <p:cNvPr id="4102" name="Line 12"/>
          <p:cNvSpPr>
            <a:spLocks noChangeShapeType="1"/>
          </p:cNvSpPr>
          <p:nvPr/>
        </p:nvSpPr>
        <p:spPr bwMode="auto">
          <a:xfrm>
            <a:off x="4495800" y="25146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a:p>
        </p:txBody>
      </p:sp>
      <p:sp>
        <p:nvSpPr>
          <p:cNvPr id="4103" name="Line 13"/>
          <p:cNvSpPr>
            <a:spLocks noChangeShapeType="1"/>
          </p:cNvSpPr>
          <p:nvPr/>
        </p:nvSpPr>
        <p:spPr bwMode="auto">
          <a:xfrm>
            <a:off x="6172200" y="45720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a:p>
        </p:txBody>
      </p:sp>
      <p:sp>
        <p:nvSpPr>
          <p:cNvPr id="4104" name="Text Box 2"/>
          <p:cNvSpPr txBox="1">
            <a:spLocks noChangeArrowheads="1"/>
          </p:cNvSpPr>
          <p:nvPr/>
        </p:nvSpPr>
        <p:spPr bwMode="auto">
          <a:xfrm>
            <a:off x="4038600" y="609601"/>
            <a:ext cx="4343400" cy="466725"/>
          </a:xfrm>
          <a:prstGeom prst="rect">
            <a:avLst/>
          </a:prstGeom>
          <a:solidFill>
            <a:schemeClr val="bg1"/>
          </a:solid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t>Managerial Decision Problems</a:t>
            </a:r>
          </a:p>
        </p:txBody>
      </p:sp>
      <p:sp>
        <p:nvSpPr>
          <p:cNvPr id="4105" name="Text Box 3"/>
          <p:cNvSpPr txBox="1">
            <a:spLocks noChangeArrowheads="1"/>
          </p:cNvSpPr>
          <p:nvPr/>
        </p:nvSpPr>
        <p:spPr bwMode="auto">
          <a:xfrm>
            <a:off x="2514600" y="1371601"/>
            <a:ext cx="3429000" cy="11969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u="sng"/>
              <a:t>Economic theory</a:t>
            </a:r>
            <a:r>
              <a:rPr lang="en-US" altLang="en-US"/>
              <a:t/>
            </a:r>
            <a:br>
              <a:rPr lang="en-US" altLang="en-US"/>
            </a:br>
            <a:r>
              <a:rPr lang="en-US" altLang="en-US"/>
              <a:t>Microeconomics</a:t>
            </a:r>
            <a:br>
              <a:rPr lang="en-US" altLang="en-US"/>
            </a:br>
            <a:r>
              <a:rPr lang="en-US" altLang="en-US"/>
              <a:t>Macroeconomics</a:t>
            </a:r>
          </a:p>
        </p:txBody>
      </p:sp>
      <p:sp>
        <p:nvSpPr>
          <p:cNvPr id="4106" name="Text Box 4"/>
          <p:cNvSpPr txBox="1">
            <a:spLocks noChangeArrowheads="1"/>
          </p:cNvSpPr>
          <p:nvPr/>
        </p:nvSpPr>
        <p:spPr bwMode="auto">
          <a:xfrm>
            <a:off x="6324600" y="1371601"/>
            <a:ext cx="3429000" cy="11969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u="sng"/>
              <a:t>Decision Sciences</a:t>
            </a:r>
            <a:r>
              <a:rPr lang="en-US" altLang="en-US"/>
              <a:t/>
            </a:r>
            <a:br>
              <a:rPr lang="en-US" altLang="en-US"/>
            </a:br>
            <a:r>
              <a:rPr lang="en-US" altLang="en-US"/>
              <a:t>Mathematical Economics</a:t>
            </a:r>
            <a:br>
              <a:rPr lang="en-US" altLang="en-US"/>
            </a:br>
            <a:r>
              <a:rPr lang="en-US" altLang="en-US"/>
              <a:t>Econometrics</a:t>
            </a:r>
          </a:p>
        </p:txBody>
      </p:sp>
      <p:sp>
        <p:nvSpPr>
          <p:cNvPr id="4107" name="Text Box 5"/>
          <p:cNvSpPr txBox="1">
            <a:spLocks noChangeArrowheads="1"/>
          </p:cNvSpPr>
          <p:nvPr/>
        </p:nvSpPr>
        <p:spPr bwMode="auto">
          <a:xfrm>
            <a:off x="3962400" y="3048000"/>
            <a:ext cx="4495800" cy="15621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u="sng"/>
              <a:t>MANAGERIAL ECONOMICS</a:t>
            </a:r>
            <a:r>
              <a:rPr lang="en-US" altLang="en-US"/>
              <a:t/>
            </a:r>
            <a:br>
              <a:rPr lang="en-US" altLang="en-US"/>
            </a:br>
            <a:r>
              <a:rPr lang="en-US" altLang="en-US"/>
              <a:t>Application of economic theory</a:t>
            </a:r>
            <a:br>
              <a:rPr lang="en-US" altLang="en-US"/>
            </a:br>
            <a:r>
              <a:rPr lang="en-US" altLang="en-US"/>
              <a:t>and decision science tools to solve</a:t>
            </a:r>
            <a:br>
              <a:rPr lang="en-US" altLang="en-US"/>
            </a:br>
            <a:r>
              <a:rPr lang="en-US" altLang="en-US"/>
              <a:t>managerial decision problems</a:t>
            </a:r>
          </a:p>
        </p:txBody>
      </p:sp>
      <p:sp>
        <p:nvSpPr>
          <p:cNvPr id="4108" name="Text Box 6"/>
          <p:cNvSpPr txBox="1">
            <a:spLocks noChangeArrowheads="1"/>
          </p:cNvSpPr>
          <p:nvPr/>
        </p:nvSpPr>
        <p:spPr bwMode="auto">
          <a:xfrm>
            <a:off x="3200400" y="5029200"/>
            <a:ext cx="5638800" cy="8318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t>OPTIMAL SOLUTIONS TO</a:t>
            </a:r>
            <a:br>
              <a:rPr lang="en-US" altLang="en-US"/>
            </a:br>
            <a:r>
              <a:rPr lang="en-US" altLang="en-US"/>
              <a:t>MANAGERIAL DECISION PROBLEMS</a:t>
            </a:r>
          </a:p>
        </p:txBody>
      </p:sp>
    </p:spTree>
    <p:extLst>
      <p:ext uri="{BB962C8B-B14F-4D97-AF65-F5344CB8AC3E}">
        <p14:creationId xmlns:p14="http://schemas.microsoft.com/office/powerpoint/2010/main" xmlns="" val="3852455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831741" y="266700"/>
            <a:ext cx="9439141" cy="838200"/>
          </a:xfrm>
          <a:prstGeom prst="rect">
            <a:avLst/>
          </a:prstGeom>
        </p:spPr>
        <p:txBody>
          <a:bodyPr/>
          <a:lstStyle/>
          <a:p>
            <a:pPr>
              <a:defRPr/>
            </a:pPr>
            <a:r>
              <a:rPr lang="en-US" sz="3600" spc="-120" dirty="0">
                <a:latin typeface="+mj-lt"/>
                <a:ea typeface="+mj-ea"/>
                <a:cs typeface="+mj-cs"/>
              </a:rPr>
              <a:t>Managerial Decision Problems</a:t>
            </a:r>
          </a:p>
        </p:txBody>
      </p:sp>
      <p:sp>
        <p:nvSpPr>
          <p:cNvPr id="4" name="Rectangle 3"/>
          <p:cNvSpPr txBox="1">
            <a:spLocks noChangeArrowheads="1"/>
          </p:cNvSpPr>
          <p:nvPr/>
        </p:nvSpPr>
        <p:spPr>
          <a:xfrm>
            <a:off x="2071456" y="1398973"/>
            <a:ext cx="7772400" cy="4953000"/>
          </a:xfrm>
          <a:prstGeom prst="rect">
            <a:avLst/>
          </a:prstGeom>
        </p:spPr>
        <p:txBody>
          <a:bodyPr/>
          <a:lstStyle/>
          <a:p>
            <a:pPr marL="265176" indent="-265176">
              <a:spcBef>
                <a:spcPts val="250"/>
              </a:spcBef>
              <a:buSzPct val="80000"/>
              <a:buFont typeface="Arial" pitchFamily="34" charset="0"/>
              <a:buChar char="•"/>
              <a:defRPr/>
            </a:pPr>
            <a:r>
              <a:rPr lang="en-US" sz="2800" dirty="0">
                <a:solidFill>
                  <a:srgbClr val="002060"/>
                </a:solidFill>
                <a:latin typeface="Arial" pitchFamily="34" charset="0"/>
              </a:rPr>
              <a:t>Product price and output</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Make or buy</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Production techniques</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Stock levels</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Advertising and media</a:t>
            </a:r>
          </a:p>
          <a:p>
            <a:pPr marL="265176" indent="-265176">
              <a:spcBef>
                <a:spcPts val="250"/>
              </a:spcBef>
              <a:buSzPct val="80000"/>
              <a:buFont typeface="Arial" pitchFamily="34" charset="0"/>
              <a:buChar char="•"/>
              <a:defRPr/>
            </a:pPr>
            <a:r>
              <a:rPr lang="en-US" sz="2800" dirty="0" err="1">
                <a:solidFill>
                  <a:srgbClr val="002060"/>
                </a:solidFill>
                <a:latin typeface="Arial" pitchFamily="34" charset="0"/>
              </a:rPr>
              <a:t>Labour</a:t>
            </a:r>
            <a:r>
              <a:rPr lang="en-US" sz="2800" dirty="0">
                <a:solidFill>
                  <a:srgbClr val="002060"/>
                </a:solidFill>
                <a:latin typeface="Arial" pitchFamily="34" charset="0"/>
              </a:rPr>
              <a:t> hiring and training</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Investment and financing</a:t>
            </a:r>
          </a:p>
        </p:txBody>
      </p:sp>
      <p:sp>
        <p:nvSpPr>
          <p:cNvPr id="12293"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DB199D4-A87B-47F7-A1FA-E3E72B1C809F}" type="slidenum">
              <a:rPr lang="en-US" altLang="en-US" sz="1200">
                <a:solidFill>
                  <a:srgbClr val="898989"/>
                </a:solidFill>
                <a:latin typeface="Times New Roman" panose="02020603050405020304" pitchFamily="18" charset="0"/>
              </a:rPr>
              <a:pPr>
                <a:spcBef>
                  <a:spcPct val="0"/>
                </a:spcBef>
                <a:buFontTx/>
                <a:buNone/>
              </a:pPr>
              <a:t>6</a:t>
            </a:fld>
            <a:endParaRPr lang="en-US" altLang="en-US" sz="1200">
              <a:solidFill>
                <a:srgbClr val="898989"/>
              </a:solidFill>
              <a:latin typeface="Times New Roman" panose="02020603050405020304" pitchFamily="18" charset="0"/>
            </a:endParaRPr>
          </a:p>
        </p:txBody>
      </p:sp>
    </p:spTree>
    <p:extLst>
      <p:ext uri="{BB962C8B-B14F-4D97-AF65-F5344CB8AC3E}">
        <p14:creationId xmlns:p14="http://schemas.microsoft.com/office/powerpoint/2010/main" xmlns="" val="415916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831741" y="266700"/>
            <a:ext cx="9439141" cy="838200"/>
          </a:xfrm>
          <a:prstGeom prst="rect">
            <a:avLst/>
          </a:prstGeom>
        </p:spPr>
        <p:txBody>
          <a:bodyPr/>
          <a:lstStyle/>
          <a:p>
            <a:pPr>
              <a:lnSpc>
                <a:spcPct val="150000"/>
              </a:lnSpc>
              <a:defRPr/>
            </a:pPr>
            <a:r>
              <a:rPr lang="en-US" sz="3600" spc="-120" dirty="0">
                <a:latin typeface="+mj-lt"/>
                <a:ea typeface="+mj-ea"/>
                <a:cs typeface="+mj-cs"/>
              </a:rPr>
              <a:t>Decision Sciences :</a:t>
            </a:r>
          </a:p>
          <a:p>
            <a:pPr>
              <a:lnSpc>
                <a:spcPct val="150000"/>
              </a:lnSpc>
              <a:defRPr/>
            </a:pPr>
            <a:r>
              <a:rPr lang="en-US" sz="2800" spc="-120" dirty="0">
                <a:latin typeface="+mj-lt"/>
                <a:ea typeface="+mj-ea"/>
                <a:cs typeface="+mj-cs"/>
              </a:rPr>
              <a:t>Tools and Techniques for Analysis</a:t>
            </a:r>
            <a:endParaRPr lang="en-US" sz="2400" spc="-120" dirty="0">
              <a:latin typeface="+mj-lt"/>
              <a:ea typeface="+mj-ea"/>
              <a:cs typeface="+mj-cs"/>
            </a:endParaRPr>
          </a:p>
        </p:txBody>
      </p:sp>
      <p:sp>
        <p:nvSpPr>
          <p:cNvPr id="4" name="Rectangle 3"/>
          <p:cNvSpPr txBox="1">
            <a:spLocks noChangeArrowheads="1"/>
          </p:cNvSpPr>
          <p:nvPr/>
        </p:nvSpPr>
        <p:spPr>
          <a:xfrm>
            <a:off x="2124722" y="1993778"/>
            <a:ext cx="7772400" cy="4953000"/>
          </a:xfrm>
          <a:prstGeom prst="rect">
            <a:avLst/>
          </a:prstGeom>
        </p:spPr>
        <p:txBody>
          <a:bodyPr/>
          <a:lstStyle/>
          <a:p>
            <a:pPr marL="265176" indent="-265176">
              <a:spcBef>
                <a:spcPts val="250"/>
              </a:spcBef>
              <a:buSzPct val="80000"/>
              <a:buFont typeface="Arial" pitchFamily="34" charset="0"/>
              <a:buChar char="•"/>
              <a:defRPr/>
            </a:pPr>
            <a:r>
              <a:rPr lang="en-US" sz="2800" dirty="0">
                <a:solidFill>
                  <a:srgbClr val="002060"/>
                </a:solidFill>
                <a:latin typeface="Arial" pitchFamily="34" charset="0"/>
              </a:rPr>
              <a:t>Numerical Analysis</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Statistical Estimation</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Forecasting</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Game Theory</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Optimization</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Simulation</a:t>
            </a:r>
          </a:p>
          <a:p>
            <a:pPr>
              <a:spcBef>
                <a:spcPts val="250"/>
              </a:spcBef>
              <a:buSzPct val="80000"/>
              <a:defRPr/>
            </a:pPr>
            <a:endParaRPr lang="en-US" sz="2800" dirty="0">
              <a:solidFill>
                <a:srgbClr val="002060"/>
              </a:solidFill>
              <a:latin typeface="Arial" pitchFamily="34" charset="0"/>
            </a:endParaRPr>
          </a:p>
        </p:txBody>
      </p:sp>
      <p:sp>
        <p:nvSpPr>
          <p:cNvPr id="12293"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DB199D4-A87B-47F7-A1FA-E3E72B1C809F}" type="slidenum">
              <a:rPr lang="en-US" altLang="en-US" sz="1200">
                <a:solidFill>
                  <a:srgbClr val="898989"/>
                </a:solidFill>
                <a:latin typeface="Times New Roman" panose="02020603050405020304" pitchFamily="18" charset="0"/>
              </a:rPr>
              <a:pPr>
                <a:spcBef>
                  <a:spcPct val="0"/>
                </a:spcBef>
                <a:buFontTx/>
                <a:buNone/>
              </a:pPr>
              <a:t>7</a:t>
            </a:fld>
            <a:endParaRPr lang="en-US" altLang="en-US" sz="1200">
              <a:solidFill>
                <a:srgbClr val="898989"/>
              </a:solidFill>
              <a:latin typeface="Times New Roman" panose="02020603050405020304" pitchFamily="18" charset="0"/>
            </a:endParaRPr>
          </a:p>
        </p:txBody>
      </p:sp>
    </p:spTree>
    <p:extLst>
      <p:ext uri="{BB962C8B-B14F-4D97-AF65-F5344CB8AC3E}">
        <p14:creationId xmlns:p14="http://schemas.microsoft.com/office/powerpoint/2010/main" xmlns="" val="2975161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885025" y="1993777"/>
            <a:ext cx="7772400" cy="4953000"/>
          </a:xfrm>
          <a:prstGeom prst="rect">
            <a:avLst/>
          </a:prstGeom>
        </p:spPr>
        <p:txBody>
          <a:bodyPr/>
          <a:lstStyle/>
          <a:p>
            <a:pPr marL="265176" indent="-265176">
              <a:lnSpc>
                <a:spcPct val="150000"/>
              </a:lnSpc>
              <a:spcBef>
                <a:spcPts val="250"/>
              </a:spcBef>
              <a:buSzPct val="80000"/>
              <a:buFont typeface="Arial" pitchFamily="34" charset="0"/>
              <a:buChar char="•"/>
              <a:defRPr/>
            </a:pPr>
            <a:r>
              <a:rPr lang="en-US" sz="2800" dirty="0">
                <a:solidFill>
                  <a:srgbClr val="002060"/>
                </a:solidFill>
                <a:latin typeface="Arial" pitchFamily="34" charset="0"/>
              </a:rPr>
              <a:t>Theory of consumer </a:t>
            </a:r>
            <a:r>
              <a:rPr lang="en-US" sz="2800" dirty="0" err="1">
                <a:solidFill>
                  <a:srgbClr val="002060"/>
                </a:solidFill>
                <a:latin typeface="Arial" pitchFamily="34" charset="0"/>
              </a:rPr>
              <a:t>behaviour</a:t>
            </a:r>
            <a:endParaRPr lang="en-US" sz="2800" dirty="0">
              <a:solidFill>
                <a:srgbClr val="002060"/>
              </a:solidFill>
              <a:latin typeface="Arial" pitchFamily="34" charset="0"/>
            </a:endParaRPr>
          </a:p>
          <a:p>
            <a:pPr marL="265176" indent="-265176">
              <a:lnSpc>
                <a:spcPct val="150000"/>
              </a:lnSpc>
              <a:spcBef>
                <a:spcPts val="250"/>
              </a:spcBef>
              <a:buSzPct val="80000"/>
              <a:buFont typeface="Arial" pitchFamily="34" charset="0"/>
              <a:buChar char="•"/>
              <a:defRPr/>
            </a:pPr>
            <a:r>
              <a:rPr lang="en-US" sz="2800" dirty="0">
                <a:solidFill>
                  <a:srgbClr val="002060"/>
                </a:solidFill>
                <a:latin typeface="Arial" pitchFamily="34" charset="0"/>
              </a:rPr>
              <a:t>Theory of the firm</a:t>
            </a:r>
          </a:p>
          <a:p>
            <a:pPr marL="265176" indent="-265176">
              <a:lnSpc>
                <a:spcPct val="150000"/>
              </a:lnSpc>
              <a:spcBef>
                <a:spcPts val="250"/>
              </a:spcBef>
              <a:buSzPct val="80000"/>
              <a:buFont typeface="Arial" pitchFamily="34" charset="0"/>
              <a:buChar char="•"/>
              <a:defRPr/>
            </a:pPr>
            <a:r>
              <a:rPr lang="en-US" sz="2800" dirty="0">
                <a:solidFill>
                  <a:srgbClr val="002060"/>
                </a:solidFill>
                <a:latin typeface="Arial" pitchFamily="34" charset="0"/>
              </a:rPr>
              <a:t>Theory of market structures and pricing</a:t>
            </a:r>
          </a:p>
          <a:p>
            <a:pPr>
              <a:spcBef>
                <a:spcPts val="250"/>
              </a:spcBef>
              <a:buSzPct val="80000"/>
              <a:defRPr/>
            </a:pPr>
            <a:endParaRPr lang="en-US" sz="2800" dirty="0">
              <a:solidFill>
                <a:srgbClr val="002060"/>
              </a:solidFill>
              <a:latin typeface="Arial" pitchFamily="34" charset="0"/>
            </a:endParaRPr>
          </a:p>
          <a:p>
            <a:pPr marL="265176" indent="-265176">
              <a:spcBef>
                <a:spcPts val="250"/>
              </a:spcBef>
              <a:buSzPct val="80000"/>
              <a:buFont typeface="Arial" pitchFamily="34" charset="0"/>
              <a:buChar char="•"/>
              <a:defRPr/>
            </a:pPr>
            <a:endParaRPr lang="en-US" sz="2800" dirty="0">
              <a:solidFill>
                <a:srgbClr val="002060"/>
              </a:solidFill>
              <a:latin typeface="Arial" pitchFamily="34" charset="0"/>
            </a:endParaRPr>
          </a:p>
        </p:txBody>
      </p:sp>
      <p:sp>
        <p:nvSpPr>
          <p:cNvPr id="12293"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DB199D4-A87B-47F7-A1FA-E3E72B1C809F}" type="slidenum">
              <a:rPr lang="en-US" altLang="en-US" sz="1200">
                <a:solidFill>
                  <a:srgbClr val="898989"/>
                </a:solidFill>
                <a:latin typeface="Times New Roman" panose="02020603050405020304" pitchFamily="18" charset="0"/>
              </a:rPr>
              <a:pPr>
                <a:spcBef>
                  <a:spcPct val="0"/>
                </a:spcBef>
                <a:buFontTx/>
                <a:buNone/>
              </a:pPr>
              <a:t>8</a:t>
            </a:fld>
            <a:endParaRPr lang="en-US" altLang="en-US" sz="1200">
              <a:solidFill>
                <a:srgbClr val="898989"/>
              </a:solidFill>
              <a:latin typeface="Times New Roman" panose="02020603050405020304" pitchFamily="18" charset="0"/>
            </a:endParaRPr>
          </a:p>
        </p:txBody>
      </p:sp>
      <p:sp>
        <p:nvSpPr>
          <p:cNvPr id="5" name="Rectangle 2">
            <a:extLst>
              <a:ext uri="{FF2B5EF4-FFF2-40B4-BE49-F238E27FC236}">
                <a16:creationId xmlns:a16="http://schemas.microsoft.com/office/drawing/2014/main" xmlns="" id="{2AB14FB0-ED05-402E-A91E-62731130FD46}"/>
              </a:ext>
            </a:extLst>
          </p:cNvPr>
          <p:cNvSpPr txBox="1">
            <a:spLocks noChangeArrowheads="1"/>
          </p:cNvSpPr>
          <p:nvPr/>
        </p:nvSpPr>
        <p:spPr>
          <a:xfrm>
            <a:off x="787352" y="251341"/>
            <a:ext cx="9439141" cy="838200"/>
          </a:xfrm>
          <a:prstGeom prst="rect">
            <a:avLst/>
          </a:prstGeom>
        </p:spPr>
        <p:txBody>
          <a:bodyPr/>
          <a:lstStyle/>
          <a:p>
            <a:pPr>
              <a:lnSpc>
                <a:spcPct val="150000"/>
              </a:lnSpc>
              <a:defRPr/>
            </a:pPr>
            <a:r>
              <a:rPr lang="en-US" sz="3600" spc="-120" dirty="0">
                <a:latin typeface="+mj-lt"/>
                <a:ea typeface="+mj-ea"/>
                <a:cs typeface="+mj-cs"/>
              </a:rPr>
              <a:t>Economic Concepts:</a:t>
            </a:r>
          </a:p>
          <a:p>
            <a:pPr>
              <a:lnSpc>
                <a:spcPct val="150000"/>
              </a:lnSpc>
              <a:defRPr/>
            </a:pPr>
            <a:r>
              <a:rPr lang="en-US" sz="2400" spc="-120" dirty="0">
                <a:latin typeface="+mj-lt"/>
                <a:ea typeface="+mj-ea"/>
                <a:cs typeface="+mj-cs"/>
              </a:rPr>
              <a:t>Framework for  Decisions</a:t>
            </a:r>
            <a:endParaRPr lang="en-US" sz="2000" spc="-120" dirty="0">
              <a:latin typeface="+mj-lt"/>
              <a:ea typeface="+mj-ea"/>
              <a:cs typeface="+mj-cs"/>
            </a:endParaRPr>
          </a:p>
        </p:txBody>
      </p:sp>
    </p:spTree>
    <p:extLst>
      <p:ext uri="{BB962C8B-B14F-4D97-AF65-F5344CB8AC3E}">
        <p14:creationId xmlns:p14="http://schemas.microsoft.com/office/powerpoint/2010/main" xmlns="" val="375339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831741" y="266700"/>
            <a:ext cx="9439141" cy="838200"/>
          </a:xfrm>
          <a:prstGeom prst="rect">
            <a:avLst/>
          </a:prstGeom>
        </p:spPr>
        <p:txBody>
          <a:bodyPr/>
          <a:lstStyle/>
          <a:p>
            <a:pPr>
              <a:lnSpc>
                <a:spcPct val="150000"/>
              </a:lnSpc>
              <a:defRPr/>
            </a:pPr>
            <a:r>
              <a:rPr lang="en-US" sz="3600" spc="-120" dirty="0">
                <a:latin typeface="+mj-lt"/>
                <a:ea typeface="+mj-ea"/>
                <a:cs typeface="+mj-cs"/>
              </a:rPr>
              <a:t>The goals of a firm :</a:t>
            </a:r>
          </a:p>
          <a:p>
            <a:pPr>
              <a:lnSpc>
                <a:spcPct val="150000"/>
              </a:lnSpc>
              <a:defRPr/>
            </a:pPr>
            <a:r>
              <a:rPr lang="en-US" sz="2800" spc="-120" dirty="0">
                <a:latin typeface="+mj-lt"/>
                <a:ea typeface="+mj-ea"/>
                <a:cs typeface="+mj-cs"/>
              </a:rPr>
              <a:t>Economic Goals; Maximizing or Satisficing?</a:t>
            </a:r>
            <a:endParaRPr lang="en-US" sz="2400" spc="-120" dirty="0">
              <a:latin typeface="+mj-lt"/>
              <a:ea typeface="+mj-ea"/>
              <a:cs typeface="+mj-cs"/>
            </a:endParaRPr>
          </a:p>
        </p:txBody>
      </p:sp>
      <p:sp>
        <p:nvSpPr>
          <p:cNvPr id="4" name="Rectangle 3"/>
          <p:cNvSpPr txBox="1">
            <a:spLocks noChangeArrowheads="1"/>
          </p:cNvSpPr>
          <p:nvPr/>
        </p:nvSpPr>
        <p:spPr>
          <a:xfrm>
            <a:off x="2124722" y="1993778"/>
            <a:ext cx="7772400" cy="4953000"/>
          </a:xfrm>
          <a:prstGeom prst="rect">
            <a:avLst/>
          </a:prstGeom>
        </p:spPr>
        <p:txBody>
          <a:bodyPr/>
          <a:lstStyle/>
          <a:p>
            <a:pPr marL="265176" indent="-265176">
              <a:spcBef>
                <a:spcPts val="250"/>
              </a:spcBef>
              <a:buSzPct val="80000"/>
              <a:buFont typeface="Arial" pitchFamily="34" charset="0"/>
              <a:buChar char="•"/>
              <a:defRPr/>
            </a:pPr>
            <a:r>
              <a:rPr lang="en-US" sz="2800" dirty="0">
                <a:solidFill>
                  <a:srgbClr val="002060"/>
                </a:solidFill>
                <a:latin typeface="Arial" pitchFamily="34" charset="0"/>
              </a:rPr>
              <a:t>Profit </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Market share</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Revenue growth</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Return on investment</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Technology</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Customer satisfaction</a:t>
            </a:r>
          </a:p>
          <a:p>
            <a:pPr marL="265176" indent="-265176">
              <a:spcBef>
                <a:spcPts val="250"/>
              </a:spcBef>
              <a:buSzPct val="80000"/>
              <a:buFont typeface="Arial" pitchFamily="34" charset="0"/>
              <a:buChar char="•"/>
              <a:defRPr/>
            </a:pPr>
            <a:r>
              <a:rPr lang="en-US" sz="2800" dirty="0">
                <a:solidFill>
                  <a:srgbClr val="002060"/>
                </a:solidFill>
                <a:latin typeface="Arial" pitchFamily="34" charset="0"/>
              </a:rPr>
              <a:t>Shareholder value</a:t>
            </a:r>
          </a:p>
          <a:p>
            <a:pPr>
              <a:spcBef>
                <a:spcPts val="250"/>
              </a:spcBef>
              <a:buSzPct val="80000"/>
              <a:defRPr/>
            </a:pPr>
            <a:endParaRPr lang="en-US" sz="2800" dirty="0">
              <a:solidFill>
                <a:srgbClr val="002060"/>
              </a:solidFill>
              <a:latin typeface="Arial" pitchFamily="34" charset="0"/>
            </a:endParaRPr>
          </a:p>
          <a:p>
            <a:pPr>
              <a:spcBef>
                <a:spcPts val="250"/>
              </a:spcBef>
              <a:buSzPct val="80000"/>
              <a:defRPr/>
            </a:pPr>
            <a:endParaRPr lang="en-US" sz="2800" dirty="0">
              <a:solidFill>
                <a:srgbClr val="002060"/>
              </a:solidFill>
              <a:latin typeface="Arial" pitchFamily="34" charset="0"/>
            </a:endParaRPr>
          </a:p>
        </p:txBody>
      </p:sp>
      <p:sp>
        <p:nvSpPr>
          <p:cNvPr id="12293"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DB199D4-A87B-47F7-A1FA-E3E72B1C809F}" type="slidenum">
              <a:rPr lang="en-US" altLang="en-US" sz="1200">
                <a:solidFill>
                  <a:srgbClr val="898989"/>
                </a:solidFill>
                <a:latin typeface="Times New Roman" panose="02020603050405020304" pitchFamily="18" charset="0"/>
              </a:rPr>
              <a:pPr>
                <a:spcBef>
                  <a:spcPct val="0"/>
                </a:spcBef>
                <a:buFontTx/>
                <a:buNone/>
              </a:pPr>
              <a:t>9</a:t>
            </a:fld>
            <a:endParaRPr lang="en-US" altLang="en-US" sz="1200">
              <a:solidFill>
                <a:srgbClr val="898989"/>
              </a:solidFill>
              <a:latin typeface="Times New Roman" panose="02020603050405020304" pitchFamily="18" charset="0"/>
            </a:endParaRPr>
          </a:p>
        </p:txBody>
      </p:sp>
    </p:spTree>
    <p:extLst>
      <p:ext uri="{BB962C8B-B14F-4D97-AF65-F5344CB8AC3E}">
        <p14:creationId xmlns:p14="http://schemas.microsoft.com/office/powerpoint/2010/main" xmlns="" val="26003626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454</TotalTime>
  <Words>967</Words>
  <Application>Microsoft Office PowerPoint</Application>
  <PresentationFormat>Custom</PresentationFormat>
  <Paragraphs>161</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Ion Boardroom</vt:lpstr>
      <vt:lpstr>BEC 30325: MANAGERIAL ECONOMICS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 Economics Vs. Managerial Economics </vt:lpstr>
      <vt:lpstr>Slide 15</vt:lpstr>
      <vt:lpstr>Theory of the Firm</vt:lpstr>
      <vt:lpstr>Example -Theory of the Firm </vt:lpstr>
      <vt:lpstr>Value of the Firm</vt:lpstr>
      <vt:lpstr>Alternative Theories</vt:lpstr>
      <vt:lpstr>Definitions of Profit</vt:lpstr>
      <vt:lpstr>Example –Accounting vs Economic profit</vt:lpstr>
      <vt:lpstr>Function of Profit</vt:lpstr>
      <vt:lpstr>The Changing Environment of Managerial Economics</vt:lpstr>
      <vt:lpstr>Slide 24</vt:lpstr>
      <vt:lpstr>Basic Training: Rules of Differentiation</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 30325: MANAGERIAL ECONOMICS</dc:title>
  <dc:creator>Thilini Navaratne</dc:creator>
  <cp:lastModifiedBy>ITRC</cp:lastModifiedBy>
  <cp:revision>28</cp:revision>
  <dcterms:created xsi:type="dcterms:W3CDTF">2016-09-04T00:44:12Z</dcterms:created>
  <dcterms:modified xsi:type="dcterms:W3CDTF">2018-03-14T07:09:33Z</dcterms:modified>
</cp:coreProperties>
</file>