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B9B00-7293-447C-BFCB-7A217B12F138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124B3-D928-48C2-A0DB-2B6BE5A14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124B3-D928-48C2-A0DB-2B6BE5A148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50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A7B3C2-4210-4B4C-9115-FC3BF8C365E2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35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F14C1D-57F6-43D1-93E9-B1F6899429E0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Arial" panose="020B0604020202020204" pitchFamily="34" charset="0"/>
              </a:rPr>
              <a:t>SWAT / special weapons and tactics . Elite unite police force </a:t>
            </a:r>
          </a:p>
        </p:txBody>
      </p:sp>
    </p:spTree>
    <p:extLst>
      <p:ext uri="{BB962C8B-B14F-4D97-AF65-F5344CB8AC3E}">
        <p14:creationId xmlns:p14="http://schemas.microsoft.com/office/powerpoint/2010/main" val="1331786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043004-5A96-4316-A5A9-A76CDA74A112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56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1A1466-C71A-44DE-8C27-45B07EC1F440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77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BBAFD7-632B-428D-92A9-82F196994655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311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E8CFFA-2E7C-4D57-879B-C8AECF986290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60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E707CC-153D-4ABC-AE71-60D48A6E2BBC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42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467782-FC8B-4B96-8B3F-59170C224D2D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40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1F3E2F-C262-464D-9FE7-F2CF1DECDDC7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8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334D74-E5B8-4F7C-BFB7-73F8A507B267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9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0F45D4-5D2E-4B0D-A191-EB3DE4BD67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696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B92FE7-A19E-4545-8FE4-6AC9BD4A7ADE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416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1FAC73-1C54-4155-91C0-C8742FCBBA32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67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719944-BE0B-4AC0-BAE9-3D1174F11546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87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F01943-62DC-45C6-8A57-5606B4045F64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prescriptive </a:t>
            </a:r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957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7785DC-84AC-445D-8A1E-063E0E01FA6D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520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340303-DD50-4853-92AC-C8C06A012D09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082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DF55EB-A15C-4FA7-AE4C-1CB6EE900AC6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61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0F79A-C84D-41FD-BA4F-E4891864A4E3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8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1EA0E5-069F-4655-BA1C-A58809E5779C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71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891DC3-B5E4-44F9-9658-BC8AF3AD1220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13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8C588A-4952-4967-8A85-91D73DAB244B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91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EF514F-84E8-4BCB-B9BE-7D0791A34EB2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51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B668FA-0098-46D9-8693-D32F6DEFC9D6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60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C43DF2-F260-4F33-B530-E099E37041CD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362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AE97B-3ACB-4870-82F0-817878E1C942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6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6AC5-FA80-4BEA-86C6-ECE28BF43E8C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3AC8-1603-47D9-9F40-946548F2A19A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54FB-9F68-4384-A132-24E8DA64DD91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1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57200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8288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828800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7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60EC-25C8-4926-9C82-E6FC70102725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9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C284-D027-4241-8955-EB21042B0CAC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C3C-E17E-428A-9FBC-A5D9521A849D}" type="datetime1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5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026-47AE-4F8A-9E4F-2DA0A742AB05}" type="datetime1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1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FC61-31BC-480C-B558-3221BF644399}" type="datetime1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4964-5D37-4F70-A19F-6BA70F4A0471}" type="datetime1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AAC0-C509-42B9-ACFD-298358D881F5}" type="datetime1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0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3C93-B392-42D6-8F8F-31D8336FB472}" type="datetime1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8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3603-A2D3-4325-8645-5DE59F98A6F8}" type="datetime1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2747-FB8C-4E59-BC52-D45D1632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0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Practice of Strategy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74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15.2 The Access/</a:t>
            </a:r>
            <a:br>
              <a:rPr lang="en-US" sz="3200"/>
            </a:br>
            <a:r>
              <a:rPr lang="en-US" sz="3200"/>
              <a:t>Execution Paradox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r="18182"/>
          <a:stretch>
            <a:fillRect/>
          </a:stretch>
        </p:blipFill>
        <p:spPr>
          <a:xfrm>
            <a:off x="3200400" y="1905001"/>
            <a:ext cx="6400800" cy="416401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9540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15.3 Who to Include </a:t>
            </a:r>
            <a:br>
              <a:rPr lang="en-US" sz="3200"/>
            </a:br>
            <a:r>
              <a:rPr lang="en-US" sz="3200"/>
              <a:t>in Strategy Making?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E5F7F7"/>
              </a:clrFrom>
              <a:clrTo>
                <a:srgbClr val="E5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"/>
          <a:stretch>
            <a:fillRect/>
          </a:stretch>
        </p:blipFill>
        <p:spPr>
          <a:xfrm>
            <a:off x="3048000" y="1676401"/>
            <a:ext cx="6553200" cy="478631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19161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Strategic Issue Selling?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050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Strategic issue selling</a:t>
            </a:r>
            <a:r>
              <a:rPr lang="en-GB" smtClean="0"/>
              <a:t> is the process of winning the attention and support of top management and other important stakeholders for strategic issues. 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691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Aspects of </a:t>
            </a:r>
            <a:br>
              <a:rPr lang="en-US" smtClean="0"/>
            </a:br>
            <a:r>
              <a:rPr lang="en-US" smtClean="0"/>
              <a:t>Strategic Issue Selling</a:t>
            </a:r>
          </a:p>
        </p:txBody>
      </p:sp>
      <p:sp>
        <p:nvSpPr>
          <p:cNvPr id="547843" name="AutoShape 3"/>
          <p:cNvSpPr>
            <a:spLocks noChangeArrowheads="1"/>
          </p:cNvSpPr>
          <p:nvPr/>
        </p:nvSpPr>
        <p:spPr bwMode="auto">
          <a:xfrm>
            <a:off x="2971800" y="21336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Issue packaging</a:t>
            </a:r>
          </a:p>
        </p:txBody>
      </p:sp>
      <p:sp>
        <p:nvSpPr>
          <p:cNvPr id="547844" name="AutoShape 4"/>
          <p:cNvSpPr>
            <a:spLocks noChangeArrowheads="1"/>
          </p:cNvSpPr>
          <p:nvPr/>
        </p:nvSpPr>
        <p:spPr bwMode="auto">
          <a:xfrm>
            <a:off x="6400800" y="21336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Formal or </a:t>
            </a:r>
          </a:p>
          <a:p>
            <a:pPr algn="ctr" eaLnBrk="1" hangingPunct="1"/>
            <a:r>
              <a:rPr lang="en-US" sz="2400"/>
              <a:t>informal channels</a:t>
            </a:r>
          </a:p>
        </p:txBody>
      </p:sp>
      <p:sp>
        <p:nvSpPr>
          <p:cNvPr id="547845" name="AutoShape 5"/>
          <p:cNvSpPr>
            <a:spLocks noChangeArrowheads="1"/>
          </p:cNvSpPr>
          <p:nvPr/>
        </p:nvSpPr>
        <p:spPr bwMode="auto">
          <a:xfrm>
            <a:off x="2971800" y="37338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Sell alone </a:t>
            </a:r>
          </a:p>
          <a:p>
            <a:pPr algn="ctr" eaLnBrk="1" hangingPunct="1"/>
            <a:r>
              <a:rPr lang="en-US" sz="2400"/>
              <a:t>or in coalitions</a:t>
            </a:r>
          </a:p>
        </p:txBody>
      </p:sp>
      <p:sp>
        <p:nvSpPr>
          <p:cNvPr id="547846" name="AutoShape 6"/>
          <p:cNvSpPr>
            <a:spLocks noChangeArrowheads="1"/>
          </p:cNvSpPr>
          <p:nvPr/>
        </p:nvSpPr>
        <p:spPr bwMode="auto">
          <a:xfrm>
            <a:off x="6400800" y="37338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Timing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5863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3" grpId="0" animBg="1"/>
      <p:bldP spid="547844" grpId="0" animBg="1"/>
      <p:bldP spid="547845" grpId="0" animBg="1"/>
      <p:bldP spid="5478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Guidelines for </a:t>
            </a:r>
            <a:br>
              <a:rPr lang="en-US" sz="3200"/>
            </a:br>
            <a:r>
              <a:rPr lang="en-US" sz="3200"/>
              <a:t>Strategic Decision Making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multiple simultaneous alternatives</a:t>
            </a:r>
          </a:p>
          <a:p>
            <a:pPr eaLnBrk="1" hangingPunct="1"/>
            <a:r>
              <a:rPr lang="en-US" smtClean="0"/>
              <a:t>Track real-time information</a:t>
            </a:r>
          </a:p>
          <a:p>
            <a:pPr eaLnBrk="1" hangingPunct="1"/>
            <a:r>
              <a:rPr lang="en-US" smtClean="0"/>
              <a:t>Seek the views of trusted advisors</a:t>
            </a:r>
          </a:p>
          <a:p>
            <a:pPr eaLnBrk="1" hangingPunct="1"/>
            <a:r>
              <a:rPr lang="en-US" smtClean="0"/>
              <a:t>Aim for consensus, but not at any cost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7576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Elements of a </a:t>
            </a:r>
            <a:br>
              <a:rPr lang="en-US" sz="3200"/>
            </a:br>
            <a:r>
              <a:rPr lang="en-US" sz="3200"/>
              <a:t>Communications Strategy</a:t>
            </a:r>
          </a:p>
        </p:txBody>
      </p:sp>
      <p:sp>
        <p:nvSpPr>
          <p:cNvPr id="553987" name="AutoShape 3"/>
          <p:cNvSpPr>
            <a:spLocks noChangeArrowheads="1"/>
          </p:cNvSpPr>
          <p:nvPr/>
        </p:nvSpPr>
        <p:spPr bwMode="auto">
          <a:xfrm>
            <a:off x="3124200" y="22098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Focus</a:t>
            </a:r>
          </a:p>
        </p:txBody>
      </p:sp>
      <p:sp>
        <p:nvSpPr>
          <p:cNvPr id="553988" name="AutoShape 4"/>
          <p:cNvSpPr>
            <a:spLocks noChangeArrowheads="1"/>
          </p:cNvSpPr>
          <p:nvPr/>
        </p:nvSpPr>
        <p:spPr bwMode="auto">
          <a:xfrm>
            <a:off x="6477000" y="22098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Impact</a:t>
            </a:r>
          </a:p>
        </p:txBody>
      </p:sp>
      <p:sp>
        <p:nvSpPr>
          <p:cNvPr id="553989" name="AutoShape 5"/>
          <p:cNvSpPr>
            <a:spLocks noChangeArrowheads="1"/>
          </p:cNvSpPr>
          <p:nvPr/>
        </p:nvSpPr>
        <p:spPr bwMode="auto">
          <a:xfrm>
            <a:off x="3124200" y="38862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Media</a:t>
            </a:r>
          </a:p>
        </p:txBody>
      </p:sp>
      <p:sp>
        <p:nvSpPr>
          <p:cNvPr id="553990" name="AutoShape 6"/>
          <p:cNvSpPr>
            <a:spLocks noChangeArrowheads="1"/>
          </p:cNvSpPr>
          <p:nvPr/>
        </p:nvSpPr>
        <p:spPr bwMode="auto">
          <a:xfrm>
            <a:off x="6477000" y="3886200"/>
            <a:ext cx="32766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Employee</a:t>
            </a:r>
          </a:p>
          <a:p>
            <a:pPr algn="ctr" eaLnBrk="1" hangingPunct="1"/>
            <a:r>
              <a:rPr lang="en-US" sz="2400"/>
              <a:t>engagement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447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animBg="1"/>
      <p:bldP spid="553988" grpId="0" animBg="1"/>
      <p:bldP spid="553989" grpId="0" animBg="1"/>
      <p:bldP spid="5539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Strategy Methodologies</a:t>
            </a:r>
          </a:p>
        </p:txBody>
      </p:sp>
      <p:sp>
        <p:nvSpPr>
          <p:cNvPr id="556035" name="AutoShape 3"/>
          <p:cNvSpPr>
            <a:spLocks noChangeArrowheads="1"/>
          </p:cNvSpPr>
          <p:nvPr/>
        </p:nvSpPr>
        <p:spPr bwMode="auto">
          <a:xfrm>
            <a:off x="3352800" y="1676400"/>
            <a:ext cx="57150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Strategy workshops</a:t>
            </a:r>
          </a:p>
        </p:txBody>
      </p:sp>
      <p:sp>
        <p:nvSpPr>
          <p:cNvPr id="556036" name="AutoShape 4"/>
          <p:cNvSpPr>
            <a:spLocks noChangeArrowheads="1"/>
          </p:cNvSpPr>
          <p:nvPr/>
        </p:nvSpPr>
        <p:spPr bwMode="auto">
          <a:xfrm>
            <a:off x="3352800" y="27432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Strategy projects</a:t>
            </a:r>
          </a:p>
        </p:txBody>
      </p:sp>
      <p:sp>
        <p:nvSpPr>
          <p:cNvPr id="556037" name="AutoShape 5"/>
          <p:cNvSpPr>
            <a:spLocks noChangeArrowheads="1"/>
          </p:cNvSpPr>
          <p:nvPr/>
        </p:nvSpPr>
        <p:spPr bwMode="auto">
          <a:xfrm>
            <a:off x="3352800" y="38100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Hypothesis testing</a:t>
            </a:r>
          </a:p>
        </p:txBody>
      </p:sp>
      <p:sp>
        <p:nvSpPr>
          <p:cNvPr id="556038" name="AutoShape 6"/>
          <p:cNvSpPr>
            <a:spLocks noChangeArrowheads="1"/>
          </p:cNvSpPr>
          <p:nvPr/>
        </p:nvSpPr>
        <p:spPr bwMode="auto">
          <a:xfrm>
            <a:off x="3352800" y="48768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Business cases and strategic plans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165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6035" grpId="0" animBg="1"/>
      <p:bldP spid="556036" grpId="0" animBg="1"/>
      <p:bldP spid="556037" grpId="0" animBg="1"/>
      <p:bldP spid="5560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Strategic Workshop?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7526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Strategic workshops</a:t>
            </a:r>
            <a:r>
              <a:rPr lang="en-GB" smtClean="0"/>
              <a:t>, also called strategy retreats, away-days, or off-sites, involve groups of executives working intensively for one or two days, often away from the office, on organisational strategy.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1817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Workshops seeking to challenge existing preconceptions should…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Insist on prior preparation</a:t>
            </a:r>
          </a:p>
          <a:p>
            <a:pPr eaLnBrk="1" hangingPunct="1"/>
            <a:r>
              <a:rPr lang="en-US" smtClean="0"/>
              <a:t>Involve participants from outside the senior executive team</a:t>
            </a:r>
          </a:p>
          <a:p>
            <a:pPr eaLnBrk="1" hangingPunct="1"/>
            <a:r>
              <a:rPr lang="en-US" smtClean="0"/>
              <a:t>Involve outside consultants as facilitators</a:t>
            </a:r>
          </a:p>
          <a:p>
            <a:pPr eaLnBrk="1" hangingPunct="1"/>
            <a:r>
              <a:rPr lang="en-US" smtClean="0"/>
              <a:t>Break organisational routines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8249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Workshops connecting </a:t>
            </a:r>
            <a:br>
              <a:rPr lang="en-US" sz="3200"/>
            </a:br>
            <a:r>
              <a:rPr lang="en-US" sz="3200"/>
              <a:t>to subsequent action should…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an agreed list of actions</a:t>
            </a:r>
          </a:p>
          <a:p>
            <a:pPr eaLnBrk="1" hangingPunct="1"/>
            <a:r>
              <a:rPr lang="en-US" smtClean="0"/>
              <a:t>Establish project groups</a:t>
            </a:r>
          </a:p>
          <a:p>
            <a:pPr eaLnBrk="1" hangingPunct="1"/>
            <a:r>
              <a:rPr lang="en-US" smtClean="0"/>
              <a:t>Circulate agreed actions</a:t>
            </a:r>
          </a:p>
          <a:p>
            <a:pPr eaLnBrk="1" hangingPunct="1"/>
            <a:r>
              <a:rPr lang="en-US" smtClean="0"/>
              <a:t>Make visible commitment by the top management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82629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2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2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2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Outcomes (1)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Identify key people involved in strategy making, including top management, strategy consultants, strategic planners, and middle managers</a:t>
            </a:r>
          </a:p>
          <a:p>
            <a:pPr eaLnBrk="1" hangingPunct="1"/>
            <a:r>
              <a:rPr lang="en-US"/>
              <a:t>Assess which people should be included in strategy making for different kinds of issues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7238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Strategy Project?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Strategy projects</a:t>
            </a:r>
            <a:r>
              <a:rPr lang="en-GB" smtClean="0"/>
              <a:t> involve teams of people assigned to work on particular strategic issues over a defined period of time.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064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Success Factors for </a:t>
            </a:r>
            <a:br>
              <a:rPr lang="en-US" sz="3200"/>
            </a:br>
            <a:r>
              <a:rPr lang="en-US" sz="3200"/>
              <a:t>Strategy Projects</a:t>
            </a:r>
          </a:p>
        </p:txBody>
      </p:sp>
      <p:sp>
        <p:nvSpPr>
          <p:cNvPr id="566275" name="AutoShape 3"/>
          <p:cNvSpPr>
            <a:spLocks noChangeArrowheads="1"/>
          </p:cNvSpPr>
          <p:nvPr/>
        </p:nvSpPr>
        <p:spPr bwMode="auto">
          <a:xfrm>
            <a:off x="3505200" y="17526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A clear brief or mandate</a:t>
            </a:r>
          </a:p>
        </p:txBody>
      </p:sp>
      <p:sp>
        <p:nvSpPr>
          <p:cNvPr id="566276" name="AutoShape 4"/>
          <p:cNvSpPr>
            <a:spLocks noChangeArrowheads="1"/>
          </p:cNvSpPr>
          <p:nvPr/>
        </p:nvSpPr>
        <p:spPr bwMode="auto">
          <a:xfrm>
            <a:off x="3505200" y="28194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Top management commitment</a:t>
            </a:r>
          </a:p>
        </p:txBody>
      </p:sp>
      <p:sp>
        <p:nvSpPr>
          <p:cNvPr id="566277" name="AutoShape 5"/>
          <p:cNvSpPr>
            <a:spLocks noChangeArrowheads="1"/>
          </p:cNvSpPr>
          <p:nvPr/>
        </p:nvSpPr>
        <p:spPr bwMode="auto">
          <a:xfrm>
            <a:off x="3505200" y="38862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Milestones and reviews</a:t>
            </a:r>
          </a:p>
        </p:txBody>
      </p:sp>
      <p:sp>
        <p:nvSpPr>
          <p:cNvPr id="566278" name="AutoShape 6"/>
          <p:cNvSpPr>
            <a:spLocks noChangeArrowheads="1"/>
          </p:cNvSpPr>
          <p:nvPr/>
        </p:nvSpPr>
        <p:spPr bwMode="auto">
          <a:xfrm>
            <a:off x="3505200" y="49530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Appropriate resources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8086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animBg="1"/>
      <p:bldP spid="566276" grpId="0" animBg="1"/>
      <p:bldP spid="566277" grpId="0" animBg="1"/>
      <p:bldP spid="5662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What is </a:t>
            </a:r>
            <a:br>
              <a:rPr lang="en-US" sz="3200"/>
            </a:br>
            <a:r>
              <a:rPr lang="en-US" sz="3200"/>
              <a:t>Hypothesis Testing?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2057400"/>
            <a:ext cx="69342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dirty="0">
                <a:solidFill>
                  <a:srgbClr val="CC0099"/>
                </a:solidFill>
              </a:rPr>
              <a:t>Hypothesis testing</a:t>
            </a:r>
            <a:r>
              <a:rPr lang="en-GB" b="1" dirty="0"/>
              <a:t> </a:t>
            </a:r>
            <a:r>
              <a:rPr lang="en-GB" dirty="0"/>
              <a:t>is a </a:t>
            </a:r>
            <a:r>
              <a:rPr lang="en-GB" dirty="0" smtClean="0"/>
              <a:t>methodology </a:t>
            </a:r>
            <a:r>
              <a:rPr lang="en-GB" dirty="0"/>
              <a:t>used particularly in strategy projects for setting priorities in investigating issues and options.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450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Testing at a Bank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Define the problem/question</a:t>
            </a:r>
          </a:p>
          <a:p>
            <a:pPr eaLnBrk="1" hangingPunct="1"/>
            <a:r>
              <a:rPr lang="en-US"/>
              <a:t>Develop a set of competing descriptive hypotheses about problem causes</a:t>
            </a:r>
          </a:p>
          <a:p>
            <a:pPr eaLnBrk="1" hangingPunct="1"/>
            <a:r>
              <a:rPr lang="en-US"/>
              <a:t>Test the starting descriptive hypotheses</a:t>
            </a:r>
          </a:p>
          <a:p>
            <a:pPr eaLnBrk="1" hangingPunct="1"/>
            <a:r>
              <a:rPr lang="en-US"/>
              <a:t>Develop prescriptive hypotheses</a:t>
            </a:r>
          </a:p>
          <a:p>
            <a:pPr eaLnBrk="1" hangingPunct="1"/>
            <a:r>
              <a:rPr lang="en-US"/>
              <a:t>Make recommendations to the client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0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4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4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4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Business Case?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050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smtClean="0"/>
              <a:t>A</a:t>
            </a:r>
            <a:r>
              <a:rPr lang="en-GB" b="1" smtClean="0"/>
              <a:t> </a:t>
            </a:r>
            <a:r>
              <a:rPr lang="en-GB" b="1" smtClean="0">
                <a:solidFill>
                  <a:srgbClr val="CC0099"/>
                </a:solidFill>
              </a:rPr>
              <a:t>business case</a:t>
            </a:r>
            <a:r>
              <a:rPr lang="en-GB" b="1" smtClean="0"/>
              <a:t> </a:t>
            </a:r>
            <a:r>
              <a:rPr lang="en-GB" smtClean="0"/>
              <a:t>provides the data and argument in support of a particular strategy proposal. 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554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828800"/>
            <a:ext cx="7315200" cy="4572000"/>
          </a:xfrm>
        </p:spPr>
        <p:txBody>
          <a:bodyPr/>
          <a:lstStyle/>
          <a:p>
            <a:pPr eaLnBrk="1" hangingPunct="1"/>
            <a:r>
              <a:rPr lang="en-US" sz="2400"/>
              <a:t>The practice of strategy involves critical choices about who to involve in strategy, what to do, and which strategising methodologies to use</a:t>
            </a:r>
          </a:p>
          <a:p>
            <a:pPr eaLnBrk="1" hangingPunct="1"/>
            <a:r>
              <a:rPr lang="en-US" sz="2400"/>
              <a:t>Top managers, strategic planners, consultants, and middle managers are all involved in strategising</a:t>
            </a:r>
          </a:p>
          <a:p>
            <a:pPr eaLnBrk="1" hangingPunct="1"/>
            <a:r>
              <a:rPr lang="en-US" sz="2400"/>
              <a:t>Middle manager involvement in strategy can suffer from the CEO access/implementation responsibility paradox</a:t>
            </a:r>
          </a:p>
        </p:txBody>
      </p:sp>
    </p:spTree>
    <p:extLst>
      <p:ext uri="{BB962C8B-B14F-4D97-AF65-F5344CB8AC3E}">
        <p14:creationId xmlns:p14="http://schemas.microsoft.com/office/powerpoint/2010/main" val="25336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828800"/>
            <a:ext cx="7315200" cy="4572000"/>
          </a:xfrm>
        </p:spPr>
        <p:txBody>
          <a:bodyPr/>
          <a:lstStyle/>
          <a:p>
            <a:pPr eaLnBrk="1" hangingPunct="1"/>
            <a:r>
              <a:rPr lang="en-US"/>
              <a:t>Strategising activity involves analysing, issue selling, decision making, and communicating</a:t>
            </a:r>
          </a:p>
          <a:p>
            <a:pPr eaLnBrk="1" hangingPunct="1"/>
            <a:r>
              <a:rPr lang="en-US"/>
              <a:t>Practical methodologies to guide strategising activity include strategy workshops, strategy projects, hypothesis testing, and creating business cases and strategic plans</a:t>
            </a:r>
          </a:p>
        </p:txBody>
      </p:sp>
    </p:spTree>
    <p:extLst>
      <p:ext uri="{BB962C8B-B14F-4D97-AF65-F5344CB8AC3E}">
        <p14:creationId xmlns:p14="http://schemas.microsoft.com/office/powerpoint/2010/main" val="2835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Key Debate: </a:t>
            </a:r>
            <a:br>
              <a:rPr lang="en-US" sz="3200"/>
            </a:br>
            <a:r>
              <a:rPr lang="en-US" sz="3200"/>
              <a:t>What Good Are Strategy Consultants? </a:t>
            </a:r>
            <a:endParaRPr lang="en-US" sz="2000" i="1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057400"/>
            <a:ext cx="7315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measures can a strategy consultant take to reassure a potential client of his or her effectiveness?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Are there any reasons to suspect that some people might want to exaggerate criticisms of strategy consultants’ conduct?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9174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Outcomes (2)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Evaluate different approaches to strategising activity, including analysis, issue selling, decision-making structures and communications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Recognise key elements in the various methodologies commonly used in strategising, including strategy workshops, projects, hypothesis testing and writing business cases and strategic plans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5407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Exhibit 15.1 The Pyramid </a:t>
            </a:r>
            <a:br>
              <a:rPr lang="en-US" sz="3200"/>
            </a:br>
            <a:r>
              <a:rPr lang="en-US" sz="3200"/>
              <a:t>of Strategy Practice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572000" y="2362200"/>
            <a:ext cx="3505200" cy="2971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0066"/>
              </a:gs>
              <a:gs pos="100000">
                <a:srgbClr val="CC3399"/>
              </a:gs>
            </a:gsLst>
            <a:lin ang="2700000" scaled="1"/>
          </a:gradFill>
          <a:ln w="28575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638800" y="1676400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Strategists:</a:t>
            </a:r>
          </a:p>
          <a:p>
            <a:pPr algn="ctr" eaLnBrk="1" hangingPunct="1"/>
            <a:r>
              <a:rPr lang="en-US" b="1"/>
              <a:t>Who?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819400" y="4419600"/>
            <a:ext cx="1568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Strategising </a:t>
            </a:r>
          </a:p>
          <a:p>
            <a:pPr algn="ctr" eaLnBrk="1" hangingPunct="1"/>
            <a:r>
              <a:rPr lang="en-US" b="1"/>
              <a:t>activities:</a:t>
            </a:r>
          </a:p>
          <a:p>
            <a:pPr algn="ctr" eaLnBrk="1" hangingPunct="1"/>
            <a:r>
              <a:rPr lang="en-US" b="1"/>
              <a:t>What?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229600" y="4343400"/>
            <a:ext cx="18859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Strategising </a:t>
            </a:r>
          </a:p>
          <a:p>
            <a:pPr algn="ctr" eaLnBrk="1" hangingPunct="1"/>
            <a:r>
              <a:rPr lang="en-US" b="1"/>
              <a:t>methodologies:</a:t>
            </a:r>
          </a:p>
          <a:p>
            <a:pPr algn="ctr" eaLnBrk="1" hangingPunct="1"/>
            <a:r>
              <a:rPr lang="en-US" b="1"/>
              <a:t>Which?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5922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Strategists</a:t>
            </a:r>
          </a:p>
        </p:txBody>
      </p:sp>
      <p:sp>
        <p:nvSpPr>
          <p:cNvPr id="531459" name="AutoShape 3"/>
          <p:cNvSpPr>
            <a:spLocks noChangeArrowheads="1"/>
          </p:cNvSpPr>
          <p:nvPr/>
        </p:nvSpPr>
        <p:spPr bwMode="auto">
          <a:xfrm>
            <a:off x="3505200" y="2133600"/>
            <a:ext cx="5562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Chief Executive Officer</a:t>
            </a:r>
          </a:p>
        </p:txBody>
      </p:sp>
      <p:sp>
        <p:nvSpPr>
          <p:cNvPr id="531460" name="AutoShape 4"/>
          <p:cNvSpPr>
            <a:spLocks noChangeArrowheads="1"/>
          </p:cNvSpPr>
          <p:nvPr/>
        </p:nvSpPr>
        <p:spPr bwMode="auto">
          <a:xfrm>
            <a:off x="3505200" y="3200400"/>
            <a:ext cx="55626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Top management team</a:t>
            </a:r>
          </a:p>
        </p:txBody>
      </p:sp>
      <p:sp>
        <p:nvSpPr>
          <p:cNvPr id="531461" name="AutoShape 5"/>
          <p:cNvSpPr>
            <a:spLocks noChangeArrowheads="1"/>
          </p:cNvSpPr>
          <p:nvPr/>
        </p:nvSpPr>
        <p:spPr bwMode="auto">
          <a:xfrm>
            <a:off x="3505200" y="4191000"/>
            <a:ext cx="56388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Non-executive directors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213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animBg="1"/>
      <p:bldP spid="531460" grpId="0" animBg="1"/>
      <p:bldP spid="5314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Characteristics of </a:t>
            </a:r>
            <a:br>
              <a:rPr lang="en-US" sz="3200"/>
            </a:br>
            <a:r>
              <a:rPr lang="en-US" sz="3200"/>
              <a:t>Effective Strategy Leaders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Mastery of analytical concepts and techniques</a:t>
            </a:r>
          </a:p>
          <a:p>
            <a:pPr eaLnBrk="1" hangingPunct="1"/>
            <a:r>
              <a:rPr lang="en-US" smtClean="0"/>
              <a:t>Social and influencing skills</a:t>
            </a:r>
          </a:p>
          <a:p>
            <a:pPr eaLnBrk="1" hangingPunct="1"/>
            <a:r>
              <a:rPr lang="en-US" smtClean="0"/>
              <a:t>Group acceptance as a player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82029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Strategic Planner?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905000"/>
            <a:ext cx="7239000" cy="3886200"/>
          </a:xfrm>
        </p:spPr>
        <p:txBody>
          <a:bodyPr/>
          <a:lstStyle/>
          <a:p>
            <a:pPr indent="7938" algn="ctr">
              <a:buNone/>
            </a:pPr>
            <a:r>
              <a:rPr lang="en-GB" b="1" smtClean="0">
                <a:solidFill>
                  <a:srgbClr val="CC0099"/>
                </a:solidFill>
              </a:rPr>
              <a:t>Strategic planners</a:t>
            </a:r>
            <a:r>
              <a:rPr lang="en-GB" smtClean="0"/>
              <a:t>, also called corporate development managers,</a:t>
            </a:r>
            <a:r>
              <a:rPr lang="en-GB" b="1" smtClean="0"/>
              <a:t> </a:t>
            </a:r>
            <a:r>
              <a:rPr lang="en-GB" smtClean="0"/>
              <a:t>are managers with a formal responsibility for contributing to the strategy process. </a:t>
            </a:r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247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Tasks Performed </a:t>
            </a:r>
            <a:br>
              <a:rPr lang="en-US" sz="3200"/>
            </a:br>
            <a:r>
              <a:rPr lang="en-US" sz="3200"/>
              <a:t>by Strategic Planners</a:t>
            </a:r>
          </a:p>
        </p:txBody>
      </p:sp>
      <p:sp>
        <p:nvSpPr>
          <p:cNvPr id="537603" name="AutoShape 3"/>
          <p:cNvSpPr>
            <a:spLocks noChangeArrowheads="1"/>
          </p:cNvSpPr>
          <p:nvPr/>
        </p:nvSpPr>
        <p:spPr bwMode="auto">
          <a:xfrm>
            <a:off x="3581400" y="2209800"/>
            <a:ext cx="55626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Information and analysis</a:t>
            </a:r>
          </a:p>
        </p:txBody>
      </p:sp>
      <p:sp>
        <p:nvSpPr>
          <p:cNvPr id="537604" name="AutoShape 4"/>
          <p:cNvSpPr>
            <a:spLocks noChangeArrowheads="1"/>
          </p:cNvSpPr>
          <p:nvPr/>
        </p:nvSpPr>
        <p:spPr bwMode="auto">
          <a:xfrm>
            <a:off x="3581400" y="3352800"/>
            <a:ext cx="55626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Managers of the strategy process</a:t>
            </a:r>
          </a:p>
        </p:txBody>
      </p:sp>
      <p:sp>
        <p:nvSpPr>
          <p:cNvPr id="537605" name="AutoShape 5"/>
          <p:cNvSpPr>
            <a:spLocks noChangeArrowheads="1"/>
          </p:cNvSpPr>
          <p:nvPr/>
        </p:nvSpPr>
        <p:spPr bwMode="auto">
          <a:xfrm>
            <a:off x="3581400" y="4495800"/>
            <a:ext cx="56388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Special projects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688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animBg="1"/>
      <p:bldP spid="537604" grpId="0" animBg="1"/>
      <p:bldP spid="5376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Roles Played by </a:t>
            </a:r>
            <a:br>
              <a:rPr lang="en-US" sz="3200"/>
            </a:br>
            <a:r>
              <a:rPr lang="en-US" sz="3200"/>
              <a:t>Strategy Consultants  </a:t>
            </a:r>
          </a:p>
        </p:txBody>
      </p:sp>
      <p:sp>
        <p:nvSpPr>
          <p:cNvPr id="539651" name="AutoShape 3"/>
          <p:cNvSpPr>
            <a:spLocks noChangeArrowheads="1"/>
          </p:cNvSpPr>
          <p:nvPr/>
        </p:nvSpPr>
        <p:spPr bwMode="auto">
          <a:xfrm>
            <a:off x="3429000" y="1676400"/>
            <a:ext cx="57150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Analysing, prioritising, </a:t>
            </a:r>
          </a:p>
          <a:p>
            <a:pPr algn="ctr" eaLnBrk="1" hangingPunct="1"/>
            <a:r>
              <a:rPr lang="en-US" sz="2400"/>
              <a:t>and generating options</a:t>
            </a:r>
          </a:p>
        </p:txBody>
      </p:sp>
      <p:sp>
        <p:nvSpPr>
          <p:cNvPr id="539652" name="AutoShape 4"/>
          <p:cNvSpPr>
            <a:spLocks noChangeArrowheads="1"/>
          </p:cNvSpPr>
          <p:nvPr/>
        </p:nvSpPr>
        <p:spPr bwMode="auto">
          <a:xfrm>
            <a:off x="3429000" y="28194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Transferring knowledge</a:t>
            </a:r>
          </a:p>
        </p:txBody>
      </p:sp>
      <p:sp>
        <p:nvSpPr>
          <p:cNvPr id="539653" name="AutoShape 5"/>
          <p:cNvSpPr>
            <a:spLocks noChangeArrowheads="1"/>
          </p:cNvSpPr>
          <p:nvPr/>
        </p:nvSpPr>
        <p:spPr bwMode="auto">
          <a:xfrm>
            <a:off x="3429000" y="39624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Promoting strategic decisions</a:t>
            </a:r>
          </a:p>
        </p:txBody>
      </p:sp>
      <p:sp>
        <p:nvSpPr>
          <p:cNvPr id="539654" name="AutoShape 6"/>
          <p:cNvSpPr>
            <a:spLocks noChangeArrowheads="1"/>
          </p:cNvSpPr>
          <p:nvPr/>
        </p:nvSpPr>
        <p:spPr bwMode="auto">
          <a:xfrm>
            <a:off x="3429000" y="5105400"/>
            <a:ext cx="5791200" cy="990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DEDEF4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/>
              <a:t>Implementing strategic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C2747-FB8C-4E59-BC52-D45D16326C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832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1" grpId="0" animBg="1"/>
      <p:bldP spid="539652" grpId="0" animBg="1"/>
      <p:bldP spid="539653" grpId="0" animBg="1"/>
      <p:bldP spid="53965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702</Words>
  <Application>Microsoft Office PowerPoint</Application>
  <PresentationFormat>Widescreen</PresentationFormat>
  <Paragraphs>154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The Practice of Strategy</vt:lpstr>
      <vt:lpstr>Learning Outcomes (1)</vt:lpstr>
      <vt:lpstr>Learning Outcomes (2)</vt:lpstr>
      <vt:lpstr>Exhibit 15.1 The Pyramid  of Strategy Practice</vt:lpstr>
      <vt:lpstr>The Strategists</vt:lpstr>
      <vt:lpstr>Characteristics of  Effective Strategy Leaders</vt:lpstr>
      <vt:lpstr>What is a Strategic Planner?</vt:lpstr>
      <vt:lpstr>Tasks Performed  by Strategic Planners</vt:lpstr>
      <vt:lpstr>Roles Played by  Strategy Consultants  </vt:lpstr>
      <vt:lpstr>Exhibit 15.2 The Access/ Execution Paradox</vt:lpstr>
      <vt:lpstr>Exhibit 15.3 Who to Include  in Strategy Making?</vt:lpstr>
      <vt:lpstr>What is Strategic Issue Selling?</vt:lpstr>
      <vt:lpstr>Aspects of  Strategic Issue Selling</vt:lpstr>
      <vt:lpstr>Guidelines for  Strategic Decision Making</vt:lpstr>
      <vt:lpstr>Elements of a  Communications Strategy</vt:lpstr>
      <vt:lpstr>Strategy Methodologies</vt:lpstr>
      <vt:lpstr>What is a Strategic Workshop?</vt:lpstr>
      <vt:lpstr>Workshops seeking to challenge existing preconceptions should…</vt:lpstr>
      <vt:lpstr>Workshops connecting  to subsequent action should…</vt:lpstr>
      <vt:lpstr>What is a Strategy Project?</vt:lpstr>
      <vt:lpstr>Success Factors for  Strategy Projects</vt:lpstr>
      <vt:lpstr>What is  Hypothesis Testing?</vt:lpstr>
      <vt:lpstr>Hypothesis Testing at a Bank</vt:lpstr>
      <vt:lpstr>What is a Business Case?</vt:lpstr>
      <vt:lpstr>Chapter Summary (1)</vt:lpstr>
      <vt:lpstr>Chapter Summary (2)</vt:lpstr>
      <vt:lpstr>Key Debate:  What Good Are Strategy Consultants?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Practice of Strategy</dc:title>
  <dc:creator>nilantha perera</dc:creator>
  <cp:lastModifiedBy>nilantha perera</cp:lastModifiedBy>
  <cp:revision>4</cp:revision>
  <dcterms:created xsi:type="dcterms:W3CDTF">2016-11-23T14:47:07Z</dcterms:created>
  <dcterms:modified xsi:type="dcterms:W3CDTF">2016-11-24T12:06:29Z</dcterms:modified>
</cp:coreProperties>
</file>