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1521" y="570737"/>
            <a:ext cx="9188957" cy="905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244" y="323341"/>
            <a:ext cx="10357510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244" y="1806321"/>
            <a:ext cx="10357510" cy="1960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087354" y="6466738"/>
            <a:ext cx="20383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026" y="2760726"/>
            <a:ext cx="7205345" cy="711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5"/>
              <a:t>Strategy </a:t>
            </a:r>
            <a:r>
              <a:rPr dirty="0" spc="-50"/>
              <a:t>Development</a:t>
            </a:r>
            <a:r>
              <a:rPr dirty="0" spc="-245"/>
              <a:t> </a:t>
            </a:r>
            <a:r>
              <a:rPr dirty="0" spc="-40"/>
              <a:t>Processes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704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/>
              <a:t>Strategic </a:t>
            </a:r>
            <a:r>
              <a:rPr dirty="0" sz="2800"/>
              <a:t>Planning </a:t>
            </a:r>
            <a:r>
              <a:rPr dirty="0" sz="2800" spc="-15"/>
              <a:t>at</a:t>
            </a:r>
            <a:r>
              <a:rPr dirty="0" sz="2800" spc="-110"/>
              <a:t> </a:t>
            </a:r>
            <a:r>
              <a:rPr dirty="0" sz="2800"/>
              <a:t>Shell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590800" y="1524000"/>
            <a:ext cx="76962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100054" y="6466738"/>
            <a:ext cx="1778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752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Possible </a:t>
            </a:r>
            <a:r>
              <a:rPr dirty="0" spc="-15"/>
              <a:t>Benefits </a:t>
            </a:r>
            <a:r>
              <a:rPr dirty="0" spc="-5"/>
              <a:t>of</a:t>
            </a:r>
            <a:r>
              <a:rPr dirty="0" spc="125"/>
              <a:t> </a:t>
            </a:r>
            <a:r>
              <a:rPr dirty="0" spc="-10"/>
              <a:t>Planning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8847" y="1820545"/>
            <a:ext cx="4675505" cy="2092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ts val="2735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Help structure analysis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thinking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dirty="0" sz="2400" spc="5">
                <a:latin typeface="Calibri"/>
                <a:cs typeface="Calibri"/>
              </a:rPr>
              <a:t>about </a:t>
            </a:r>
            <a:r>
              <a:rPr dirty="0" sz="2400" spc="-10">
                <a:latin typeface="Calibri"/>
                <a:cs typeface="Calibri"/>
              </a:rPr>
              <a:t>complex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problems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Encourage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questioning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Encourage </a:t>
            </a:r>
            <a:r>
              <a:rPr dirty="0" sz="2400" spc="-5">
                <a:latin typeface="Calibri"/>
                <a:cs typeface="Calibri"/>
              </a:rPr>
              <a:t>longer-term</a:t>
            </a:r>
            <a:r>
              <a:rPr dirty="0" sz="2400" spc="-1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view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5">
                <a:latin typeface="Calibri"/>
                <a:cs typeface="Calibri"/>
              </a:rPr>
              <a:t>Enhance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coordination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8093" y="1834260"/>
            <a:ext cx="3545204" cy="1763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Improve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communication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Provide </a:t>
            </a:r>
            <a:r>
              <a:rPr dirty="0" sz="2400" spc="-5">
                <a:latin typeface="Calibri"/>
                <a:cs typeface="Calibri"/>
              </a:rPr>
              <a:t>agreed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objectives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Involve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people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Provide </a:t>
            </a:r>
            <a:r>
              <a:rPr dirty="0" sz="2400">
                <a:latin typeface="Calibri"/>
                <a:cs typeface="Calibri"/>
              </a:rPr>
              <a:t>a sense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security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2023" rIns="0" bIns="0" rtlCol="0" vert="horz">
            <a:spAutoFit/>
          </a:bodyPr>
          <a:lstStyle/>
          <a:p>
            <a:pPr marL="12700">
              <a:lnSpc>
                <a:spcPts val="3650"/>
              </a:lnSpc>
            </a:pPr>
            <a:r>
              <a:rPr dirty="0" sz="3200" spc="-20"/>
              <a:t>Dangers </a:t>
            </a:r>
            <a:r>
              <a:rPr dirty="0" sz="3200" spc="-15"/>
              <a:t>Associated</a:t>
            </a:r>
            <a:r>
              <a:rPr dirty="0" sz="3200" spc="50"/>
              <a:t> </a:t>
            </a:r>
            <a:r>
              <a:rPr dirty="0" sz="3200" spc="-5"/>
              <a:t>with</a:t>
            </a:r>
            <a:endParaRPr sz="3200"/>
          </a:p>
          <a:p>
            <a:pPr marL="12700">
              <a:lnSpc>
                <a:spcPts val="3650"/>
              </a:lnSpc>
            </a:pPr>
            <a:r>
              <a:rPr dirty="0" sz="3200" spc="-20"/>
              <a:t>Strategic </a:t>
            </a:r>
            <a:r>
              <a:rPr dirty="0" sz="3200" spc="-5"/>
              <a:t>Planning</a:t>
            </a:r>
            <a:r>
              <a:rPr dirty="0" sz="3200" spc="25"/>
              <a:t> </a:t>
            </a:r>
            <a:r>
              <a:rPr dirty="0" sz="3200" spc="-30"/>
              <a:t>Programs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62657" y="1946909"/>
            <a:ext cx="4916805" cy="1991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Confusing </a:t>
            </a:r>
            <a:r>
              <a:rPr dirty="0" sz="2800" spc="-15">
                <a:latin typeface="Calibri"/>
                <a:cs typeface="Calibri"/>
              </a:rPr>
              <a:t>strategy </a:t>
            </a:r>
            <a:r>
              <a:rPr dirty="0" sz="2800">
                <a:latin typeface="Calibri"/>
                <a:cs typeface="Calibri"/>
              </a:rPr>
              <a:t>with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plan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Detachment </a:t>
            </a:r>
            <a:r>
              <a:rPr dirty="0" sz="2800" spc="-10">
                <a:latin typeface="Calibri"/>
                <a:cs typeface="Calibri"/>
              </a:rPr>
              <a:t>from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reality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Lack </a:t>
            </a:r>
            <a:r>
              <a:rPr dirty="0" sz="2800" spc="5">
                <a:latin typeface="Calibri"/>
                <a:cs typeface="Calibri"/>
              </a:rPr>
              <a:t>of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ownership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Dampening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innovation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1521" y="570737"/>
            <a:ext cx="3227070" cy="9055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460"/>
              </a:lnSpc>
            </a:pPr>
            <a:r>
              <a:rPr dirty="0" sz="3200" spc="-15"/>
              <a:t>What </a:t>
            </a:r>
            <a:r>
              <a:rPr dirty="0" sz="3200" spc="-10"/>
              <a:t>is </a:t>
            </a:r>
            <a:r>
              <a:rPr dirty="0" sz="3200" spc="-5"/>
              <a:t>an  </a:t>
            </a:r>
            <a:r>
              <a:rPr dirty="0" sz="3200" spc="-20"/>
              <a:t>Emergent</a:t>
            </a:r>
            <a:r>
              <a:rPr dirty="0" sz="3200" spc="-30"/>
              <a:t> </a:t>
            </a:r>
            <a:r>
              <a:rPr dirty="0" sz="3200" spc="-20"/>
              <a:t>Strategy?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58160" y="2081022"/>
            <a:ext cx="6610350" cy="1951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13335">
              <a:lnSpc>
                <a:spcPct val="90000"/>
              </a:lnSpc>
            </a:pPr>
            <a:r>
              <a:rPr dirty="0" sz="2800" spc="5">
                <a:latin typeface="Calibri"/>
                <a:cs typeface="Calibri"/>
              </a:rPr>
              <a:t>An </a:t>
            </a:r>
            <a:r>
              <a:rPr dirty="0" sz="2800" spc="-10" b="1">
                <a:solidFill>
                  <a:srgbClr val="CC0099"/>
                </a:solidFill>
                <a:latin typeface="Calibri"/>
                <a:cs typeface="Calibri"/>
              </a:rPr>
              <a:t>emergent </a:t>
            </a:r>
            <a:r>
              <a:rPr dirty="0" sz="2800" spc="-15" b="1">
                <a:solidFill>
                  <a:srgbClr val="CC0099"/>
                </a:solidFill>
                <a:latin typeface="Calibri"/>
                <a:cs typeface="Calibri"/>
              </a:rPr>
              <a:t>strategy </a:t>
            </a:r>
            <a:r>
              <a:rPr dirty="0" sz="2800" spc="-10">
                <a:latin typeface="Calibri"/>
                <a:cs typeface="Calibri"/>
              </a:rPr>
              <a:t>comes </a:t>
            </a:r>
            <a:r>
              <a:rPr dirty="0" sz="2800" spc="-5">
                <a:latin typeface="Calibri"/>
                <a:cs typeface="Calibri"/>
              </a:rPr>
              <a:t>about </a:t>
            </a:r>
            <a:r>
              <a:rPr dirty="0" sz="2800" spc="-10">
                <a:latin typeface="Calibri"/>
                <a:cs typeface="Calibri"/>
              </a:rPr>
              <a:t>through  </a:t>
            </a:r>
            <a:r>
              <a:rPr dirty="0" sz="2800" spc="-15">
                <a:latin typeface="Calibri"/>
                <a:cs typeface="Calibri"/>
              </a:rPr>
              <a:t>everyday </a:t>
            </a:r>
            <a:r>
              <a:rPr dirty="0" sz="2800" spc="-10">
                <a:latin typeface="Calibri"/>
                <a:cs typeface="Calibri"/>
              </a:rPr>
              <a:t>routines, </a:t>
            </a:r>
            <a:r>
              <a:rPr dirty="0" sz="2800">
                <a:latin typeface="Calibri"/>
                <a:cs typeface="Calibri"/>
              </a:rPr>
              <a:t>activities, </a:t>
            </a:r>
            <a:r>
              <a:rPr dirty="0" sz="2800" spc="-5">
                <a:latin typeface="Calibri"/>
                <a:cs typeface="Calibri"/>
              </a:rPr>
              <a:t>and processes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  </a:t>
            </a:r>
            <a:r>
              <a:rPr dirty="0" sz="2800" spc="-10">
                <a:latin typeface="Calibri"/>
                <a:cs typeface="Calibri"/>
              </a:rPr>
              <a:t>organisations </a:t>
            </a:r>
            <a:r>
              <a:rPr dirty="0" sz="2800">
                <a:latin typeface="Calibri"/>
                <a:cs typeface="Calibri"/>
              </a:rPr>
              <a:t>leading </a:t>
            </a:r>
            <a:r>
              <a:rPr dirty="0" sz="2800" spc="-15">
                <a:latin typeface="Calibri"/>
                <a:cs typeface="Calibri"/>
              </a:rPr>
              <a:t>to </a:t>
            </a:r>
            <a:r>
              <a:rPr dirty="0" sz="2800" spc="-5">
                <a:latin typeface="Calibri"/>
                <a:cs typeface="Calibri"/>
              </a:rPr>
              <a:t>decisions </a:t>
            </a:r>
            <a:r>
              <a:rPr dirty="0" sz="2800" spc="-15">
                <a:latin typeface="Calibri"/>
                <a:cs typeface="Calibri"/>
              </a:rPr>
              <a:t>that  </a:t>
            </a:r>
            <a:r>
              <a:rPr dirty="0" sz="2800" spc="-10">
                <a:latin typeface="Calibri"/>
                <a:cs typeface="Calibri"/>
              </a:rPr>
              <a:t>become </a:t>
            </a: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>
                <a:latin typeface="Calibri"/>
                <a:cs typeface="Calibri"/>
              </a:rPr>
              <a:t>long-term </a:t>
            </a:r>
            <a:r>
              <a:rPr dirty="0" sz="2800" spc="-5">
                <a:latin typeface="Calibri"/>
                <a:cs typeface="Calibri"/>
              </a:rPr>
              <a:t>direction </a:t>
            </a:r>
            <a:r>
              <a:rPr dirty="0" sz="2800">
                <a:latin typeface="Calibri"/>
                <a:cs typeface="Calibri"/>
              </a:rPr>
              <a:t>of </a:t>
            </a:r>
            <a:r>
              <a:rPr dirty="0" sz="2800" spc="5">
                <a:latin typeface="Calibri"/>
                <a:cs typeface="Calibri"/>
              </a:rPr>
              <a:t>an  </a:t>
            </a:r>
            <a:r>
              <a:rPr dirty="0" sz="2800" spc="-10">
                <a:latin typeface="Calibri"/>
                <a:cs typeface="Calibri"/>
              </a:rPr>
              <a:t>organisation.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578358"/>
            <a:ext cx="4410710" cy="842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190"/>
              </a:lnSpc>
            </a:pPr>
            <a:r>
              <a:rPr dirty="0" sz="2800" b="0">
                <a:latin typeface="Calibri Light"/>
                <a:cs typeface="Calibri Light"/>
              </a:rPr>
              <a:t>Exhibit </a:t>
            </a:r>
            <a:r>
              <a:rPr dirty="0" sz="2800" spc="-5" b="0">
                <a:latin typeface="Calibri Light"/>
                <a:cs typeface="Calibri Light"/>
              </a:rPr>
              <a:t>11.2 </a:t>
            </a:r>
            <a:r>
              <a:rPr dirty="0" sz="2800" spc="-15" b="0">
                <a:latin typeface="Calibri Light"/>
                <a:cs typeface="Calibri Light"/>
              </a:rPr>
              <a:t>Strategic</a:t>
            </a:r>
            <a:r>
              <a:rPr dirty="0" sz="2800" spc="-90" b="0">
                <a:latin typeface="Calibri Light"/>
                <a:cs typeface="Calibri Light"/>
              </a:rPr>
              <a:t> </a:t>
            </a:r>
            <a:r>
              <a:rPr dirty="0" sz="2800" spc="-5" b="0">
                <a:latin typeface="Calibri Light"/>
                <a:cs typeface="Calibri Light"/>
              </a:rPr>
              <a:t>Direction</a:t>
            </a:r>
            <a:endParaRPr sz="2800">
              <a:latin typeface="Calibri Light"/>
              <a:cs typeface="Calibri Light"/>
            </a:endParaRPr>
          </a:p>
          <a:p>
            <a:pPr marL="12700">
              <a:lnSpc>
                <a:spcPts val="3190"/>
              </a:lnSpc>
            </a:pPr>
            <a:r>
              <a:rPr dirty="0" sz="2800" spc="-15" b="0">
                <a:latin typeface="Calibri Light"/>
                <a:cs typeface="Calibri Light"/>
              </a:rPr>
              <a:t>from </a:t>
            </a:r>
            <a:r>
              <a:rPr dirty="0" sz="2800" spc="-10" b="0">
                <a:latin typeface="Calibri Light"/>
                <a:cs typeface="Calibri Light"/>
              </a:rPr>
              <a:t>Prior</a:t>
            </a:r>
            <a:r>
              <a:rPr dirty="0" sz="2800" spc="-85" b="0">
                <a:latin typeface="Calibri Light"/>
                <a:cs typeface="Calibri Light"/>
              </a:rPr>
              <a:t> </a:t>
            </a:r>
            <a:r>
              <a:rPr dirty="0" sz="2800" spc="5" b="0">
                <a:latin typeface="Calibri Light"/>
                <a:cs typeface="Calibri Light"/>
              </a:rPr>
              <a:t>Decisions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9000" y="1524000"/>
            <a:ext cx="60960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14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20"/>
              <a:t>Reasons </a:t>
            </a:r>
            <a:r>
              <a:rPr dirty="0" sz="3200" spc="-30"/>
              <a:t>for </a:t>
            </a:r>
            <a:r>
              <a:rPr dirty="0" sz="3200" spc="-10"/>
              <a:t>Logical</a:t>
            </a:r>
            <a:r>
              <a:rPr dirty="0" sz="3200" spc="105"/>
              <a:t> </a:t>
            </a:r>
            <a:r>
              <a:rPr dirty="0" sz="3200" spc="-15"/>
              <a:t>Incrementalism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971800" y="1905000"/>
            <a:ext cx="32766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692778" y="2284221"/>
            <a:ext cx="1832610" cy="76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Environmental</a:t>
            </a:r>
            <a:endParaRPr sz="2400">
              <a:latin typeface="Calibri"/>
              <a:cs typeface="Calibri"/>
            </a:endParaRPr>
          </a:p>
          <a:p>
            <a:pPr algn="ctr" marL="3810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uncertainty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0800" y="1905000"/>
            <a:ext cx="3276600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71800" y="3505200"/>
            <a:ext cx="3276600" cy="152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564763" y="4068191"/>
            <a:ext cx="208915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Experimentation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00800" y="3505200"/>
            <a:ext cx="3276600" cy="152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933692" y="2284221"/>
            <a:ext cx="2145030" cy="2543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Generalised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view</a:t>
            </a:r>
            <a:endParaRPr sz="2400">
              <a:latin typeface="Calibri"/>
              <a:cs typeface="Calibri"/>
            </a:endParaRPr>
          </a:p>
          <a:p>
            <a:pPr algn="ctr" marL="6985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strategy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algn="ctr" marL="274320" marR="259715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C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 spc="5">
                <a:latin typeface="Calibri"/>
                <a:cs typeface="Calibri"/>
              </a:rPr>
              <a:t>o</a:t>
            </a:r>
            <a:r>
              <a:rPr dirty="0" sz="2400" spc="-25">
                <a:latin typeface="Calibri"/>
                <a:cs typeface="Calibri"/>
              </a:rPr>
              <a:t>r</a:t>
            </a:r>
            <a:r>
              <a:rPr dirty="0" sz="2400" spc="5">
                <a:latin typeface="Calibri"/>
                <a:cs typeface="Calibri"/>
              </a:rPr>
              <a:t>d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5">
                <a:latin typeface="Calibri"/>
                <a:cs typeface="Calibri"/>
              </a:rPr>
              <a:t>n</a:t>
            </a:r>
            <a:r>
              <a:rPr dirty="0" sz="2400" spc="-25">
                <a:latin typeface="Calibri"/>
                <a:cs typeface="Calibri"/>
              </a:rPr>
              <a:t>a</a:t>
            </a:r>
            <a:r>
              <a:rPr dirty="0" sz="2400" spc="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5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g  </a:t>
            </a:r>
            <a:r>
              <a:rPr dirty="0" sz="2400" spc="-10">
                <a:latin typeface="Calibri"/>
                <a:cs typeface="Calibri"/>
              </a:rPr>
              <a:t>emergent  strategies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</a:p>
        </p:txBody>
      </p:sp>
      <p:sp>
        <p:nvSpPr>
          <p:cNvPr id="10" name="object 10"/>
          <p:cNvSpPr txBox="1"/>
          <p:nvPr/>
        </p:nvSpPr>
        <p:spPr>
          <a:xfrm>
            <a:off x="429259" y="1423415"/>
            <a:ext cx="2292985" cy="1097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Logical </a:t>
            </a:r>
            <a:r>
              <a:rPr dirty="0" sz="1800" spc="-15">
                <a:latin typeface="Calibri"/>
                <a:cs typeface="Calibri"/>
              </a:rPr>
              <a:t>incrementalism  </a:t>
            </a:r>
            <a:r>
              <a:rPr dirty="0" sz="1800" spc="-5">
                <a:latin typeface="Calibri"/>
                <a:cs typeface="Calibri"/>
              </a:rPr>
              <a:t>is the </a:t>
            </a:r>
            <a:r>
              <a:rPr dirty="0" sz="1800" spc="-20">
                <a:latin typeface="Calibri"/>
                <a:cs typeface="Calibri"/>
              </a:rPr>
              <a:t>deliberate  </a:t>
            </a:r>
            <a:r>
              <a:rPr dirty="0" sz="1800" spc="-15">
                <a:latin typeface="Calibri"/>
                <a:cs typeface="Calibri"/>
              </a:rPr>
              <a:t>development </a:t>
            </a:r>
            <a:r>
              <a:rPr dirty="0" sz="1800">
                <a:latin typeface="Calibri"/>
                <a:cs typeface="Calibri"/>
              </a:rPr>
              <a:t>of </a:t>
            </a:r>
            <a:r>
              <a:rPr dirty="0" sz="1800" spc="-25">
                <a:latin typeface="Calibri"/>
                <a:cs typeface="Calibri"/>
              </a:rPr>
              <a:t>strategy  </a:t>
            </a:r>
            <a:r>
              <a:rPr dirty="0" sz="1800" spc="-5">
                <a:latin typeface="Calibri"/>
                <a:cs typeface="Calibri"/>
              </a:rPr>
              <a:t>by </a:t>
            </a:r>
            <a:r>
              <a:rPr dirty="0" sz="1800" spc="-15">
                <a:latin typeface="Calibri"/>
                <a:cs typeface="Calibri"/>
              </a:rPr>
              <a:t>experimentation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9259" y="2520950"/>
            <a:ext cx="1933575" cy="573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learning from </a:t>
            </a:r>
            <a:r>
              <a:rPr dirty="0" sz="1800" spc="-5">
                <a:latin typeface="Calibri"/>
                <a:cs typeface="Calibri"/>
              </a:rPr>
              <a:t>partial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commitments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5238"/>
            <a:ext cx="12192000" cy="6842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r" marR="918844">
              <a:lnSpc>
                <a:spcPct val="100000"/>
              </a:lnSpc>
              <a:spcBef>
                <a:spcPts val="919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38"/>
            <a:ext cx="12192000" cy="6842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2023" rIns="0" bIns="0" rtlCol="0" vert="horz">
            <a:spAutoFit/>
          </a:bodyPr>
          <a:lstStyle/>
          <a:p>
            <a:pPr marL="12700">
              <a:lnSpc>
                <a:spcPts val="3650"/>
              </a:lnSpc>
            </a:pPr>
            <a:r>
              <a:rPr dirty="0" sz="3200" spc="-15"/>
              <a:t>What </a:t>
            </a:r>
            <a:r>
              <a:rPr dirty="0" sz="3200" spc="-5"/>
              <a:t>is</a:t>
            </a:r>
            <a:r>
              <a:rPr dirty="0" sz="3200" spc="-45"/>
              <a:t> </a:t>
            </a:r>
            <a:r>
              <a:rPr dirty="0" sz="3200" spc="-5"/>
              <a:t>the</a:t>
            </a:r>
            <a:endParaRPr sz="3200"/>
          </a:p>
          <a:p>
            <a:pPr marL="12700">
              <a:lnSpc>
                <a:spcPts val="3650"/>
              </a:lnSpc>
            </a:pPr>
            <a:r>
              <a:rPr dirty="0" sz="3200" spc="-25"/>
              <a:t>Resource </a:t>
            </a:r>
            <a:r>
              <a:rPr dirty="0" sz="3200" spc="-15"/>
              <a:t>Allocation</a:t>
            </a:r>
            <a:r>
              <a:rPr dirty="0" sz="3200" spc="110"/>
              <a:t> </a:t>
            </a:r>
            <a:r>
              <a:rPr dirty="0" sz="3200" spc="-20"/>
              <a:t>Process?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475735" y="1885569"/>
            <a:ext cx="5559425" cy="457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 spc="-5" b="1">
                <a:solidFill>
                  <a:srgbClr val="CC0099"/>
                </a:solidFill>
                <a:latin typeface="Calibri"/>
                <a:cs typeface="Calibri"/>
              </a:rPr>
              <a:t>resource </a:t>
            </a:r>
            <a:r>
              <a:rPr dirty="0" sz="2800" b="1">
                <a:solidFill>
                  <a:srgbClr val="CC0099"/>
                </a:solidFill>
                <a:latin typeface="Calibri"/>
                <a:cs typeface="Calibri"/>
              </a:rPr>
              <a:t>allocation </a:t>
            </a:r>
            <a:r>
              <a:rPr dirty="0" sz="2800" spc="-5" b="1">
                <a:solidFill>
                  <a:srgbClr val="CC0099"/>
                </a:solidFill>
                <a:latin typeface="Calibri"/>
                <a:cs typeface="Calibri"/>
              </a:rPr>
              <a:t>process</a:t>
            </a:r>
            <a:r>
              <a:rPr dirty="0" sz="2800" spc="-180" b="1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CC0099"/>
                </a:solidFill>
                <a:latin typeface="Calibri"/>
                <a:cs typeface="Calibri"/>
              </a:rPr>
              <a:t>(RAP)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0623" y="2312669"/>
            <a:ext cx="6579234" cy="1567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90000"/>
              </a:lnSpc>
            </a:pPr>
            <a:r>
              <a:rPr dirty="0" sz="2800" spc="-10">
                <a:latin typeface="Calibri"/>
                <a:cs typeface="Calibri"/>
              </a:rPr>
              <a:t>explanation </a:t>
            </a:r>
            <a:r>
              <a:rPr dirty="0" sz="2800">
                <a:latin typeface="Calibri"/>
                <a:cs typeface="Calibri"/>
              </a:rPr>
              <a:t>of </a:t>
            </a:r>
            <a:r>
              <a:rPr dirty="0" sz="2800" spc="-15">
                <a:latin typeface="Calibri"/>
                <a:cs typeface="Calibri"/>
              </a:rPr>
              <a:t>strategy </a:t>
            </a:r>
            <a:r>
              <a:rPr dirty="0" sz="2800" spc="-10">
                <a:latin typeface="Calibri"/>
                <a:cs typeface="Calibri"/>
              </a:rPr>
              <a:t>development</a:t>
            </a:r>
            <a:r>
              <a:rPr dirty="0" sz="2800" spc="-1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explains  that </a:t>
            </a:r>
            <a:r>
              <a:rPr dirty="0" sz="2800" spc="-5">
                <a:latin typeface="Calibri"/>
                <a:cs typeface="Calibri"/>
              </a:rPr>
              <a:t>realised </a:t>
            </a:r>
            <a:r>
              <a:rPr dirty="0" sz="2800" spc="-15">
                <a:latin typeface="Calibri"/>
                <a:cs typeface="Calibri"/>
              </a:rPr>
              <a:t>strategies emerge </a:t>
            </a:r>
            <a:r>
              <a:rPr dirty="0" sz="2800">
                <a:latin typeface="Calibri"/>
                <a:cs typeface="Calibri"/>
              </a:rPr>
              <a:t>as a </a:t>
            </a:r>
            <a:r>
              <a:rPr dirty="0" sz="2800" spc="-10">
                <a:latin typeface="Calibri"/>
                <a:cs typeface="Calibri"/>
              </a:rPr>
              <a:t>result </a:t>
            </a:r>
            <a:r>
              <a:rPr dirty="0" sz="2800" spc="-5">
                <a:latin typeface="Calibri"/>
                <a:cs typeface="Calibri"/>
              </a:rPr>
              <a:t>of  the </a:t>
            </a:r>
            <a:r>
              <a:rPr dirty="0" sz="2800" spc="-20">
                <a:latin typeface="Calibri"/>
                <a:cs typeface="Calibri"/>
              </a:rPr>
              <a:t>way </a:t>
            </a:r>
            <a:r>
              <a:rPr dirty="0" sz="2800" spc="-10">
                <a:latin typeface="Calibri"/>
                <a:cs typeface="Calibri"/>
              </a:rPr>
              <a:t>resources </a:t>
            </a:r>
            <a:r>
              <a:rPr dirty="0" sz="2800" spc="-15">
                <a:latin typeface="Calibri"/>
                <a:cs typeface="Calibri"/>
              </a:rPr>
              <a:t>are </a:t>
            </a:r>
            <a:r>
              <a:rPr dirty="0" sz="2800" spc="-10">
                <a:latin typeface="Calibri"/>
                <a:cs typeface="Calibri"/>
              </a:rPr>
              <a:t>allocated </a:t>
            </a:r>
            <a:r>
              <a:rPr dirty="0" sz="2800">
                <a:latin typeface="Calibri"/>
                <a:cs typeface="Calibri"/>
              </a:rPr>
              <a:t>in  </a:t>
            </a:r>
            <a:r>
              <a:rPr dirty="0" sz="2800" spc="-10">
                <a:latin typeface="Calibri"/>
                <a:cs typeface="Calibri"/>
              </a:rPr>
              <a:t>organisations.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00054" y="6441338"/>
            <a:ext cx="1778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456" y="1722120"/>
            <a:ext cx="2139315" cy="27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Bower–Burgelman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456" y="1996440"/>
            <a:ext cx="2263140" cy="1671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explanation </a:t>
            </a:r>
            <a:r>
              <a:rPr dirty="0" sz="1800">
                <a:latin typeface="Calibri"/>
                <a:cs typeface="Calibri"/>
              </a:rPr>
              <a:t>of </a:t>
            </a:r>
            <a:r>
              <a:rPr dirty="0" sz="1800" spc="-25">
                <a:latin typeface="Calibri"/>
                <a:cs typeface="Calibri"/>
              </a:rPr>
              <a:t>strategy  </a:t>
            </a:r>
            <a:r>
              <a:rPr dirty="0" sz="1800" spc="-10">
                <a:latin typeface="Calibri"/>
                <a:cs typeface="Calibri"/>
              </a:rPr>
              <a:t>development </a:t>
            </a:r>
            <a:r>
              <a:rPr dirty="0" sz="1800" spc="-5">
                <a:latin typeface="Calibri"/>
                <a:cs typeface="Calibri"/>
              </a:rPr>
              <a:t>is </a:t>
            </a:r>
            <a:r>
              <a:rPr dirty="0" sz="1800" spc="-10">
                <a:latin typeface="Calibri"/>
                <a:cs typeface="Calibri"/>
              </a:rPr>
              <a:t>that  </a:t>
            </a:r>
            <a:r>
              <a:rPr dirty="0" sz="1800" spc="-25">
                <a:latin typeface="Calibri"/>
                <a:cs typeface="Calibri"/>
              </a:rPr>
              <a:t>strategy </a:t>
            </a:r>
            <a:r>
              <a:rPr dirty="0" sz="1800" spc="-10">
                <a:latin typeface="Calibri"/>
                <a:cs typeface="Calibri"/>
              </a:rPr>
              <a:t>develops </a:t>
            </a:r>
            <a:r>
              <a:rPr dirty="0" sz="1800">
                <a:latin typeface="Calibri"/>
                <a:cs typeface="Calibri"/>
              </a:rPr>
              <a:t>as </a:t>
            </a:r>
            <a:r>
              <a:rPr dirty="0" sz="1800" spc="-5">
                <a:latin typeface="Calibri"/>
                <a:cs typeface="Calibri"/>
              </a:rPr>
              <a:t>the  </a:t>
            </a:r>
            <a:r>
              <a:rPr dirty="0" sz="1800" spc="-10">
                <a:latin typeface="Calibri"/>
                <a:cs typeface="Calibri"/>
              </a:rPr>
              <a:t>outcome </a:t>
            </a:r>
            <a:r>
              <a:rPr dirty="0" sz="1800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resource  allocation routines </a:t>
            </a:r>
            <a:r>
              <a:rPr dirty="0" sz="1800" spc="-5">
                <a:latin typeface="Calibri"/>
                <a:cs typeface="Calibri"/>
              </a:rPr>
              <a:t>in  </a:t>
            </a:r>
            <a:r>
              <a:rPr dirty="0" sz="1800" spc="-10">
                <a:latin typeface="Calibri"/>
                <a:cs typeface="Calibri"/>
              </a:rPr>
              <a:t>organisations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r" marR="918844">
              <a:lnSpc>
                <a:spcPct val="100000"/>
              </a:lnSpc>
              <a:spcBef>
                <a:spcPts val="1040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2023" rIns="0" bIns="0" rtlCol="0" vert="horz">
            <a:spAutoFit/>
          </a:bodyPr>
          <a:lstStyle/>
          <a:p>
            <a:pPr marL="12700">
              <a:lnSpc>
                <a:spcPts val="3650"/>
              </a:lnSpc>
            </a:pPr>
            <a:r>
              <a:rPr dirty="0" sz="3200" spc="-10"/>
              <a:t>Exhibit 11.3</a:t>
            </a:r>
            <a:r>
              <a:rPr dirty="0" sz="3200" spc="35"/>
              <a:t> </a:t>
            </a:r>
            <a:r>
              <a:rPr dirty="0" sz="3200" spc="-20"/>
              <a:t>Strategy</a:t>
            </a:r>
            <a:endParaRPr sz="3200"/>
          </a:p>
          <a:p>
            <a:pPr marL="12700">
              <a:lnSpc>
                <a:spcPts val="3650"/>
              </a:lnSpc>
            </a:pPr>
            <a:r>
              <a:rPr dirty="0" sz="3200" spc="-15"/>
              <a:t>Development </a:t>
            </a:r>
            <a:r>
              <a:rPr dirty="0" sz="3200" spc="-20"/>
              <a:t>through</a:t>
            </a:r>
            <a:r>
              <a:rPr dirty="0" sz="3200" spc="80"/>
              <a:t> </a:t>
            </a:r>
            <a:r>
              <a:rPr dirty="0" sz="3200" spc="-10"/>
              <a:t>RAP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344923" y="1982723"/>
            <a:ext cx="38100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344923" y="1982723"/>
            <a:ext cx="3810000" cy="457200"/>
          </a:xfrm>
          <a:prstGeom prst="rect">
            <a:avLst/>
          </a:prstGeom>
          <a:ln w="27432">
            <a:solidFill>
              <a:srgbClr val="FFCCCC"/>
            </a:solidFill>
          </a:ln>
        </p:spPr>
        <p:txBody>
          <a:bodyPr wrap="square" lIns="0" tIns="45719" rIns="0" bIns="0" rtlCol="0" vert="horz">
            <a:spAutoFit/>
          </a:bodyPr>
          <a:lstStyle/>
          <a:p>
            <a:pPr marL="1104900">
              <a:lnSpc>
                <a:spcPct val="100000"/>
              </a:lnSpc>
              <a:spcBef>
                <a:spcPts val="359"/>
              </a:spcBef>
            </a:pPr>
            <a:r>
              <a:rPr dirty="0" sz="2000" spc="-15">
                <a:latin typeface="Calibri"/>
                <a:cs typeface="Calibri"/>
              </a:rPr>
              <a:t>Corporate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level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4923" y="3735323"/>
            <a:ext cx="38100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344923" y="3735323"/>
            <a:ext cx="3810000" cy="457200"/>
          </a:xfrm>
          <a:prstGeom prst="rect">
            <a:avLst/>
          </a:prstGeom>
          <a:ln w="27432">
            <a:solidFill>
              <a:srgbClr val="EC7C3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1177925">
              <a:lnSpc>
                <a:spcPct val="100000"/>
              </a:lnSpc>
              <a:spcBef>
                <a:spcPts val="365"/>
              </a:spcBef>
            </a:pPr>
            <a:r>
              <a:rPr dirty="0" sz="2000" spc="-10">
                <a:latin typeface="Calibri"/>
                <a:cs typeface="Calibri"/>
              </a:rPr>
              <a:t>Business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level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7323" y="5640323"/>
            <a:ext cx="3810000" cy="457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97323" y="5640323"/>
            <a:ext cx="3810000" cy="457200"/>
          </a:xfrm>
          <a:prstGeom prst="rect">
            <a:avLst/>
          </a:prstGeom>
          <a:ln w="27432">
            <a:solidFill>
              <a:srgbClr val="D14FFF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1111250">
              <a:lnSpc>
                <a:spcPct val="100000"/>
              </a:lnSpc>
              <a:spcBef>
                <a:spcPts val="370"/>
              </a:spcBef>
            </a:pPr>
            <a:r>
              <a:rPr dirty="0" sz="2000" spc="-15">
                <a:latin typeface="Calibri"/>
                <a:cs typeface="Calibri"/>
              </a:rPr>
              <a:t>Operating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level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92323" y="2668523"/>
            <a:ext cx="20574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92323" y="2668523"/>
            <a:ext cx="2057400" cy="914400"/>
          </a:xfrm>
          <a:custGeom>
            <a:avLst/>
            <a:gdLst/>
            <a:ahLst/>
            <a:cxnLst/>
            <a:rect l="l" t="t" r="r" b="b"/>
            <a:pathLst>
              <a:path w="2057400" h="914400">
                <a:moveTo>
                  <a:pt x="0" y="457200"/>
                </a:moveTo>
                <a:lnTo>
                  <a:pt x="8014" y="399855"/>
                </a:lnTo>
                <a:lnTo>
                  <a:pt x="31413" y="344634"/>
                </a:lnTo>
                <a:lnTo>
                  <a:pt x="69235" y="291967"/>
                </a:lnTo>
                <a:lnTo>
                  <a:pt x="120516" y="242280"/>
                </a:lnTo>
                <a:lnTo>
                  <a:pt x="150902" y="218689"/>
                </a:lnTo>
                <a:lnTo>
                  <a:pt x="184291" y="196004"/>
                </a:lnTo>
                <a:lnTo>
                  <a:pt x="220564" y="174278"/>
                </a:lnTo>
                <a:lnTo>
                  <a:pt x="259598" y="153566"/>
                </a:lnTo>
                <a:lnTo>
                  <a:pt x="301275" y="133921"/>
                </a:lnTo>
                <a:lnTo>
                  <a:pt x="345474" y="115396"/>
                </a:lnTo>
                <a:lnTo>
                  <a:pt x="392073" y="98045"/>
                </a:lnTo>
                <a:lnTo>
                  <a:pt x="440954" y="81922"/>
                </a:lnTo>
                <a:lnTo>
                  <a:pt x="491994" y="67080"/>
                </a:lnTo>
                <a:lnTo>
                  <a:pt x="545075" y="53573"/>
                </a:lnTo>
                <a:lnTo>
                  <a:pt x="600075" y="41455"/>
                </a:lnTo>
                <a:lnTo>
                  <a:pt x="656873" y="30778"/>
                </a:lnTo>
                <a:lnTo>
                  <a:pt x="715351" y="21597"/>
                </a:lnTo>
                <a:lnTo>
                  <a:pt x="775386" y="13965"/>
                </a:lnTo>
                <a:lnTo>
                  <a:pt x="836859" y="7935"/>
                </a:lnTo>
                <a:lnTo>
                  <a:pt x="899649" y="3562"/>
                </a:lnTo>
                <a:lnTo>
                  <a:pt x="963636" y="899"/>
                </a:lnTo>
                <a:lnTo>
                  <a:pt x="1028700" y="0"/>
                </a:lnTo>
                <a:lnTo>
                  <a:pt x="1093763" y="899"/>
                </a:lnTo>
                <a:lnTo>
                  <a:pt x="1157750" y="3562"/>
                </a:lnTo>
                <a:lnTo>
                  <a:pt x="1220540" y="7935"/>
                </a:lnTo>
                <a:lnTo>
                  <a:pt x="1282013" y="13965"/>
                </a:lnTo>
                <a:lnTo>
                  <a:pt x="1342048" y="21597"/>
                </a:lnTo>
                <a:lnTo>
                  <a:pt x="1400526" y="30778"/>
                </a:lnTo>
                <a:lnTo>
                  <a:pt x="1457324" y="41455"/>
                </a:lnTo>
                <a:lnTo>
                  <a:pt x="1512324" y="53573"/>
                </a:lnTo>
                <a:lnTo>
                  <a:pt x="1565405" y="67080"/>
                </a:lnTo>
                <a:lnTo>
                  <a:pt x="1616445" y="81922"/>
                </a:lnTo>
                <a:lnTo>
                  <a:pt x="1665326" y="98045"/>
                </a:lnTo>
                <a:lnTo>
                  <a:pt x="1711925" y="115396"/>
                </a:lnTo>
                <a:lnTo>
                  <a:pt x="1756124" y="133921"/>
                </a:lnTo>
                <a:lnTo>
                  <a:pt x="1797801" y="153566"/>
                </a:lnTo>
                <a:lnTo>
                  <a:pt x="1836835" y="174278"/>
                </a:lnTo>
                <a:lnTo>
                  <a:pt x="1873108" y="196004"/>
                </a:lnTo>
                <a:lnTo>
                  <a:pt x="1906497" y="218689"/>
                </a:lnTo>
                <a:lnTo>
                  <a:pt x="1936883" y="242280"/>
                </a:lnTo>
                <a:lnTo>
                  <a:pt x="1988164" y="291967"/>
                </a:lnTo>
                <a:lnTo>
                  <a:pt x="2025986" y="344634"/>
                </a:lnTo>
                <a:lnTo>
                  <a:pt x="2049385" y="399855"/>
                </a:lnTo>
                <a:lnTo>
                  <a:pt x="2057400" y="457200"/>
                </a:lnTo>
                <a:lnTo>
                  <a:pt x="2055376" y="486110"/>
                </a:lnTo>
                <a:lnTo>
                  <a:pt x="2039549" y="542447"/>
                </a:lnTo>
                <a:lnTo>
                  <a:pt x="2008817" y="596444"/>
                </a:lnTo>
                <a:lnTo>
                  <a:pt x="1964146" y="647675"/>
                </a:lnTo>
                <a:lnTo>
                  <a:pt x="1906497" y="695710"/>
                </a:lnTo>
                <a:lnTo>
                  <a:pt x="1873108" y="718395"/>
                </a:lnTo>
                <a:lnTo>
                  <a:pt x="1836835" y="740121"/>
                </a:lnTo>
                <a:lnTo>
                  <a:pt x="1797801" y="760833"/>
                </a:lnTo>
                <a:lnTo>
                  <a:pt x="1756124" y="780478"/>
                </a:lnTo>
                <a:lnTo>
                  <a:pt x="1711925" y="799003"/>
                </a:lnTo>
                <a:lnTo>
                  <a:pt x="1665326" y="816354"/>
                </a:lnTo>
                <a:lnTo>
                  <a:pt x="1616445" y="832477"/>
                </a:lnTo>
                <a:lnTo>
                  <a:pt x="1565405" y="847319"/>
                </a:lnTo>
                <a:lnTo>
                  <a:pt x="1512324" y="860826"/>
                </a:lnTo>
                <a:lnTo>
                  <a:pt x="1457324" y="872944"/>
                </a:lnTo>
                <a:lnTo>
                  <a:pt x="1400526" y="883621"/>
                </a:lnTo>
                <a:lnTo>
                  <a:pt x="1342048" y="892802"/>
                </a:lnTo>
                <a:lnTo>
                  <a:pt x="1282013" y="900434"/>
                </a:lnTo>
                <a:lnTo>
                  <a:pt x="1220540" y="906464"/>
                </a:lnTo>
                <a:lnTo>
                  <a:pt x="1157750" y="910837"/>
                </a:lnTo>
                <a:lnTo>
                  <a:pt x="1093763" y="913500"/>
                </a:lnTo>
                <a:lnTo>
                  <a:pt x="1028700" y="914400"/>
                </a:lnTo>
                <a:lnTo>
                  <a:pt x="963636" y="913500"/>
                </a:lnTo>
                <a:lnTo>
                  <a:pt x="899649" y="910837"/>
                </a:lnTo>
                <a:lnTo>
                  <a:pt x="836859" y="906464"/>
                </a:lnTo>
                <a:lnTo>
                  <a:pt x="775386" y="900434"/>
                </a:lnTo>
                <a:lnTo>
                  <a:pt x="715351" y="892802"/>
                </a:lnTo>
                <a:lnTo>
                  <a:pt x="656873" y="883621"/>
                </a:lnTo>
                <a:lnTo>
                  <a:pt x="600075" y="872944"/>
                </a:lnTo>
                <a:lnTo>
                  <a:pt x="545075" y="860826"/>
                </a:lnTo>
                <a:lnTo>
                  <a:pt x="491994" y="847319"/>
                </a:lnTo>
                <a:lnTo>
                  <a:pt x="440954" y="832477"/>
                </a:lnTo>
                <a:lnTo>
                  <a:pt x="392073" y="816354"/>
                </a:lnTo>
                <a:lnTo>
                  <a:pt x="345474" y="799003"/>
                </a:lnTo>
                <a:lnTo>
                  <a:pt x="301275" y="780478"/>
                </a:lnTo>
                <a:lnTo>
                  <a:pt x="259598" y="760833"/>
                </a:lnTo>
                <a:lnTo>
                  <a:pt x="220564" y="740121"/>
                </a:lnTo>
                <a:lnTo>
                  <a:pt x="184291" y="718395"/>
                </a:lnTo>
                <a:lnTo>
                  <a:pt x="150902" y="695710"/>
                </a:lnTo>
                <a:lnTo>
                  <a:pt x="120516" y="672119"/>
                </a:lnTo>
                <a:lnTo>
                  <a:pt x="69235" y="622432"/>
                </a:lnTo>
                <a:lnTo>
                  <a:pt x="31413" y="569765"/>
                </a:lnTo>
                <a:lnTo>
                  <a:pt x="8014" y="514544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669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956305" y="2804667"/>
            <a:ext cx="1264920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0" marR="5080" indent="-146685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Di</a:t>
            </a:r>
            <a:r>
              <a:rPr dirty="0" sz="2000" spc="-2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c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 spc="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cy 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resolve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26323" y="2668523"/>
            <a:ext cx="205740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26323" y="2668523"/>
            <a:ext cx="2057400" cy="914400"/>
          </a:xfrm>
          <a:custGeom>
            <a:avLst/>
            <a:gdLst/>
            <a:ahLst/>
            <a:cxnLst/>
            <a:rect l="l" t="t" r="r" b="b"/>
            <a:pathLst>
              <a:path w="2057400" h="914400">
                <a:moveTo>
                  <a:pt x="0" y="457200"/>
                </a:moveTo>
                <a:lnTo>
                  <a:pt x="8014" y="399855"/>
                </a:lnTo>
                <a:lnTo>
                  <a:pt x="31413" y="344634"/>
                </a:lnTo>
                <a:lnTo>
                  <a:pt x="69235" y="291967"/>
                </a:lnTo>
                <a:lnTo>
                  <a:pt x="120516" y="242280"/>
                </a:lnTo>
                <a:lnTo>
                  <a:pt x="150902" y="218689"/>
                </a:lnTo>
                <a:lnTo>
                  <a:pt x="184291" y="196004"/>
                </a:lnTo>
                <a:lnTo>
                  <a:pt x="220564" y="174278"/>
                </a:lnTo>
                <a:lnTo>
                  <a:pt x="259598" y="153566"/>
                </a:lnTo>
                <a:lnTo>
                  <a:pt x="301275" y="133921"/>
                </a:lnTo>
                <a:lnTo>
                  <a:pt x="345474" y="115396"/>
                </a:lnTo>
                <a:lnTo>
                  <a:pt x="392073" y="98045"/>
                </a:lnTo>
                <a:lnTo>
                  <a:pt x="440954" y="81922"/>
                </a:lnTo>
                <a:lnTo>
                  <a:pt x="491994" y="67080"/>
                </a:lnTo>
                <a:lnTo>
                  <a:pt x="545075" y="53573"/>
                </a:lnTo>
                <a:lnTo>
                  <a:pt x="600075" y="41455"/>
                </a:lnTo>
                <a:lnTo>
                  <a:pt x="656873" y="30778"/>
                </a:lnTo>
                <a:lnTo>
                  <a:pt x="715351" y="21597"/>
                </a:lnTo>
                <a:lnTo>
                  <a:pt x="775386" y="13965"/>
                </a:lnTo>
                <a:lnTo>
                  <a:pt x="836859" y="7935"/>
                </a:lnTo>
                <a:lnTo>
                  <a:pt x="899649" y="3562"/>
                </a:lnTo>
                <a:lnTo>
                  <a:pt x="963636" y="899"/>
                </a:lnTo>
                <a:lnTo>
                  <a:pt x="1028700" y="0"/>
                </a:lnTo>
                <a:lnTo>
                  <a:pt x="1093749" y="899"/>
                </a:lnTo>
                <a:lnTo>
                  <a:pt x="1157725" y="3562"/>
                </a:lnTo>
                <a:lnTo>
                  <a:pt x="1220506" y="7935"/>
                </a:lnTo>
                <a:lnTo>
                  <a:pt x="1281971" y="13965"/>
                </a:lnTo>
                <a:lnTo>
                  <a:pt x="1342001" y="21597"/>
                </a:lnTo>
                <a:lnTo>
                  <a:pt x="1400474" y="30778"/>
                </a:lnTo>
                <a:lnTo>
                  <a:pt x="1457270" y="41455"/>
                </a:lnTo>
                <a:lnTo>
                  <a:pt x="1512268" y="53573"/>
                </a:lnTo>
                <a:lnTo>
                  <a:pt x="1565348" y="67080"/>
                </a:lnTo>
                <a:lnTo>
                  <a:pt x="1616390" y="81922"/>
                </a:lnTo>
                <a:lnTo>
                  <a:pt x="1665272" y="98045"/>
                </a:lnTo>
                <a:lnTo>
                  <a:pt x="1711874" y="115396"/>
                </a:lnTo>
                <a:lnTo>
                  <a:pt x="1756076" y="133921"/>
                </a:lnTo>
                <a:lnTo>
                  <a:pt x="1797757" y="153566"/>
                </a:lnTo>
                <a:lnTo>
                  <a:pt x="1836796" y="174278"/>
                </a:lnTo>
                <a:lnTo>
                  <a:pt x="1873073" y="196004"/>
                </a:lnTo>
                <a:lnTo>
                  <a:pt x="1906468" y="218689"/>
                </a:lnTo>
                <a:lnTo>
                  <a:pt x="1936859" y="242280"/>
                </a:lnTo>
                <a:lnTo>
                  <a:pt x="1988148" y="291967"/>
                </a:lnTo>
                <a:lnTo>
                  <a:pt x="2025978" y="344634"/>
                </a:lnTo>
                <a:lnTo>
                  <a:pt x="2049383" y="399855"/>
                </a:lnTo>
                <a:lnTo>
                  <a:pt x="2057400" y="457200"/>
                </a:lnTo>
                <a:lnTo>
                  <a:pt x="2055375" y="486110"/>
                </a:lnTo>
                <a:lnTo>
                  <a:pt x="2039544" y="542447"/>
                </a:lnTo>
                <a:lnTo>
                  <a:pt x="2008806" y="596444"/>
                </a:lnTo>
                <a:lnTo>
                  <a:pt x="1964126" y="647675"/>
                </a:lnTo>
                <a:lnTo>
                  <a:pt x="1906468" y="695710"/>
                </a:lnTo>
                <a:lnTo>
                  <a:pt x="1873073" y="718395"/>
                </a:lnTo>
                <a:lnTo>
                  <a:pt x="1836796" y="740121"/>
                </a:lnTo>
                <a:lnTo>
                  <a:pt x="1797757" y="760833"/>
                </a:lnTo>
                <a:lnTo>
                  <a:pt x="1756076" y="780478"/>
                </a:lnTo>
                <a:lnTo>
                  <a:pt x="1711874" y="799003"/>
                </a:lnTo>
                <a:lnTo>
                  <a:pt x="1665272" y="816354"/>
                </a:lnTo>
                <a:lnTo>
                  <a:pt x="1616390" y="832477"/>
                </a:lnTo>
                <a:lnTo>
                  <a:pt x="1565348" y="847319"/>
                </a:lnTo>
                <a:lnTo>
                  <a:pt x="1512268" y="860826"/>
                </a:lnTo>
                <a:lnTo>
                  <a:pt x="1457270" y="872944"/>
                </a:lnTo>
                <a:lnTo>
                  <a:pt x="1400474" y="883621"/>
                </a:lnTo>
                <a:lnTo>
                  <a:pt x="1342001" y="892802"/>
                </a:lnTo>
                <a:lnTo>
                  <a:pt x="1281971" y="900434"/>
                </a:lnTo>
                <a:lnTo>
                  <a:pt x="1220506" y="906464"/>
                </a:lnTo>
                <a:lnTo>
                  <a:pt x="1157725" y="910837"/>
                </a:lnTo>
                <a:lnTo>
                  <a:pt x="1093749" y="913500"/>
                </a:lnTo>
                <a:lnTo>
                  <a:pt x="1028700" y="914400"/>
                </a:lnTo>
                <a:lnTo>
                  <a:pt x="963636" y="913500"/>
                </a:lnTo>
                <a:lnTo>
                  <a:pt x="899649" y="910837"/>
                </a:lnTo>
                <a:lnTo>
                  <a:pt x="836859" y="906464"/>
                </a:lnTo>
                <a:lnTo>
                  <a:pt x="775386" y="900434"/>
                </a:lnTo>
                <a:lnTo>
                  <a:pt x="715351" y="892802"/>
                </a:lnTo>
                <a:lnTo>
                  <a:pt x="656873" y="883621"/>
                </a:lnTo>
                <a:lnTo>
                  <a:pt x="600075" y="872944"/>
                </a:lnTo>
                <a:lnTo>
                  <a:pt x="545075" y="860826"/>
                </a:lnTo>
                <a:lnTo>
                  <a:pt x="491994" y="847319"/>
                </a:lnTo>
                <a:lnTo>
                  <a:pt x="440954" y="832477"/>
                </a:lnTo>
                <a:lnTo>
                  <a:pt x="392073" y="816354"/>
                </a:lnTo>
                <a:lnTo>
                  <a:pt x="345474" y="799003"/>
                </a:lnTo>
                <a:lnTo>
                  <a:pt x="301275" y="780478"/>
                </a:lnTo>
                <a:lnTo>
                  <a:pt x="259598" y="760833"/>
                </a:lnTo>
                <a:lnTo>
                  <a:pt x="220564" y="740121"/>
                </a:lnTo>
                <a:lnTo>
                  <a:pt x="184291" y="718395"/>
                </a:lnTo>
                <a:lnTo>
                  <a:pt x="150902" y="695710"/>
                </a:lnTo>
                <a:lnTo>
                  <a:pt x="120516" y="672119"/>
                </a:lnTo>
                <a:lnTo>
                  <a:pt x="69235" y="622432"/>
                </a:lnTo>
                <a:lnTo>
                  <a:pt x="31413" y="569765"/>
                </a:lnTo>
                <a:lnTo>
                  <a:pt x="8014" y="514544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669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392414" y="2804667"/>
            <a:ext cx="1121410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0955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Proposals  </a:t>
            </a:r>
            <a:r>
              <a:rPr dirty="0" sz="2000" spc="-5">
                <a:latin typeface="Calibri"/>
                <a:cs typeface="Calibri"/>
              </a:rPr>
              <a:t>in line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RAP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68523" y="4421123"/>
            <a:ext cx="2057400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68523" y="4421123"/>
            <a:ext cx="2057400" cy="914400"/>
          </a:xfrm>
          <a:custGeom>
            <a:avLst/>
            <a:gdLst/>
            <a:ahLst/>
            <a:cxnLst/>
            <a:rect l="l" t="t" r="r" b="b"/>
            <a:pathLst>
              <a:path w="2057400" h="914400">
                <a:moveTo>
                  <a:pt x="0" y="457200"/>
                </a:moveTo>
                <a:lnTo>
                  <a:pt x="8014" y="399855"/>
                </a:lnTo>
                <a:lnTo>
                  <a:pt x="31413" y="344634"/>
                </a:lnTo>
                <a:lnTo>
                  <a:pt x="69235" y="291967"/>
                </a:lnTo>
                <a:lnTo>
                  <a:pt x="120516" y="242280"/>
                </a:lnTo>
                <a:lnTo>
                  <a:pt x="150902" y="218689"/>
                </a:lnTo>
                <a:lnTo>
                  <a:pt x="184291" y="196004"/>
                </a:lnTo>
                <a:lnTo>
                  <a:pt x="220564" y="174278"/>
                </a:lnTo>
                <a:lnTo>
                  <a:pt x="259598" y="153566"/>
                </a:lnTo>
                <a:lnTo>
                  <a:pt x="301275" y="133921"/>
                </a:lnTo>
                <a:lnTo>
                  <a:pt x="345474" y="115396"/>
                </a:lnTo>
                <a:lnTo>
                  <a:pt x="392073" y="98045"/>
                </a:lnTo>
                <a:lnTo>
                  <a:pt x="440954" y="81922"/>
                </a:lnTo>
                <a:lnTo>
                  <a:pt x="491994" y="67080"/>
                </a:lnTo>
                <a:lnTo>
                  <a:pt x="545075" y="53573"/>
                </a:lnTo>
                <a:lnTo>
                  <a:pt x="600075" y="41455"/>
                </a:lnTo>
                <a:lnTo>
                  <a:pt x="656873" y="30778"/>
                </a:lnTo>
                <a:lnTo>
                  <a:pt x="715351" y="21597"/>
                </a:lnTo>
                <a:lnTo>
                  <a:pt x="775386" y="13965"/>
                </a:lnTo>
                <a:lnTo>
                  <a:pt x="836859" y="7935"/>
                </a:lnTo>
                <a:lnTo>
                  <a:pt x="899649" y="3562"/>
                </a:lnTo>
                <a:lnTo>
                  <a:pt x="963636" y="899"/>
                </a:lnTo>
                <a:lnTo>
                  <a:pt x="1028700" y="0"/>
                </a:lnTo>
                <a:lnTo>
                  <a:pt x="1093763" y="899"/>
                </a:lnTo>
                <a:lnTo>
                  <a:pt x="1157750" y="3562"/>
                </a:lnTo>
                <a:lnTo>
                  <a:pt x="1220540" y="7935"/>
                </a:lnTo>
                <a:lnTo>
                  <a:pt x="1282013" y="13965"/>
                </a:lnTo>
                <a:lnTo>
                  <a:pt x="1342048" y="21597"/>
                </a:lnTo>
                <a:lnTo>
                  <a:pt x="1400526" y="30778"/>
                </a:lnTo>
                <a:lnTo>
                  <a:pt x="1457324" y="41455"/>
                </a:lnTo>
                <a:lnTo>
                  <a:pt x="1512324" y="53573"/>
                </a:lnTo>
                <a:lnTo>
                  <a:pt x="1565405" y="67080"/>
                </a:lnTo>
                <a:lnTo>
                  <a:pt x="1616445" y="81922"/>
                </a:lnTo>
                <a:lnTo>
                  <a:pt x="1665326" y="98045"/>
                </a:lnTo>
                <a:lnTo>
                  <a:pt x="1711925" y="115396"/>
                </a:lnTo>
                <a:lnTo>
                  <a:pt x="1756124" y="133921"/>
                </a:lnTo>
                <a:lnTo>
                  <a:pt x="1797801" y="153566"/>
                </a:lnTo>
                <a:lnTo>
                  <a:pt x="1836835" y="174278"/>
                </a:lnTo>
                <a:lnTo>
                  <a:pt x="1873108" y="196004"/>
                </a:lnTo>
                <a:lnTo>
                  <a:pt x="1906497" y="218689"/>
                </a:lnTo>
                <a:lnTo>
                  <a:pt x="1936883" y="242280"/>
                </a:lnTo>
                <a:lnTo>
                  <a:pt x="1988164" y="291967"/>
                </a:lnTo>
                <a:lnTo>
                  <a:pt x="2025986" y="344634"/>
                </a:lnTo>
                <a:lnTo>
                  <a:pt x="2049385" y="399855"/>
                </a:lnTo>
                <a:lnTo>
                  <a:pt x="2057400" y="457200"/>
                </a:lnTo>
                <a:lnTo>
                  <a:pt x="2055376" y="486110"/>
                </a:lnTo>
                <a:lnTo>
                  <a:pt x="2039549" y="542447"/>
                </a:lnTo>
                <a:lnTo>
                  <a:pt x="2008817" y="596444"/>
                </a:lnTo>
                <a:lnTo>
                  <a:pt x="1964146" y="647675"/>
                </a:lnTo>
                <a:lnTo>
                  <a:pt x="1906497" y="695710"/>
                </a:lnTo>
                <a:lnTo>
                  <a:pt x="1873108" y="718395"/>
                </a:lnTo>
                <a:lnTo>
                  <a:pt x="1836835" y="740121"/>
                </a:lnTo>
                <a:lnTo>
                  <a:pt x="1797801" y="760833"/>
                </a:lnTo>
                <a:lnTo>
                  <a:pt x="1756124" y="780478"/>
                </a:lnTo>
                <a:lnTo>
                  <a:pt x="1711925" y="799003"/>
                </a:lnTo>
                <a:lnTo>
                  <a:pt x="1665326" y="816354"/>
                </a:lnTo>
                <a:lnTo>
                  <a:pt x="1616445" y="832477"/>
                </a:lnTo>
                <a:lnTo>
                  <a:pt x="1565405" y="847319"/>
                </a:lnTo>
                <a:lnTo>
                  <a:pt x="1512324" y="860826"/>
                </a:lnTo>
                <a:lnTo>
                  <a:pt x="1457324" y="872944"/>
                </a:lnTo>
                <a:lnTo>
                  <a:pt x="1400526" y="883621"/>
                </a:lnTo>
                <a:lnTo>
                  <a:pt x="1342048" y="892802"/>
                </a:lnTo>
                <a:lnTo>
                  <a:pt x="1282013" y="900434"/>
                </a:lnTo>
                <a:lnTo>
                  <a:pt x="1220540" y="906464"/>
                </a:lnTo>
                <a:lnTo>
                  <a:pt x="1157750" y="910837"/>
                </a:lnTo>
                <a:lnTo>
                  <a:pt x="1093763" y="913500"/>
                </a:lnTo>
                <a:lnTo>
                  <a:pt x="1028700" y="914400"/>
                </a:lnTo>
                <a:lnTo>
                  <a:pt x="963636" y="913500"/>
                </a:lnTo>
                <a:lnTo>
                  <a:pt x="899649" y="910837"/>
                </a:lnTo>
                <a:lnTo>
                  <a:pt x="836859" y="906464"/>
                </a:lnTo>
                <a:lnTo>
                  <a:pt x="775386" y="900434"/>
                </a:lnTo>
                <a:lnTo>
                  <a:pt x="715351" y="892802"/>
                </a:lnTo>
                <a:lnTo>
                  <a:pt x="656873" y="883621"/>
                </a:lnTo>
                <a:lnTo>
                  <a:pt x="600075" y="872944"/>
                </a:lnTo>
                <a:lnTo>
                  <a:pt x="545075" y="860826"/>
                </a:lnTo>
                <a:lnTo>
                  <a:pt x="491994" y="847319"/>
                </a:lnTo>
                <a:lnTo>
                  <a:pt x="440954" y="832477"/>
                </a:lnTo>
                <a:lnTo>
                  <a:pt x="392073" y="816354"/>
                </a:lnTo>
                <a:lnTo>
                  <a:pt x="345474" y="799003"/>
                </a:lnTo>
                <a:lnTo>
                  <a:pt x="301275" y="780478"/>
                </a:lnTo>
                <a:lnTo>
                  <a:pt x="259598" y="760833"/>
                </a:lnTo>
                <a:lnTo>
                  <a:pt x="220564" y="740121"/>
                </a:lnTo>
                <a:lnTo>
                  <a:pt x="184291" y="718395"/>
                </a:lnTo>
                <a:lnTo>
                  <a:pt x="150902" y="695710"/>
                </a:lnTo>
                <a:lnTo>
                  <a:pt x="120516" y="672119"/>
                </a:lnTo>
                <a:lnTo>
                  <a:pt x="69235" y="622432"/>
                </a:lnTo>
                <a:lnTo>
                  <a:pt x="31413" y="569765"/>
                </a:lnTo>
                <a:lnTo>
                  <a:pt x="8014" y="514544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669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032505" y="4557903"/>
            <a:ext cx="1264920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Discrepancy</a:t>
            </a:r>
            <a:endParaRPr sz="2000">
              <a:latin typeface="Calibri"/>
              <a:cs typeface="Calibri"/>
            </a:endParaRPr>
          </a:p>
          <a:p>
            <a:pPr algn="ctr" marL="64769">
              <a:lnSpc>
                <a:spcPct val="100000"/>
              </a:lnSpc>
            </a:pP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resolve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02523" y="4421123"/>
            <a:ext cx="2057400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002523" y="4421123"/>
            <a:ext cx="2057400" cy="914400"/>
          </a:xfrm>
          <a:custGeom>
            <a:avLst/>
            <a:gdLst/>
            <a:ahLst/>
            <a:cxnLst/>
            <a:rect l="l" t="t" r="r" b="b"/>
            <a:pathLst>
              <a:path w="2057400" h="914400">
                <a:moveTo>
                  <a:pt x="0" y="457200"/>
                </a:moveTo>
                <a:lnTo>
                  <a:pt x="8014" y="399855"/>
                </a:lnTo>
                <a:lnTo>
                  <a:pt x="31413" y="344634"/>
                </a:lnTo>
                <a:lnTo>
                  <a:pt x="69235" y="291967"/>
                </a:lnTo>
                <a:lnTo>
                  <a:pt x="120516" y="242280"/>
                </a:lnTo>
                <a:lnTo>
                  <a:pt x="150902" y="218689"/>
                </a:lnTo>
                <a:lnTo>
                  <a:pt x="184291" y="196004"/>
                </a:lnTo>
                <a:lnTo>
                  <a:pt x="220564" y="174278"/>
                </a:lnTo>
                <a:lnTo>
                  <a:pt x="259598" y="153566"/>
                </a:lnTo>
                <a:lnTo>
                  <a:pt x="301275" y="133921"/>
                </a:lnTo>
                <a:lnTo>
                  <a:pt x="345474" y="115396"/>
                </a:lnTo>
                <a:lnTo>
                  <a:pt x="392073" y="98045"/>
                </a:lnTo>
                <a:lnTo>
                  <a:pt x="440954" y="81922"/>
                </a:lnTo>
                <a:lnTo>
                  <a:pt x="491994" y="67080"/>
                </a:lnTo>
                <a:lnTo>
                  <a:pt x="545075" y="53573"/>
                </a:lnTo>
                <a:lnTo>
                  <a:pt x="600075" y="41455"/>
                </a:lnTo>
                <a:lnTo>
                  <a:pt x="656873" y="30778"/>
                </a:lnTo>
                <a:lnTo>
                  <a:pt x="715351" y="21597"/>
                </a:lnTo>
                <a:lnTo>
                  <a:pt x="775386" y="13965"/>
                </a:lnTo>
                <a:lnTo>
                  <a:pt x="836859" y="7935"/>
                </a:lnTo>
                <a:lnTo>
                  <a:pt x="899649" y="3562"/>
                </a:lnTo>
                <a:lnTo>
                  <a:pt x="963636" y="899"/>
                </a:lnTo>
                <a:lnTo>
                  <a:pt x="1028700" y="0"/>
                </a:lnTo>
                <a:lnTo>
                  <a:pt x="1093749" y="899"/>
                </a:lnTo>
                <a:lnTo>
                  <a:pt x="1157725" y="3562"/>
                </a:lnTo>
                <a:lnTo>
                  <a:pt x="1220506" y="7935"/>
                </a:lnTo>
                <a:lnTo>
                  <a:pt x="1281971" y="13965"/>
                </a:lnTo>
                <a:lnTo>
                  <a:pt x="1342001" y="21597"/>
                </a:lnTo>
                <a:lnTo>
                  <a:pt x="1400474" y="30778"/>
                </a:lnTo>
                <a:lnTo>
                  <a:pt x="1457270" y="41455"/>
                </a:lnTo>
                <a:lnTo>
                  <a:pt x="1512268" y="53573"/>
                </a:lnTo>
                <a:lnTo>
                  <a:pt x="1565348" y="67080"/>
                </a:lnTo>
                <a:lnTo>
                  <a:pt x="1616390" y="81922"/>
                </a:lnTo>
                <a:lnTo>
                  <a:pt x="1665272" y="98045"/>
                </a:lnTo>
                <a:lnTo>
                  <a:pt x="1711874" y="115396"/>
                </a:lnTo>
                <a:lnTo>
                  <a:pt x="1756076" y="133921"/>
                </a:lnTo>
                <a:lnTo>
                  <a:pt x="1797757" y="153566"/>
                </a:lnTo>
                <a:lnTo>
                  <a:pt x="1836796" y="174278"/>
                </a:lnTo>
                <a:lnTo>
                  <a:pt x="1873073" y="196004"/>
                </a:lnTo>
                <a:lnTo>
                  <a:pt x="1906468" y="218689"/>
                </a:lnTo>
                <a:lnTo>
                  <a:pt x="1936859" y="242280"/>
                </a:lnTo>
                <a:lnTo>
                  <a:pt x="1988148" y="291967"/>
                </a:lnTo>
                <a:lnTo>
                  <a:pt x="2025978" y="344634"/>
                </a:lnTo>
                <a:lnTo>
                  <a:pt x="2049383" y="399855"/>
                </a:lnTo>
                <a:lnTo>
                  <a:pt x="2057400" y="457200"/>
                </a:lnTo>
                <a:lnTo>
                  <a:pt x="2055375" y="486110"/>
                </a:lnTo>
                <a:lnTo>
                  <a:pt x="2039544" y="542447"/>
                </a:lnTo>
                <a:lnTo>
                  <a:pt x="2008806" y="596444"/>
                </a:lnTo>
                <a:lnTo>
                  <a:pt x="1964126" y="647675"/>
                </a:lnTo>
                <a:lnTo>
                  <a:pt x="1906468" y="695710"/>
                </a:lnTo>
                <a:lnTo>
                  <a:pt x="1873073" y="718395"/>
                </a:lnTo>
                <a:lnTo>
                  <a:pt x="1836796" y="740121"/>
                </a:lnTo>
                <a:lnTo>
                  <a:pt x="1797757" y="760833"/>
                </a:lnTo>
                <a:lnTo>
                  <a:pt x="1756076" y="780478"/>
                </a:lnTo>
                <a:lnTo>
                  <a:pt x="1711874" y="799003"/>
                </a:lnTo>
                <a:lnTo>
                  <a:pt x="1665272" y="816354"/>
                </a:lnTo>
                <a:lnTo>
                  <a:pt x="1616390" y="832477"/>
                </a:lnTo>
                <a:lnTo>
                  <a:pt x="1565348" y="847319"/>
                </a:lnTo>
                <a:lnTo>
                  <a:pt x="1512268" y="860826"/>
                </a:lnTo>
                <a:lnTo>
                  <a:pt x="1457270" y="872944"/>
                </a:lnTo>
                <a:lnTo>
                  <a:pt x="1400474" y="883621"/>
                </a:lnTo>
                <a:lnTo>
                  <a:pt x="1342001" y="892802"/>
                </a:lnTo>
                <a:lnTo>
                  <a:pt x="1281971" y="900434"/>
                </a:lnTo>
                <a:lnTo>
                  <a:pt x="1220506" y="906464"/>
                </a:lnTo>
                <a:lnTo>
                  <a:pt x="1157725" y="910837"/>
                </a:lnTo>
                <a:lnTo>
                  <a:pt x="1093749" y="913500"/>
                </a:lnTo>
                <a:lnTo>
                  <a:pt x="1028700" y="914400"/>
                </a:lnTo>
                <a:lnTo>
                  <a:pt x="963636" y="913500"/>
                </a:lnTo>
                <a:lnTo>
                  <a:pt x="899649" y="910837"/>
                </a:lnTo>
                <a:lnTo>
                  <a:pt x="836859" y="906464"/>
                </a:lnTo>
                <a:lnTo>
                  <a:pt x="775386" y="900434"/>
                </a:lnTo>
                <a:lnTo>
                  <a:pt x="715351" y="892802"/>
                </a:lnTo>
                <a:lnTo>
                  <a:pt x="656873" y="883621"/>
                </a:lnTo>
                <a:lnTo>
                  <a:pt x="600075" y="872944"/>
                </a:lnTo>
                <a:lnTo>
                  <a:pt x="545075" y="860826"/>
                </a:lnTo>
                <a:lnTo>
                  <a:pt x="491994" y="847319"/>
                </a:lnTo>
                <a:lnTo>
                  <a:pt x="440954" y="832477"/>
                </a:lnTo>
                <a:lnTo>
                  <a:pt x="392073" y="816354"/>
                </a:lnTo>
                <a:lnTo>
                  <a:pt x="345474" y="799003"/>
                </a:lnTo>
                <a:lnTo>
                  <a:pt x="301275" y="780478"/>
                </a:lnTo>
                <a:lnTo>
                  <a:pt x="259598" y="760833"/>
                </a:lnTo>
                <a:lnTo>
                  <a:pt x="220564" y="740121"/>
                </a:lnTo>
                <a:lnTo>
                  <a:pt x="184291" y="718395"/>
                </a:lnTo>
                <a:lnTo>
                  <a:pt x="150902" y="695710"/>
                </a:lnTo>
                <a:lnTo>
                  <a:pt x="120516" y="672119"/>
                </a:lnTo>
                <a:lnTo>
                  <a:pt x="69235" y="622432"/>
                </a:lnTo>
                <a:lnTo>
                  <a:pt x="31413" y="569765"/>
                </a:lnTo>
                <a:lnTo>
                  <a:pt x="8014" y="514544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669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468614" y="4557903"/>
            <a:ext cx="1121410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655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Proposals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in line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RAP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22547" y="2199767"/>
            <a:ext cx="717550" cy="469265"/>
          </a:xfrm>
          <a:custGeom>
            <a:avLst/>
            <a:gdLst/>
            <a:ahLst/>
            <a:cxnLst/>
            <a:rect l="l" t="t" r="r" b="b"/>
            <a:pathLst>
              <a:path w="717550" h="469264">
                <a:moveTo>
                  <a:pt x="46862" y="389636"/>
                </a:moveTo>
                <a:lnTo>
                  <a:pt x="0" y="468757"/>
                </a:lnTo>
                <a:lnTo>
                  <a:pt x="91439" y="458724"/>
                </a:lnTo>
                <a:lnTo>
                  <a:pt x="81361" y="443103"/>
                </a:lnTo>
                <a:lnTo>
                  <a:pt x="65024" y="443103"/>
                </a:lnTo>
                <a:lnTo>
                  <a:pt x="50164" y="420116"/>
                </a:lnTo>
                <a:lnTo>
                  <a:pt x="61723" y="412668"/>
                </a:lnTo>
                <a:lnTo>
                  <a:pt x="46862" y="389636"/>
                </a:lnTo>
                <a:close/>
              </a:path>
              <a:path w="717550" h="469264">
                <a:moveTo>
                  <a:pt x="61723" y="412668"/>
                </a:moveTo>
                <a:lnTo>
                  <a:pt x="50164" y="420116"/>
                </a:lnTo>
                <a:lnTo>
                  <a:pt x="65024" y="443103"/>
                </a:lnTo>
                <a:lnTo>
                  <a:pt x="76564" y="435669"/>
                </a:lnTo>
                <a:lnTo>
                  <a:pt x="61723" y="412668"/>
                </a:lnTo>
                <a:close/>
              </a:path>
              <a:path w="717550" h="469264">
                <a:moveTo>
                  <a:pt x="76564" y="435669"/>
                </a:moveTo>
                <a:lnTo>
                  <a:pt x="65024" y="443103"/>
                </a:lnTo>
                <a:lnTo>
                  <a:pt x="81361" y="443103"/>
                </a:lnTo>
                <a:lnTo>
                  <a:pt x="76564" y="435669"/>
                </a:lnTo>
                <a:close/>
              </a:path>
              <a:path w="717550" h="469264">
                <a:moveTo>
                  <a:pt x="702182" y="0"/>
                </a:moveTo>
                <a:lnTo>
                  <a:pt x="61723" y="412668"/>
                </a:lnTo>
                <a:lnTo>
                  <a:pt x="76564" y="435669"/>
                </a:lnTo>
                <a:lnTo>
                  <a:pt x="717041" y="23113"/>
                </a:lnTo>
                <a:lnTo>
                  <a:pt x="70218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16071" y="3570859"/>
            <a:ext cx="716280" cy="393065"/>
          </a:xfrm>
          <a:custGeom>
            <a:avLst/>
            <a:gdLst/>
            <a:ahLst/>
            <a:cxnLst/>
            <a:rect l="l" t="t" r="r" b="b"/>
            <a:pathLst>
              <a:path w="716279" h="393064">
                <a:moveTo>
                  <a:pt x="637076" y="366222"/>
                </a:moveTo>
                <a:lnTo>
                  <a:pt x="624077" y="390397"/>
                </a:lnTo>
                <a:lnTo>
                  <a:pt x="716026" y="393064"/>
                </a:lnTo>
                <a:lnTo>
                  <a:pt x="701712" y="372744"/>
                </a:lnTo>
                <a:lnTo>
                  <a:pt x="649224" y="372744"/>
                </a:lnTo>
                <a:lnTo>
                  <a:pt x="637076" y="366222"/>
                </a:lnTo>
                <a:close/>
              </a:path>
              <a:path w="716279" h="393064">
                <a:moveTo>
                  <a:pt x="650097" y="342003"/>
                </a:moveTo>
                <a:lnTo>
                  <a:pt x="637076" y="366222"/>
                </a:lnTo>
                <a:lnTo>
                  <a:pt x="649224" y="372744"/>
                </a:lnTo>
                <a:lnTo>
                  <a:pt x="662177" y="348488"/>
                </a:lnTo>
                <a:lnTo>
                  <a:pt x="650097" y="342003"/>
                </a:lnTo>
                <a:close/>
              </a:path>
              <a:path w="716279" h="393064">
                <a:moveTo>
                  <a:pt x="663066" y="317880"/>
                </a:moveTo>
                <a:lnTo>
                  <a:pt x="650097" y="342003"/>
                </a:lnTo>
                <a:lnTo>
                  <a:pt x="662177" y="348488"/>
                </a:lnTo>
                <a:lnTo>
                  <a:pt x="649224" y="372744"/>
                </a:lnTo>
                <a:lnTo>
                  <a:pt x="701712" y="372744"/>
                </a:lnTo>
                <a:lnTo>
                  <a:pt x="663066" y="317880"/>
                </a:lnTo>
                <a:close/>
              </a:path>
              <a:path w="716279" h="393064">
                <a:moveTo>
                  <a:pt x="12953" y="0"/>
                </a:moveTo>
                <a:lnTo>
                  <a:pt x="0" y="24129"/>
                </a:lnTo>
                <a:lnTo>
                  <a:pt x="637076" y="366222"/>
                </a:lnTo>
                <a:lnTo>
                  <a:pt x="650097" y="342003"/>
                </a:lnTo>
                <a:lnTo>
                  <a:pt x="1295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98747" y="3952747"/>
            <a:ext cx="641985" cy="468630"/>
          </a:xfrm>
          <a:custGeom>
            <a:avLst/>
            <a:gdLst/>
            <a:ahLst/>
            <a:cxnLst/>
            <a:rect l="l" t="t" r="r" b="b"/>
            <a:pathLst>
              <a:path w="641985" h="468629">
                <a:moveTo>
                  <a:pt x="42672" y="386841"/>
                </a:moveTo>
                <a:lnTo>
                  <a:pt x="0" y="468375"/>
                </a:lnTo>
                <a:lnTo>
                  <a:pt x="90804" y="453516"/>
                </a:lnTo>
                <a:lnTo>
                  <a:pt x="80628" y="439419"/>
                </a:lnTo>
                <a:lnTo>
                  <a:pt x="63626" y="439419"/>
                </a:lnTo>
                <a:lnTo>
                  <a:pt x="47625" y="417068"/>
                </a:lnTo>
                <a:lnTo>
                  <a:pt x="58713" y="409063"/>
                </a:lnTo>
                <a:lnTo>
                  <a:pt x="42672" y="386841"/>
                </a:lnTo>
                <a:close/>
              </a:path>
              <a:path w="641985" h="468629">
                <a:moveTo>
                  <a:pt x="58713" y="409063"/>
                </a:moveTo>
                <a:lnTo>
                  <a:pt x="47625" y="417068"/>
                </a:lnTo>
                <a:lnTo>
                  <a:pt x="63626" y="439419"/>
                </a:lnTo>
                <a:lnTo>
                  <a:pt x="74804" y="431352"/>
                </a:lnTo>
                <a:lnTo>
                  <a:pt x="58713" y="409063"/>
                </a:lnTo>
                <a:close/>
              </a:path>
              <a:path w="641985" h="468629">
                <a:moveTo>
                  <a:pt x="74804" y="431352"/>
                </a:moveTo>
                <a:lnTo>
                  <a:pt x="63626" y="439419"/>
                </a:lnTo>
                <a:lnTo>
                  <a:pt x="80628" y="439419"/>
                </a:lnTo>
                <a:lnTo>
                  <a:pt x="74804" y="431352"/>
                </a:lnTo>
                <a:close/>
              </a:path>
              <a:path w="641985" h="468629">
                <a:moveTo>
                  <a:pt x="625348" y="0"/>
                </a:moveTo>
                <a:lnTo>
                  <a:pt x="58713" y="409063"/>
                </a:lnTo>
                <a:lnTo>
                  <a:pt x="74804" y="431352"/>
                </a:lnTo>
                <a:lnTo>
                  <a:pt x="641476" y="22351"/>
                </a:lnTo>
                <a:lnTo>
                  <a:pt x="62534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91001" y="5324221"/>
            <a:ext cx="793750" cy="544830"/>
          </a:xfrm>
          <a:custGeom>
            <a:avLst/>
            <a:gdLst/>
            <a:ahLst/>
            <a:cxnLst/>
            <a:rect l="l" t="t" r="r" b="b"/>
            <a:pathLst>
              <a:path w="793750" h="544829">
                <a:moveTo>
                  <a:pt x="717729" y="509814"/>
                </a:moveTo>
                <a:lnTo>
                  <a:pt x="702310" y="532523"/>
                </a:lnTo>
                <a:lnTo>
                  <a:pt x="793496" y="544702"/>
                </a:lnTo>
                <a:lnTo>
                  <a:pt x="778279" y="517537"/>
                </a:lnTo>
                <a:lnTo>
                  <a:pt x="729107" y="517537"/>
                </a:lnTo>
                <a:lnTo>
                  <a:pt x="717729" y="509814"/>
                </a:lnTo>
                <a:close/>
              </a:path>
              <a:path w="793750" h="544829">
                <a:moveTo>
                  <a:pt x="733130" y="487130"/>
                </a:moveTo>
                <a:lnTo>
                  <a:pt x="717729" y="509814"/>
                </a:lnTo>
                <a:lnTo>
                  <a:pt x="729107" y="517537"/>
                </a:lnTo>
                <a:lnTo>
                  <a:pt x="744474" y="494830"/>
                </a:lnTo>
                <a:lnTo>
                  <a:pt x="733130" y="487130"/>
                </a:lnTo>
                <a:close/>
              </a:path>
              <a:path w="793750" h="544829">
                <a:moveTo>
                  <a:pt x="748538" y="464438"/>
                </a:moveTo>
                <a:lnTo>
                  <a:pt x="733130" y="487130"/>
                </a:lnTo>
                <a:lnTo>
                  <a:pt x="744474" y="494830"/>
                </a:lnTo>
                <a:lnTo>
                  <a:pt x="729107" y="517537"/>
                </a:lnTo>
                <a:lnTo>
                  <a:pt x="778279" y="517537"/>
                </a:lnTo>
                <a:lnTo>
                  <a:pt x="748538" y="464438"/>
                </a:lnTo>
                <a:close/>
              </a:path>
              <a:path w="793750" h="544829">
                <a:moveTo>
                  <a:pt x="15494" y="0"/>
                </a:moveTo>
                <a:lnTo>
                  <a:pt x="0" y="22605"/>
                </a:lnTo>
                <a:lnTo>
                  <a:pt x="717729" y="509814"/>
                </a:lnTo>
                <a:lnTo>
                  <a:pt x="733130" y="487130"/>
                </a:lnTo>
                <a:lnTo>
                  <a:pt x="1549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314308" y="5335523"/>
            <a:ext cx="718185" cy="544830"/>
          </a:xfrm>
          <a:custGeom>
            <a:avLst/>
            <a:gdLst/>
            <a:ahLst/>
            <a:cxnLst/>
            <a:rect l="l" t="t" r="r" b="b"/>
            <a:pathLst>
              <a:path w="718184" h="544829">
                <a:moveTo>
                  <a:pt x="643861" y="38457"/>
                </a:moveTo>
                <a:lnTo>
                  <a:pt x="0" y="522439"/>
                </a:lnTo>
                <a:lnTo>
                  <a:pt x="16510" y="544360"/>
                </a:lnTo>
                <a:lnTo>
                  <a:pt x="660364" y="60432"/>
                </a:lnTo>
                <a:lnTo>
                  <a:pt x="643861" y="38457"/>
                </a:lnTo>
                <a:close/>
              </a:path>
              <a:path w="718184" h="544829">
                <a:moveTo>
                  <a:pt x="702737" y="30225"/>
                </a:moveTo>
                <a:lnTo>
                  <a:pt x="654812" y="30225"/>
                </a:lnTo>
                <a:lnTo>
                  <a:pt x="671322" y="52196"/>
                </a:lnTo>
                <a:lnTo>
                  <a:pt x="660364" y="60432"/>
                </a:lnTo>
                <a:lnTo>
                  <a:pt x="676783" y="82295"/>
                </a:lnTo>
                <a:lnTo>
                  <a:pt x="702737" y="30225"/>
                </a:lnTo>
                <a:close/>
              </a:path>
              <a:path w="718184" h="544829">
                <a:moveTo>
                  <a:pt x="654812" y="30225"/>
                </a:moveTo>
                <a:lnTo>
                  <a:pt x="643861" y="38457"/>
                </a:lnTo>
                <a:lnTo>
                  <a:pt x="660364" y="60432"/>
                </a:lnTo>
                <a:lnTo>
                  <a:pt x="671322" y="52196"/>
                </a:lnTo>
                <a:lnTo>
                  <a:pt x="654812" y="30225"/>
                </a:lnTo>
                <a:close/>
              </a:path>
              <a:path w="718184" h="544829">
                <a:moveTo>
                  <a:pt x="717804" y="0"/>
                </a:moveTo>
                <a:lnTo>
                  <a:pt x="627380" y="16509"/>
                </a:lnTo>
                <a:lnTo>
                  <a:pt x="643861" y="38457"/>
                </a:lnTo>
                <a:lnTo>
                  <a:pt x="654812" y="30225"/>
                </a:lnTo>
                <a:lnTo>
                  <a:pt x="702737" y="30225"/>
                </a:lnTo>
                <a:lnTo>
                  <a:pt x="71780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170164" y="3963923"/>
            <a:ext cx="868680" cy="469265"/>
          </a:xfrm>
          <a:custGeom>
            <a:avLst/>
            <a:gdLst/>
            <a:ahLst/>
            <a:cxnLst/>
            <a:rect l="l" t="t" r="r" b="b"/>
            <a:pathLst>
              <a:path w="868679" h="469264">
                <a:moveTo>
                  <a:pt x="79100" y="26454"/>
                </a:moveTo>
                <a:lnTo>
                  <a:pt x="66298" y="50664"/>
                </a:lnTo>
                <a:lnTo>
                  <a:pt x="855599" y="469264"/>
                </a:lnTo>
                <a:lnTo>
                  <a:pt x="868426" y="445134"/>
                </a:lnTo>
                <a:lnTo>
                  <a:pt x="79100" y="26454"/>
                </a:lnTo>
                <a:close/>
              </a:path>
              <a:path w="868679" h="469264">
                <a:moveTo>
                  <a:pt x="0" y="0"/>
                </a:moveTo>
                <a:lnTo>
                  <a:pt x="53466" y="74930"/>
                </a:lnTo>
                <a:lnTo>
                  <a:pt x="66298" y="50664"/>
                </a:lnTo>
                <a:lnTo>
                  <a:pt x="54101" y="44195"/>
                </a:lnTo>
                <a:lnTo>
                  <a:pt x="67055" y="20065"/>
                </a:lnTo>
                <a:lnTo>
                  <a:pt x="82478" y="20065"/>
                </a:lnTo>
                <a:lnTo>
                  <a:pt x="91947" y="2158"/>
                </a:lnTo>
                <a:lnTo>
                  <a:pt x="0" y="0"/>
                </a:lnTo>
                <a:close/>
              </a:path>
              <a:path w="868679" h="469264">
                <a:moveTo>
                  <a:pt x="67055" y="20065"/>
                </a:moveTo>
                <a:lnTo>
                  <a:pt x="54101" y="44195"/>
                </a:lnTo>
                <a:lnTo>
                  <a:pt x="66298" y="50664"/>
                </a:lnTo>
                <a:lnTo>
                  <a:pt x="79100" y="26454"/>
                </a:lnTo>
                <a:lnTo>
                  <a:pt x="67055" y="20065"/>
                </a:lnTo>
                <a:close/>
              </a:path>
              <a:path w="868679" h="469264">
                <a:moveTo>
                  <a:pt x="82478" y="20065"/>
                </a:moveTo>
                <a:lnTo>
                  <a:pt x="67055" y="20065"/>
                </a:lnTo>
                <a:lnTo>
                  <a:pt x="79100" y="26454"/>
                </a:lnTo>
                <a:lnTo>
                  <a:pt x="82478" y="20065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164194" y="3581780"/>
            <a:ext cx="791845" cy="394970"/>
          </a:xfrm>
          <a:custGeom>
            <a:avLst/>
            <a:gdLst/>
            <a:ahLst/>
            <a:cxnLst/>
            <a:rect l="l" t="t" r="r" b="b"/>
            <a:pathLst>
              <a:path w="791845" h="394970">
                <a:moveTo>
                  <a:pt x="711727" y="24634"/>
                </a:moveTo>
                <a:lnTo>
                  <a:pt x="0" y="369824"/>
                </a:lnTo>
                <a:lnTo>
                  <a:pt x="11937" y="394462"/>
                </a:lnTo>
                <a:lnTo>
                  <a:pt x="723756" y="49413"/>
                </a:lnTo>
                <a:lnTo>
                  <a:pt x="711727" y="24634"/>
                </a:lnTo>
                <a:close/>
              </a:path>
              <a:path w="791845" h="394970">
                <a:moveTo>
                  <a:pt x="778252" y="18669"/>
                </a:moveTo>
                <a:lnTo>
                  <a:pt x="724026" y="18669"/>
                </a:lnTo>
                <a:lnTo>
                  <a:pt x="736091" y="43434"/>
                </a:lnTo>
                <a:lnTo>
                  <a:pt x="723756" y="49413"/>
                </a:lnTo>
                <a:lnTo>
                  <a:pt x="735710" y="74041"/>
                </a:lnTo>
                <a:lnTo>
                  <a:pt x="778252" y="18669"/>
                </a:lnTo>
                <a:close/>
              </a:path>
              <a:path w="791845" h="394970">
                <a:moveTo>
                  <a:pt x="724026" y="18669"/>
                </a:moveTo>
                <a:lnTo>
                  <a:pt x="711727" y="24634"/>
                </a:lnTo>
                <a:lnTo>
                  <a:pt x="723756" y="49413"/>
                </a:lnTo>
                <a:lnTo>
                  <a:pt x="736091" y="43434"/>
                </a:lnTo>
                <a:lnTo>
                  <a:pt x="724026" y="18669"/>
                </a:lnTo>
                <a:close/>
              </a:path>
              <a:path w="791845" h="394970">
                <a:moveTo>
                  <a:pt x="699770" y="0"/>
                </a:moveTo>
                <a:lnTo>
                  <a:pt x="711727" y="24634"/>
                </a:lnTo>
                <a:lnTo>
                  <a:pt x="724026" y="18669"/>
                </a:lnTo>
                <a:lnTo>
                  <a:pt x="778252" y="18669"/>
                </a:lnTo>
                <a:lnTo>
                  <a:pt x="791718" y="1143"/>
                </a:lnTo>
                <a:lnTo>
                  <a:pt x="6997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170164" y="2211323"/>
            <a:ext cx="793115" cy="469265"/>
          </a:xfrm>
          <a:custGeom>
            <a:avLst/>
            <a:gdLst/>
            <a:ahLst/>
            <a:cxnLst/>
            <a:rect l="l" t="t" r="r" b="b"/>
            <a:pathLst>
              <a:path w="793115" h="469264">
                <a:moveTo>
                  <a:pt x="78040" y="29514"/>
                </a:moveTo>
                <a:lnTo>
                  <a:pt x="64211" y="53269"/>
                </a:lnTo>
                <a:lnTo>
                  <a:pt x="778890" y="469011"/>
                </a:lnTo>
                <a:lnTo>
                  <a:pt x="792733" y="445388"/>
                </a:lnTo>
                <a:lnTo>
                  <a:pt x="78040" y="29514"/>
                </a:lnTo>
                <a:close/>
              </a:path>
              <a:path w="793115" h="469264">
                <a:moveTo>
                  <a:pt x="0" y="0"/>
                </a:moveTo>
                <a:lnTo>
                  <a:pt x="50418" y="76962"/>
                </a:lnTo>
                <a:lnTo>
                  <a:pt x="64211" y="53269"/>
                </a:lnTo>
                <a:lnTo>
                  <a:pt x="52324" y="46354"/>
                </a:lnTo>
                <a:lnTo>
                  <a:pt x="66166" y="22605"/>
                </a:lnTo>
                <a:lnTo>
                  <a:pt x="82061" y="22605"/>
                </a:lnTo>
                <a:lnTo>
                  <a:pt x="91820" y="5841"/>
                </a:lnTo>
                <a:lnTo>
                  <a:pt x="0" y="0"/>
                </a:lnTo>
                <a:close/>
              </a:path>
              <a:path w="793115" h="469264">
                <a:moveTo>
                  <a:pt x="66166" y="22605"/>
                </a:moveTo>
                <a:lnTo>
                  <a:pt x="52324" y="46354"/>
                </a:lnTo>
                <a:lnTo>
                  <a:pt x="64211" y="53269"/>
                </a:lnTo>
                <a:lnTo>
                  <a:pt x="78040" y="29514"/>
                </a:lnTo>
                <a:lnTo>
                  <a:pt x="66166" y="22605"/>
                </a:lnTo>
                <a:close/>
              </a:path>
              <a:path w="793115" h="469264">
                <a:moveTo>
                  <a:pt x="82061" y="22605"/>
                </a:moveTo>
                <a:lnTo>
                  <a:pt x="66166" y="22605"/>
                </a:lnTo>
                <a:lnTo>
                  <a:pt x="78040" y="29514"/>
                </a:lnTo>
                <a:lnTo>
                  <a:pt x="82061" y="22605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087354" y="6466738"/>
            <a:ext cx="1911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752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Learning </a:t>
            </a:r>
            <a:r>
              <a:rPr dirty="0" spc="-25"/>
              <a:t>Outcomes</a:t>
            </a:r>
            <a:r>
              <a:rPr dirty="0" spc="65"/>
              <a:t> </a:t>
            </a:r>
            <a:r>
              <a:rPr dirty="0" spc="-5"/>
              <a:t>(1)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63554" y="6466738"/>
            <a:ext cx="1282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806321"/>
            <a:ext cx="10258425" cy="2097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ts val="319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Explain what </a:t>
            </a:r>
            <a:r>
              <a:rPr dirty="0" sz="2800">
                <a:latin typeface="Calibri"/>
                <a:cs typeface="Calibri"/>
              </a:rPr>
              <a:t>is </a:t>
            </a:r>
            <a:r>
              <a:rPr dirty="0" sz="2800" spc="-10">
                <a:latin typeface="Calibri"/>
                <a:cs typeface="Calibri"/>
              </a:rPr>
              <a:t>meant </a:t>
            </a:r>
            <a:r>
              <a:rPr dirty="0" sz="2800" spc="-15">
                <a:latin typeface="Calibri"/>
                <a:cs typeface="Calibri"/>
              </a:rPr>
              <a:t>by </a:t>
            </a:r>
            <a:r>
              <a:rPr dirty="0" sz="2800" spc="-10">
                <a:latin typeface="Calibri"/>
                <a:cs typeface="Calibri"/>
              </a:rPr>
              <a:t>intended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5">
                <a:latin typeface="Calibri"/>
                <a:cs typeface="Calibri"/>
              </a:rPr>
              <a:t>emergent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strategy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dirty="0" sz="2800" spc="-10">
                <a:latin typeface="Calibri"/>
                <a:cs typeface="Calibri"/>
              </a:rPr>
              <a:t>development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Identify </a:t>
            </a:r>
            <a:r>
              <a:rPr dirty="0" sz="2800" spc="-10">
                <a:latin typeface="Calibri"/>
                <a:cs typeface="Calibri"/>
              </a:rPr>
              <a:t>intended process </a:t>
            </a:r>
            <a:r>
              <a:rPr dirty="0" sz="2800" spc="-15">
                <a:latin typeface="Calibri"/>
                <a:cs typeface="Calibri"/>
              </a:rPr>
              <a:t>strategy </a:t>
            </a:r>
            <a:r>
              <a:rPr dirty="0" sz="2800" spc="-10">
                <a:latin typeface="Calibri"/>
                <a:cs typeface="Calibri"/>
              </a:rPr>
              <a:t>development </a:t>
            </a:r>
            <a:r>
              <a:rPr dirty="0" sz="2800" spc="5">
                <a:latin typeface="Calibri"/>
                <a:cs typeface="Calibri"/>
              </a:rPr>
              <a:t>in </a:t>
            </a:r>
            <a:r>
              <a:rPr dirty="0" sz="2800" spc="-15">
                <a:latin typeface="Calibri"/>
                <a:cs typeface="Calibri"/>
              </a:rPr>
              <a:t>organizations  </a:t>
            </a:r>
            <a:r>
              <a:rPr dirty="0" sz="2800" spc="-5">
                <a:latin typeface="Calibri"/>
                <a:cs typeface="Calibri"/>
              </a:rPr>
              <a:t>including the </a:t>
            </a:r>
            <a:r>
              <a:rPr dirty="0" sz="2800" spc="-10">
                <a:latin typeface="Calibri"/>
                <a:cs typeface="Calibri"/>
              </a:rPr>
              <a:t>role </a:t>
            </a:r>
            <a:r>
              <a:rPr dirty="0" sz="2800">
                <a:latin typeface="Calibri"/>
                <a:cs typeface="Calibri"/>
              </a:rPr>
              <a:t>of vision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command, </a:t>
            </a:r>
            <a:r>
              <a:rPr dirty="0" sz="2800" spc="-15">
                <a:latin typeface="Calibri"/>
                <a:cs typeface="Calibri"/>
              </a:rPr>
              <a:t>strategic </a:t>
            </a:r>
            <a:r>
              <a:rPr dirty="0" sz="2800" spc="-5">
                <a:latin typeface="Calibri"/>
                <a:cs typeface="Calibri"/>
              </a:rPr>
              <a:t>planning </a:t>
            </a:r>
            <a:r>
              <a:rPr dirty="0" sz="2800" spc="-20">
                <a:latin typeface="Calibri"/>
                <a:cs typeface="Calibri"/>
              </a:rPr>
              <a:t>systems, 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externally </a:t>
            </a:r>
            <a:r>
              <a:rPr dirty="0" sz="2800">
                <a:latin typeface="Calibri"/>
                <a:cs typeface="Calibri"/>
              </a:rPr>
              <a:t>imposed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strategy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2023" rIns="0" bIns="0" rtlCol="0" vert="horz">
            <a:spAutoFit/>
          </a:bodyPr>
          <a:lstStyle/>
          <a:p>
            <a:pPr marL="12700">
              <a:lnSpc>
                <a:spcPts val="3650"/>
              </a:lnSpc>
            </a:pPr>
            <a:r>
              <a:rPr dirty="0" sz="3200" spc="-10"/>
              <a:t>Influences</a:t>
            </a:r>
            <a:r>
              <a:rPr dirty="0" sz="3200" spc="5"/>
              <a:t> </a:t>
            </a:r>
            <a:r>
              <a:rPr dirty="0" sz="3200" spc="-10"/>
              <a:t>on</a:t>
            </a:r>
            <a:endParaRPr sz="3200"/>
          </a:p>
          <a:p>
            <a:pPr marL="12700">
              <a:lnSpc>
                <a:spcPts val="3650"/>
              </a:lnSpc>
            </a:pPr>
            <a:r>
              <a:rPr dirty="0" sz="3200" spc="-20"/>
              <a:t>Organisational</a:t>
            </a:r>
            <a:r>
              <a:rPr dirty="0" sz="3200" spc="60"/>
              <a:t> </a:t>
            </a:r>
            <a:r>
              <a:rPr dirty="0" sz="3200" spc="-15"/>
              <a:t>Politics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581400" y="2057400"/>
            <a:ext cx="55626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81400" y="3048000"/>
            <a:ext cx="5562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81400" y="4038600"/>
            <a:ext cx="5638800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81400" y="4953000"/>
            <a:ext cx="5638800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858514" y="2314702"/>
            <a:ext cx="5002530" cy="3252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8245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Personal</a:t>
            </a:r>
            <a:r>
              <a:rPr dirty="0" sz="2400" spc="-1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experiences</a:t>
            </a:r>
            <a:endParaRPr sz="2400">
              <a:latin typeface="Calibri"/>
              <a:cs typeface="Calibri"/>
            </a:endParaRPr>
          </a:p>
          <a:p>
            <a:pPr algn="ctr" marL="12700" marR="5080">
              <a:lnSpc>
                <a:spcPct val="255300"/>
              </a:lnSpc>
              <a:spcBef>
                <a:spcPts val="450"/>
              </a:spcBef>
            </a:pPr>
            <a:r>
              <a:rPr dirty="0" sz="2400" spc="-5">
                <a:latin typeface="Calibri"/>
                <a:cs typeface="Calibri"/>
              </a:rPr>
              <a:t>Competition </a:t>
            </a:r>
            <a:r>
              <a:rPr dirty="0" sz="2400" spc="-15">
                <a:latin typeface="Calibri"/>
                <a:cs typeface="Calibri"/>
              </a:rPr>
              <a:t>for </a:t>
            </a:r>
            <a:r>
              <a:rPr dirty="0" sz="2400" spc="-5">
                <a:latin typeface="Calibri"/>
                <a:cs typeface="Calibri"/>
              </a:rPr>
              <a:t>resources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influence  </a:t>
            </a:r>
            <a:r>
              <a:rPr dirty="0" sz="2400" spc="-15">
                <a:latin typeface="Calibri"/>
                <a:cs typeface="Calibri"/>
              </a:rPr>
              <a:t>Relative </a:t>
            </a:r>
            <a:r>
              <a:rPr dirty="0" sz="2400" spc="-5">
                <a:latin typeface="Calibri"/>
                <a:cs typeface="Calibri"/>
              </a:rPr>
              <a:t>influence of </a:t>
            </a:r>
            <a:r>
              <a:rPr dirty="0" sz="2400" spc="-15">
                <a:latin typeface="Calibri"/>
                <a:cs typeface="Calibri"/>
              </a:rPr>
              <a:t>stakeholders  Different </a:t>
            </a:r>
            <a:r>
              <a:rPr dirty="0" sz="2400" spc="-5">
                <a:latin typeface="Calibri"/>
                <a:cs typeface="Calibri"/>
              </a:rPr>
              <a:t>access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information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088" y="5187696"/>
            <a:ext cx="2365248" cy="1350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087354" y="6466738"/>
            <a:ext cx="1911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2023" rIns="0" bIns="0" rtlCol="0" vert="horz">
            <a:spAutoFit/>
          </a:bodyPr>
          <a:lstStyle/>
          <a:p>
            <a:pPr marL="12700">
              <a:lnSpc>
                <a:spcPts val="3650"/>
              </a:lnSpc>
            </a:pPr>
            <a:r>
              <a:rPr dirty="0" sz="3200" spc="-20"/>
              <a:t>Possible Configurations</a:t>
            </a:r>
            <a:r>
              <a:rPr dirty="0" sz="3200" spc="185"/>
              <a:t> </a:t>
            </a:r>
            <a:r>
              <a:rPr dirty="0" sz="3200" spc="-10"/>
              <a:t>of</a:t>
            </a:r>
            <a:endParaRPr sz="3200"/>
          </a:p>
          <a:p>
            <a:pPr marL="12700">
              <a:lnSpc>
                <a:spcPts val="3650"/>
              </a:lnSpc>
            </a:pPr>
            <a:r>
              <a:rPr dirty="0" sz="3200" spc="-20"/>
              <a:t>Strategy </a:t>
            </a:r>
            <a:r>
              <a:rPr dirty="0" sz="3200" spc="-15"/>
              <a:t>Development</a:t>
            </a:r>
            <a:r>
              <a:rPr dirty="0" sz="3200" spc="65"/>
              <a:t> </a:t>
            </a:r>
            <a:r>
              <a:rPr dirty="0" sz="3200" spc="-20"/>
              <a:t>Processes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819400" y="2209800"/>
            <a:ext cx="23622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25267" y="3160776"/>
            <a:ext cx="1950720" cy="76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Planning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10">
                <a:latin typeface="Calibri"/>
                <a:cs typeface="Calibri"/>
              </a:rPr>
              <a:t>c</a:t>
            </a:r>
            <a:r>
              <a:rPr dirty="0" sz="2400" spc="-25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em</a:t>
            </a:r>
            <a:r>
              <a:rPr dirty="0" sz="2400" spc="10">
                <a:latin typeface="Calibri"/>
                <a:cs typeface="Calibri"/>
              </a:rPr>
              <a:t>e</a:t>
            </a:r>
            <a:r>
              <a:rPr dirty="0" sz="2400" spc="-15">
                <a:latin typeface="Calibri"/>
                <a:cs typeface="Calibri"/>
              </a:rPr>
              <a:t>nt</a:t>
            </a:r>
            <a:r>
              <a:rPr dirty="0" sz="2400">
                <a:latin typeface="Calibri"/>
                <a:cs typeface="Calibri"/>
              </a:rPr>
              <a:t>alism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00" y="2209800"/>
            <a:ext cx="23622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650229" y="2977896"/>
            <a:ext cx="1518285" cy="1125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10">
                <a:latin typeface="Calibri"/>
                <a:cs typeface="Calibri"/>
              </a:rPr>
              <a:t>c</a:t>
            </a:r>
            <a:r>
              <a:rPr dirty="0" sz="2400" spc="-25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em</a:t>
            </a:r>
            <a:r>
              <a:rPr dirty="0" sz="2400" spc="10">
                <a:latin typeface="Calibri"/>
                <a:cs typeface="Calibri"/>
              </a:rPr>
              <a:t>e</a:t>
            </a:r>
            <a:r>
              <a:rPr dirty="0" sz="2400" spc="-15">
                <a:latin typeface="Calibri"/>
                <a:cs typeface="Calibri"/>
              </a:rPr>
              <a:t>nt</a:t>
            </a:r>
            <a:r>
              <a:rPr dirty="0" sz="2400">
                <a:latin typeface="Calibri"/>
                <a:cs typeface="Calibri"/>
              </a:rPr>
              <a:t>al  </a:t>
            </a:r>
            <a:r>
              <a:rPr dirty="0" sz="2400" spc="-5">
                <a:latin typeface="Calibri"/>
                <a:cs typeface="Calibri"/>
              </a:rPr>
              <a:t>Cultural  </a:t>
            </a:r>
            <a:r>
              <a:rPr dirty="0" sz="2400" spc="-10">
                <a:latin typeface="Calibri"/>
                <a:cs typeface="Calibri"/>
              </a:rPr>
              <a:t>Political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96200" y="2133600"/>
            <a:ext cx="2362200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326881" y="3084576"/>
            <a:ext cx="1099185" cy="76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Imposed</a:t>
            </a:r>
            <a:endParaRPr sz="240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Political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578358"/>
            <a:ext cx="5050790" cy="842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190"/>
              </a:lnSpc>
            </a:pPr>
            <a:r>
              <a:rPr dirty="0" sz="2800" b="0">
                <a:latin typeface="Calibri Light"/>
                <a:cs typeface="Calibri Light"/>
              </a:rPr>
              <a:t>Exhibit 11.5 </a:t>
            </a:r>
            <a:r>
              <a:rPr dirty="0" sz="2800" spc="-5" b="0">
                <a:latin typeface="Calibri Light"/>
                <a:cs typeface="Calibri Light"/>
              </a:rPr>
              <a:t>Managers’</a:t>
            </a:r>
            <a:r>
              <a:rPr dirty="0" sz="2800" spc="-110" b="0">
                <a:latin typeface="Calibri Light"/>
                <a:cs typeface="Calibri Light"/>
              </a:rPr>
              <a:t> </a:t>
            </a:r>
            <a:r>
              <a:rPr dirty="0" sz="2800" spc="-15" b="0">
                <a:latin typeface="Calibri Light"/>
                <a:cs typeface="Calibri Light"/>
              </a:rPr>
              <a:t>Perceptions</a:t>
            </a:r>
            <a:endParaRPr sz="2800">
              <a:latin typeface="Calibri Light"/>
              <a:cs typeface="Calibri Light"/>
            </a:endParaRPr>
          </a:p>
          <a:p>
            <a:pPr marL="12700">
              <a:lnSpc>
                <a:spcPts val="3190"/>
              </a:lnSpc>
            </a:pPr>
            <a:r>
              <a:rPr dirty="0" sz="2800" b="0">
                <a:latin typeface="Calibri Light"/>
                <a:cs typeface="Calibri Light"/>
              </a:rPr>
              <a:t>of </a:t>
            </a:r>
            <a:r>
              <a:rPr dirty="0" sz="2800" spc="-15" b="0">
                <a:latin typeface="Calibri Light"/>
                <a:cs typeface="Calibri Light"/>
              </a:rPr>
              <a:t>Strategy </a:t>
            </a:r>
            <a:r>
              <a:rPr dirty="0" sz="2800" spc="-5" b="0">
                <a:latin typeface="Calibri Light"/>
                <a:cs typeface="Calibri Light"/>
              </a:rPr>
              <a:t>Development</a:t>
            </a:r>
            <a:r>
              <a:rPr dirty="0" sz="2800" spc="-120" b="0">
                <a:latin typeface="Calibri Light"/>
                <a:cs typeface="Calibri Light"/>
              </a:rPr>
              <a:t> </a:t>
            </a:r>
            <a:r>
              <a:rPr dirty="0" sz="2800" spc="-10" b="0">
                <a:latin typeface="Calibri Light"/>
                <a:cs typeface="Calibri Light"/>
              </a:rPr>
              <a:t>Processes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2133600"/>
            <a:ext cx="77724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2023" rIns="0" bIns="0" rtlCol="0" vert="horz">
            <a:spAutoFit/>
          </a:bodyPr>
          <a:lstStyle/>
          <a:p>
            <a:pPr marL="12700">
              <a:lnSpc>
                <a:spcPts val="3650"/>
              </a:lnSpc>
            </a:pPr>
            <a:r>
              <a:rPr dirty="0" sz="3200" spc="-10"/>
              <a:t>Exhibit 11.6</a:t>
            </a:r>
            <a:r>
              <a:rPr dirty="0" sz="3200" spc="35"/>
              <a:t> </a:t>
            </a:r>
            <a:r>
              <a:rPr dirty="0" sz="3200" spc="-20"/>
              <a:t>Strategy</a:t>
            </a:r>
            <a:endParaRPr sz="3200"/>
          </a:p>
          <a:p>
            <a:pPr marL="12700">
              <a:lnSpc>
                <a:spcPts val="3650"/>
              </a:lnSpc>
            </a:pPr>
            <a:r>
              <a:rPr dirty="0" sz="3200" spc="-15"/>
              <a:t>Development</a:t>
            </a:r>
            <a:r>
              <a:rPr dirty="0" sz="3200" spc="-10"/>
              <a:t> </a:t>
            </a:r>
            <a:r>
              <a:rPr dirty="0" sz="3200" spc="-25"/>
              <a:t>Routes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183123" y="1906523"/>
            <a:ext cx="243840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83123" y="1906523"/>
            <a:ext cx="2438400" cy="1219200"/>
          </a:xfrm>
          <a:custGeom>
            <a:avLst/>
            <a:gdLst/>
            <a:ahLst/>
            <a:cxnLst/>
            <a:rect l="l" t="t" r="r" b="b"/>
            <a:pathLst>
              <a:path w="2438400" h="1219200">
                <a:moveTo>
                  <a:pt x="0" y="609600"/>
                </a:moveTo>
                <a:lnTo>
                  <a:pt x="6294" y="547271"/>
                </a:lnTo>
                <a:lnTo>
                  <a:pt x="24769" y="486743"/>
                </a:lnTo>
                <a:lnTo>
                  <a:pt x="54812" y="428322"/>
                </a:lnTo>
                <a:lnTo>
                  <a:pt x="95809" y="372314"/>
                </a:lnTo>
                <a:lnTo>
                  <a:pt x="147149" y="319026"/>
                </a:lnTo>
                <a:lnTo>
                  <a:pt x="176505" y="293498"/>
                </a:lnTo>
                <a:lnTo>
                  <a:pt x="208217" y="268764"/>
                </a:lnTo>
                <a:lnTo>
                  <a:pt x="242209" y="244864"/>
                </a:lnTo>
                <a:lnTo>
                  <a:pt x="278403" y="221836"/>
                </a:lnTo>
                <a:lnTo>
                  <a:pt x="316723" y="199717"/>
                </a:lnTo>
                <a:lnTo>
                  <a:pt x="357092" y="178546"/>
                </a:lnTo>
                <a:lnTo>
                  <a:pt x="399434" y="158361"/>
                </a:lnTo>
                <a:lnTo>
                  <a:pt x="443672" y="139201"/>
                </a:lnTo>
                <a:lnTo>
                  <a:pt x="489729" y="121104"/>
                </a:lnTo>
                <a:lnTo>
                  <a:pt x="537529" y="104108"/>
                </a:lnTo>
                <a:lnTo>
                  <a:pt x="586996" y="88252"/>
                </a:lnTo>
                <a:lnTo>
                  <a:pt x="638053" y="73574"/>
                </a:lnTo>
                <a:lnTo>
                  <a:pt x="690622" y="60112"/>
                </a:lnTo>
                <a:lnTo>
                  <a:pt x="744628" y="47904"/>
                </a:lnTo>
                <a:lnTo>
                  <a:pt x="799994" y="36989"/>
                </a:lnTo>
                <a:lnTo>
                  <a:pt x="856644" y="27406"/>
                </a:lnTo>
                <a:lnTo>
                  <a:pt x="914500" y="19191"/>
                </a:lnTo>
                <a:lnTo>
                  <a:pt x="973486" y="12384"/>
                </a:lnTo>
                <a:lnTo>
                  <a:pt x="1033525" y="7023"/>
                </a:lnTo>
                <a:lnTo>
                  <a:pt x="1094542" y="3147"/>
                </a:lnTo>
                <a:lnTo>
                  <a:pt x="1156459" y="793"/>
                </a:lnTo>
                <a:lnTo>
                  <a:pt x="1219200" y="0"/>
                </a:lnTo>
                <a:lnTo>
                  <a:pt x="1281940" y="793"/>
                </a:lnTo>
                <a:lnTo>
                  <a:pt x="1343857" y="3147"/>
                </a:lnTo>
                <a:lnTo>
                  <a:pt x="1404874" y="7023"/>
                </a:lnTo>
                <a:lnTo>
                  <a:pt x="1464913" y="12384"/>
                </a:lnTo>
                <a:lnTo>
                  <a:pt x="1523899" y="19191"/>
                </a:lnTo>
                <a:lnTo>
                  <a:pt x="1581755" y="27406"/>
                </a:lnTo>
                <a:lnTo>
                  <a:pt x="1638405" y="36989"/>
                </a:lnTo>
                <a:lnTo>
                  <a:pt x="1693771" y="47904"/>
                </a:lnTo>
                <a:lnTo>
                  <a:pt x="1747777" y="60112"/>
                </a:lnTo>
                <a:lnTo>
                  <a:pt x="1800346" y="73574"/>
                </a:lnTo>
                <a:lnTo>
                  <a:pt x="1851403" y="88252"/>
                </a:lnTo>
                <a:lnTo>
                  <a:pt x="1900870" y="104108"/>
                </a:lnTo>
                <a:lnTo>
                  <a:pt x="1948670" y="121104"/>
                </a:lnTo>
                <a:lnTo>
                  <a:pt x="1994727" y="139201"/>
                </a:lnTo>
                <a:lnTo>
                  <a:pt x="2038965" y="158361"/>
                </a:lnTo>
                <a:lnTo>
                  <a:pt x="2081307" y="178546"/>
                </a:lnTo>
                <a:lnTo>
                  <a:pt x="2121676" y="199717"/>
                </a:lnTo>
                <a:lnTo>
                  <a:pt x="2159996" y="221836"/>
                </a:lnTo>
                <a:lnTo>
                  <a:pt x="2196190" y="244864"/>
                </a:lnTo>
                <a:lnTo>
                  <a:pt x="2230182" y="268764"/>
                </a:lnTo>
                <a:lnTo>
                  <a:pt x="2261894" y="293498"/>
                </a:lnTo>
                <a:lnTo>
                  <a:pt x="2291250" y="319026"/>
                </a:lnTo>
                <a:lnTo>
                  <a:pt x="2342590" y="372314"/>
                </a:lnTo>
                <a:lnTo>
                  <a:pt x="2383587" y="428322"/>
                </a:lnTo>
                <a:lnTo>
                  <a:pt x="2413630" y="486743"/>
                </a:lnTo>
                <a:lnTo>
                  <a:pt x="2432105" y="547271"/>
                </a:lnTo>
                <a:lnTo>
                  <a:pt x="2438400" y="609600"/>
                </a:lnTo>
                <a:lnTo>
                  <a:pt x="2436813" y="640970"/>
                </a:lnTo>
                <a:lnTo>
                  <a:pt x="2424352" y="702437"/>
                </a:lnTo>
                <a:lnTo>
                  <a:pt x="2400016" y="761949"/>
                </a:lnTo>
                <a:lnTo>
                  <a:pt x="2364420" y="819202"/>
                </a:lnTo>
                <a:lnTo>
                  <a:pt x="2318175" y="873888"/>
                </a:lnTo>
                <a:lnTo>
                  <a:pt x="2261894" y="925701"/>
                </a:lnTo>
                <a:lnTo>
                  <a:pt x="2230182" y="950435"/>
                </a:lnTo>
                <a:lnTo>
                  <a:pt x="2196190" y="974335"/>
                </a:lnTo>
                <a:lnTo>
                  <a:pt x="2159996" y="997363"/>
                </a:lnTo>
                <a:lnTo>
                  <a:pt x="2121676" y="1019482"/>
                </a:lnTo>
                <a:lnTo>
                  <a:pt x="2081307" y="1040653"/>
                </a:lnTo>
                <a:lnTo>
                  <a:pt x="2038965" y="1060838"/>
                </a:lnTo>
                <a:lnTo>
                  <a:pt x="1994727" y="1079998"/>
                </a:lnTo>
                <a:lnTo>
                  <a:pt x="1948670" y="1098095"/>
                </a:lnTo>
                <a:lnTo>
                  <a:pt x="1900870" y="1115091"/>
                </a:lnTo>
                <a:lnTo>
                  <a:pt x="1851403" y="1130947"/>
                </a:lnTo>
                <a:lnTo>
                  <a:pt x="1800346" y="1145625"/>
                </a:lnTo>
                <a:lnTo>
                  <a:pt x="1747777" y="1159087"/>
                </a:lnTo>
                <a:lnTo>
                  <a:pt x="1693771" y="1171295"/>
                </a:lnTo>
                <a:lnTo>
                  <a:pt x="1638405" y="1182210"/>
                </a:lnTo>
                <a:lnTo>
                  <a:pt x="1581755" y="1191793"/>
                </a:lnTo>
                <a:lnTo>
                  <a:pt x="1523899" y="1200008"/>
                </a:lnTo>
                <a:lnTo>
                  <a:pt x="1464913" y="1206815"/>
                </a:lnTo>
                <a:lnTo>
                  <a:pt x="1404874" y="1212176"/>
                </a:lnTo>
                <a:lnTo>
                  <a:pt x="1343857" y="1216052"/>
                </a:lnTo>
                <a:lnTo>
                  <a:pt x="1281940" y="1218406"/>
                </a:lnTo>
                <a:lnTo>
                  <a:pt x="1219200" y="1219200"/>
                </a:lnTo>
                <a:lnTo>
                  <a:pt x="1156459" y="1218406"/>
                </a:lnTo>
                <a:lnTo>
                  <a:pt x="1094542" y="1216052"/>
                </a:lnTo>
                <a:lnTo>
                  <a:pt x="1033525" y="1212176"/>
                </a:lnTo>
                <a:lnTo>
                  <a:pt x="973486" y="1206815"/>
                </a:lnTo>
                <a:lnTo>
                  <a:pt x="914500" y="1200008"/>
                </a:lnTo>
                <a:lnTo>
                  <a:pt x="856644" y="1191793"/>
                </a:lnTo>
                <a:lnTo>
                  <a:pt x="799994" y="1182210"/>
                </a:lnTo>
                <a:lnTo>
                  <a:pt x="744628" y="1171295"/>
                </a:lnTo>
                <a:lnTo>
                  <a:pt x="690622" y="1159087"/>
                </a:lnTo>
                <a:lnTo>
                  <a:pt x="638053" y="1145625"/>
                </a:lnTo>
                <a:lnTo>
                  <a:pt x="586996" y="1130947"/>
                </a:lnTo>
                <a:lnTo>
                  <a:pt x="537529" y="1115091"/>
                </a:lnTo>
                <a:lnTo>
                  <a:pt x="489729" y="1098095"/>
                </a:lnTo>
                <a:lnTo>
                  <a:pt x="443672" y="1079998"/>
                </a:lnTo>
                <a:lnTo>
                  <a:pt x="399434" y="1060838"/>
                </a:lnTo>
                <a:lnTo>
                  <a:pt x="357092" y="1040653"/>
                </a:lnTo>
                <a:lnTo>
                  <a:pt x="316723" y="1019482"/>
                </a:lnTo>
                <a:lnTo>
                  <a:pt x="278403" y="997363"/>
                </a:lnTo>
                <a:lnTo>
                  <a:pt x="242209" y="974335"/>
                </a:lnTo>
                <a:lnTo>
                  <a:pt x="208217" y="950435"/>
                </a:lnTo>
                <a:lnTo>
                  <a:pt x="176505" y="925701"/>
                </a:lnTo>
                <a:lnTo>
                  <a:pt x="147149" y="900173"/>
                </a:lnTo>
                <a:lnTo>
                  <a:pt x="95809" y="846885"/>
                </a:lnTo>
                <a:lnTo>
                  <a:pt x="54812" y="790877"/>
                </a:lnTo>
                <a:lnTo>
                  <a:pt x="24769" y="732456"/>
                </a:lnTo>
                <a:lnTo>
                  <a:pt x="6294" y="671928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CC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860541" y="2194814"/>
            <a:ext cx="1018540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spc="-20">
                <a:latin typeface="Calibri"/>
                <a:cs typeface="Calibri"/>
              </a:rPr>
              <a:t>Emergent</a:t>
            </a:r>
            <a:endParaRPr sz="2000">
              <a:latin typeface="Calibri"/>
              <a:cs typeface="Calibri"/>
            </a:endParaRPr>
          </a:p>
          <a:p>
            <a:pPr algn="ctr" marL="60960">
              <a:lnSpc>
                <a:spcPct val="100000"/>
              </a:lnSpc>
            </a:pPr>
            <a:r>
              <a:rPr dirty="0" sz="2000" spc="-20">
                <a:latin typeface="Calibri"/>
                <a:cs typeface="Calibri"/>
              </a:rPr>
              <a:t>strategy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1523" y="3201923"/>
            <a:ext cx="24384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21523" y="3201923"/>
            <a:ext cx="2438400" cy="1219200"/>
          </a:xfrm>
          <a:custGeom>
            <a:avLst/>
            <a:gdLst/>
            <a:ahLst/>
            <a:cxnLst/>
            <a:rect l="l" t="t" r="r" b="b"/>
            <a:pathLst>
              <a:path w="2438400" h="1219200">
                <a:moveTo>
                  <a:pt x="0" y="609600"/>
                </a:moveTo>
                <a:lnTo>
                  <a:pt x="6294" y="547271"/>
                </a:lnTo>
                <a:lnTo>
                  <a:pt x="24769" y="486743"/>
                </a:lnTo>
                <a:lnTo>
                  <a:pt x="54812" y="428322"/>
                </a:lnTo>
                <a:lnTo>
                  <a:pt x="95809" y="372314"/>
                </a:lnTo>
                <a:lnTo>
                  <a:pt x="147149" y="319026"/>
                </a:lnTo>
                <a:lnTo>
                  <a:pt x="176505" y="293498"/>
                </a:lnTo>
                <a:lnTo>
                  <a:pt x="208217" y="268764"/>
                </a:lnTo>
                <a:lnTo>
                  <a:pt x="242209" y="244864"/>
                </a:lnTo>
                <a:lnTo>
                  <a:pt x="278403" y="221836"/>
                </a:lnTo>
                <a:lnTo>
                  <a:pt x="316723" y="199717"/>
                </a:lnTo>
                <a:lnTo>
                  <a:pt x="357092" y="178546"/>
                </a:lnTo>
                <a:lnTo>
                  <a:pt x="399434" y="158361"/>
                </a:lnTo>
                <a:lnTo>
                  <a:pt x="443672" y="139201"/>
                </a:lnTo>
                <a:lnTo>
                  <a:pt x="489729" y="121104"/>
                </a:lnTo>
                <a:lnTo>
                  <a:pt x="537529" y="104108"/>
                </a:lnTo>
                <a:lnTo>
                  <a:pt x="586996" y="88252"/>
                </a:lnTo>
                <a:lnTo>
                  <a:pt x="638053" y="73574"/>
                </a:lnTo>
                <a:lnTo>
                  <a:pt x="690622" y="60112"/>
                </a:lnTo>
                <a:lnTo>
                  <a:pt x="744628" y="47904"/>
                </a:lnTo>
                <a:lnTo>
                  <a:pt x="799994" y="36989"/>
                </a:lnTo>
                <a:lnTo>
                  <a:pt x="856644" y="27406"/>
                </a:lnTo>
                <a:lnTo>
                  <a:pt x="914500" y="19191"/>
                </a:lnTo>
                <a:lnTo>
                  <a:pt x="973486" y="12384"/>
                </a:lnTo>
                <a:lnTo>
                  <a:pt x="1033525" y="7023"/>
                </a:lnTo>
                <a:lnTo>
                  <a:pt x="1094542" y="3147"/>
                </a:lnTo>
                <a:lnTo>
                  <a:pt x="1156459" y="793"/>
                </a:lnTo>
                <a:lnTo>
                  <a:pt x="1219200" y="0"/>
                </a:lnTo>
                <a:lnTo>
                  <a:pt x="1281940" y="793"/>
                </a:lnTo>
                <a:lnTo>
                  <a:pt x="1343857" y="3147"/>
                </a:lnTo>
                <a:lnTo>
                  <a:pt x="1404874" y="7023"/>
                </a:lnTo>
                <a:lnTo>
                  <a:pt x="1464913" y="12384"/>
                </a:lnTo>
                <a:lnTo>
                  <a:pt x="1523899" y="19191"/>
                </a:lnTo>
                <a:lnTo>
                  <a:pt x="1581755" y="27406"/>
                </a:lnTo>
                <a:lnTo>
                  <a:pt x="1638405" y="36989"/>
                </a:lnTo>
                <a:lnTo>
                  <a:pt x="1693771" y="47904"/>
                </a:lnTo>
                <a:lnTo>
                  <a:pt x="1747777" y="60112"/>
                </a:lnTo>
                <a:lnTo>
                  <a:pt x="1800346" y="73574"/>
                </a:lnTo>
                <a:lnTo>
                  <a:pt x="1851403" y="88252"/>
                </a:lnTo>
                <a:lnTo>
                  <a:pt x="1900870" y="104108"/>
                </a:lnTo>
                <a:lnTo>
                  <a:pt x="1948670" y="121104"/>
                </a:lnTo>
                <a:lnTo>
                  <a:pt x="1994727" y="139201"/>
                </a:lnTo>
                <a:lnTo>
                  <a:pt x="2038965" y="158361"/>
                </a:lnTo>
                <a:lnTo>
                  <a:pt x="2081307" y="178546"/>
                </a:lnTo>
                <a:lnTo>
                  <a:pt x="2121676" y="199717"/>
                </a:lnTo>
                <a:lnTo>
                  <a:pt x="2159996" y="221836"/>
                </a:lnTo>
                <a:lnTo>
                  <a:pt x="2196190" y="244864"/>
                </a:lnTo>
                <a:lnTo>
                  <a:pt x="2230182" y="268764"/>
                </a:lnTo>
                <a:lnTo>
                  <a:pt x="2261894" y="293498"/>
                </a:lnTo>
                <a:lnTo>
                  <a:pt x="2291250" y="319026"/>
                </a:lnTo>
                <a:lnTo>
                  <a:pt x="2342590" y="372314"/>
                </a:lnTo>
                <a:lnTo>
                  <a:pt x="2383587" y="428322"/>
                </a:lnTo>
                <a:lnTo>
                  <a:pt x="2413630" y="486743"/>
                </a:lnTo>
                <a:lnTo>
                  <a:pt x="2432105" y="547271"/>
                </a:lnTo>
                <a:lnTo>
                  <a:pt x="2438400" y="609600"/>
                </a:lnTo>
                <a:lnTo>
                  <a:pt x="2436813" y="640970"/>
                </a:lnTo>
                <a:lnTo>
                  <a:pt x="2424352" y="702437"/>
                </a:lnTo>
                <a:lnTo>
                  <a:pt x="2400016" y="761949"/>
                </a:lnTo>
                <a:lnTo>
                  <a:pt x="2364420" y="819202"/>
                </a:lnTo>
                <a:lnTo>
                  <a:pt x="2318175" y="873888"/>
                </a:lnTo>
                <a:lnTo>
                  <a:pt x="2261894" y="925701"/>
                </a:lnTo>
                <a:lnTo>
                  <a:pt x="2230182" y="950435"/>
                </a:lnTo>
                <a:lnTo>
                  <a:pt x="2196190" y="974335"/>
                </a:lnTo>
                <a:lnTo>
                  <a:pt x="2159996" y="997363"/>
                </a:lnTo>
                <a:lnTo>
                  <a:pt x="2121676" y="1019482"/>
                </a:lnTo>
                <a:lnTo>
                  <a:pt x="2081307" y="1040653"/>
                </a:lnTo>
                <a:lnTo>
                  <a:pt x="2038965" y="1060838"/>
                </a:lnTo>
                <a:lnTo>
                  <a:pt x="1994727" y="1079998"/>
                </a:lnTo>
                <a:lnTo>
                  <a:pt x="1948670" y="1098095"/>
                </a:lnTo>
                <a:lnTo>
                  <a:pt x="1900870" y="1115091"/>
                </a:lnTo>
                <a:lnTo>
                  <a:pt x="1851403" y="1130947"/>
                </a:lnTo>
                <a:lnTo>
                  <a:pt x="1800346" y="1145625"/>
                </a:lnTo>
                <a:lnTo>
                  <a:pt x="1747777" y="1159087"/>
                </a:lnTo>
                <a:lnTo>
                  <a:pt x="1693771" y="1171295"/>
                </a:lnTo>
                <a:lnTo>
                  <a:pt x="1638405" y="1182210"/>
                </a:lnTo>
                <a:lnTo>
                  <a:pt x="1581755" y="1191793"/>
                </a:lnTo>
                <a:lnTo>
                  <a:pt x="1523899" y="1200008"/>
                </a:lnTo>
                <a:lnTo>
                  <a:pt x="1464913" y="1206815"/>
                </a:lnTo>
                <a:lnTo>
                  <a:pt x="1404874" y="1212176"/>
                </a:lnTo>
                <a:lnTo>
                  <a:pt x="1343857" y="1216052"/>
                </a:lnTo>
                <a:lnTo>
                  <a:pt x="1281940" y="1218406"/>
                </a:lnTo>
                <a:lnTo>
                  <a:pt x="1219200" y="1219200"/>
                </a:lnTo>
                <a:lnTo>
                  <a:pt x="1156459" y="1218406"/>
                </a:lnTo>
                <a:lnTo>
                  <a:pt x="1094542" y="1216052"/>
                </a:lnTo>
                <a:lnTo>
                  <a:pt x="1033525" y="1212176"/>
                </a:lnTo>
                <a:lnTo>
                  <a:pt x="973486" y="1206815"/>
                </a:lnTo>
                <a:lnTo>
                  <a:pt x="914500" y="1200008"/>
                </a:lnTo>
                <a:lnTo>
                  <a:pt x="856644" y="1191793"/>
                </a:lnTo>
                <a:lnTo>
                  <a:pt x="799994" y="1182210"/>
                </a:lnTo>
                <a:lnTo>
                  <a:pt x="744628" y="1171295"/>
                </a:lnTo>
                <a:lnTo>
                  <a:pt x="690622" y="1159087"/>
                </a:lnTo>
                <a:lnTo>
                  <a:pt x="638053" y="1145625"/>
                </a:lnTo>
                <a:lnTo>
                  <a:pt x="586996" y="1130947"/>
                </a:lnTo>
                <a:lnTo>
                  <a:pt x="537529" y="1115091"/>
                </a:lnTo>
                <a:lnTo>
                  <a:pt x="489729" y="1098095"/>
                </a:lnTo>
                <a:lnTo>
                  <a:pt x="443672" y="1079998"/>
                </a:lnTo>
                <a:lnTo>
                  <a:pt x="399434" y="1060838"/>
                </a:lnTo>
                <a:lnTo>
                  <a:pt x="357092" y="1040653"/>
                </a:lnTo>
                <a:lnTo>
                  <a:pt x="316723" y="1019482"/>
                </a:lnTo>
                <a:lnTo>
                  <a:pt x="278403" y="997363"/>
                </a:lnTo>
                <a:lnTo>
                  <a:pt x="242209" y="974335"/>
                </a:lnTo>
                <a:lnTo>
                  <a:pt x="208217" y="950435"/>
                </a:lnTo>
                <a:lnTo>
                  <a:pt x="176505" y="925701"/>
                </a:lnTo>
                <a:lnTo>
                  <a:pt x="147149" y="900173"/>
                </a:lnTo>
                <a:lnTo>
                  <a:pt x="95809" y="846885"/>
                </a:lnTo>
                <a:lnTo>
                  <a:pt x="54812" y="790877"/>
                </a:lnTo>
                <a:lnTo>
                  <a:pt x="24769" y="732456"/>
                </a:lnTo>
                <a:lnTo>
                  <a:pt x="6294" y="671928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CC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400033" y="3490721"/>
            <a:ext cx="877569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latin typeface="Calibri"/>
                <a:cs typeface="Calibri"/>
              </a:rPr>
              <a:t>Realised</a:t>
            </a:r>
            <a:endParaRPr sz="2000">
              <a:latin typeface="Calibri"/>
              <a:cs typeface="Calibri"/>
            </a:endParaRPr>
          </a:p>
          <a:p>
            <a:pPr marL="27940">
              <a:lnSpc>
                <a:spcPct val="100000"/>
              </a:lnSpc>
            </a:pPr>
            <a:r>
              <a:rPr dirty="0" sz="2000" spc="-20">
                <a:latin typeface="Calibri"/>
                <a:cs typeface="Calibri"/>
              </a:rPr>
              <a:t>strategy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44723" y="3201923"/>
            <a:ext cx="24384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4723" y="3201923"/>
            <a:ext cx="2438400" cy="1219200"/>
          </a:xfrm>
          <a:custGeom>
            <a:avLst/>
            <a:gdLst/>
            <a:ahLst/>
            <a:cxnLst/>
            <a:rect l="l" t="t" r="r" b="b"/>
            <a:pathLst>
              <a:path w="2438400" h="1219200">
                <a:moveTo>
                  <a:pt x="0" y="609600"/>
                </a:moveTo>
                <a:lnTo>
                  <a:pt x="6294" y="547271"/>
                </a:lnTo>
                <a:lnTo>
                  <a:pt x="24769" y="486743"/>
                </a:lnTo>
                <a:lnTo>
                  <a:pt x="54812" y="428322"/>
                </a:lnTo>
                <a:lnTo>
                  <a:pt x="95809" y="372314"/>
                </a:lnTo>
                <a:lnTo>
                  <a:pt x="147149" y="319026"/>
                </a:lnTo>
                <a:lnTo>
                  <a:pt x="176505" y="293498"/>
                </a:lnTo>
                <a:lnTo>
                  <a:pt x="208217" y="268764"/>
                </a:lnTo>
                <a:lnTo>
                  <a:pt x="242209" y="244864"/>
                </a:lnTo>
                <a:lnTo>
                  <a:pt x="278403" y="221836"/>
                </a:lnTo>
                <a:lnTo>
                  <a:pt x="316723" y="199717"/>
                </a:lnTo>
                <a:lnTo>
                  <a:pt x="357092" y="178546"/>
                </a:lnTo>
                <a:lnTo>
                  <a:pt x="399434" y="158361"/>
                </a:lnTo>
                <a:lnTo>
                  <a:pt x="443672" y="139201"/>
                </a:lnTo>
                <a:lnTo>
                  <a:pt x="489729" y="121104"/>
                </a:lnTo>
                <a:lnTo>
                  <a:pt x="537529" y="104108"/>
                </a:lnTo>
                <a:lnTo>
                  <a:pt x="586996" y="88252"/>
                </a:lnTo>
                <a:lnTo>
                  <a:pt x="638053" y="73574"/>
                </a:lnTo>
                <a:lnTo>
                  <a:pt x="690622" y="60112"/>
                </a:lnTo>
                <a:lnTo>
                  <a:pt x="744628" y="47904"/>
                </a:lnTo>
                <a:lnTo>
                  <a:pt x="799994" y="36989"/>
                </a:lnTo>
                <a:lnTo>
                  <a:pt x="856644" y="27406"/>
                </a:lnTo>
                <a:lnTo>
                  <a:pt x="914500" y="19191"/>
                </a:lnTo>
                <a:lnTo>
                  <a:pt x="973486" y="12384"/>
                </a:lnTo>
                <a:lnTo>
                  <a:pt x="1033525" y="7023"/>
                </a:lnTo>
                <a:lnTo>
                  <a:pt x="1094542" y="3147"/>
                </a:lnTo>
                <a:lnTo>
                  <a:pt x="1156459" y="793"/>
                </a:lnTo>
                <a:lnTo>
                  <a:pt x="1219200" y="0"/>
                </a:lnTo>
                <a:lnTo>
                  <a:pt x="1281940" y="793"/>
                </a:lnTo>
                <a:lnTo>
                  <a:pt x="1343857" y="3147"/>
                </a:lnTo>
                <a:lnTo>
                  <a:pt x="1404874" y="7023"/>
                </a:lnTo>
                <a:lnTo>
                  <a:pt x="1464913" y="12384"/>
                </a:lnTo>
                <a:lnTo>
                  <a:pt x="1523899" y="19191"/>
                </a:lnTo>
                <a:lnTo>
                  <a:pt x="1581755" y="27406"/>
                </a:lnTo>
                <a:lnTo>
                  <a:pt x="1638405" y="36989"/>
                </a:lnTo>
                <a:lnTo>
                  <a:pt x="1693771" y="47904"/>
                </a:lnTo>
                <a:lnTo>
                  <a:pt x="1747777" y="60112"/>
                </a:lnTo>
                <a:lnTo>
                  <a:pt x="1800346" y="73574"/>
                </a:lnTo>
                <a:lnTo>
                  <a:pt x="1851403" y="88252"/>
                </a:lnTo>
                <a:lnTo>
                  <a:pt x="1900870" y="104108"/>
                </a:lnTo>
                <a:lnTo>
                  <a:pt x="1948670" y="121104"/>
                </a:lnTo>
                <a:lnTo>
                  <a:pt x="1994727" y="139201"/>
                </a:lnTo>
                <a:lnTo>
                  <a:pt x="2038965" y="158361"/>
                </a:lnTo>
                <a:lnTo>
                  <a:pt x="2081307" y="178546"/>
                </a:lnTo>
                <a:lnTo>
                  <a:pt x="2121676" y="199717"/>
                </a:lnTo>
                <a:lnTo>
                  <a:pt x="2159996" y="221836"/>
                </a:lnTo>
                <a:lnTo>
                  <a:pt x="2196190" y="244864"/>
                </a:lnTo>
                <a:lnTo>
                  <a:pt x="2230182" y="268764"/>
                </a:lnTo>
                <a:lnTo>
                  <a:pt x="2261894" y="293498"/>
                </a:lnTo>
                <a:lnTo>
                  <a:pt x="2291250" y="319026"/>
                </a:lnTo>
                <a:lnTo>
                  <a:pt x="2342590" y="372314"/>
                </a:lnTo>
                <a:lnTo>
                  <a:pt x="2383587" y="428322"/>
                </a:lnTo>
                <a:lnTo>
                  <a:pt x="2413630" y="486743"/>
                </a:lnTo>
                <a:lnTo>
                  <a:pt x="2432105" y="547271"/>
                </a:lnTo>
                <a:lnTo>
                  <a:pt x="2438400" y="609600"/>
                </a:lnTo>
                <a:lnTo>
                  <a:pt x="2436813" y="640970"/>
                </a:lnTo>
                <a:lnTo>
                  <a:pt x="2424352" y="702437"/>
                </a:lnTo>
                <a:lnTo>
                  <a:pt x="2400016" y="761949"/>
                </a:lnTo>
                <a:lnTo>
                  <a:pt x="2364420" y="819202"/>
                </a:lnTo>
                <a:lnTo>
                  <a:pt x="2318175" y="873888"/>
                </a:lnTo>
                <a:lnTo>
                  <a:pt x="2261894" y="925701"/>
                </a:lnTo>
                <a:lnTo>
                  <a:pt x="2230182" y="950435"/>
                </a:lnTo>
                <a:lnTo>
                  <a:pt x="2196190" y="974335"/>
                </a:lnTo>
                <a:lnTo>
                  <a:pt x="2159996" y="997363"/>
                </a:lnTo>
                <a:lnTo>
                  <a:pt x="2121676" y="1019482"/>
                </a:lnTo>
                <a:lnTo>
                  <a:pt x="2081307" y="1040653"/>
                </a:lnTo>
                <a:lnTo>
                  <a:pt x="2038965" y="1060838"/>
                </a:lnTo>
                <a:lnTo>
                  <a:pt x="1994727" y="1079998"/>
                </a:lnTo>
                <a:lnTo>
                  <a:pt x="1948670" y="1098095"/>
                </a:lnTo>
                <a:lnTo>
                  <a:pt x="1900870" y="1115091"/>
                </a:lnTo>
                <a:lnTo>
                  <a:pt x="1851403" y="1130947"/>
                </a:lnTo>
                <a:lnTo>
                  <a:pt x="1800346" y="1145625"/>
                </a:lnTo>
                <a:lnTo>
                  <a:pt x="1747777" y="1159087"/>
                </a:lnTo>
                <a:lnTo>
                  <a:pt x="1693771" y="1171295"/>
                </a:lnTo>
                <a:lnTo>
                  <a:pt x="1638405" y="1182210"/>
                </a:lnTo>
                <a:lnTo>
                  <a:pt x="1581755" y="1191793"/>
                </a:lnTo>
                <a:lnTo>
                  <a:pt x="1523899" y="1200008"/>
                </a:lnTo>
                <a:lnTo>
                  <a:pt x="1464913" y="1206815"/>
                </a:lnTo>
                <a:lnTo>
                  <a:pt x="1404874" y="1212176"/>
                </a:lnTo>
                <a:lnTo>
                  <a:pt x="1343857" y="1216052"/>
                </a:lnTo>
                <a:lnTo>
                  <a:pt x="1281940" y="1218406"/>
                </a:lnTo>
                <a:lnTo>
                  <a:pt x="1219200" y="1219200"/>
                </a:lnTo>
                <a:lnTo>
                  <a:pt x="1156459" y="1218406"/>
                </a:lnTo>
                <a:lnTo>
                  <a:pt x="1094542" y="1216052"/>
                </a:lnTo>
                <a:lnTo>
                  <a:pt x="1033525" y="1212176"/>
                </a:lnTo>
                <a:lnTo>
                  <a:pt x="973486" y="1206815"/>
                </a:lnTo>
                <a:lnTo>
                  <a:pt x="914500" y="1200008"/>
                </a:lnTo>
                <a:lnTo>
                  <a:pt x="856644" y="1191793"/>
                </a:lnTo>
                <a:lnTo>
                  <a:pt x="799994" y="1182210"/>
                </a:lnTo>
                <a:lnTo>
                  <a:pt x="744628" y="1171295"/>
                </a:lnTo>
                <a:lnTo>
                  <a:pt x="690622" y="1159087"/>
                </a:lnTo>
                <a:lnTo>
                  <a:pt x="638053" y="1145625"/>
                </a:lnTo>
                <a:lnTo>
                  <a:pt x="586996" y="1130947"/>
                </a:lnTo>
                <a:lnTo>
                  <a:pt x="537529" y="1115091"/>
                </a:lnTo>
                <a:lnTo>
                  <a:pt x="489729" y="1098095"/>
                </a:lnTo>
                <a:lnTo>
                  <a:pt x="443672" y="1079998"/>
                </a:lnTo>
                <a:lnTo>
                  <a:pt x="399434" y="1060838"/>
                </a:lnTo>
                <a:lnTo>
                  <a:pt x="357092" y="1040653"/>
                </a:lnTo>
                <a:lnTo>
                  <a:pt x="316723" y="1019482"/>
                </a:lnTo>
                <a:lnTo>
                  <a:pt x="278403" y="997363"/>
                </a:lnTo>
                <a:lnTo>
                  <a:pt x="242209" y="974335"/>
                </a:lnTo>
                <a:lnTo>
                  <a:pt x="208217" y="950435"/>
                </a:lnTo>
                <a:lnTo>
                  <a:pt x="176505" y="925701"/>
                </a:lnTo>
                <a:lnTo>
                  <a:pt x="147149" y="900173"/>
                </a:lnTo>
                <a:lnTo>
                  <a:pt x="95809" y="846885"/>
                </a:lnTo>
                <a:lnTo>
                  <a:pt x="54812" y="790877"/>
                </a:lnTo>
                <a:lnTo>
                  <a:pt x="24769" y="732456"/>
                </a:lnTo>
                <a:lnTo>
                  <a:pt x="6294" y="671928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CC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046222" y="3643121"/>
            <a:ext cx="1834514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Intended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strategy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59323" y="4725923"/>
            <a:ext cx="2438400" cy="121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59323" y="4725923"/>
            <a:ext cx="2438400" cy="1219200"/>
          </a:xfrm>
          <a:custGeom>
            <a:avLst/>
            <a:gdLst/>
            <a:ahLst/>
            <a:cxnLst/>
            <a:rect l="l" t="t" r="r" b="b"/>
            <a:pathLst>
              <a:path w="2438400" h="1219200">
                <a:moveTo>
                  <a:pt x="0" y="609600"/>
                </a:moveTo>
                <a:lnTo>
                  <a:pt x="6294" y="547271"/>
                </a:lnTo>
                <a:lnTo>
                  <a:pt x="24769" y="486743"/>
                </a:lnTo>
                <a:lnTo>
                  <a:pt x="54812" y="428322"/>
                </a:lnTo>
                <a:lnTo>
                  <a:pt x="95809" y="372314"/>
                </a:lnTo>
                <a:lnTo>
                  <a:pt x="147149" y="319026"/>
                </a:lnTo>
                <a:lnTo>
                  <a:pt x="176505" y="293498"/>
                </a:lnTo>
                <a:lnTo>
                  <a:pt x="208217" y="268764"/>
                </a:lnTo>
                <a:lnTo>
                  <a:pt x="242209" y="244864"/>
                </a:lnTo>
                <a:lnTo>
                  <a:pt x="278403" y="221836"/>
                </a:lnTo>
                <a:lnTo>
                  <a:pt x="316723" y="199717"/>
                </a:lnTo>
                <a:lnTo>
                  <a:pt x="357092" y="178546"/>
                </a:lnTo>
                <a:lnTo>
                  <a:pt x="399434" y="158361"/>
                </a:lnTo>
                <a:lnTo>
                  <a:pt x="443672" y="139201"/>
                </a:lnTo>
                <a:lnTo>
                  <a:pt x="489729" y="121104"/>
                </a:lnTo>
                <a:lnTo>
                  <a:pt x="537529" y="104108"/>
                </a:lnTo>
                <a:lnTo>
                  <a:pt x="586996" y="88252"/>
                </a:lnTo>
                <a:lnTo>
                  <a:pt x="638053" y="73574"/>
                </a:lnTo>
                <a:lnTo>
                  <a:pt x="690622" y="60112"/>
                </a:lnTo>
                <a:lnTo>
                  <a:pt x="744628" y="47904"/>
                </a:lnTo>
                <a:lnTo>
                  <a:pt x="799994" y="36989"/>
                </a:lnTo>
                <a:lnTo>
                  <a:pt x="856644" y="27406"/>
                </a:lnTo>
                <a:lnTo>
                  <a:pt x="914500" y="19191"/>
                </a:lnTo>
                <a:lnTo>
                  <a:pt x="973486" y="12384"/>
                </a:lnTo>
                <a:lnTo>
                  <a:pt x="1033525" y="7023"/>
                </a:lnTo>
                <a:lnTo>
                  <a:pt x="1094542" y="3147"/>
                </a:lnTo>
                <a:lnTo>
                  <a:pt x="1156459" y="793"/>
                </a:lnTo>
                <a:lnTo>
                  <a:pt x="1219200" y="0"/>
                </a:lnTo>
                <a:lnTo>
                  <a:pt x="1281940" y="793"/>
                </a:lnTo>
                <a:lnTo>
                  <a:pt x="1343857" y="3147"/>
                </a:lnTo>
                <a:lnTo>
                  <a:pt x="1404874" y="7023"/>
                </a:lnTo>
                <a:lnTo>
                  <a:pt x="1464913" y="12384"/>
                </a:lnTo>
                <a:lnTo>
                  <a:pt x="1523899" y="19191"/>
                </a:lnTo>
                <a:lnTo>
                  <a:pt x="1581755" y="27406"/>
                </a:lnTo>
                <a:lnTo>
                  <a:pt x="1638405" y="36989"/>
                </a:lnTo>
                <a:lnTo>
                  <a:pt x="1693771" y="47904"/>
                </a:lnTo>
                <a:lnTo>
                  <a:pt x="1747777" y="60112"/>
                </a:lnTo>
                <a:lnTo>
                  <a:pt x="1800346" y="73574"/>
                </a:lnTo>
                <a:lnTo>
                  <a:pt x="1851403" y="88252"/>
                </a:lnTo>
                <a:lnTo>
                  <a:pt x="1900870" y="104108"/>
                </a:lnTo>
                <a:lnTo>
                  <a:pt x="1948670" y="121104"/>
                </a:lnTo>
                <a:lnTo>
                  <a:pt x="1994727" y="139201"/>
                </a:lnTo>
                <a:lnTo>
                  <a:pt x="2038965" y="158361"/>
                </a:lnTo>
                <a:lnTo>
                  <a:pt x="2081307" y="178546"/>
                </a:lnTo>
                <a:lnTo>
                  <a:pt x="2121676" y="199717"/>
                </a:lnTo>
                <a:lnTo>
                  <a:pt x="2159996" y="221836"/>
                </a:lnTo>
                <a:lnTo>
                  <a:pt x="2196190" y="244864"/>
                </a:lnTo>
                <a:lnTo>
                  <a:pt x="2230182" y="268764"/>
                </a:lnTo>
                <a:lnTo>
                  <a:pt x="2261894" y="293498"/>
                </a:lnTo>
                <a:lnTo>
                  <a:pt x="2291250" y="319026"/>
                </a:lnTo>
                <a:lnTo>
                  <a:pt x="2342590" y="372314"/>
                </a:lnTo>
                <a:lnTo>
                  <a:pt x="2383587" y="428322"/>
                </a:lnTo>
                <a:lnTo>
                  <a:pt x="2413630" y="486743"/>
                </a:lnTo>
                <a:lnTo>
                  <a:pt x="2432105" y="547271"/>
                </a:lnTo>
                <a:lnTo>
                  <a:pt x="2438400" y="609600"/>
                </a:lnTo>
                <a:lnTo>
                  <a:pt x="2436813" y="640970"/>
                </a:lnTo>
                <a:lnTo>
                  <a:pt x="2424352" y="702437"/>
                </a:lnTo>
                <a:lnTo>
                  <a:pt x="2400016" y="761949"/>
                </a:lnTo>
                <a:lnTo>
                  <a:pt x="2364420" y="819202"/>
                </a:lnTo>
                <a:lnTo>
                  <a:pt x="2318175" y="873888"/>
                </a:lnTo>
                <a:lnTo>
                  <a:pt x="2261894" y="925701"/>
                </a:lnTo>
                <a:lnTo>
                  <a:pt x="2230182" y="950435"/>
                </a:lnTo>
                <a:lnTo>
                  <a:pt x="2196190" y="974335"/>
                </a:lnTo>
                <a:lnTo>
                  <a:pt x="2159996" y="997363"/>
                </a:lnTo>
                <a:lnTo>
                  <a:pt x="2121676" y="1019482"/>
                </a:lnTo>
                <a:lnTo>
                  <a:pt x="2081307" y="1040653"/>
                </a:lnTo>
                <a:lnTo>
                  <a:pt x="2038965" y="1060838"/>
                </a:lnTo>
                <a:lnTo>
                  <a:pt x="1994727" y="1079998"/>
                </a:lnTo>
                <a:lnTo>
                  <a:pt x="1948670" y="1098095"/>
                </a:lnTo>
                <a:lnTo>
                  <a:pt x="1900870" y="1115091"/>
                </a:lnTo>
                <a:lnTo>
                  <a:pt x="1851403" y="1130947"/>
                </a:lnTo>
                <a:lnTo>
                  <a:pt x="1800346" y="1145625"/>
                </a:lnTo>
                <a:lnTo>
                  <a:pt x="1747777" y="1159087"/>
                </a:lnTo>
                <a:lnTo>
                  <a:pt x="1693771" y="1171295"/>
                </a:lnTo>
                <a:lnTo>
                  <a:pt x="1638405" y="1182210"/>
                </a:lnTo>
                <a:lnTo>
                  <a:pt x="1581755" y="1191793"/>
                </a:lnTo>
                <a:lnTo>
                  <a:pt x="1523899" y="1200008"/>
                </a:lnTo>
                <a:lnTo>
                  <a:pt x="1464913" y="1206815"/>
                </a:lnTo>
                <a:lnTo>
                  <a:pt x="1404874" y="1212176"/>
                </a:lnTo>
                <a:lnTo>
                  <a:pt x="1343857" y="1216052"/>
                </a:lnTo>
                <a:lnTo>
                  <a:pt x="1281940" y="1218406"/>
                </a:lnTo>
                <a:lnTo>
                  <a:pt x="1219200" y="1219200"/>
                </a:lnTo>
                <a:lnTo>
                  <a:pt x="1156459" y="1218406"/>
                </a:lnTo>
                <a:lnTo>
                  <a:pt x="1094542" y="1216052"/>
                </a:lnTo>
                <a:lnTo>
                  <a:pt x="1033525" y="1212176"/>
                </a:lnTo>
                <a:lnTo>
                  <a:pt x="973486" y="1206815"/>
                </a:lnTo>
                <a:lnTo>
                  <a:pt x="914500" y="1200008"/>
                </a:lnTo>
                <a:lnTo>
                  <a:pt x="856644" y="1191793"/>
                </a:lnTo>
                <a:lnTo>
                  <a:pt x="799994" y="1182210"/>
                </a:lnTo>
                <a:lnTo>
                  <a:pt x="744628" y="1171295"/>
                </a:lnTo>
                <a:lnTo>
                  <a:pt x="690622" y="1159087"/>
                </a:lnTo>
                <a:lnTo>
                  <a:pt x="638053" y="1145625"/>
                </a:lnTo>
                <a:lnTo>
                  <a:pt x="586996" y="1130947"/>
                </a:lnTo>
                <a:lnTo>
                  <a:pt x="537529" y="1115091"/>
                </a:lnTo>
                <a:lnTo>
                  <a:pt x="489729" y="1098095"/>
                </a:lnTo>
                <a:lnTo>
                  <a:pt x="443672" y="1079998"/>
                </a:lnTo>
                <a:lnTo>
                  <a:pt x="399434" y="1060838"/>
                </a:lnTo>
                <a:lnTo>
                  <a:pt x="357092" y="1040653"/>
                </a:lnTo>
                <a:lnTo>
                  <a:pt x="316723" y="1019482"/>
                </a:lnTo>
                <a:lnTo>
                  <a:pt x="278403" y="997363"/>
                </a:lnTo>
                <a:lnTo>
                  <a:pt x="242209" y="974335"/>
                </a:lnTo>
                <a:lnTo>
                  <a:pt x="208217" y="950435"/>
                </a:lnTo>
                <a:lnTo>
                  <a:pt x="176505" y="925701"/>
                </a:lnTo>
                <a:lnTo>
                  <a:pt x="147149" y="900173"/>
                </a:lnTo>
                <a:lnTo>
                  <a:pt x="95809" y="846885"/>
                </a:lnTo>
                <a:lnTo>
                  <a:pt x="54812" y="790877"/>
                </a:lnTo>
                <a:lnTo>
                  <a:pt x="24769" y="732456"/>
                </a:lnTo>
                <a:lnTo>
                  <a:pt x="6294" y="671928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CC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915405" y="5015357"/>
            <a:ext cx="1124585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spc="-20">
                <a:latin typeface="Calibri"/>
                <a:cs typeface="Calibri"/>
              </a:rPr>
              <a:t>U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ali</a:t>
            </a:r>
            <a:r>
              <a:rPr dirty="0" sz="2000" spc="-15">
                <a:latin typeface="Calibri"/>
                <a:cs typeface="Calibri"/>
              </a:rPr>
              <a:t>se</a:t>
            </a:r>
            <a:r>
              <a:rPr dirty="0" sz="2000" spc="-5"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spc="-20">
                <a:latin typeface="Calibri"/>
                <a:cs typeface="Calibri"/>
              </a:rPr>
              <a:t>strategy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14793" y="2504185"/>
            <a:ext cx="1226185" cy="697865"/>
          </a:xfrm>
          <a:custGeom>
            <a:avLst/>
            <a:gdLst/>
            <a:ahLst/>
            <a:cxnLst/>
            <a:rect l="l" t="t" r="r" b="b"/>
            <a:pathLst>
              <a:path w="1226184" h="697864">
                <a:moveTo>
                  <a:pt x="1147474" y="669322"/>
                </a:moveTo>
                <a:lnTo>
                  <a:pt x="1133982" y="693292"/>
                </a:lnTo>
                <a:lnTo>
                  <a:pt x="1225930" y="697738"/>
                </a:lnTo>
                <a:lnTo>
                  <a:pt x="1211235" y="676021"/>
                </a:lnTo>
                <a:lnTo>
                  <a:pt x="1159382" y="676021"/>
                </a:lnTo>
                <a:lnTo>
                  <a:pt x="1147474" y="669322"/>
                </a:lnTo>
                <a:close/>
              </a:path>
              <a:path w="1226184" h="697864">
                <a:moveTo>
                  <a:pt x="1160918" y="645436"/>
                </a:moveTo>
                <a:lnTo>
                  <a:pt x="1147474" y="669322"/>
                </a:lnTo>
                <a:lnTo>
                  <a:pt x="1159382" y="676021"/>
                </a:lnTo>
                <a:lnTo>
                  <a:pt x="1172845" y="652144"/>
                </a:lnTo>
                <a:lnTo>
                  <a:pt x="1160918" y="645436"/>
                </a:lnTo>
                <a:close/>
              </a:path>
              <a:path w="1226184" h="697864">
                <a:moveTo>
                  <a:pt x="1174368" y="621538"/>
                </a:moveTo>
                <a:lnTo>
                  <a:pt x="1160918" y="645436"/>
                </a:lnTo>
                <a:lnTo>
                  <a:pt x="1172845" y="652144"/>
                </a:lnTo>
                <a:lnTo>
                  <a:pt x="1159382" y="676021"/>
                </a:lnTo>
                <a:lnTo>
                  <a:pt x="1211235" y="676021"/>
                </a:lnTo>
                <a:lnTo>
                  <a:pt x="1174368" y="621538"/>
                </a:lnTo>
                <a:close/>
              </a:path>
              <a:path w="1226184" h="697864">
                <a:moveTo>
                  <a:pt x="13461" y="0"/>
                </a:moveTo>
                <a:lnTo>
                  <a:pt x="0" y="23875"/>
                </a:lnTo>
                <a:lnTo>
                  <a:pt x="1147474" y="669322"/>
                </a:lnTo>
                <a:lnTo>
                  <a:pt x="1160918" y="645436"/>
                </a:lnTo>
                <a:lnTo>
                  <a:pt x="1346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63923" y="2504185"/>
            <a:ext cx="1226185" cy="697865"/>
          </a:xfrm>
          <a:custGeom>
            <a:avLst/>
            <a:gdLst/>
            <a:ahLst/>
            <a:cxnLst/>
            <a:rect l="l" t="t" r="r" b="b"/>
            <a:pathLst>
              <a:path w="1226185" h="697864">
                <a:moveTo>
                  <a:pt x="1212468" y="0"/>
                </a:moveTo>
                <a:lnTo>
                  <a:pt x="1116838" y="53721"/>
                </a:lnTo>
                <a:lnTo>
                  <a:pt x="1130300" y="77724"/>
                </a:lnTo>
                <a:lnTo>
                  <a:pt x="1225930" y="23875"/>
                </a:lnTo>
                <a:lnTo>
                  <a:pt x="1212468" y="0"/>
                </a:lnTo>
                <a:close/>
              </a:path>
              <a:path w="1226185" h="697864">
                <a:moveTo>
                  <a:pt x="1045083" y="94106"/>
                </a:moveTo>
                <a:lnTo>
                  <a:pt x="949451" y="147954"/>
                </a:lnTo>
                <a:lnTo>
                  <a:pt x="962913" y="171830"/>
                </a:lnTo>
                <a:lnTo>
                  <a:pt x="1058545" y="117983"/>
                </a:lnTo>
                <a:lnTo>
                  <a:pt x="1045083" y="94106"/>
                </a:lnTo>
                <a:close/>
              </a:path>
              <a:path w="1226185" h="697864">
                <a:moveTo>
                  <a:pt x="877697" y="188213"/>
                </a:moveTo>
                <a:lnTo>
                  <a:pt x="782065" y="242062"/>
                </a:lnTo>
                <a:lnTo>
                  <a:pt x="795527" y="265938"/>
                </a:lnTo>
                <a:lnTo>
                  <a:pt x="891159" y="212216"/>
                </a:lnTo>
                <a:lnTo>
                  <a:pt x="877697" y="188213"/>
                </a:lnTo>
                <a:close/>
              </a:path>
              <a:path w="1226185" h="697864">
                <a:moveTo>
                  <a:pt x="710438" y="282448"/>
                </a:moveTo>
                <a:lnTo>
                  <a:pt x="614806" y="336168"/>
                </a:lnTo>
                <a:lnTo>
                  <a:pt x="628141" y="360172"/>
                </a:lnTo>
                <a:lnTo>
                  <a:pt x="723773" y="306324"/>
                </a:lnTo>
                <a:lnTo>
                  <a:pt x="710438" y="282448"/>
                </a:lnTo>
                <a:close/>
              </a:path>
              <a:path w="1226185" h="697864">
                <a:moveTo>
                  <a:pt x="543051" y="376554"/>
                </a:moveTo>
                <a:lnTo>
                  <a:pt x="447421" y="430402"/>
                </a:lnTo>
                <a:lnTo>
                  <a:pt x="460883" y="454278"/>
                </a:lnTo>
                <a:lnTo>
                  <a:pt x="556513" y="400430"/>
                </a:lnTo>
                <a:lnTo>
                  <a:pt x="543051" y="376554"/>
                </a:lnTo>
                <a:close/>
              </a:path>
              <a:path w="1226185" h="697864">
                <a:moveTo>
                  <a:pt x="375665" y="470662"/>
                </a:moveTo>
                <a:lnTo>
                  <a:pt x="280035" y="524510"/>
                </a:lnTo>
                <a:lnTo>
                  <a:pt x="293497" y="548386"/>
                </a:lnTo>
                <a:lnTo>
                  <a:pt x="389127" y="494538"/>
                </a:lnTo>
                <a:lnTo>
                  <a:pt x="375665" y="470662"/>
                </a:lnTo>
                <a:close/>
              </a:path>
              <a:path w="1226185" h="697864">
                <a:moveTo>
                  <a:pt x="208279" y="564896"/>
                </a:moveTo>
                <a:lnTo>
                  <a:pt x="112649" y="618616"/>
                </a:lnTo>
                <a:lnTo>
                  <a:pt x="126111" y="642492"/>
                </a:lnTo>
                <a:lnTo>
                  <a:pt x="221741" y="588772"/>
                </a:lnTo>
                <a:lnTo>
                  <a:pt x="208279" y="564896"/>
                </a:lnTo>
                <a:close/>
              </a:path>
              <a:path w="1226185" h="697864">
                <a:moveTo>
                  <a:pt x="51562" y="621538"/>
                </a:moveTo>
                <a:lnTo>
                  <a:pt x="0" y="697738"/>
                </a:lnTo>
                <a:lnTo>
                  <a:pt x="91948" y="693292"/>
                </a:lnTo>
                <a:lnTo>
                  <a:pt x="51562" y="62153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83123" y="3770376"/>
            <a:ext cx="2438400" cy="82550"/>
          </a:xfrm>
          <a:custGeom>
            <a:avLst/>
            <a:gdLst/>
            <a:ahLst/>
            <a:cxnLst/>
            <a:rect l="l" t="t" r="r" b="b"/>
            <a:pathLst>
              <a:path w="2438400" h="82550">
                <a:moveTo>
                  <a:pt x="2356104" y="0"/>
                </a:moveTo>
                <a:lnTo>
                  <a:pt x="2356104" y="82296"/>
                </a:lnTo>
                <a:lnTo>
                  <a:pt x="2410968" y="54863"/>
                </a:lnTo>
                <a:lnTo>
                  <a:pt x="2369820" y="54863"/>
                </a:lnTo>
                <a:lnTo>
                  <a:pt x="2369820" y="27431"/>
                </a:lnTo>
                <a:lnTo>
                  <a:pt x="2410968" y="27431"/>
                </a:lnTo>
                <a:lnTo>
                  <a:pt x="2356104" y="0"/>
                </a:lnTo>
                <a:close/>
              </a:path>
              <a:path w="2438400" h="82550">
                <a:moveTo>
                  <a:pt x="2356104" y="27431"/>
                </a:moveTo>
                <a:lnTo>
                  <a:pt x="0" y="27431"/>
                </a:lnTo>
                <a:lnTo>
                  <a:pt x="0" y="54863"/>
                </a:lnTo>
                <a:lnTo>
                  <a:pt x="2356104" y="54863"/>
                </a:lnTo>
                <a:lnTo>
                  <a:pt x="2356104" y="27431"/>
                </a:lnTo>
                <a:close/>
              </a:path>
              <a:path w="2438400" h="82550">
                <a:moveTo>
                  <a:pt x="2410968" y="27431"/>
                </a:moveTo>
                <a:lnTo>
                  <a:pt x="2369820" y="27431"/>
                </a:lnTo>
                <a:lnTo>
                  <a:pt x="2369820" y="54863"/>
                </a:lnTo>
                <a:lnTo>
                  <a:pt x="2410968" y="54863"/>
                </a:lnTo>
                <a:lnTo>
                  <a:pt x="2438400" y="41148"/>
                </a:lnTo>
                <a:lnTo>
                  <a:pt x="2410968" y="27431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60114" y="4407915"/>
            <a:ext cx="1656714" cy="512445"/>
          </a:xfrm>
          <a:custGeom>
            <a:avLst/>
            <a:gdLst/>
            <a:ahLst/>
            <a:cxnLst/>
            <a:rect l="l" t="t" r="r" b="b"/>
            <a:pathLst>
              <a:path w="1656714" h="512445">
                <a:moveTo>
                  <a:pt x="1573570" y="485867"/>
                </a:moveTo>
                <a:lnTo>
                  <a:pt x="1565910" y="512190"/>
                </a:lnTo>
                <a:lnTo>
                  <a:pt x="1656334" y="495807"/>
                </a:lnTo>
                <a:lnTo>
                  <a:pt x="1649768" y="489711"/>
                </a:lnTo>
                <a:lnTo>
                  <a:pt x="1586738" y="489711"/>
                </a:lnTo>
                <a:lnTo>
                  <a:pt x="1573570" y="485867"/>
                </a:lnTo>
                <a:close/>
              </a:path>
              <a:path w="1656714" h="512445">
                <a:moveTo>
                  <a:pt x="1581218" y="459585"/>
                </a:moveTo>
                <a:lnTo>
                  <a:pt x="1573570" y="485867"/>
                </a:lnTo>
                <a:lnTo>
                  <a:pt x="1586738" y="489711"/>
                </a:lnTo>
                <a:lnTo>
                  <a:pt x="1594358" y="463422"/>
                </a:lnTo>
                <a:lnTo>
                  <a:pt x="1581218" y="459585"/>
                </a:lnTo>
                <a:close/>
              </a:path>
              <a:path w="1656714" h="512445">
                <a:moveTo>
                  <a:pt x="1588897" y="433196"/>
                </a:moveTo>
                <a:lnTo>
                  <a:pt x="1581218" y="459585"/>
                </a:lnTo>
                <a:lnTo>
                  <a:pt x="1594358" y="463422"/>
                </a:lnTo>
                <a:lnTo>
                  <a:pt x="1586738" y="489711"/>
                </a:lnTo>
                <a:lnTo>
                  <a:pt x="1649768" y="489711"/>
                </a:lnTo>
                <a:lnTo>
                  <a:pt x="1588897" y="433196"/>
                </a:lnTo>
                <a:close/>
              </a:path>
              <a:path w="1656714" h="512445">
                <a:moveTo>
                  <a:pt x="7620" y="0"/>
                </a:moveTo>
                <a:lnTo>
                  <a:pt x="0" y="26415"/>
                </a:lnTo>
                <a:lnTo>
                  <a:pt x="1573570" y="485867"/>
                </a:lnTo>
                <a:lnTo>
                  <a:pt x="1581218" y="459585"/>
                </a:lnTo>
                <a:lnTo>
                  <a:pt x="762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919" y="277368"/>
            <a:ext cx="11186160" cy="6443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algn="r" marR="415925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19" y="277368"/>
            <a:ext cx="11186160" cy="6443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14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5"/>
              <a:t>What </a:t>
            </a:r>
            <a:r>
              <a:rPr dirty="0" sz="3200" spc="-10"/>
              <a:t>is </a:t>
            </a:r>
            <a:r>
              <a:rPr dirty="0" sz="3200" spc="-5"/>
              <a:t>a Learning</a:t>
            </a:r>
            <a:r>
              <a:rPr dirty="0" sz="3200" spc="50"/>
              <a:t> </a:t>
            </a:r>
            <a:r>
              <a:rPr dirty="0" sz="3200" spc="-20"/>
              <a:t>Organisation?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951479" y="1852041"/>
            <a:ext cx="6744334" cy="2336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13335">
              <a:lnSpc>
                <a:spcPct val="90000"/>
              </a:lnSpc>
            </a:pP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 spc="5" b="1">
                <a:solidFill>
                  <a:srgbClr val="CC0099"/>
                </a:solidFill>
                <a:latin typeface="Calibri"/>
                <a:cs typeface="Calibri"/>
              </a:rPr>
              <a:t>learning </a:t>
            </a:r>
            <a:r>
              <a:rPr dirty="0" sz="2800" spc="-5" b="1">
                <a:solidFill>
                  <a:srgbClr val="CC0099"/>
                </a:solidFill>
                <a:latin typeface="Calibri"/>
                <a:cs typeface="Calibri"/>
              </a:rPr>
              <a:t>organisation </a:t>
            </a:r>
            <a:r>
              <a:rPr dirty="0" sz="2800">
                <a:latin typeface="Calibri"/>
                <a:cs typeface="Calibri"/>
              </a:rPr>
              <a:t>is </a:t>
            </a:r>
            <a:r>
              <a:rPr dirty="0" sz="2800" spc="-10">
                <a:latin typeface="Calibri"/>
                <a:cs typeface="Calibri"/>
              </a:rPr>
              <a:t>capable </a:t>
            </a:r>
            <a:r>
              <a:rPr dirty="0" sz="2800" spc="5">
                <a:latin typeface="Calibri"/>
                <a:cs typeface="Calibri"/>
              </a:rPr>
              <a:t>of  </a:t>
            </a:r>
            <a:r>
              <a:rPr dirty="0" sz="2800" spc="-10">
                <a:latin typeface="Calibri"/>
                <a:cs typeface="Calibri"/>
              </a:rPr>
              <a:t>continual </a:t>
            </a:r>
            <a:r>
              <a:rPr dirty="0" sz="2800" spc="-15">
                <a:latin typeface="Calibri"/>
                <a:cs typeface="Calibri"/>
              </a:rPr>
              <a:t>regeneration </a:t>
            </a:r>
            <a:r>
              <a:rPr dirty="0" sz="2800" spc="-10">
                <a:latin typeface="Calibri"/>
                <a:cs typeface="Calibri"/>
              </a:rPr>
              <a:t>from </a:t>
            </a: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 spc="-10">
                <a:latin typeface="Calibri"/>
                <a:cs typeface="Calibri"/>
              </a:rPr>
              <a:t>variety </a:t>
            </a:r>
            <a:r>
              <a:rPr dirty="0" sz="2800" spc="-5">
                <a:latin typeface="Calibri"/>
                <a:cs typeface="Calibri"/>
              </a:rPr>
              <a:t>of  knowledge, </a:t>
            </a:r>
            <a:r>
              <a:rPr dirty="0" sz="2800" spc="-10">
                <a:latin typeface="Calibri"/>
                <a:cs typeface="Calibri"/>
              </a:rPr>
              <a:t>experience </a:t>
            </a:r>
            <a:r>
              <a:rPr dirty="0" sz="2800" spc="-5">
                <a:latin typeface="Calibri"/>
                <a:cs typeface="Calibri"/>
              </a:rPr>
              <a:t>and skills </a:t>
            </a:r>
            <a:r>
              <a:rPr dirty="0" sz="2800">
                <a:latin typeface="Calibri"/>
                <a:cs typeface="Calibri"/>
              </a:rPr>
              <a:t>of </a:t>
            </a:r>
            <a:r>
              <a:rPr dirty="0" sz="2800" spc="-5">
                <a:latin typeface="Calibri"/>
                <a:cs typeface="Calibri"/>
              </a:rPr>
              <a:t>individuals  </a:t>
            </a:r>
            <a:r>
              <a:rPr dirty="0" sz="2800">
                <a:latin typeface="Calibri"/>
                <a:cs typeface="Calibri"/>
              </a:rPr>
              <a:t>within </a:t>
            </a:r>
            <a:r>
              <a:rPr dirty="0" sz="2800" spc="5">
                <a:latin typeface="Calibri"/>
                <a:cs typeface="Calibri"/>
              </a:rPr>
              <a:t>a </a:t>
            </a:r>
            <a:r>
              <a:rPr dirty="0" sz="2800" spc="-10">
                <a:latin typeface="Calibri"/>
                <a:cs typeface="Calibri"/>
              </a:rPr>
              <a:t>culture </a:t>
            </a:r>
            <a:r>
              <a:rPr dirty="0" sz="2800">
                <a:latin typeface="Calibri"/>
                <a:cs typeface="Calibri"/>
              </a:rPr>
              <a:t>which </a:t>
            </a:r>
            <a:r>
              <a:rPr dirty="0" sz="2800" spc="-15">
                <a:latin typeface="Calibri"/>
                <a:cs typeface="Calibri"/>
              </a:rPr>
              <a:t>encourages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mutual</a:t>
            </a:r>
            <a:endParaRPr sz="2800">
              <a:latin typeface="Calibri"/>
              <a:cs typeface="Calibri"/>
            </a:endParaRPr>
          </a:p>
          <a:p>
            <a:pPr algn="ctr" marL="5715">
              <a:lnSpc>
                <a:spcPts val="2860"/>
              </a:lnSpc>
            </a:pPr>
            <a:r>
              <a:rPr dirty="0" sz="2800" spc="-5">
                <a:latin typeface="Calibri"/>
                <a:cs typeface="Calibri"/>
              </a:rPr>
              <a:t>questioning and challenge </a:t>
            </a:r>
            <a:r>
              <a:rPr dirty="0" sz="2800" spc="-10">
                <a:latin typeface="Calibri"/>
                <a:cs typeface="Calibri"/>
              </a:rPr>
              <a:t>around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shared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190"/>
              </a:lnSpc>
            </a:pPr>
            <a:r>
              <a:rPr dirty="0" sz="2800">
                <a:latin typeface="Calibri"/>
                <a:cs typeface="Calibri"/>
              </a:rPr>
              <a:t>purpose or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vision.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0054" y="6441338"/>
            <a:ext cx="1778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r" marR="918844">
              <a:lnSpc>
                <a:spcPct val="100000"/>
              </a:lnSpc>
              <a:spcBef>
                <a:spcPts val="1040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015"/>
              </a:lnSpc>
            </a:pPr>
            <a:r>
              <a:rPr dirty="0" spc="-85"/>
              <a:t>Tenets</a:t>
            </a:r>
            <a:r>
              <a:rPr dirty="0" spc="-10"/>
              <a:t> of</a:t>
            </a:r>
          </a:p>
          <a:p>
            <a:pPr marL="12700">
              <a:lnSpc>
                <a:spcPts val="5015"/>
              </a:lnSpc>
            </a:pPr>
            <a:r>
              <a:rPr dirty="0" spc="-30"/>
              <a:t>Organizational</a:t>
            </a:r>
            <a:r>
              <a:rPr dirty="0" spc="80"/>
              <a:t> </a:t>
            </a:r>
            <a:r>
              <a:rPr dirty="0" spc="-10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806321"/>
            <a:ext cx="9494520" cy="1960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Managers </a:t>
            </a:r>
            <a:r>
              <a:rPr dirty="0" sz="2800" spc="-15">
                <a:latin typeface="Calibri"/>
                <a:cs typeface="Calibri"/>
              </a:rPr>
              <a:t>facilitate rather </a:t>
            </a:r>
            <a:r>
              <a:rPr dirty="0" sz="2800" spc="-5">
                <a:latin typeface="Calibri"/>
                <a:cs typeface="Calibri"/>
              </a:rPr>
              <a:t>than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direct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Information </a:t>
            </a:r>
            <a:r>
              <a:rPr dirty="0" sz="2800">
                <a:latin typeface="Calibri"/>
                <a:cs typeface="Calibri"/>
              </a:rPr>
              <a:t>flows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relationships </a:t>
            </a:r>
            <a:r>
              <a:rPr dirty="0" sz="2800" spc="-15">
                <a:latin typeface="Calibri"/>
                <a:cs typeface="Calibri"/>
              </a:rPr>
              <a:t>are lateral </a:t>
            </a:r>
            <a:r>
              <a:rPr dirty="0" sz="2800">
                <a:latin typeface="Calibri"/>
                <a:cs typeface="Calibri"/>
              </a:rPr>
              <a:t>as </a:t>
            </a:r>
            <a:r>
              <a:rPr dirty="0" sz="2800" spc="-5">
                <a:latin typeface="Calibri"/>
                <a:cs typeface="Calibri"/>
              </a:rPr>
              <a:t>well </a:t>
            </a:r>
            <a:r>
              <a:rPr dirty="0" sz="2800">
                <a:latin typeface="Calibri"/>
                <a:cs typeface="Calibri"/>
              </a:rPr>
              <a:t>as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vertical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Organizations are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pluralistic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Experimentation </a:t>
            </a:r>
            <a:r>
              <a:rPr dirty="0" sz="2800">
                <a:latin typeface="Calibri"/>
                <a:cs typeface="Calibri"/>
              </a:rPr>
              <a:t>is </a:t>
            </a:r>
            <a:r>
              <a:rPr dirty="0" sz="2800" spc="-10">
                <a:latin typeface="Calibri"/>
                <a:cs typeface="Calibri"/>
              </a:rPr>
              <a:t>the</a:t>
            </a:r>
            <a:r>
              <a:rPr dirty="0" sz="2800" spc="-1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norm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578358"/>
            <a:ext cx="4963160" cy="842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190"/>
              </a:lnSpc>
            </a:pPr>
            <a:r>
              <a:rPr dirty="0" sz="2800" b="0">
                <a:latin typeface="Calibri Light"/>
                <a:cs typeface="Calibri Light"/>
              </a:rPr>
              <a:t>Exhibit </a:t>
            </a:r>
            <a:r>
              <a:rPr dirty="0" sz="2800" spc="-5" b="0">
                <a:latin typeface="Calibri Light"/>
                <a:cs typeface="Calibri Light"/>
              </a:rPr>
              <a:t>11.7 </a:t>
            </a:r>
            <a:r>
              <a:rPr dirty="0" sz="2800" spc="-20" b="0">
                <a:latin typeface="Calibri Light"/>
                <a:cs typeface="Calibri Light"/>
              </a:rPr>
              <a:t>Strategy </a:t>
            </a:r>
            <a:r>
              <a:rPr dirty="0" sz="2800" spc="-5" b="0">
                <a:latin typeface="Calibri Light"/>
                <a:cs typeface="Calibri Light"/>
              </a:rPr>
              <a:t>Development</a:t>
            </a:r>
            <a:endParaRPr sz="2800">
              <a:latin typeface="Calibri Light"/>
              <a:cs typeface="Calibri Light"/>
            </a:endParaRPr>
          </a:p>
          <a:p>
            <a:pPr marL="12700">
              <a:lnSpc>
                <a:spcPts val="3190"/>
              </a:lnSpc>
            </a:pPr>
            <a:r>
              <a:rPr dirty="0" sz="2800" b="0">
                <a:latin typeface="Calibri Light"/>
                <a:cs typeface="Calibri Light"/>
              </a:rPr>
              <a:t>in </a:t>
            </a:r>
            <a:r>
              <a:rPr dirty="0" sz="2800" spc="-15" b="0">
                <a:latin typeface="Calibri Light"/>
                <a:cs typeface="Calibri Light"/>
              </a:rPr>
              <a:t>Environmental</a:t>
            </a:r>
            <a:r>
              <a:rPr dirty="0" sz="2800" spc="-135" b="0">
                <a:latin typeface="Calibri Light"/>
                <a:cs typeface="Calibri Light"/>
              </a:rPr>
              <a:t> </a:t>
            </a:r>
            <a:r>
              <a:rPr dirty="0" sz="2800" spc="-10" b="0">
                <a:latin typeface="Calibri Light"/>
                <a:cs typeface="Calibri Light"/>
              </a:rPr>
              <a:t>Contexts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0" y="1600200"/>
            <a:ext cx="74676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163554" y="6466738"/>
            <a:ext cx="1282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752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Learning </a:t>
            </a:r>
            <a:r>
              <a:rPr dirty="0" spc="-25"/>
              <a:t>Outcomes</a:t>
            </a:r>
            <a:r>
              <a:rPr dirty="0" spc="65"/>
              <a:t> </a:t>
            </a:r>
            <a:r>
              <a:rPr dirty="0" spc="-5"/>
              <a:t>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1719" y="1861184"/>
            <a:ext cx="8688705" cy="2644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ts val="2355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Identify </a:t>
            </a:r>
            <a:r>
              <a:rPr dirty="0" sz="2800" spc="-15">
                <a:latin typeface="Calibri"/>
                <a:cs typeface="Calibri"/>
              </a:rPr>
              <a:t>emergent </a:t>
            </a:r>
            <a:r>
              <a:rPr dirty="0" sz="2800" spc="-5">
                <a:latin typeface="Calibri"/>
                <a:cs typeface="Calibri"/>
              </a:rPr>
              <a:t>processes </a:t>
            </a:r>
            <a:r>
              <a:rPr dirty="0" sz="2800">
                <a:latin typeface="Calibri"/>
                <a:cs typeface="Calibri"/>
              </a:rPr>
              <a:t>of </a:t>
            </a:r>
            <a:r>
              <a:rPr dirty="0" sz="2800" spc="-15">
                <a:latin typeface="Calibri"/>
                <a:cs typeface="Calibri"/>
              </a:rPr>
              <a:t>strategy </a:t>
            </a:r>
            <a:r>
              <a:rPr dirty="0" sz="2800" spc="-10">
                <a:latin typeface="Calibri"/>
                <a:cs typeface="Calibri"/>
              </a:rPr>
              <a:t>development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such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690"/>
              </a:lnSpc>
            </a:pPr>
            <a:r>
              <a:rPr dirty="0" sz="2800">
                <a:latin typeface="Calibri"/>
                <a:cs typeface="Calibri"/>
              </a:rPr>
              <a:t>as </a:t>
            </a:r>
            <a:r>
              <a:rPr dirty="0" sz="2800" spc="-5">
                <a:latin typeface="Calibri"/>
                <a:cs typeface="Calibri"/>
              </a:rPr>
              <a:t>logical </a:t>
            </a:r>
            <a:r>
              <a:rPr dirty="0" sz="2800" spc="-10">
                <a:latin typeface="Calibri"/>
                <a:cs typeface="Calibri"/>
              </a:rPr>
              <a:t>instrumentalism, </a:t>
            </a:r>
            <a:r>
              <a:rPr dirty="0" sz="2800" spc="-15">
                <a:latin typeface="Calibri"/>
                <a:cs typeface="Calibri"/>
              </a:rPr>
              <a:t>resource </a:t>
            </a:r>
            <a:r>
              <a:rPr dirty="0" sz="2800" spc="-5">
                <a:latin typeface="Calibri"/>
                <a:cs typeface="Calibri"/>
              </a:rPr>
              <a:t>allocation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processes,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dirty="0" sz="2800" spc="-10">
                <a:latin typeface="Calibri"/>
                <a:cs typeface="Calibri"/>
              </a:rPr>
              <a:t>cultural </a:t>
            </a:r>
            <a:r>
              <a:rPr dirty="0" sz="2800" spc="-5">
                <a:latin typeface="Calibri"/>
                <a:cs typeface="Calibri"/>
              </a:rPr>
              <a:t>processes, and </a:t>
            </a:r>
            <a:r>
              <a:rPr dirty="0" sz="2800" spc="-15">
                <a:latin typeface="Calibri"/>
                <a:cs typeface="Calibri"/>
              </a:rPr>
              <a:t>organizational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politics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Consider how </a:t>
            </a:r>
            <a:r>
              <a:rPr dirty="0" sz="2800" spc="-20">
                <a:latin typeface="Calibri"/>
                <a:cs typeface="Calibri"/>
              </a:rPr>
              <a:t>different </a:t>
            </a:r>
            <a:r>
              <a:rPr dirty="0" sz="2800" spc="-10">
                <a:latin typeface="Calibri"/>
                <a:cs typeface="Calibri"/>
              </a:rPr>
              <a:t>processes </a:t>
            </a:r>
            <a:r>
              <a:rPr dirty="0" sz="2800">
                <a:latin typeface="Calibri"/>
                <a:cs typeface="Calibri"/>
              </a:rPr>
              <a:t>of </a:t>
            </a:r>
            <a:r>
              <a:rPr dirty="0" sz="2800" spc="-15">
                <a:latin typeface="Calibri"/>
                <a:cs typeface="Calibri"/>
              </a:rPr>
              <a:t>strategy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development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dirty="0" sz="2800" spc="-20">
                <a:latin typeface="Calibri"/>
                <a:cs typeface="Calibri"/>
              </a:rPr>
              <a:t>may </a:t>
            </a:r>
            <a:r>
              <a:rPr dirty="0" sz="2800" spc="-5">
                <a:latin typeface="Calibri"/>
                <a:cs typeface="Calibri"/>
              </a:rPr>
              <a:t>be </a:t>
            </a:r>
            <a:r>
              <a:rPr dirty="0" sz="2800" spc="-10">
                <a:latin typeface="Calibri"/>
                <a:cs typeface="Calibri"/>
              </a:rPr>
              <a:t>found </a:t>
            </a:r>
            <a:r>
              <a:rPr dirty="0" sz="2800">
                <a:latin typeface="Calibri"/>
                <a:cs typeface="Calibri"/>
              </a:rPr>
              <a:t>in </a:t>
            </a:r>
            <a:r>
              <a:rPr dirty="0" sz="2800" spc="-5">
                <a:latin typeface="Calibri"/>
                <a:cs typeface="Calibri"/>
              </a:rPr>
              <a:t>multiple </a:t>
            </a:r>
            <a:r>
              <a:rPr dirty="0" sz="2800" spc="-10">
                <a:latin typeface="Calibri"/>
                <a:cs typeface="Calibri"/>
              </a:rPr>
              <a:t>forms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>
                <a:latin typeface="Calibri"/>
                <a:cs typeface="Calibri"/>
              </a:rPr>
              <a:t>in </a:t>
            </a:r>
            <a:r>
              <a:rPr dirty="0" sz="2800" spc="-20">
                <a:latin typeface="Calibri"/>
                <a:cs typeface="Calibri"/>
              </a:rPr>
              <a:t>different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contexts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spcBef>
                <a:spcPts val="31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Explain some of </a:t>
            </a: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>
                <a:latin typeface="Calibri"/>
                <a:cs typeface="Calibri"/>
              </a:rPr>
              <a:t>issues </a:t>
            </a:r>
            <a:r>
              <a:rPr dirty="0" sz="2800" spc="-15">
                <a:latin typeface="Calibri"/>
                <a:cs typeface="Calibri"/>
              </a:rPr>
              <a:t>managers face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strategy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dirty="0" sz="2800" spc="-10">
                <a:latin typeface="Calibri"/>
                <a:cs typeface="Calibri"/>
              </a:rPr>
              <a:t>development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578358"/>
            <a:ext cx="3426460" cy="842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190"/>
              </a:lnSpc>
            </a:pPr>
            <a:r>
              <a:rPr dirty="0" sz="2800" b="0">
                <a:latin typeface="Calibri Light"/>
                <a:cs typeface="Calibri Light"/>
              </a:rPr>
              <a:t>Exhibit </a:t>
            </a:r>
            <a:r>
              <a:rPr dirty="0" sz="2800" spc="-5" b="0">
                <a:latin typeface="Calibri Light"/>
                <a:cs typeface="Calibri Light"/>
              </a:rPr>
              <a:t>11.1</a:t>
            </a:r>
            <a:r>
              <a:rPr dirty="0" sz="2800" spc="-60" b="0">
                <a:latin typeface="Calibri Light"/>
                <a:cs typeface="Calibri Light"/>
              </a:rPr>
              <a:t> </a:t>
            </a:r>
            <a:r>
              <a:rPr dirty="0" sz="2800" spc="-20" b="0">
                <a:latin typeface="Calibri Light"/>
                <a:cs typeface="Calibri Light"/>
              </a:rPr>
              <a:t>Strategy</a:t>
            </a:r>
            <a:endParaRPr sz="2800">
              <a:latin typeface="Calibri Light"/>
              <a:cs typeface="Calibri Light"/>
            </a:endParaRPr>
          </a:p>
          <a:p>
            <a:pPr marL="12700">
              <a:lnSpc>
                <a:spcPts val="3190"/>
              </a:lnSpc>
            </a:pPr>
            <a:r>
              <a:rPr dirty="0" sz="2800" spc="-5" b="0">
                <a:latin typeface="Calibri Light"/>
                <a:cs typeface="Calibri Light"/>
              </a:rPr>
              <a:t>Development</a:t>
            </a:r>
            <a:r>
              <a:rPr dirty="0" sz="2800" spc="-130" b="0">
                <a:latin typeface="Calibri Light"/>
                <a:cs typeface="Calibri Light"/>
              </a:rPr>
              <a:t> </a:t>
            </a:r>
            <a:r>
              <a:rPr dirty="0" sz="2800" spc="-10" b="0">
                <a:latin typeface="Calibri Light"/>
                <a:cs typeface="Calibri Light"/>
              </a:rPr>
              <a:t>Processes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9400" y="1828800"/>
            <a:ext cx="70104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163554" y="6466738"/>
            <a:ext cx="1282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521" y="570737"/>
            <a:ext cx="3117215" cy="905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460"/>
              </a:lnSpc>
            </a:pPr>
            <a:r>
              <a:rPr dirty="0" sz="3200" spc="-15" b="0">
                <a:latin typeface="Calibri Light"/>
                <a:cs typeface="Calibri Light"/>
              </a:rPr>
              <a:t>What </a:t>
            </a:r>
            <a:r>
              <a:rPr dirty="0" sz="3200" spc="-10" b="0">
                <a:latin typeface="Calibri Light"/>
                <a:cs typeface="Calibri Light"/>
              </a:rPr>
              <a:t>is </a:t>
            </a:r>
            <a:r>
              <a:rPr dirty="0" sz="3200" spc="-5" b="0">
                <a:latin typeface="Calibri Light"/>
                <a:cs typeface="Calibri Light"/>
              </a:rPr>
              <a:t>an  </a:t>
            </a:r>
            <a:r>
              <a:rPr dirty="0" sz="3200" spc="-15" b="0">
                <a:latin typeface="Calibri Light"/>
                <a:cs typeface="Calibri Light"/>
              </a:rPr>
              <a:t>Intended</a:t>
            </a:r>
            <a:r>
              <a:rPr dirty="0" sz="3200" spc="-20" b="0">
                <a:latin typeface="Calibri Light"/>
                <a:cs typeface="Calibri Light"/>
              </a:rPr>
              <a:t> Strategy?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22751" y="2157222"/>
            <a:ext cx="6206490" cy="1183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6350">
              <a:lnSpc>
                <a:spcPct val="90000"/>
              </a:lnSpc>
            </a:pPr>
            <a:r>
              <a:rPr dirty="0" sz="2800" spc="5">
                <a:latin typeface="Calibri"/>
                <a:cs typeface="Calibri"/>
              </a:rPr>
              <a:t>An </a:t>
            </a:r>
            <a:r>
              <a:rPr dirty="0" sz="2800" spc="-5" b="1">
                <a:solidFill>
                  <a:srgbClr val="CC0099"/>
                </a:solidFill>
                <a:latin typeface="Calibri"/>
                <a:cs typeface="Calibri"/>
              </a:rPr>
              <a:t>intended </a:t>
            </a:r>
            <a:r>
              <a:rPr dirty="0" sz="2800" spc="-20" b="1">
                <a:solidFill>
                  <a:srgbClr val="CC0099"/>
                </a:solidFill>
                <a:latin typeface="Calibri"/>
                <a:cs typeface="Calibri"/>
              </a:rPr>
              <a:t>strategy </a:t>
            </a:r>
            <a:r>
              <a:rPr dirty="0" sz="2800">
                <a:latin typeface="Calibri"/>
                <a:cs typeface="Calibri"/>
              </a:rPr>
              <a:t>is an </a:t>
            </a:r>
            <a:r>
              <a:rPr dirty="0" sz="2800" spc="-10">
                <a:latin typeface="Calibri"/>
                <a:cs typeface="Calibri"/>
              </a:rPr>
              <a:t>expression </a:t>
            </a:r>
            <a:r>
              <a:rPr dirty="0" sz="2800">
                <a:latin typeface="Calibri"/>
                <a:cs typeface="Calibri"/>
              </a:rPr>
              <a:t>of a  </a:t>
            </a:r>
            <a:r>
              <a:rPr dirty="0" sz="2800" spc="-5">
                <a:latin typeface="Calibri"/>
                <a:cs typeface="Calibri"/>
              </a:rPr>
              <a:t>desired </a:t>
            </a:r>
            <a:r>
              <a:rPr dirty="0" sz="2800" spc="-15">
                <a:latin typeface="Calibri"/>
                <a:cs typeface="Calibri"/>
              </a:rPr>
              <a:t>strategy </a:t>
            </a:r>
            <a:r>
              <a:rPr dirty="0" sz="2800">
                <a:latin typeface="Calibri"/>
                <a:cs typeface="Calibri"/>
              </a:rPr>
              <a:t>as </a:t>
            </a:r>
            <a:r>
              <a:rPr dirty="0" sz="2800" spc="-10">
                <a:latin typeface="Calibri"/>
                <a:cs typeface="Calibri"/>
              </a:rPr>
              <a:t>deliberately</a:t>
            </a:r>
            <a:r>
              <a:rPr dirty="0" sz="2800" spc="-1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formulated  </a:t>
            </a:r>
            <a:r>
              <a:rPr dirty="0" sz="2800">
                <a:latin typeface="Calibri"/>
                <a:cs typeface="Calibri"/>
              </a:rPr>
              <a:t>or </a:t>
            </a:r>
            <a:r>
              <a:rPr dirty="0" sz="2800" spc="-5">
                <a:latin typeface="Calibri"/>
                <a:cs typeface="Calibri"/>
              </a:rPr>
              <a:t>planned </a:t>
            </a:r>
            <a:r>
              <a:rPr dirty="0" sz="2800" spc="-15">
                <a:latin typeface="Calibri"/>
                <a:cs typeface="Calibri"/>
              </a:rPr>
              <a:t>by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managers.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752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Stages </a:t>
            </a:r>
            <a:r>
              <a:rPr dirty="0" spc="-5"/>
              <a:t>of </a:t>
            </a:r>
            <a:r>
              <a:rPr dirty="0" spc="-30"/>
              <a:t>Strategic</a:t>
            </a:r>
            <a:r>
              <a:rPr dirty="0" spc="100"/>
              <a:t> </a:t>
            </a:r>
            <a:r>
              <a:rPr dirty="0" spc="-10"/>
              <a:t>Planning</a:t>
            </a:r>
          </a:p>
        </p:txBody>
      </p:sp>
      <p:sp>
        <p:nvSpPr>
          <p:cNvPr id="3" name="object 3"/>
          <p:cNvSpPr/>
          <p:nvPr/>
        </p:nvSpPr>
        <p:spPr>
          <a:xfrm>
            <a:off x="3429000" y="1828800"/>
            <a:ext cx="57150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29000" y="2667000"/>
            <a:ext cx="57150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29000" y="3505200"/>
            <a:ext cx="57150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29000" y="4343400"/>
            <a:ext cx="57150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37379" y="2009902"/>
            <a:ext cx="3701415" cy="2909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Initial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guidelines</a:t>
            </a:r>
            <a:endParaRPr sz="2400">
              <a:latin typeface="Calibri"/>
              <a:cs typeface="Calibri"/>
            </a:endParaRPr>
          </a:p>
          <a:p>
            <a:pPr algn="ctr" marL="12700" marR="5080" indent="-3810">
              <a:lnSpc>
                <a:spcPts val="6600"/>
              </a:lnSpc>
              <a:spcBef>
                <a:spcPts val="840"/>
              </a:spcBef>
            </a:pPr>
            <a:r>
              <a:rPr dirty="0" sz="2400" spc="-5">
                <a:latin typeface="Calibri"/>
                <a:cs typeface="Calibri"/>
              </a:rPr>
              <a:t>Business-level </a:t>
            </a:r>
            <a:r>
              <a:rPr dirty="0" sz="2400">
                <a:latin typeface="Calibri"/>
                <a:cs typeface="Calibri"/>
              </a:rPr>
              <a:t>planning  </a:t>
            </a:r>
            <a:r>
              <a:rPr dirty="0" sz="2400" spc="-10">
                <a:latin typeface="Calibri"/>
                <a:cs typeface="Calibri"/>
              </a:rPr>
              <a:t>Corporate-level </a:t>
            </a:r>
            <a:r>
              <a:rPr dirty="0" sz="2400">
                <a:latin typeface="Calibri"/>
                <a:cs typeface="Calibri"/>
              </a:rPr>
              <a:t>planning  Financial and </a:t>
            </a:r>
            <a:r>
              <a:rPr dirty="0" sz="2400" spc="-15">
                <a:latin typeface="Calibri"/>
                <a:cs typeface="Calibri"/>
              </a:rPr>
              <a:t>strategic</a:t>
            </a:r>
            <a:r>
              <a:rPr dirty="0" sz="2400" spc="-16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targets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76254" y="6466738"/>
            <a:ext cx="1028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2017-06-06T13:18:10Z</dcterms:created>
  <dcterms:modified xsi:type="dcterms:W3CDTF">2017-06-06T13:18:10Z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2017-06-06T00:00:00Z</vt:filetime>
  </property>
</Properties>
</file>