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8" r:id="rId3"/>
    <p:sldId id="259" r:id="rId4"/>
    <p:sldId id="260" r:id="rId5"/>
    <p:sldId id="28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1F96F-87E9-4A76-BDED-B815E9BF250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9D8A8-660A-49A1-9E19-7B05CC1BF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B71934-E8AF-4A98-9B33-302F3A0DA79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41151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3070C-C30B-4D3D-8B21-353CB82BB6E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Use easyJet, start with 1:39 to 2:14 (on getting into car rentals)</a:t>
            </a:r>
          </a:p>
        </p:txBody>
      </p:sp>
    </p:spTree>
    <p:extLst>
      <p:ext uri="{BB962C8B-B14F-4D97-AF65-F5344CB8AC3E}">
        <p14:creationId xmlns:p14="http://schemas.microsoft.com/office/powerpoint/2010/main" val="2490744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B0F7A-1EE7-4A91-939B-85C8F163B40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4765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8F8755-CBD5-48AB-8AE9-91AAF0CD309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19494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EA422-7229-4572-9CD9-DEB0EDD6D2F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4930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5E46E9-BAB3-4BA7-80C2-54698D1D6B8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22235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C64D14-7394-451E-B8B8-B163DF24813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24748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7F2328-24C2-4137-8241-286FCC64C13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42876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89B354-EEE2-4AF3-BA2C-15C9EDA9BF5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Use easyJet, 11:46 -12:10 on how the Internet ties its businesses together.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623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AF5CF9-9669-4DAE-BAAB-324A14B4B37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91749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45F4FA-1FC3-452D-97EF-B620EEDF1A9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3103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07A1CC-DF99-4A7A-8AF4-51FFECA6E74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87646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E62AA9-2923-4924-8C86-D248F4548AA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493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49AE30-3CFD-4689-B67F-EBF556ED161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53130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CBB544-7B46-4926-89C9-D509DEC192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193236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65E1E-529B-4535-9496-46FEF946BDA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62527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A74D4C-D3BE-4DB0-89C3-F6F717CB7C6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0648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516F42-E433-4EEE-8BA0-52DA0AA9EFD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284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50DFEA-F6F8-432F-B97B-23F19EE462A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0731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5F776F-EAC2-4FD8-BAE4-52B786931E9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172358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178F43-C6BD-4119-B92C-7266AAC67C5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957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30BB4E-724F-46A4-BBCC-9C79CA61FF4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367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1D875B-D2D0-4BCF-BB00-F1E5B0B2246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4644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C6BE8D-86C4-4236-B3D8-E8B35047F01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065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EA422-7ED0-44A5-BA37-F7D00D7194D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715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7117D72-8FE2-4DD5-ABC8-1A245E3482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834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DD4693-0AD3-4EE7-8EA7-DD9C8F42F2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85799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E13EE-A279-4E50-84D9-CC195D1EC4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544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8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828800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828800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62400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85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8800"/>
            <a:ext cx="4775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828800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962400"/>
            <a:ext cx="4775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1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8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5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7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7-13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A505-0DA0-489C-8496-EF5C6EB7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8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Elephant%20House%20Avurudu%20-%20Athurupasa%20Charithraya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Strategic Decisions and Corporate-Level Strategy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Constraints of </a:t>
            </a:r>
            <a:br>
              <a:rPr lang="en-US" smtClean="0"/>
            </a:br>
            <a:r>
              <a:rPr lang="en-US" smtClean="0"/>
              <a:t>Market Penetration</a:t>
            </a:r>
          </a:p>
        </p:txBody>
      </p:sp>
      <p:sp>
        <p:nvSpPr>
          <p:cNvPr id="310275" name="AutoShape 3"/>
          <p:cNvSpPr>
            <a:spLocks noChangeArrowheads="1"/>
          </p:cNvSpPr>
          <p:nvPr/>
        </p:nvSpPr>
        <p:spPr bwMode="auto">
          <a:xfrm>
            <a:off x="3352800" y="22098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Retaliation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from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competitors</a:t>
            </a:r>
          </a:p>
        </p:txBody>
      </p:sp>
      <p:sp>
        <p:nvSpPr>
          <p:cNvPr id="310276" name="AutoShape 4"/>
          <p:cNvSpPr>
            <a:spLocks noChangeArrowheads="1"/>
          </p:cNvSpPr>
          <p:nvPr/>
        </p:nvSpPr>
        <p:spPr bwMode="auto">
          <a:xfrm>
            <a:off x="6553200" y="22098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Legal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constraints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739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animBg="1"/>
      <p:bldP spid="3102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Consolidation?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7239000" cy="3886200"/>
          </a:xfrm>
        </p:spPr>
        <p:txBody>
          <a:bodyPr/>
          <a:lstStyle/>
          <a:p>
            <a:pPr indent="7938" algn="ctr">
              <a:buNone/>
            </a:pPr>
            <a:r>
              <a:rPr lang="en-GB" b="1" smtClean="0">
                <a:solidFill>
                  <a:srgbClr val="CC0099"/>
                </a:solidFill>
              </a:rPr>
              <a:t>Consolidation</a:t>
            </a:r>
            <a:r>
              <a:rPr lang="en-GB" b="1" smtClean="0"/>
              <a:t> </a:t>
            </a:r>
            <a:r>
              <a:rPr lang="en-GB" smtClean="0"/>
              <a:t>refers to a strategy by which an organisation focuses defensively on their current markets with current products.</a:t>
            </a:r>
            <a:endParaRPr 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191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of Consolidation</a:t>
            </a:r>
          </a:p>
        </p:txBody>
      </p:sp>
      <p:sp>
        <p:nvSpPr>
          <p:cNvPr id="314371" name="AutoShape 3"/>
          <p:cNvSpPr>
            <a:spLocks noChangeArrowheads="1"/>
          </p:cNvSpPr>
          <p:nvPr/>
        </p:nvSpPr>
        <p:spPr bwMode="auto">
          <a:xfrm>
            <a:off x="3352800" y="21336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Defending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market share</a:t>
            </a:r>
          </a:p>
        </p:txBody>
      </p:sp>
      <p:sp>
        <p:nvSpPr>
          <p:cNvPr id="314372" name="AutoShape 4"/>
          <p:cNvSpPr>
            <a:spLocks noChangeArrowheads="1"/>
          </p:cNvSpPr>
          <p:nvPr/>
        </p:nvSpPr>
        <p:spPr bwMode="auto">
          <a:xfrm>
            <a:off x="6400800" y="21336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Downsizing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or divestment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78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nimBg="1"/>
      <p:bldP spid="314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Product Development?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828800"/>
            <a:ext cx="6934200" cy="4114800"/>
          </a:xfrm>
        </p:spPr>
        <p:txBody>
          <a:bodyPr/>
          <a:lstStyle/>
          <a:p>
            <a:pPr indent="7938" algn="ctr">
              <a:buNone/>
            </a:pPr>
            <a:r>
              <a:rPr lang="en-GB" b="1" smtClean="0">
                <a:solidFill>
                  <a:srgbClr val="CC0099"/>
                </a:solidFill>
              </a:rPr>
              <a:t>Product development</a:t>
            </a:r>
            <a:r>
              <a:rPr lang="en-GB" b="1" smtClean="0"/>
              <a:t> </a:t>
            </a:r>
            <a:r>
              <a:rPr lang="en-GB" smtClean="0"/>
              <a:t>refers to a strategy by which an organisation delivers modified or new products to existing markets</a:t>
            </a:r>
            <a:r>
              <a:rPr lang="en-GB"/>
              <a:t>.</a:t>
            </a:r>
            <a:endParaRPr lang="en-US"/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8229600" y="4724401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Bourbon biscuits……</a:t>
            </a:r>
          </a:p>
        </p:txBody>
      </p:sp>
    </p:spTree>
    <p:extLst>
      <p:ext uri="{BB962C8B-B14F-4D97-AF65-F5344CB8AC3E}">
        <p14:creationId xmlns:p14="http://schemas.microsoft.com/office/powerpoint/2010/main" val="40935705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Risks of Product Development</a:t>
            </a:r>
          </a:p>
        </p:txBody>
      </p:sp>
      <p:sp>
        <p:nvSpPr>
          <p:cNvPr id="318467" name="AutoShape 3"/>
          <p:cNvSpPr>
            <a:spLocks noChangeArrowheads="1"/>
          </p:cNvSpPr>
          <p:nvPr/>
        </p:nvSpPr>
        <p:spPr bwMode="auto">
          <a:xfrm>
            <a:off x="3505200" y="22098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New strategic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capabilities</a:t>
            </a:r>
          </a:p>
        </p:txBody>
      </p:sp>
      <p:sp>
        <p:nvSpPr>
          <p:cNvPr id="318468" name="AutoShape 4"/>
          <p:cNvSpPr>
            <a:spLocks noChangeArrowheads="1"/>
          </p:cNvSpPr>
          <p:nvPr/>
        </p:nvSpPr>
        <p:spPr bwMode="auto">
          <a:xfrm>
            <a:off x="6400800" y="2209800"/>
            <a:ext cx="2743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Project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management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risk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445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nimBg="1"/>
      <p:bldP spid="3184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Market Development?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905000"/>
            <a:ext cx="7239000" cy="3886200"/>
          </a:xfrm>
        </p:spPr>
        <p:txBody>
          <a:bodyPr/>
          <a:lstStyle/>
          <a:p>
            <a:pPr indent="7938" algn="ctr">
              <a:buNone/>
            </a:pPr>
            <a:r>
              <a:rPr lang="en-GB" b="1" dirty="0" smtClean="0">
                <a:solidFill>
                  <a:srgbClr val="CC0099"/>
                </a:solidFill>
              </a:rPr>
              <a:t>Market development</a:t>
            </a:r>
            <a:r>
              <a:rPr lang="en-GB" b="1" dirty="0" smtClean="0"/>
              <a:t> </a:t>
            </a:r>
            <a:r>
              <a:rPr lang="en-GB" dirty="0" smtClean="0"/>
              <a:t>refers to a strategy by which an organisation offers existing products to new markets.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706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Forms of Market Development</a:t>
            </a:r>
          </a:p>
        </p:txBody>
      </p:sp>
      <p:sp>
        <p:nvSpPr>
          <p:cNvPr id="322563" name="AutoShape 3"/>
          <p:cNvSpPr>
            <a:spLocks noChangeArrowheads="1"/>
          </p:cNvSpPr>
          <p:nvPr/>
        </p:nvSpPr>
        <p:spPr bwMode="auto">
          <a:xfrm>
            <a:off x="2667000" y="2209800"/>
            <a:ext cx="2362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New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segments</a:t>
            </a:r>
          </a:p>
        </p:txBody>
      </p:sp>
      <p:sp>
        <p:nvSpPr>
          <p:cNvPr id="322564" name="AutoShape 4"/>
          <p:cNvSpPr>
            <a:spLocks noChangeArrowheads="1"/>
          </p:cNvSpPr>
          <p:nvPr/>
        </p:nvSpPr>
        <p:spPr bwMode="auto">
          <a:xfrm>
            <a:off x="5181600" y="2209800"/>
            <a:ext cx="2362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New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users</a:t>
            </a:r>
          </a:p>
        </p:txBody>
      </p:sp>
      <p:sp>
        <p:nvSpPr>
          <p:cNvPr id="322565" name="AutoShape 5"/>
          <p:cNvSpPr>
            <a:spLocks noChangeArrowheads="1"/>
          </p:cNvSpPr>
          <p:nvPr/>
        </p:nvSpPr>
        <p:spPr bwMode="auto">
          <a:xfrm>
            <a:off x="7696200" y="2209800"/>
            <a:ext cx="2362200" cy="2667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New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geographies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73374"/>
            <a:ext cx="1652159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9214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nimBg="1"/>
      <p:bldP spid="322564" grpId="0" animBg="1"/>
      <p:bldP spid="3225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Diversification?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7239000" cy="3886200"/>
          </a:xfrm>
        </p:spPr>
        <p:txBody>
          <a:bodyPr/>
          <a:lstStyle/>
          <a:p>
            <a:pPr indent="7938" algn="ctr">
              <a:buNone/>
            </a:pPr>
            <a:r>
              <a:rPr lang="en-GB" b="1" dirty="0" smtClean="0">
                <a:solidFill>
                  <a:srgbClr val="CC0099"/>
                </a:solidFill>
              </a:rPr>
              <a:t>Diversification </a:t>
            </a:r>
            <a:r>
              <a:rPr lang="en-GB" dirty="0" smtClean="0"/>
              <a:t>refers to a strategy by which an organisation pursues new product offerings and new markets.</a:t>
            </a:r>
            <a:endParaRPr lang="en-US" dirty="0" smtClean="0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8229600" y="4724401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Cam Beer by Lion brewery……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830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94015"/>
            <a:ext cx="10440537" cy="67639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Reasons for Pursuing </a:t>
            </a:r>
            <a:br>
              <a:rPr lang="en-US" sz="3200"/>
            </a:br>
            <a:r>
              <a:rPr lang="en-US" sz="3200"/>
              <a:t>Diversification (1) </a:t>
            </a:r>
          </a:p>
        </p:txBody>
      </p:sp>
      <p:sp>
        <p:nvSpPr>
          <p:cNvPr id="326659" name="AutoShape 3"/>
          <p:cNvSpPr>
            <a:spLocks noChangeArrowheads="1"/>
          </p:cNvSpPr>
          <p:nvPr/>
        </p:nvSpPr>
        <p:spPr bwMode="auto">
          <a:xfrm>
            <a:off x="3124200" y="1905000"/>
            <a:ext cx="65532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Efficiency gains</a:t>
            </a:r>
          </a:p>
        </p:txBody>
      </p:sp>
      <p:sp>
        <p:nvSpPr>
          <p:cNvPr id="326660" name="AutoShape 4"/>
          <p:cNvSpPr>
            <a:spLocks noChangeArrowheads="1"/>
          </p:cNvSpPr>
          <p:nvPr/>
        </p:nvSpPr>
        <p:spPr bwMode="auto">
          <a:xfrm>
            <a:off x="3124200" y="3048000"/>
            <a:ext cx="66294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Stretching corporate parenting capabilities</a:t>
            </a:r>
          </a:p>
        </p:txBody>
      </p:sp>
      <p:sp>
        <p:nvSpPr>
          <p:cNvPr id="326661" name="AutoShape 5"/>
          <p:cNvSpPr>
            <a:spLocks noChangeArrowheads="1"/>
          </p:cNvSpPr>
          <p:nvPr/>
        </p:nvSpPr>
        <p:spPr bwMode="auto">
          <a:xfrm>
            <a:off x="3124200" y="4191000"/>
            <a:ext cx="67056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Increasing market power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6637338" y="2525714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University Resources……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85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animBg="1"/>
      <p:bldP spid="326660" grpId="0" animBg="1"/>
      <p:bldP spid="3266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Outcomes (1)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Identify alternative directions for strategy, including market penetration or consolidation, product development, market development, and diversification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Recognise when diversification is an effective strategy for growth</a:t>
            </a:r>
          </a:p>
          <a:p>
            <a:pPr eaLnBrk="1" hangingPunct="1">
              <a:lnSpc>
                <a:spcPct val="80000"/>
              </a:lnSpc>
            </a:pPr>
            <a:r>
              <a:rPr lang="en-US"/>
              <a:t>Distinguish between different diversification strategies (related and unrelated) and identify conditions under which they work best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5772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Reasons for Pursuing </a:t>
            </a:r>
            <a:br>
              <a:rPr lang="en-US" sz="3200"/>
            </a:br>
            <a:r>
              <a:rPr lang="en-US" sz="3200"/>
              <a:t>Diversification (2) </a:t>
            </a:r>
          </a:p>
        </p:txBody>
      </p:sp>
      <p:sp>
        <p:nvSpPr>
          <p:cNvPr id="328707" name="AutoShape 3"/>
          <p:cNvSpPr>
            <a:spLocks noChangeArrowheads="1"/>
          </p:cNvSpPr>
          <p:nvPr/>
        </p:nvSpPr>
        <p:spPr bwMode="auto">
          <a:xfrm>
            <a:off x="3048000" y="2133600"/>
            <a:ext cx="65532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Responding to market decline</a:t>
            </a:r>
          </a:p>
        </p:txBody>
      </p:sp>
      <p:sp>
        <p:nvSpPr>
          <p:cNvPr id="328708" name="AutoShape 4"/>
          <p:cNvSpPr>
            <a:spLocks noChangeArrowheads="1"/>
          </p:cNvSpPr>
          <p:nvPr/>
        </p:nvSpPr>
        <p:spPr bwMode="auto">
          <a:xfrm>
            <a:off x="2971800" y="3200400"/>
            <a:ext cx="66294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Spreading risk</a:t>
            </a:r>
          </a:p>
        </p:txBody>
      </p:sp>
      <p:sp>
        <p:nvSpPr>
          <p:cNvPr id="328709" name="AutoShape 5"/>
          <p:cNvSpPr>
            <a:spLocks noChangeArrowheads="1"/>
          </p:cNvSpPr>
          <p:nvPr/>
        </p:nvSpPr>
        <p:spPr bwMode="auto">
          <a:xfrm>
            <a:off x="2971800" y="4267200"/>
            <a:ext cx="67056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Expectations of powerful stakeholders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6553200" y="2743200"/>
            <a:ext cx="327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Kodak Film roll……</a:t>
            </a:r>
          </a:p>
        </p:txBody>
      </p:sp>
      <p:sp>
        <p:nvSpPr>
          <p:cNvPr id="37896" name="TextBox 8"/>
          <p:cNvSpPr txBox="1">
            <a:spLocks noChangeArrowheads="1"/>
          </p:cNvSpPr>
          <p:nvPr/>
        </p:nvSpPr>
        <p:spPr bwMode="auto">
          <a:xfrm>
            <a:off x="6599238" y="4887914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Enron fate……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634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  <p:bldP spid="328708" grpId="0" animBg="1"/>
      <p:bldP spid="3287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Exhibit 7.3 Related </a:t>
            </a:r>
            <a:br>
              <a:rPr lang="en-US" sz="2800"/>
            </a:br>
            <a:r>
              <a:rPr lang="en-US" sz="2800"/>
              <a:t>Diversification Options</a:t>
            </a:r>
          </a:p>
        </p:txBody>
      </p:sp>
      <p:pic>
        <p:nvPicPr>
          <p:cNvPr id="3994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24000"/>
            <a:ext cx="58674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8686800" y="5967414"/>
            <a:ext cx="1981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Asiri Health..www.doc.lk……</a:t>
            </a:r>
          </a:p>
        </p:txBody>
      </p: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8686800" y="4038601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SMAK water bottles……</a:t>
            </a:r>
          </a:p>
        </p:txBody>
      </p:sp>
      <p:sp>
        <p:nvSpPr>
          <p:cNvPr id="39943" name="TextBox 8"/>
          <p:cNvSpPr txBox="1">
            <a:spLocks noChangeArrowheads="1"/>
          </p:cNvSpPr>
          <p:nvPr/>
        </p:nvSpPr>
        <p:spPr bwMode="auto">
          <a:xfrm>
            <a:off x="8991600" y="2205039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>
                <a:solidFill>
                  <a:srgbClr val="FF0000"/>
                </a:solidFill>
              </a:rPr>
              <a:t>Cargills Bank……</a:t>
            </a:r>
          </a:p>
        </p:txBody>
      </p:sp>
    </p:spTree>
    <p:extLst>
      <p:ext uri="{BB962C8B-B14F-4D97-AF65-F5344CB8AC3E}">
        <p14:creationId xmlns:p14="http://schemas.microsoft.com/office/powerpoint/2010/main" val="311512088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7.4 Diversification </a:t>
            </a:r>
            <a:br>
              <a:rPr lang="en-US" sz="3200"/>
            </a:br>
            <a:r>
              <a:rPr lang="en-US" sz="3200"/>
              <a:t>and Performance</a:t>
            </a:r>
          </a:p>
        </p:txBody>
      </p:sp>
      <p:pic>
        <p:nvPicPr>
          <p:cNvPr id="4198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4"/>
          <a:stretch>
            <a:fillRect/>
          </a:stretch>
        </p:blipFill>
        <p:spPr>
          <a:xfrm>
            <a:off x="2438401" y="1752600"/>
            <a:ext cx="6069013" cy="427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29600" y="1905000"/>
            <a:ext cx="19812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FF0000"/>
                </a:solidFill>
              </a:rPr>
              <a:t>LAUFGS Holdings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</a:rPr>
              <a:t>Power and energy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</a:rPr>
              <a:t>Retail and consumer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</a:rPr>
              <a:t>Industrial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</a:rPr>
              <a:t>Leisure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FF0000"/>
                </a:solidFill>
              </a:rPr>
              <a:t>Logistics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70C0"/>
                </a:solidFill>
              </a:rPr>
              <a:t>Property and real estate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613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Value-Adding Activities</a:t>
            </a:r>
          </a:p>
        </p:txBody>
      </p:sp>
      <p:sp>
        <p:nvSpPr>
          <p:cNvPr id="336899" name="AutoShape 3"/>
          <p:cNvSpPr>
            <a:spLocks noChangeArrowheads="1"/>
          </p:cNvSpPr>
          <p:nvPr/>
        </p:nvSpPr>
        <p:spPr bwMode="auto">
          <a:xfrm>
            <a:off x="3048000" y="1981200"/>
            <a:ext cx="3276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Envisioning</a:t>
            </a:r>
          </a:p>
        </p:txBody>
      </p:sp>
      <p:sp>
        <p:nvSpPr>
          <p:cNvPr id="336900" name="AutoShape 4"/>
          <p:cNvSpPr>
            <a:spLocks noChangeArrowheads="1"/>
          </p:cNvSpPr>
          <p:nvPr/>
        </p:nvSpPr>
        <p:spPr bwMode="auto">
          <a:xfrm>
            <a:off x="6477000" y="1981200"/>
            <a:ext cx="3276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Coaching and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facilitating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3048000" y="3581400"/>
            <a:ext cx="3276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Providing central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services and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resources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6477000" y="3581400"/>
            <a:ext cx="32766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Intervening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507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animBg="1"/>
      <p:bldP spid="336900" grpId="0" animBg="1"/>
      <p:bldP spid="336901" grpId="0" animBg="1"/>
      <p:bldP spid="33690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Value-Destroying Activities</a:t>
            </a:r>
          </a:p>
        </p:txBody>
      </p:sp>
      <p:sp>
        <p:nvSpPr>
          <p:cNvPr id="338947" name="AutoShape 3"/>
          <p:cNvSpPr>
            <a:spLocks noChangeArrowheads="1"/>
          </p:cNvSpPr>
          <p:nvPr/>
        </p:nvSpPr>
        <p:spPr bwMode="auto">
          <a:xfrm>
            <a:off x="3657600" y="1981200"/>
            <a:ext cx="556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79BC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Adding management costs</a:t>
            </a:r>
          </a:p>
        </p:txBody>
      </p:sp>
      <p:sp>
        <p:nvSpPr>
          <p:cNvPr id="338948" name="AutoShape 4"/>
          <p:cNvSpPr>
            <a:spLocks noChangeArrowheads="1"/>
          </p:cNvSpPr>
          <p:nvPr/>
        </p:nvSpPr>
        <p:spPr bwMode="auto">
          <a:xfrm>
            <a:off x="3657600" y="3048000"/>
            <a:ext cx="5562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79BC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Adding bureaucratic complexity</a:t>
            </a:r>
          </a:p>
        </p:txBody>
      </p:sp>
      <p:sp>
        <p:nvSpPr>
          <p:cNvPr id="338949" name="AutoShape 5"/>
          <p:cNvSpPr>
            <a:spLocks noChangeArrowheads="1"/>
          </p:cNvSpPr>
          <p:nvPr/>
        </p:nvSpPr>
        <p:spPr bwMode="auto">
          <a:xfrm>
            <a:off x="3657600" y="4038600"/>
            <a:ext cx="5638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79BC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Obscuring financial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827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 animBg="1"/>
      <p:bldP spid="338948" grpId="0" animBg="1"/>
      <p:bldP spid="3389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7.5 Portfolio and Synergy Managers and Parental Developers</a:t>
            </a:r>
          </a:p>
        </p:txBody>
      </p:sp>
      <p:pic>
        <p:nvPicPr>
          <p:cNvPr id="481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r="8423"/>
          <a:stretch>
            <a:fillRect/>
          </a:stretch>
        </p:blipFill>
        <p:spPr>
          <a:xfrm>
            <a:off x="3200400" y="1752600"/>
            <a:ext cx="6324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279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478"/>
            <a:ext cx="10271314" cy="71109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0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Achieving Synergy</a:t>
            </a:r>
          </a:p>
        </p:txBody>
      </p:sp>
      <p:sp>
        <p:nvSpPr>
          <p:cNvPr id="343043" name="AutoShape 3"/>
          <p:cNvSpPr>
            <a:spLocks noChangeArrowheads="1"/>
          </p:cNvSpPr>
          <p:nvPr/>
        </p:nvSpPr>
        <p:spPr bwMode="auto">
          <a:xfrm>
            <a:off x="3505200" y="1905000"/>
            <a:ext cx="5562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Excessive costs</a:t>
            </a:r>
          </a:p>
        </p:txBody>
      </p:sp>
      <p:sp>
        <p:nvSpPr>
          <p:cNvPr id="343044" name="AutoShape 4"/>
          <p:cNvSpPr>
            <a:spLocks noChangeArrowheads="1"/>
          </p:cNvSpPr>
          <p:nvPr/>
        </p:nvSpPr>
        <p:spPr bwMode="auto">
          <a:xfrm>
            <a:off x="3505200" y="2971800"/>
            <a:ext cx="55626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Overcoming self-interest</a:t>
            </a:r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3505200" y="4038600"/>
            <a:ext cx="5638800" cy="762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Illusory synergies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3374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animBg="1"/>
      <p:bldP spid="343044" grpId="0" animBg="1"/>
      <p:bldP spid="3430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Challenges for Parental Developers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parent capabilities</a:t>
            </a:r>
          </a:p>
          <a:p>
            <a:pPr eaLnBrk="1" hangingPunct="1"/>
            <a:r>
              <a:rPr lang="en-US" smtClean="0"/>
              <a:t>Parental focus</a:t>
            </a:r>
          </a:p>
          <a:p>
            <a:pPr eaLnBrk="1" hangingPunct="1"/>
            <a:r>
              <a:rPr lang="en-US" smtClean="0"/>
              <a:t>The ‘crown jewel’ problem</a:t>
            </a:r>
          </a:p>
          <a:p>
            <a:pPr eaLnBrk="1" hangingPunct="1"/>
            <a:r>
              <a:rPr lang="en-US" smtClean="0"/>
              <a:t>Sufficient ‘feel’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77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Portfolio Matrices</a:t>
            </a:r>
          </a:p>
        </p:txBody>
      </p:sp>
      <p:sp>
        <p:nvSpPr>
          <p:cNvPr id="347139" name="AutoShape 3"/>
          <p:cNvSpPr>
            <a:spLocks noChangeArrowheads="1"/>
          </p:cNvSpPr>
          <p:nvPr/>
        </p:nvSpPr>
        <p:spPr bwMode="auto">
          <a:xfrm>
            <a:off x="3124200" y="1981200"/>
            <a:ext cx="65532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DEDEF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Growth/Share (BCG) Matrix</a:t>
            </a:r>
          </a:p>
        </p:txBody>
      </p:sp>
      <p:sp>
        <p:nvSpPr>
          <p:cNvPr id="347140" name="AutoShape 4"/>
          <p:cNvSpPr>
            <a:spLocks noChangeArrowheads="1"/>
          </p:cNvSpPr>
          <p:nvPr/>
        </p:nvSpPr>
        <p:spPr bwMode="auto">
          <a:xfrm>
            <a:off x="3048000" y="3048000"/>
            <a:ext cx="66294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DEDEF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Directional Policy (GE-McKinsey) Matrix</a:t>
            </a:r>
          </a:p>
        </p:txBody>
      </p:sp>
      <p:sp>
        <p:nvSpPr>
          <p:cNvPr id="347141" name="AutoShape 5"/>
          <p:cNvSpPr>
            <a:spLocks noChangeArrowheads="1"/>
          </p:cNvSpPr>
          <p:nvPr/>
        </p:nvSpPr>
        <p:spPr bwMode="auto">
          <a:xfrm>
            <a:off x="3048000" y="4114800"/>
            <a:ext cx="6705600" cy="9906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DEDEF4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rgbClr val="DEDEF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Parenting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858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  <p:bldP spid="3471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Outcomes (2)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Analyse the ways in which a corporate parent can add or destroy value for its portfolio of business units</a:t>
            </a:r>
          </a:p>
          <a:p>
            <a:pPr eaLnBrk="1" hangingPunct="1"/>
            <a:r>
              <a:rPr lang="en-US"/>
              <a:t>Analyse portfolios of business units and judge which to invest in and which to divest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259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7.7 The Growth Share </a:t>
            </a:r>
            <a:br>
              <a:rPr lang="en-US" sz="3200"/>
            </a:br>
            <a:r>
              <a:rPr lang="en-US" sz="3200"/>
              <a:t>(BCG) Matrix</a:t>
            </a:r>
          </a:p>
        </p:txBody>
      </p:sp>
      <p:pic>
        <p:nvPicPr>
          <p:cNvPr id="563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7363"/>
          <a:stretch>
            <a:fillRect/>
          </a:stretch>
        </p:blipFill>
        <p:spPr>
          <a:xfrm>
            <a:off x="2971800" y="2057400"/>
            <a:ext cx="6553200" cy="405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6978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7.8 The Directional </a:t>
            </a:r>
            <a:br>
              <a:rPr lang="en-US" sz="3200"/>
            </a:br>
            <a:r>
              <a:rPr lang="en-US" sz="3200"/>
              <a:t>Policy (GE-McKinsey) Matrix</a:t>
            </a:r>
          </a:p>
        </p:txBody>
      </p:sp>
      <p:pic>
        <p:nvPicPr>
          <p:cNvPr id="5837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981201"/>
            <a:ext cx="64770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356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7.9 Strategy Guidelines </a:t>
            </a:r>
            <a:br>
              <a:rPr lang="en-US" sz="3200"/>
            </a:br>
            <a:r>
              <a:rPr lang="en-US" sz="3200"/>
              <a:t>Based on Directional Policy Matrix</a:t>
            </a:r>
          </a:p>
        </p:txBody>
      </p:sp>
      <p:pic>
        <p:nvPicPr>
          <p:cNvPr id="604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r="8081"/>
          <a:stretch>
            <a:fillRect/>
          </a:stretch>
        </p:blipFill>
        <p:spPr>
          <a:xfrm>
            <a:off x="2438400" y="1676401"/>
            <a:ext cx="6553200" cy="406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850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Exhibit 7.10 The Parenting Matrix</a:t>
            </a:r>
          </a:p>
        </p:txBody>
      </p:sp>
      <p:pic>
        <p:nvPicPr>
          <p:cNvPr id="624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1568450"/>
            <a:ext cx="5943600" cy="4789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174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Corporate Parent?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239000" cy="3886200"/>
          </a:xfrm>
        </p:spPr>
        <p:txBody>
          <a:bodyPr/>
          <a:lstStyle/>
          <a:p>
            <a:pPr indent="7938" algn="ctr">
              <a:buNone/>
            </a:pPr>
            <a:r>
              <a:rPr lang="en-GB" smtClean="0"/>
              <a:t>The</a:t>
            </a:r>
            <a:r>
              <a:rPr lang="en-GB" b="1" smtClean="0"/>
              <a:t> </a:t>
            </a:r>
            <a:r>
              <a:rPr lang="en-GB" b="1" smtClean="0">
                <a:solidFill>
                  <a:srgbClr val="CC0099"/>
                </a:solidFill>
              </a:rPr>
              <a:t>corporate parent</a:t>
            </a:r>
            <a:r>
              <a:rPr lang="en-GB" b="1" smtClean="0"/>
              <a:t> </a:t>
            </a:r>
            <a:r>
              <a:rPr lang="en-GB" smtClean="0"/>
              <a:t>refers to the levels of management above that of the business units, and therefore without direct interaction with buyers and competitors.</a:t>
            </a:r>
            <a:endParaRPr lang="en-US" smtClean="0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8229600" y="47244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Small business like a local builder……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0145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201" y="0"/>
            <a:ext cx="9607597" cy="72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4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7.1 Strategic Directions </a:t>
            </a:r>
            <a:br>
              <a:rPr lang="en-US" sz="3200"/>
            </a:br>
            <a:r>
              <a:rPr lang="en-US" sz="3200"/>
              <a:t>and Corporate-Level Strategy</a:t>
            </a:r>
          </a:p>
        </p:txBody>
      </p:sp>
      <p:sp>
        <p:nvSpPr>
          <p:cNvPr id="302083" name="Oval 3"/>
          <p:cNvSpPr>
            <a:spLocks noChangeArrowheads="1"/>
          </p:cNvSpPr>
          <p:nvPr/>
        </p:nvSpPr>
        <p:spPr bwMode="auto">
          <a:xfrm>
            <a:off x="3429000" y="2362200"/>
            <a:ext cx="2514600" cy="1371600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Corporate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parenting</a:t>
            </a:r>
          </a:p>
        </p:txBody>
      </p:sp>
      <p:sp>
        <p:nvSpPr>
          <p:cNvPr id="302084" name="Oval 4"/>
          <p:cNvSpPr>
            <a:spLocks noChangeArrowheads="1"/>
          </p:cNvSpPr>
          <p:nvPr/>
        </p:nvSpPr>
        <p:spPr bwMode="auto">
          <a:xfrm>
            <a:off x="6705600" y="2362200"/>
            <a:ext cx="2514600" cy="1371600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Portfolio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management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3429000" y="4038600"/>
            <a:ext cx="2514600" cy="1371600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Diversification</a:t>
            </a:r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6705600" y="4038600"/>
            <a:ext cx="2514600" cy="1371600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2700000" scaled="1"/>
          </a:gra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Penetration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Consolidation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/>
              <a:t>Development</a:t>
            </a:r>
          </a:p>
        </p:txBody>
      </p:sp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3429000" y="1752600"/>
            <a:ext cx="6019800" cy="457200"/>
          </a:xfrm>
          <a:prstGeom prst="rect">
            <a:avLst/>
          </a:prstGeom>
          <a:gradFill rotWithShape="1">
            <a:gsLst>
              <a:gs pos="0">
                <a:srgbClr val="CC3399"/>
              </a:gs>
              <a:gs pos="100000">
                <a:srgbClr val="CC00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Value creation</a:t>
            </a:r>
          </a:p>
        </p:txBody>
      </p:sp>
      <p:sp>
        <p:nvSpPr>
          <p:cNvPr id="302088" name="Rectangle 8"/>
          <p:cNvSpPr>
            <a:spLocks noChangeArrowheads="1"/>
          </p:cNvSpPr>
          <p:nvPr/>
        </p:nvSpPr>
        <p:spPr bwMode="auto">
          <a:xfrm>
            <a:off x="3505200" y="5562600"/>
            <a:ext cx="5715000" cy="45720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rgbClr val="CC00CC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42005A"/>
              </a:buClr>
              <a:buFont typeface="Wingdings" panose="05000000000000000000" pitchFamily="2" charset="2"/>
              <a:buChar char="£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Scope decisions</a:t>
            </a:r>
          </a:p>
        </p:txBody>
      </p:sp>
      <p:cxnSp>
        <p:nvCxnSpPr>
          <p:cNvPr id="302089" name="AutoShape 9"/>
          <p:cNvCxnSpPr>
            <a:cxnSpLocks noChangeShapeType="1"/>
            <a:stCxn id="302083" idx="6"/>
            <a:endCxn id="302084" idx="2"/>
          </p:cNvCxnSpPr>
          <p:nvPr/>
        </p:nvCxnSpPr>
        <p:spPr bwMode="auto">
          <a:xfrm>
            <a:off x="5957889" y="3048000"/>
            <a:ext cx="733425" cy="0"/>
          </a:xfrm>
          <a:prstGeom prst="straightConnector1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090" name="AutoShape 10"/>
          <p:cNvCxnSpPr>
            <a:cxnSpLocks noChangeShapeType="1"/>
            <a:stCxn id="302084" idx="4"/>
            <a:endCxn id="302086" idx="0"/>
          </p:cNvCxnSpPr>
          <p:nvPr/>
        </p:nvCxnSpPr>
        <p:spPr bwMode="auto">
          <a:xfrm>
            <a:off x="7962900" y="3748089"/>
            <a:ext cx="0" cy="276225"/>
          </a:xfrm>
          <a:prstGeom prst="straightConnector1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091" name="AutoShape 11"/>
          <p:cNvCxnSpPr>
            <a:cxnSpLocks noChangeShapeType="1"/>
            <a:stCxn id="302085" idx="6"/>
            <a:endCxn id="302086" idx="2"/>
          </p:cNvCxnSpPr>
          <p:nvPr/>
        </p:nvCxnSpPr>
        <p:spPr bwMode="auto">
          <a:xfrm>
            <a:off x="5957889" y="4724400"/>
            <a:ext cx="733425" cy="0"/>
          </a:xfrm>
          <a:prstGeom prst="straightConnector1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2092" name="AutoShape 12"/>
          <p:cNvCxnSpPr>
            <a:cxnSpLocks noChangeShapeType="1"/>
            <a:stCxn id="302083" idx="4"/>
            <a:endCxn id="302085" idx="0"/>
          </p:cNvCxnSpPr>
          <p:nvPr/>
        </p:nvCxnSpPr>
        <p:spPr bwMode="auto">
          <a:xfrm>
            <a:off x="4686300" y="3748089"/>
            <a:ext cx="0" cy="276225"/>
          </a:xfrm>
          <a:prstGeom prst="straightConnector1">
            <a:avLst/>
          </a:prstGeom>
          <a:noFill/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36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animBg="1"/>
      <p:bldP spid="302084" grpId="0" animBg="1"/>
      <p:bldP spid="302085" grpId="0" animBg="1"/>
      <p:bldP spid="302086" grpId="0" animBg="1"/>
      <p:bldP spid="302087" grpId="0" animBg="1"/>
      <p:bldP spid="3020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3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304800"/>
            <a:ext cx="7924800" cy="6248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Exhibit 7.2 Strategic Directions </a:t>
            </a:r>
            <a:br>
              <a:rPr lang="en-US" sz="3200"/>
            </a:br>
            <a:r>
              <a:rPr lang="en-US" sz="3200"/>
              <a:t>(Ansoff Matrix)</a:t>
            </a:r>
          </a:p>
        </p:txBody>
      </p:sp>
      <p:pic>
        <p:nvPicPr>
          <p:cNvPr id="1536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E5F7F7"/>
              </a:clrFrom>
              <a:clrTo>
                <a:srgbClr val="E5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133601"/>
            <a:ext cx="6781800" cy="4079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8289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Market Penetration?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239000" cy="3886200"/>
          </a:xfrm>
        </p:spPr>
        <p:txBody>
          <a:bodyPr/>
          <a:lstStyle/>
          <a:p>
            <a:pPr indent="7938" algn="ctr">
              <a:buNone/>
            </a:pPr>
            <a:r>
              <a:rPr lang="en-GB" b="1" smtClean="0">
                <a:solidFill>
                  <a:srgbClr val="CC0099"/>
                </a:solidFill>
              </a:rPr>
              <a:t>Market penetration</a:t>
            </a:r>
            <a:r>
              <a:rPr lang="en-GB" b="1" smtClean="0"/>
              <a:t> </a:t>
            </a:r>
            <a:r>
              <a:rPr lang="en-GB" smtClean="0"/>
              <a:t>refers to a strategy by which an organisation takes increased share of its existing markets with its existing               product range.</a:t>
            </a:r>
            <a:endParaRPr lang="en-US" smtClean="0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8229600" y="4724401"/>
            <a:ext cx="1600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Cream Cracker biscuits……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8A505-0DA0-489C-8496-EF5C6EB710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0368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572</Words>
  <Application>Microsoft Office PowerPoint</Application>
  <PresentationFormat>Widescreen</PresentationFormat>
  <Paragraphs>174</Paragraphs>
  <Slides>33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Strategic Decisions and Corporate-Level Strategy</vt:lpstr>
      <vt:lpstr>Learning Outcomes (1)</vt:lpstr>
      <vt:lpstr>Learning Outcomes (2)</vt:lpstr>
      <vt:lpstr>What is a Corporate Parent?</vt:lpstr>
      <vt:lpstr>PowerPoint Presentation</vt:lpstr>
      <vt:lpstr>Exhibit 7.1 Strategic Directions  and Corporate-Level Strategy</vt:lpstr>
      <vt:lpstr>PowerPoint Presentation</vt:lpstr>
      <vt:lpstr>Exhibit 7.2 Strategic Directions  (Ansoff Matrix)</vt:lpstr>
      <vt:lpstr>What is Market Penetration?</vt:lpstr>
      <vt:lpstr>Constraints of  Market Penetration</vt:lpstr>
      <vt:lpstr>What is Consolidation?</vt:lpstr>
      <vt:lpstr>Forms of Consolidation</vt:lpstr>
      <vt:lpstr>What is Product Development?</vt:lpstr>
      <vt:lpstr>Risks of Product Development</vt:lpstr>
      <vt:lpstr>What is Market Development?</vt:lpstr>
      <vt:lpstr>Forms of Market Development</vt:lpstr>
      <vt:lpstr>What is Diversification?</vt:lpstr>
      <vt:lpstr>PowerPoint Presentation</vt:lpstr>
      <vt:lpstr>Reasons for Pursuing  Diversification (1) </vt:lpstr>
      <vt:lpstr>Reasons for Pursuing  Diversification (2) </vt:lpstr>
      <vt:lpstr>Exhibit 7.3 Related  Diversification Options</vt:lpstr>
      <vt:lpstr>Exhibit 7.4 Diversification  and Performance</vt:lpstr>
      <vt:lpstr>Value-Adding Activities</vt:lpstr>
      <vt:lpstr>Value-Destroying Activities</vt:lpstr>
      <vt:lpstr>Exhibit 7.5 Portfolio and Synergy Managers and Parental Developers</vt:lpstr>
      <vt:lpstr>PowerPoint Presentation</vt:lpstr>
      <vt:lpstr>Problems Achieving Synergy</vt:lpstr>
      <vt:lpstr>Challenges for Parental Developers</vt:lpstr>
      <vt:lpstr>Portfolio Matrices</vt:lpstr>
      <vt:lpstr>Exhibit 7.7 The Growth Share  (BCG) Matrix</vt:lpstr>
      <vt:lpstr>Exhibit 7.8 The Directional  Policy (GE-McKinsey) Matrix</vt:lpstr>
      <vt:lpstr>Exhibit 7.9 Strategy Guidelines  Based on Directional Policy Matrix</vt:lpstr>
      <vt:lpstr>Exhibit 7.10 The Parenting Matrix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Decisions and Corporate-Level Strategy</dc:title>
  <dc:creator>nilantha perera</dc:creator>
  <cp:lastModifiedBy>nilantha perera</cp:lastModifiedBy>
  <cp:revision>11</cp:revision>
  <dcterms:created xsi:type="dcterms:W3CDTF">2016-10-12T17:38:11Z</dcterms:created>
  <dcterms:modified xsi:type="dcterms:W3CDTF">2016-10-13T10:46:55Z</dcterms:modified>
</cp:coreProperties>
</file>