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33" r:id="rId2"/>
  </p:sldMasterIdLst>
  <p:notesMasterIdLst>
    <p:notesMasterId r:id="rId44"/>
  </p:notesMasterIdLst>
  <p:handoutMasterIdLst>
    <p:handoutMasterId r:id="rId45"/>
  </p:handoutMasterIdLst>
  <p:sldIdLst>
    <p:sldId id="356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2" r:id="rId21"/>
    <p:sldId id="523" r:id="rId22"/>
    <p:sldId id="524" r:id="rId23"/>
    <p:sldId id="525" r:id="rId24"/>
    <p:sldId id="526" r:id="rId25"/>
    <p:sldId id="527" r:id="rId26"/>
    <p:sldId id="528" r:id="rId27"/>
    <p:sldId id="529" r:id="rId28"/>
    <p:sldId id="530" r:id="rId29"/>
    <p:sldId id="531" r:id="rId30"/>
    <p:sldId id="532" r:id="rId31"/>
    <p:sldId id="533" r:id="rId32"/>
    <p:sldId id="534" r:id="rId33"/>
    <p:sldId id="535" r:id="rId34"/>
    <p:sldId id="536" r:id="rId35"/>
    <p:sldId id="537" r:id="rId36"/>
    <p:sldId id="538" r:id="rId37"/>
    <p:sldId id="539" r:id="rId38"/>
    <p:sldId id="540" r:id="rId39"/>
    <p:sldId id="541" r:id="rId40"/>
    <p:sldId id="542" r:id="rId41"/>
    <p:sldId id="543" r:id="rId42"/>
    <p:sldId id="544" r:id="rId43"/>
  </p:sldIdLst>
  <p:sldSz cx="9144000" cy="6858000" type="screen4x3"/>
  <p:notesSz cx="6645275" cy="9777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E600"/>
    <a:srgbClr val="F1F1F1"/>
    <a:srgbClr val="FAE600"/>
    <a:srgbClr val="B4B4B4"/>
    <a:srgbClr val="646464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7" autoAdjust="0"/>
    <p:restoredTop sz="81593" autoAdjust="0"/>
  </p:normalViewPr>
  <p:slideViewPr>
    <p:cSldViewPr>
      <p:cViewPr>
        <p:scale>
          <a:sx n="70" d="100"/>
          <a:sy n="7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3079"/>
        <p:guide pos="209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562" y="9448800"/>
            <a:ext cx="6264275" cy="2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4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3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932" y="4644601"/>
            <a:ext cx="5317411" cy="4398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65" tIns="47133" rIns="94265" bIns="471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53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79388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60363" indent="1905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723900" indent="177800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081088" indent="176213" algn="l" rtl="0" fontAlgn="base">
      <a:spcBef>
        <a:spcPct val="300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7888" y="733425"/>
            <a:ext cx="4889500" cy="366712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200025"/>
            <a:ext cx="2057400" cy="573246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00025"/>
            <a:ext cx="6024562" cy="5732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http://solidstate.ae/wp-content/uploads/2015/11/pro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0" b="8675"/>
          <a:stretch/>
        </p:blipFill>
        <p:spPr bwMode="auto">
          <a:xfrm>
            <a:off x="0" y="0"/>
            <a:ext cx="9144000" cy="583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031BB-AE9A-499C-B95B-1BC5143B4C16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79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11E7-AF20-4D9D-A5BD-114664DAE1E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060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DD1F-BB60-49E4-95F4-F6BD7A3BD632}" type="slidenum">
              <a:rPr lang="en-US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05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3CB2-F706-4CE5-8D07-D6B7D151E096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36977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E94D-135D-4E11-BCCF-876D2E7520E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73037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412875"/>
            <a:ext cx="8234362" cy="451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8C1F-30B7-4565-97E6-9D87781A44D2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29583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1B6B-7B38-46B1-BC28-8B467D26849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9607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A6226-D7A6-4100-AD6F-6159E91B340D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41819"/>
      </p:ext>
    </p:extLst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CEEB-2D05-4937-9820-E034E8258853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34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601B-F8BF-4CB5-ACAC-2388E23CE3AE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30597"/>
      </p:ext>
    </p:extLst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E76B-BE68-48E4-9F4D-D9BA466E9209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79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412875"/>
            <a:ext cx="4040187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41775" cy="45196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25"/>
            <a:ext cx="8232775" cy="863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8404225" y="6629400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100" dirty="0">
                <a:solidFill>
                  <a:srgbClr val="000000"/>
                </a:solidFill>
                <a:cs typeface="Arial" charset="0"/>
              </a:rPr>
              <a:t>Page </a:t>
            </a:r>
            <a:fld id="{0BA490E2-26B2-43DD-A0BB-BA0772170A6F}" type="slidenum">
              <a:rPr lang="en-US" sz="1100">
                <a:solidFill>
                  <a:srgbClr val="000000"/>
                </a:solidFill>
                <a:cs typeface="Arial" charset="0"/>
              </a:rPr>
              <a:pPr/>
              <a:t>‹#›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381000" y="6629400"/>
            <a:ext cx="7086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r>
              <a:rPr lang="en-US" sz="1200" dirty="0" err="1" smtClean="0">
                <a:solidFill>
                  <a:srgbClr val="000000"/>
                </a:solidFill>
                <a:cs typeface="Arial" charset="0"/>
              </a:rPr>
              <a:t>Shanaka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 de Silva			</a:t>
            </a:r>
            <a:r>
              <a:rPr lang="en-US" sz="1200" b="1" dirty="0" err="1" smtClean="0">
                <a:solidFill>
                  <a:srgbClr val="000000"/>
                </a:solidFill>
                <a:cs typeface="Arial" charset="0"/>
              </a:rPr>
              <a:t>shanakad@gmail.com</a:t>
            </a: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5913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524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2000"/>
            <a:ext cx="9144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80" r:id="rId3"/>
    <p:sldLayoutId id="2147483681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801688" indent="-35560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343025" indent="-361950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881188" indent="-358775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24177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8749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33321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7893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4246563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53340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5333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A882704-8727-4235-997B-0717FA249B5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3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5181601"/>
            <a:ext cx="9144000" cy="16764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000500"/>
            <a:ext cx="5867400" cy="7620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700" b="1" kern="1200">
                <a:solidFill>
                  <a:srgbClr val="FFC8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500" b="1">
                <a:solidFill>
                  <a:srgbClr val="FFC800"/>
                </a:solidFill>
                <a:latin typeface="Corbel" pitchFamily="34" charset="0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800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Project Management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MGT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bel"/>
                <a:ea typeface="+mj-ea"/>
                <a:cs typeface="+mj-cs"/>
              </a:rPr>
              <a:t> 30725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bel"/>
              <a:ea typeface="+mj-ea"/>
              <a:cs typeface="+mj-cs"/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429000" y="5181600"/>
            <a:ext cx="5715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Indike Manthilake  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MBA,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Bsc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, CSM, PMI-ACP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solidFill>
                  <a:srgbClr val="FFC000"/>
                </a:solidFill>
              </a:rPr>
              <a:t>indikem@gmail.com</a:t>
            </a:r>
            <a:endParaRPr lang="en-US" sz="2000" b="1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09600"/>
            <a:ext cx="8763000" cy="4525962"/>
          </a:xfrm>
        </p:spPr>
        <p:txBody>
          <a:bodyPr/>
          <a:lstStyle/>
          <a:p>
            <a:r>
              <a:rPr lang="en-US" sz="2800" dirty="0"/>
              <a:t>In 2011, New York City’s mayor, Michael Bloomberg, acknowledged that City Hall </a:t>
            </a:r>
            <a:r>
              <a:rPr lang="en-US" sz="2800" dirty="0" smtClean="0"/>
              <a:t>had mismanaged </a:t>
            </a:r>
            <a:r>
              <a:rPr lang="en-US" sz="2800" dirty="0"/>
              <a:t>its major IT projects and vowed to improve their </a:t>
            </a:r>
            <a:r>
              <a:rPr lang="en-US" sz="2800" dirty="0" smtClean="0"/>
              <a:t>oversight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example, prosecutors </a:t>
            </a:r>
            <a:r>
              <a:rPr lang="en-US" sz="2800" dirty="0" smtClean="0"/>
              <a:t>said the </a:t>
            </a:r>
            <a:r>
              <a:rPr lang="en-US" sz="2800" dirty="0"/>
              <a:t>$700 million price tag for the </a:t>
            </a:r>
            <a:r>
              <a:rPr lang="en-US" sz="2800" dirty="0" err="1"/>
              <a:t>CityTime</a:t>
            </a:r>
            <a:r>
              <a:rPr lang="en-US" sz="2800" dirty="0"/>
              <a:t> payroll system was inflated by fraud, and </a:t>
            </a:r>
            <a:r>
              <a:rPr lang="en-US" sz="2800" dirty="0" smtClean="0"/>
              <a:t>the mayor </a:t>
            </a:r>
            <a:r>
              <a:rPr lang="en-US" sz="2800" dirty="0"/>
              <a:t>demanded $600 million back from the main </a:t>
            </a:r>
            <a:r>
              <a:rPr lang="en-US" sz="2800" dirty="0" smtClean="0"/>
              <a:t>contractor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automated </a:t>
            </a:r>
            <a:r>
              <a:rPr lang="en-US" sz="2800" dirty="0" smtClean="0"/>
              <a:t>personnel system</a:t>
            </a:r>
            <a:r>
              <a:rPr lang="en-US" sz="2800" dirty="0"/>
              <a:t>, </a:t>
            </a:r>
            <a:r>
              <a:rPr lang="en-US" sz="2800" dirty="0" err="1"/>
              <a:t>Nycaps</a:t>
            </a:r>
            <a:r>
              <a:rPr lang="en-US" sz="2800" dirty="0"/>
              <a:t>, suffered significant delays and cost overruns due to leadership </a:t>
            </a:r>
            <a:r>
              <a:rPr lang="en-US" sz="2800" dirty="0" smtClean="0"/>
              <a:t>issues, increasing </a:t>
            </a:r>
            <a:r>
              <a:rPr lang="en-US" sz="2800" dirty="0"/>
              <a:t>from an original estimate of $66 million to over $363 </a:t>
            </a:r>
            <a:r>
              <a:rPr lang="en-US" sz="2800" dirty="0" smtClean="0"/>
              <a:t>million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047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9067800" cy="62484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800" b="1" dirty="0" smtClean="0"/>
              <a:t>Project procurement management</a:t>
            </a:r>
            <a:r>
              <a:rPr lang="en-US" sz="2800" dirty="0" smtClean="0"/>
              <a:t>: Acquiring goods and services for a project from outside the performing organization</a:t>
            </a:r>
          </a:p>
          <a:p>
            <a:pPr marL="457200" indent="-457200">
              <a:lnSpc>
                <a:spcPct val="90000"/>
              </a:lnSpc>
            </a:pPr>
            <a:r>
              <a:rPr lang="en-US" sz="2800" dirty="0" smtClean="0"/>
              <a:t>Processes include:</a:t>
            </a:r>
          </a:p>
          <a:p>
            <a:pPr marL="1027113" lvl="1" indent="-455613"/>
            <a:r>
              <a:rPr lang="en-US" sz="2400" b="1" dirty="0" smtClean="0"/>
              <a:t>Planning procurement management</a:t>
            </a:r>
            <a:r>
              <a:rPr lang="en-US" sz="2400" dirty="0" smtClean="0"/>
              <a:t>: Determining what to procure and when and how to do it</a:t>
            </a:r>
          </a:p>
          <a:p>
            <a:pPr marL="1027113" lvl="1" indent="-455613"/>
            <a:r>
              <a:rPr lang="en-US" sz="2400" b="1" dirty="0" smtClean="0"/>
              <a:t>Conducting procurements</a:t>
            </a:r>
            <a:r>
              <a:rPr lang="en-US" sz="2400" dirty="0" smtClean="0"/>
              <a:t>: </a:t>
            </a:r>
            <a:r>
              <a:rPr lang="en-US" sz="1800" dirty="0" smtClean="0"/>
              <a:t>Obtaining seller responses, selecting sellers, and awarding contracts</a:t>
            </a:r>
          </a:p>
          <a:p>
            <a:pPr marL="1027113" lvl="1" indent="-455613"/>
            <a:r>
              <a:rPr lang="en-US" sz="2400" b="1" dirty="0"/>
              <a:t>Controlling</a:t>
            </a:r>
            <a:r>
              <a:rPr lang="en-US" sz="1800" b="1" dirty="0" smtClean="0"/>
              <a:t> </a:t>
            </a:r>
            <a:r>
              <a:rPr lang="en-US" sz="2400" b="1" dirty="0" smtClean="0"/>
              <a:t>procurements</a:t>
            </a:r>
            <a:r>
              <a:rPr lang="en-US" sz="1800" dirty="0" smtClean="0"/>
              <a:t>:</a:t>
            </a:r>
            <a:r>
              <a:rPr lang="en-US" sz="1800" b="1" dirty="0" smtClean="0"/>
              <a:t> </a:t>
            </a:r>
            <a:r>
              <a:rPr lang="en-US" sz="1800" dirty="0" smtClean="0"/>
              <a:t>Managing relationships with sellers, monitoring contract performance, and making changes as needed</a:t>
            </a:r>
          </a:p>
          <a:p>
            <a:pPr marL="1027113" lvl="1" indent="-455613"/>
            <a:r>
              <a:rPr lang="en-US" sz="2400" b="1" dirty="0"/>
              <a:t>Closing</a:t>
            </a:r>
            <a:r>
              <a:rPr lang="en-US" sz="1800" b="1" dirty="0" smtClean="0"/>
              <a:t> </a:t>
            </a:r>
            <a:r>
              <a:rPr lang="en-US" sz="2400" b="1" dirty="0"/>
              <a:t>procurements</a:t>
            </a:r>
            <a:r>
              <a:rPr lang="en-US" sz="1800" dirty="0" smtClean="0"/>
              <a:t>: Completing and settling each contract or agreement, including resolving of any open items</a:t>
            </a:r>
            <a:endParaRPr lang="en-US" sz="2000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Project Procurement Management Processes</a:t>
            </a:r>
          </a:p>
        </p:txBody>
      </p:sp>
    </p:spTree>
    <p:extLst>
      <p:ext uri="{BB962C8B-B14F-4D97-AF65-F5344CB8AC3E}">
        <p14:creationId xmlns:p14="http://schemas.microsoft.com/office/powerpoint/2010/main" val="2060887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Project Procurement Management Summary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" y="838201"/>
            <a:ext cx="8877816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4783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5410200"/>
          </a:xfrm>
        </p:spPr>
        <p:txBody>
          <a:bodyPr/>
          <a:lstStyle/>
          <a:p>
            <a:pPr marL="457200" indent="-457200">
              <a:spcBef>
                <a:spcPct val="100000"/>
              </a:spcBef>
            </a:pPr>
            <a:r>
              <a:rPr lang="en-US" sz="2800" dirty="0" smtClean="0"/>
              <a:t>Identifying which project needs can best be met by using products or services outside the organization</a:t>
            </a:r>
          </a:p>
          <a:p>
            <a:pPr marL="457200" indent="-457200">
              <a:spcBef>
                <a:spcPct val="100000"/>
              </a:spcBef>
            </a:pPr>
            <a:r>
              <a:rPr lang="en-US" sz="2800" dirty="0" smtClean="0"/>
              <a:t>If there is no need to buy any products or services from outside the organization, then there is no need to perform any of the other procurement management processes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Planning Procurement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24276602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458200" cy="48006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800" dirty="0" smtClean="0"/>
              <a:t>Several organizations, such as The Boots Company PLC in England, outsource their IT services to save money compared with the cost of running the systems themselves</a:t>
            </a:r>
          </a:p>
          <a:p>
            <a:pPr>
              <a:spcBef>
                <a:spcPct val="100000"/>
              </a:spcBef>
            </a:pPr>
            <a:r>
              <a:rPr lang="en-US" sz="2800" dirty="0" smtClean="0"/>
              <a:t>Carefully planning procurement can also save millions of dollars, as the U.S. Air Force did by using a unit pricing strategy for a large office automation project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0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Went Right?</a:t>
            </a:r>
          </a:p>
        </p:txBody>
      </p:sp>
    </p:spTree>
    <p:extLst>
      <p:ext uri="{BB962C8B-B14F-4D97-AF65-F5344CB8AC3E}">
        <p14:creationId xmlns:p14="http://schemas.microsoft.com/office/powerpoint/2010/main" val="29383633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8200" cy="5257800"/>
          </a:xfrm>
        </p:spPr>
        <p:txBody>
          <a:bodyPr/>
          <a:lstStyle/>
          <a:p>
            <a:pPr marL="457200" indent="-457200"/>
            <a:r>
              <a:rPr lang="en-US" sz="2600" dirty="0" smtClean="0"/>
              <a:t>Different types of contracts can be used in different situations:</a:t>
            </a:r>
          </a:p>
          <a:p>
            <a:pPr marL="1027113" lvl="1" indent="-455613"/>
            <a:r>
              <a:rPr lang="en-US" sz="2200" b="1" dirty="0" smtClean="0"/>
              <a:t>Fixed price </a:t>
            </a:r>
            <a:r>
              <a:rPr lang="en-US" sz="2200" dirty="0" smtClean="0"/>
              <a:t>or</a:t>
            </a:r>
            <a:r>
              <a:rPr lang="en-US" sz="2200" b="1" dirty="0" smtClean="0"/>
              <a:t> lump sum</a:t>
            </a:r>
            <a:r>
              <a:rPr lang="en-US" sz="2200" dirty="0" smtClean="0"/>
              <a:t> contracts: Involve a fixed total price for a well-defined product or service</a:t>
            </a:r>
          </a:p>
          <a:p>
            <a:pPr marL="1027113" lvl="1" indent="-455613"/>
            <a:r>
              <a:rPr lang="en-US" sz="2200" b="1" dirty="0" smtClean="0"/>
              <a:t>Cost reimbursable</a:t>
            </a:r>
            <a:r>
              <a:rPr lang="en-US" sz="2200" dirty="0" smtClean="0"/>
              <a:t> contracts: Involve payment to the seller for direct and indirect costs</a:t>
            </a:r>
          </a:p>
          <a:p>
            <a:pPr marL="1027113" lvl="1" indent="-455613"/>
            <a:r>
              <a:rPr lang="en-US" sz="2200" b="1" dirty="0" smtClean="0"/>
              <a:t>Time and material</a:t>
            </a:r>
            <a:r>
              <a:rPr lang="en-US" sz="2200" dirty="0" smtClean="0"/>
              <a:t> contracts: Hybrid of both fixed price and cost reimbursable contracts, often used by consultants</a:t>
            </a:r>
          </a:p>
          <a:p>
            <a:pPr marL="1027113" lvl="1" indent="-455613"/>
            <a:r>
              <a:rPr lang="en-US" sz="2200" b="1" dirty="0" smtClean="0"/>
              <a:t>Unit price</a:t>
            </a:r>
            <a:r>
              <a:rPr lang="en-US" sz="2200" dirty="0" smtClean="0"/>
              <a:t> contracts: Require the buyer to pay the seller a predetermined amount per unit of service</a:t>
            </a:r>
            <a:endParaRPr lang="en-US" dirty="0" smtClean="0"/>
          </a:p>
          <a:p>
            <a:pPr marL="457200" indent="-457200"/>
            <a:r>
              <a:rPr lang="en-US" sz="2600" dirty="0" smtClean="0"/>
              <a:t>A single contract can actually include all four of these categories, if it makes sense for that particular procurement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Contracts</a:t>
            </a:r>
          </a:p>
        </p:txBody>
      </p:sp>
    </p:spTree>
    <p:extLst>
      <p:ext uri="{BB962C8B-B14F-4D97-AF65-F5344CB8AC3E}">
        <p14:creationId xmlns:p14="http://schemas.microsoft.com/office/powerpoint/2010/main" val="32976913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915400" cy="6096000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b="1" dirty="0" smtClean="0"/>
              <a:t>Point of Total Assumption (PTA) </a:t>
            </a:r>
            <a:r>
              <a:rPr lang="en-US" sz="2800" dirty="0" smtClean="0"/>
              <a:t>is the cost at which the contractor assumes total responsibility for each additional dollar of contract cost</a:t>
            </a:r>
          </a:p>
          <a:p>
            <a:endParaRPr lang="en-US" sz="2800" dirty="0" smtClean="0"/>
          </a:p>
          <a:p>
            <a:r>
              <a:rPr lang="en-US" sz="2800" dirty="0" smtClean="0"/>
              <a:t>Contractors do not want to reach the point of total assumption, because it hurts them financially, so they have an incentive to prevent cost overruns</a:t>
            </a:r>
          </a:p>
          <a:p>
            <a:endParaRPr lang="en-US" sz="2800" dirty="0" smtClean="0"/>
          </a:p>
          <a:p>
            <a:r>
              <a:rPr lang="en-US" sz="2800" dirty="0" smtClean="0"/>
              <a:t>The PTA is calculated with the following formula: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     PTA = (ceiling price – target price)/government share + target cost</a:t>
            </a:r>
          </a:p>
          <a:p>
            <a:endParaRPr lang="en-US" sz="2800" dirty="0" smtClean="0"/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Point of Total Assumption</a:t>
            </a:r>
          </a:p>
        </p:txBody>
      </p:sp>
    </p:spTree>
    <p:extLst>
      <p:ext uri="{BB962C8B-B14F-4D97-AF65-F5344CB8AC3E}">
        <p14:creationId xmlns:p14="http://schemas.microsoft.com/office/powerpoint/2010/main" val="11066249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915400" cy="6019800"/>
          </a:xfrm>
        </p:spPr>
        <p:txBody>
          <a:bodyPr/>
          <a:lstStyle/>
          <a:p>
            <a:pPr marL="457200" indent="-457200"/>
            <a:r>
              <a:rPr lang="en-US" sz="2800" b="1" dirty="0" smtClean="0"/>
              <a:t>Cost plus incentive fee (CPIF)</a:t>
            </a:r>
            <a:r>
              <a:rPr lang="en-US" sz="2800" dirty="0" smtClean="0"/>
              <a:t>: The buyer pays the supplier for allowable performance costs plus a predetermined fee and an incentive bonus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b="1" dirty="0" smtClean="0"/>
              <a:t>Cost plus fixed fee (CPFF)</a:t>
            </a:r>
            <a:r>
              <a:rPr lang="en-US" sz="2800" dirty="0" smtClean="0"/>
              <a:t>: The buyer pays the supplier for allowable performance costs plus a fixed fee payment usually based on a percentage of estimated costs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b="1" dirty="0" smtClean="0"/>
              <a:t>Cost plus percentage of costs (CPPC)</a:t>
            </a:r>
            <a:r>
              <a:rPr lang="en-US" sz="2800" dirty="0" smtClean="0"/>
              <a:t>: The buyer pays the supplier for allowable performance costs plus a predetermined percentage based on total costs</a:t>
            </a:r>
          </a:p>
          <a:p>
            <a:pPr marL="457200" indent="-457200"/>
            <a:endParaRPr lang="en-US" sz="2800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Reimbursable Contracts</a:t>
            </a:r>
          </a:p>
        </p:txBody>
      </p:sp>
    </p:spTree>
    <p:extLst>
      <p:ext uri="{BB962C8B-B14F-4D97-AF65-F5344CB8AC3E}">
        <p14:creationId xmlns:p14="http://schemas.microsoft.com/office/powerpoint/2010/main" val="22099268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9248"/>
            <a:ext cx="9067800" cy="454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Contract Types Versus Risk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189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762000"/>
            <a:ext cx="8991600" cy="5867400"/>
          </a:xfrm>
        </p:spPr>
        <p:txBody>
          <a:bodyPr/>
          <a:lstStyle/>
          <a:p>
            <a:r>
              <a:rPr lang="en-US" sz="2800" dirty="0"/>
              <a:t>Contracts should include specific clauses to take into account issues unique to the </a:t>
            </a:r>
            <a:r>
              <a:rPr lang="en-US" sz="2800" dirty="0" smtClean="0"/>
              <a:t>project</a:t>
            </a:r>
          </a:p>
          <a:p>
            <a:endParaRPr lang="en-US" sz="2800" dirty="0"/>
          </a:p>
          <a:p>
            <a:r>
              <a:rPr lang="en-US" sz="2800" dirty="0"/>
              <a:t>Can require various educational or work experience for different pay </a:t>
            </a:r>
            <a:r>
              <a:rPr lang="en-US" sz="2800" dirty="0" smtClean="0"/>
              <a:t>rights</a:t>
            </a:r>
          </a:p>
          <a:p>
            <a:endParaRPr lang="en-US" sz="2800" dirty="0"/>
          </a:p>
          <a:p>
            <a:r>
              <a:rPr lang="en-US" sz="2800" dirty="0"/>
              <a:t>A </a:t>
            </a:r>
            <a:r>
              <a:rPr lang="en-US" sz="2800" b="1" dirty="0"/>
              <a:t>termination clause </a:t>
            </a:r>
            <a:r>
              <a:rPr lang="en-US" sz="2800" dirty="0"/>
              <a:t>is a contract clause that allows the buyer or supplier to end the contract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Contract Clauses</a:t>
            </a:r>
          </a:p>
        </p:txBody>
      </p:sp>
    </p:spTree>
    <p:extLst>
      <p:ext uri="{BB962C8B-B14F-4D97-AF65-F5344CB8AC3E}">
        <p14:creationId xmlns:p14="http://schemas.microsoft.com/office/powerpoint/2010/main" val="7144369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ellow_car_TOC_page.t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3"/>
          <p:cNvSpPr>
            <a:spLocks/>
          </p:cNvSpPr>
          <p:nvPr/>
        </p:nvSpPr>
        <p:spPr bwMode="auto">
          <a:xfrm>
            <a:off x="0" y="3200400"/>
            <a:ext cx="5181600" cy="3657600"/>
          </a:xfrm>
          <a:custGeom>
            <a:avLst/>
            <a:gdLst>
              <a:gd name="T0" fmla="*/ 0 w 2532"/>
              <a:gd name="T1" fmla="*/ 0 h 2607"/>
              <a:gd name="T2" fmla="*/ 0 w 2532"/>
              <a:gd name="T3" fmla="*/ 2147483647 h 2607"/>
              <a:gd name="T4" fmla="*/ 2147483647 w 2532"/>
              <a:gd name="T5" fmla="*/ 2147483647 h 2607"/>
              <a:gd name="T6" fmla="*/ 2147483647 w 2532"/>
              <a:gd name="T7" fmla="*/ 2147483647 h 2607"/>
              <a:gd name="T8" fmla="*/ 0 w 2532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2"/>
              <a:gd name="T16" fmla="*/ 0 h 2607"/>
              <a:gd name="T17" fmla="*/ 2532 w 2532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2" h="2607">
                <a:moveTo>
                  <a:pt x="0" y="0"/>
                </a:moveTo>
                <a:lnTo>
                  <a:pt x="0" y="2606"/>
                </a:lnTo>
                <a:lnTo>
                  <a:pt x="2013" y="2607"/>
                </a:lnTo>
                <a:lnTo>
                  <a:pt x="2532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" y="3162300"/>
            <a:ext cx="4073525" cy="54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25" tIns="42062" rIns="84125" bIns="42062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EYInterstate" pitchFamily="2" charset="0"/>
              </a:rPr>
              <a:t>Agenda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EYInterstate" pitchFamily="2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77" y="3962400"/>
            <a:ext cx="41735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Procurement  Planning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Outsourcing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Contracts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n-US" sz="2000" dirty="0" smtClean="0">
                <a:solidFill>
                  <a:srgbClr val="FFFFFF"/>
                </a:solidFill>
                <a:latin typeface="EYInterstate Light" pitchFamily="2" charset="0"/>
              </a:rPr>
              <a:t>Procurement close</a:t>
            </a: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 marL="342900" indent="-342900"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buFont typeface="Wingdings" panose="05000000000000000000" pitchFamily="2" charset="2"/>
              <a:buChar char="Ø"/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  <a:p>
            <a:pPr>
              <a:lnSpc>
                <a:spcPct val="104000"/>
              </a:lnSpc>
              <a:spcAft>
                <a:spcPts val="600"/>
              </a:spcAft>
              <a:buClr>
                <a:srgbClr val="FFC000"/>
              </a:buClr>
              <a:tabLst>
                <a:tab pos="2743200" algn="l"/>
              </a:tabLst>
            </a:pPr>
            <a:endParaRPr lang="en-US" sz="2000" dirty="0" smtClean="0">
              <a:solidFill>
                <a:srgbClr val="FFFFFF"/>
              </a:solidFill>
              <a:latin typeface="EYInterstate Light" pitchFamily="2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96743" y="871900"/>
            <a:ext cx="8407200" cy="720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Lesson 12 – Project Procurement 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181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2999"/>
            <a:ext cx="8896066" cy="5653585"/>
          </a:xfrm>
        </p:spPr>
        <p:txBody>
          <a:bodyPr/>
          <a:lstStyle/>
          <a:p>
            <a:r>
              <a:rPr lang="en-US" sz="2800" dirty="0"/>
              <a:t>Expert </a:t>
            </a:r>
            <a:r>
              <a:rPr lang="en-US" sz="2800" dirty="0" smtClean="0"/>
              <a:t>judgment</a:t>
            </a:r>
          </a:p>
          <a:p>
            <a:endParaRPr lang="en-US" sz="2800" dirty="0"/>
          </a:p>
          <a:p>
            <a:r>
              <a:rPr lang="en-US" sz="2800" dirty="0"/>
              <a:t>Market </a:t>
            </a:r>
            <a:r>
              <a:rPr lang="en-US" sz="2800" dirty="0" smtClean="0"/>
              <a:t>research</a:t>
            </a:r>
          </a:p>
          <a:p>
            <a:endParaRPr lang="en-US" sz="2800" dirty="0"/>
          </a:p>
          <a:p>
            <a:r>
              <a:rPr lang="en-US" sz="2800" b="1" dirty="0"/>
              <a:t>Make-or-buy analysis</a:t>
            </a:r>
            <a:r>
              <a:rPr lang="en-US" sz="2800" dirty="0"/>
              <a:t>: General management technique used to determine whether an organization should make or perform a particular product or service inside the organization or buy from someone </a:t>
            </a:r>
            <a:r>
              <a:rPr lang="en-US" sz="2800" dirty="0" smtClean="0"/>
              <a:t>else</a:t>
            </a:r>
            <a:endParaRPr lang="en-US" sz="28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Tools and Techniques for Planning Purchases and Acquisitions</a:t>
            </a:r>
          </a:p>
        </p:txBody>
      </p:sp>
    </p:spTree>
    <p:extLst>
      <p:ext uri="{BB962C8B-B14F-4D97-AF65-F5344CB8AC3E}">
        <p14:creationId xmlns:p14="http://schemas.microsoft.com/office/powerpoint/2010/main" val="279582404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762000"/>
            <a:ext cx="8229600" cy="4625975"/>
          </a:xfrm>
        </p:spPr>
        <p:txBody>
          <a:bodyPr/>
          <a:lstStyle/>
          <a:p>
            <a:pPr marL="457200" indent="-457200">
              <a:spcBef>
                <a:spcPct val="100000"/>
              </a:spcBef>
            </a:pPr>
            <a:r>
              <a:rPr lang="en-US" dirty="0" smtClean="0"/>
              <a:t>Assume you can lease an item you need for a project for $800/day. To purchase the item, the cost is $12,000 plus a daily operational cost of $400/day</a:t>
            </a:r>
          </a:p>
          <a:p>
            <a:pPr marL="457200" indent="-457200">
              <a:spcBef>
                <a:spcPct val="100000"/>
              </a:spcBef>
            </a:pPr>
            <a:r>
              <a:rPr lang="en-US" dirty="0" smtClean="0"/>
              <a:t>How long will it take for the purchase cost to be the same as the lease cost?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Make-or-Buy Example</a:t>
            </a:r>
          </a:p>
        </p:txBody>
      </p:sp>
    </p:spTree>
    <p:extLst>
      <p:ext uri="{BB962C8B-B14F-4D97-AF65-F5344CB8AC3E}">
        <p14:creationId xmlns:p14="http://schemas.microsoft.com/office/powerpoint/2010/main" val="345742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8686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smtClean="0"/>
              <a:t>Set up an equation so both options, purchase and lease, are equal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In this example, use the following equation. Let </a:t>
            </a:r>
            <a:r>
              <a:rPr lang="en-US" sz="2600" i="1" dirty="0" smtClean="0"/>
              <a:t>d</a:t>
            </a:r>
            <a:r>
              <a:rPr lang="en-US" sz="2600" dirty="0" smtClean="0"/>
              <a:t> be the number of days to use the item: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$12,000 + $400d = $800d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Subtracting $400d from both sides, you get: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$12,000 = $400d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Dividing both sides by $400, you get: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d = 30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If you need the item for more than 30 days, it is more economical to purchase it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637"/>
            <a:ext cx="9144000" cy="5127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Make-or Buy Solution</a:t>
            </a:r>
          </a:p>
        </p:txBody>
      </p:sp>
    </p:spTree>
    <p:extLst>
      <p:ext uri="{BB962C8B-B14F-4D97-AF65-F5344CB8AC3E}">
        <p14:creationId xmlns:p14="http://schemas.microsoft.com/office/powerpoint/2010/main" val="318394571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800" dirty="0" smtClean="0"/>
              <a:t>Describes how the procurement processes will be managed, from developing documentation for making outside purchases or acquisitions to contract closure</a:t>
            </a:r>
          </a:p>
          <a:p>
            <a:pPr>
              <a:spcBef>
                <a:spcPct val="100000"/>
              </a:spcBef>
            </a:pPr>
            <a:r>
              <a:rPr lang="en-US" sz="2800" dirty="0" smtClean="0"/>
              <a:t>Contents varies based on project needs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Procurement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15589596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8458200" cy="45720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dirty="0" smtClean="0"/>
              <a:t>A </a:t>
            </a:r>
            <a:r>
              <a:rPr lang="en-US" sz="2800" b="1" dirty="0" smtClean="0"/>
              <a:t>statement of work</a:t>
            </a:r>
            <a:r>
              <a:rPr lang="en-US" sz="2800" dirty="0" smtClean="0"/>
              <a:t> is a description of the work required for the procurement</a:t>
            </a:r>
          </a:p>
          <a:p>
            <a:pPr>
              <a:spcBef>
                <a:spcPct val="60000"/>
              </a:spcBef>
            </a:pPr>
            <a:r>
              <a:rPr lang="en-US" sz="2800" dirty="0" smtClean="0"/>
              <a:t>If a SOW is used as part of a contract to describe only the work required for that particular contract, it is called a </a:t>
            </a:r>
            <a:r>
              <a:rPr lang="en-US" sz="2800" b="1" dirty="0" smtClean="0"/>
              <a:t>contract statement of work</a:t>
            </a:r>
            <a:endParaRPr lang="en-US" sz="2800" dirty="0" smtClean="0"/>
          </a:p>
          <a:p>
            <a:pPr>
              <a:spcBef>
                <a:spcPct val="60000"/>
              </a:spcBef>
            </a:pPr>
            <a:r>
              <a:rPr lang="en-US" sz="2800" dirty="0" smtClean="0"/>
              <a:t>A SOW is a type of scope statement</a:t>
            </a:r>
          </a:p>
          <a:p>
            <a:pPr>
              <a:spcBef>
                <a:spcPct val="60000"/>
              </a:spcBef>
            </a:pPr>
            <a:r>
              <a:rPr lang="en-US" sz="2800" dirty="0" smtClean="0"/>
              <a:t>A good SOW gives bidders a better understanding of the buyer’s expectations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Contract Statement of Work (SOW)</a:t>
            </a:r>
          </a:p>
        </p:txBody>
      </p:sp>
    </p:spTree>
    <p:extLst>
      <p:ext uri="{BB962C8B-B14F-4D97-AF65-F5344CB8AC3E}">
        <p14:creationId xmlns:p14="http://schemas.microsoft.com/office/powerpoint/2010/main" val="33368175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 of Work (SOW) Template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9741"/>
            <a:ext cx="8305800" cy="63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486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8839200" cy="5410200"/>
          </a:xfrm>
        </p:spPr>
        <p:txBody>
          <a:bodyPr/>
          <a:lstStyle/>
          <a:p>
            <a:pPr marL="771525" indent="-455613"/>
            <a:r>
              <a:rPr lang="en-US" b="1" dirty="0" smtClean="0"/>
              <a:t>Request for Proposals</a:t>
            </a:r>
            <a:r>
              <a:rPr lang="en-US" dirty="0" smtClean="0"/>
              <a:t>: Used to solicit proposals from prospective sellers</a:t>
            </a:r>
          </a:p>
          <a:p>
            <a:pPr marL="1131888" lvl="1"/>
            <a:r>
              <a:rPr lang="en-US" sz="2400" dirty="0" smtClean="0"/>
              <a:t>A </a:t>
            </a:r>
            <a:r>
              <a:rPr lang="en-US" sz="2400" b="1" dirty="0" smtClean="0"/>
              <a:t>proposal</a:t>
            </a:r>
            <a:r>
              <a:rPr lang="en-US" sz="2400" dirty="0" smtClean="0"/>
              <a:t> is a document prepared by a seller when there are different approaches for meeting buyer needs</a:t>
            </a:r>
            <a:r>
              <a:rPr lang="en-US" dirty="0" smtClean="0"/>
              <a:t> </a:t>
            </a:r>
          </a:p>
          <a:p>
            <a:pPr marL="1131888" lvl="1"/>
            <a:endParaRPr lang="en-US" dirty="0" smtClean="0"/>
          </a:p>
          <a:p>
            <a:pPr marL="771525" indent="-455613"/>
            <a:r>
              <a:rPr lang="en-US" b="1" dirty="0" smtClean="0"/>
              <a:t>Requests for Quotes</a:t>
            </a:r>
            <a:r>
              <a:rPr lang="en-US" dirty="0" smtClean="0"/>
              <a:t>: Used to solicit quotes or bids from prospective suppliers</a:t>
            </a:r>
          </a:p>
          <a:p>
            <a:pPr marL="1131888" lvl="1"/>
            <a:r>
              <a:rPr lang="en-US" sz="2400" dirty="0" smtClean="0"/>
              <a:t>A</a:t>
            </a:r>
            <a:r>
              <a:rPr lang="en-US" sz="2400" b="1" dirty="0" smtClean="0"/>
              <a:t> bid</a:t>
            </a:r>
            <a:r>
              <a:rPr lang="en-US" sz="2400" dirty="0" smtClean="0"/>
              <a:t>, also called a tender or quote (short for quotation), is a document prepared by sellers providing pricing for standard items that have been clearly defined by the buyer</a:t>
            </a:r>
            <a:r>
              <a:rPr lang="en-US" dirty="0" smtClean="0"/>
              <a:t> 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Procurement Documents</a:t>
            </a:r>
          </a:p>
        </p:txBody>
      </p:sp>
    </p:spTree>
    <p:extLst>
      <p:ext uri="{BB962C8B-B14F-4D97-AF65-F5344CB8AC3E}">
        <p14:creationId xmlns:p14="http://schemas.microsoft.com/office/powerpoint/2010/main" val="21446674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Request for Proposal (RFP) Template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84582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920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08025"/>
            <a:ext cx="8839200" cy="5845175"/>
          </a:xfrm>
        </p:spPr>
        <p:txBody>
          <a:bodyPr/>
          <a:lstStyle/>
          <a:p>
            <a:r>
              <a:rPr lang="en-US" sz="2800" dirty="0"/>
              <a:t>It’s important to prepare some form of evaluation criteria, preferably before issuing a formal RFP or </a:t>
            </a:r>
            <a:r>
              <a:rPr lang="en-US" sz="2800" dirty="0" smtClean="0"/>
              <a:t>RFQ</a:t>
            </a:r>
          </a:p>
          <a:p>
            <a:endParaRPr lang="en-US" sz="2800" dirty="0"/>
          </a:p>
          <a:p>
            <a:r>
              <a:rPr lang="en-US" sz="2800" dirty="0"/>
              <a:t>Beware of proposals that look good on paper; be sure to evaluate factors, such as past performance and management </a:t>
            </a:r>
            <a:r>
              <a:rPr lang="en-US" sz="2800" dirty="0" smtClean="0"/>
              <a:t>approach</a:t>
            </a:r>
          </a:p>
          <a:p>
            <a:endParaRPr lang="en-US" sz="2800" dirty="0"/>
          </a:p>
          <a:p>
            <a:r>
              <a:rPr lang="en-US" sz="2800" dirty="0"/>
              <a:t>Can require a technical presentation as part of a proposal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672"/>
            <a:ext cx="89154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 Selection Criteria</a:t>
            </a:r>
          </a:p>
        </p:txBody>
      </p:sp>
    </p:spTree>
    <p:extLst>
      <p:ext uri="{BB962C8B-B14F-4D97-AF65-F5344CB8AC3E}">
        <p14:creationId xmlns:p14="http://schemas.microsoft.com/office/powerpoint/2010/main" val="61739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/>
          <a:lstStyle/>
          <a:p>
            <a:r>
              <a:rPr lang="en-US" sz="2800" dirty="0" smtClean="0"/>
              <a:t>Deciding whom to ask to do the work</a:t>
            </a:r>
          </a:p>
          <a:p>
            <a:endParaRPr lang="en-US" sz="2800" dirty="0" smtClean="0"/>
          </a:p>
          <a:p>
            <a:r>
              <a:rPr lang="en-US" sz="2800" dirty="0" smtClean="0"/>
              <a:t>Sending appropriate documentation to potential</a:t>
            </a:r>
          </a:p>
          <a:p>
            <a:endParaRPr lang="en-US" sz="2800" dirty="0" smtClean="0"/>
          </a:p>
          <a:p>
            <a:r>
              <a:rPr lang="en-US" sz="2800" dirty="0" smtClean="0"/>
              <a:t>Sellers</a:t>
            </a:r>
          </a:p>
          <a:p>
            <a:endParaRPr lang="en-US" sz="2800" dirty="0" smtClean="0"/>
          </a:p>
          <a:p>
            <a:r>
              <a:rPr lang="en-US" sz="2800" dirty="0" smtClean="0"/>
              <a:t>Obtaining proposals or bids</a:t>
            </a:r>
          </a:p>
          <a:p>
            <a:endParaRPr lang="en-US" sz="2800" dirty="0" smtClean="0"/>
          </a:p>
          <a:p>
            <a:r>
              <a:rPr lang="en-US" sz="2800" dirty="0" smtClean="0"/>
              <a:t>Selecting a seller</a:t>
            </a:r>
          </a:p>
          <a:p>
            <a:endParaRPr lang="en-US" sz="2800" dirty="0" smtClean="0"/>
          </a:p>
          <a:p>
            <a:r>
              <a:rPr lang="en-US" sz="2800" dirty="0" smtClean="0"/>
              <a:t>Awarding a contract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Conducting Procurements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63790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067800" cy="6096000"/>
          </a:xfrm>
        </p:spPr>
        <p:txBody>
          <a:bodyPr/>
          <a:lstStyle/>
          <a:p>
            <a:pPr algn="just"/>
            <a:r>
              <a:rPr lang="en-US" sz="2800" dirty="0" smtClean="0"/>
              <a:t>Understand </a:t>
            </a:r>
            <a:r>
              <a:rPr lang="en-US" sz="2800" dirty="0"/>
              <a:t>the importance of project procurement management and </a:t>
            </a:r>
            <a:r>
              <a:rPr lang="en-US" sz="2800" dirty="0" smtClean="0"/>
              <a:t>the increasing </a:t>
            </a:r>
            <a:r>
              <a:rPr lang="en-US" sz="2800" dirty="0"/>
              <a:t>use of outsourcing for </a:t>
            </a:r>
            <a:r>
              <a:rPr lang="en-US" sz="2800" dirty="0" smtClean="0"/>
              <a:t>projects</a:t>
            </a: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Describe </a:t>
            </a:r>
            <a:r>
              <a:rPr lang="en-US" sz="2800" dirty="0"/>
              <a:t>the work involved in planning procurements for projects, </a:t>
            </a:r>
            <a:r>
              <a:rPr lang="en-US" sz="2800" dirty="0" smtClean="0"/>
              <a:t>including determining </a:t>
            </a:r>
            <a:r>
              <a:rPr lang="en-US" sz="2800" dirty="0"/>
              <a:t>the proper type of contract to use and preparing a </a:t>
            </a:r>
            <a:r>
              <a:rPr lang="en-US" sz="2800" dirty="0" smtClean="0"/>
              <a:t>procurement management </a:t>
            </a:r>
            <a:r>
              <a:rPr lang="en-US" sz="2800" dirty="0"/>
              <a:t>plan, statement of work, source selection </a:t>
            </a:r>
            <a:r>
              <a:rPr lang="en-US" sz="2800" dirty="0" smtClean="0"/>
              <a:t>criteria, and </a:t>
            </a:r>
            <a:r>
              <a:rPr lang="en-US" sz="2800" dirty="0"/>
              <a:t>make-or-buy </a:t>
            </a:r>
            <a:r>
              <a:rPr lang="en-US" sz="2800" dirty="0" smtClean="0"/>
              <a:t>analysis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Discuss </a:t>
            </a:r>
            <a:r>
              <a:rPr lang="en-US" sz="2800" dirty="0"/>
              <a:t>how to conduct procurements and strategies </a:t>
            </a:r>
            <a:r>
              <a:rPr lang="en-US" sz="2800" dirty="0" smtClean="0"/>
              <a:t>for </a:t>
            </a:r>
            <a:r>
              <a:rPr lang="en-US" sz="2800" dirty="0"/>
              <a:t>obtaining </a:t>
            </a:r>
            <a:r>
              <a:rPr lang="en-US" sz="2800" dirty="0" smtClean="0"/>
              <a:t>seller responses</a:t>
            </a:r>
            <a:r>
              <a:rPr lang="en-US" sz="2800" dirty="0"/>
              <a:t>, selecting sellers, and awarding contracts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4124380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762000"/>
            <a:ext cx="8991600" cy="5867400"/>
          </a:xfrm>
        </p:spPr>
        <p:txBody>
          <a:bodyPr/>
          <a:lstStyle/>
          <a:p>
            <a:pPr marL="457200" indent="-457200"/>
            <a:r>
              <a:rPr lang="en-US" sz="2600" dirty="0" smtClean="0"/>
              <a:t>Organizations can advertise to procure goods and services in several ways:</a:t>
            </a:r>
          </a:p>
          <a:p>
            <a:pPr marL="1027113" lvl="1" indent="-455613"/>
            <a:r>
              <a:rPr lang="en-US" dirty="0" smtClean="0"/>
              <a:t>Approaching the preferred vendor</a:t>
            </a:r>
          </a:p>
          <a:p>
            <a:pPr marL="1027113" lvl="1" indent="-455613"/>
            <a:r>
              <a:rPr lang="en-US" dirty="0" smtClean="0"/>
              <a:t>Approaching several potential vendors</a:t>
            </a:r>
          </a:p>
          <a:p>
            <a:pPr marL="1027113" lvl="1" indent="-455613"/>
            <a:r>
              <a:rPr lang="en-US" dirty="0" smtClean="0"/>
              <a:t>Advertising to anyone interested</a:t>
            </a:r>
          </a:p>
          <a:p>
            <a:pPr marL="1027113" lvl="1" indent="-455613"/>
            <a:endParaRPr lang="en-US" dirty="0" smtClean="0"/>
          </a:p>
          <a:p>
            <a:pPr marL="457200" indent="-457200"/>
            <a:r>
              <a:rPr lang="en-US" sz="2600" dirty="0" smtClean="0"/>
              <a:t>A bidders’ conference can help clarify the buyer’s expectations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672"/>
            <a:ext cx="89916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for Procurement</a:t>
            </a:r>
          </a:p>
        </p:txBody>
      </p:sp>
    </p:spTree>
    <p:extLst>
      <p:ext uri="{BB962C8B-B14F-4D97-AF65-F5344CB8AC3E}">
        <p14:creationId xmlns:p14="http://schemas.microsoft.com/office/powerpoint/2010/main" val="3347258734"/>
      </p:ext>
    </p:extLst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Proposal Evaluation Sheet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8763000" cy="365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53894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708025"/>
            <a:ext cx="8915400" cy="5997575"/>
          </a:xfrm>
        </p:spPr>
        <p:txBody>
          <a:bodyPr/>
          <a:lstStyle/>
          <a:p>
            <a:r>
              <a:rPr lang="en-US" sz="2800" dirty="0"/>
              <a:t>Organizations often do an initial evaluation of all proposals and bids and then develop a short list of potential sellers for further </a:t>
            </a:r>
            <a:r>
              <a:rPr lang="en-US" sz="2800" dirty="0" smtClean="0"/>
              <a:t>evaluation</a:t>
            </a:r>
          </a:p>
          <a:p>
            <a:endParaRPr lang="en-US" sz="2800" dirty="0"/>
          </a:p>
          <a:p>
            <a:r>
              <a:rPr lang="en-US" sz="2800" dirty="0"/>
              <a:t>Sellers on the short list often prepare a best and final </a:t>
            </a:r>
            <a:r>
              <a:rPr lang="en-US" sz="2800" dirty="0" smtClean="0"/>
              <a:t>offer</a:t>
            </a:r>
          </a:p>
          <a:p>
            <a:endParaRPr lang="en-US" sz="2800" dirty="0"/>
          </a:p>
          <a:p>
            <a:r>
              <a:rPr lang="en-US" sz="2800" dirty="0"/>
              <a:t>Final output is a contract signed by the buyer and the selected seller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Seller Selection</a:t>
            </a:r>
          </a:p>
        </p:txBody>
      </p:sp>
    </p:spTree>
    <p:extLst>
      <p:ext uri="{BB962C8B-B14F-4D97-AF65-F5344CB8AC3E}">
        <p14:creationId xmlns:p14="http://schemas.microsoft.com/office/powerpoint/2010/main" val="4006066732"/>
      </p:ext>
    </p:extLst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/>
          <a:lstStyle/>
          <a:p>
            <a:r>
              <a:rPr lang="en-US" sz="2800" dirty="0"/>
              <a:t>Ensures that the seller’s performance meets contractual </a:t>
            </a:r>
            <a:r>
              <a:rPr lang="en-US" sz="2800" dirty="0" smtClean="0"/>
              <a:t>requirements</a:t>
            </a:r>
          </a:p>
          <a:p>
            <a:endParaRPr lang="en-US" sz="2800" dirty="0"/>
          </a:p>
          <a:p>
            <a:r>
              <a:rPr lang="en-US" sz="2800" dirty="0"/>
              <a:t>Contracts are legal relationships, so it is important that legal and contracting professionals be involved in writing and administering </a:t>
            </a:r>
            <a:r>
              <a:rPr lang="en-US" sz="2800" dirty="0" smtClean="0"/>
              <a:t>contracts</a:t>
            </a:r>
          </a:p>
          <a:p>
            <a:endParaRPr lang="en-US" sz="2800" dirty="0"/>
          </a:p>
          <a:p>
            <a:r>
              <a:rPr lang="en-US" sz="2800" dirty="0"/>
              <a:t>It is critical that project managers and team members watch for </a:t>
            </a:r>
            <a:r>
              <a:rPr lang="en-US" sz="2800" b="1" dirty="0"/>
              <a:t>constructive change orders</a:t>
            </a:r>
            <a:r>
              <a:rPr lang="en-US" sz="2800" dirty="0"/>
              <a:t>, which are oral or written acts or omissions by someone with actual or apparent authority that can be construed to have the same effect as a written change order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Controlling Procurements</a:t>
            </a:r>
          </a:p>
        </p:txBody>
      </p:sp>
    </p:spTree>
    <p:extLst>
      <p:ext uri="{BB962C8B-B14F-4D97-AF65-F5344CB8AC3E}">
        <p14:creationId xmlns:p14="http://schemas.microsoft.com/office/powerpoint/2010/main" val="1521682233"/>
      </p:ext>
    </p:extLst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685800"/>
            <a:ext cx="8610600" cy="5943600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recent trend </a:t>
            </a:r>
            <a:r>
              <a:rPr lang="en-US" sz="2800" dirty="0" smtClean="0"/>
              <a:t>is </a:t>
            </a:r>
            <a:r>
              <a:rPr lang="en-US" sz="2800" dirty="0"/>
              <a:t>to hire people in </a:t>
            </a:r>
            <a:r>
              <a:rPr lang="en-US" sz="2800" dirty="0" smtClean="0"/>
              <a:t>rural areas </a:t>
            </a:r>
            <a:r>
              <a:rPr lang="en-US" sz="2800" dirty="0"/>
              <a:t>of the same country to perform work, often at less cost. Rural sourcing uses two </a:t>
            </a:r>
            <a:r>
              <a:rPr lang="en-US" sz="2800" dirty="0" smtClean="0"/>
              <a:t>simple premises</a:t>
            </a:r>
            <a:r>
              <a:rPr lang="en-US" sz="2800" dirty="0"/>
              <a:t>: Smaller towns need jobs, and workers there often charge 25 to 50 percent less </a:t>
            </a:r>
            <a:r>
              <a:rPr lang="en-US" sz="2800" dirty="0" smtClean="0"/>
              <a:t>than their </a:t>
            </a:r>
            <a:r>
              <a:rPr lang="en-US" sz="2800" dirty="0"/>
              <a:t>urban counterparts.</a:t>
            </a:r>
          </a:p>
          <a:p>
            <a:pPr lvl="1"/>
            <a:r>
              <a:rPr lang="en-US" sz="2400" dirty="0" smtClean="0"/>
              <a:t>Onshore </a:t>
            </a:r>
            <a:r>
              <a:rPr lang="en-US" sz="2400" dirty="0"/>
              <a:t>Technology Services recruits workers from low-paying jobs and </a:t>
            </a:r>
            <a:r>
              <a:rPr lang="en-US" sz="2400" dirty="0" smtClean="0"/>
              <a:t>gives them </a:t>
            </a:r>
            <a:r>
              <a:rPr lang="en-US" sz="2400" dirty="0"/>
              <a:t>intensive training in IT specialties. The company employs 65 people in </a:t>
            </a:r>
            <a:r>
              <a:rPr lang="en-US" sz="2400" dirty="0" smtClean="0"/>
              <a:t>IT centers </a:t>
            </a:r>
            <a:r>
              <a:rPr lang="en-US" sz="2400" dirty="0"/>
              <a:t>in the rural Missouri towns of Macon, Lebanon, and </a:t>
            </a:r>
            <a:r>
              <a:rPr lang="en-US" sz="2400" dirty="0" smtClean="0"/>
              <a:t>Joplin</a:t>
            </a:r>
            <a:endParaRPr lang="en-US" sz="2400" dirty="0"/>
          </a:p>
          <a:p>
            <a:pPr lvl="1"/>
            <a:r>
              <a:rPr lang="en-US" sz="2400" dirty="0" err="1" smtClean="0"/>
              <a:t>CrossUSA</a:t>
            </a:r>
            <a:r>
              <a:rPr lang="en-US" sz="2400" dirty="0" smtClean="0"/>
              <a:t> </a:t>
            </a:r>
            <a:r>
              <a:rPr lang="en-US" sz="2400" dirty="0"/>
              <a:t>recruits older IT workers who are nearing retirement and want </a:t>
            </a:r>
            <a:r>
              <a:rPr lang="en-US" sz="2400" dirty="0" smtClean="0"/>
              <a:t>to enjoy </a:t>
            </a:r>
            <a:r>
              <a:rPr lang="en-US" sz="2400" dirty="0"/>
              <a:t>a small-town quality of life. The company has 100 employees in </a:t>
            </a:r>
            <a:r>
              <a:rPr lang="en-US" sz="2400" dirty="0" smtClean="0"/>
              <a:t>Sebeka, Minnesota </a:t>
            </a:r>
            <a:r>
              <a:rPr lang="en-US" sz="2400" dirty="0"/>
              <a:t>(population 700) and Eveleth, Minnesota (population 3,000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88523"/>
      </p:ext>
    </p:extLst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5943600"/>
          </a:xfrm>
        </p:spPr>
        <p:txBody>
          <a:bodyPr/>
          <a:lstStyle/>
          <a:p>
            <a:r>
              <a:rPr lang="en-US" sz="2800" dirty="0"/>
              <a:t>Changes to any part of the project need to be reviewed, approved, and documented by the same people in the same way that the original part of the plan was </a:t>
            </a:r>
            <a:r>
              <a:rPr lang="en-US" sz="2800" dirty="0" smtClean="0"/>
              <a:t>approved</a:t>
            </a:r>
          </a:p>
          <a:p>
            <a:endParaRPr lang="en-US" sz="2800" dirty="0"/>
          </a:p>
          <a:p>
            <a:r>
              <a:rPr lang="en-US" sz="2800" dirty="0"/>
              <a:t>Evaluation of any change should include an impact analysis. How will the change affect the scope, time, cost, and quality of the goods or services being provided?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Changes must be documented in writing. Project team members should also document all important meetings and telephone phone calls</a:t>
            </a:r>
          </a:p>
          <a:p>
            <a:pPr marL="457200" indent="-457200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Suggestions for Change Control in Contracts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47506617"/>
      </p:ext>
    </p:extLst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/>
          <a:lstStyle/>
          <a:p>
            <a:r>
              <a:rPr lang="en-US" sz="2800" dirty="0"/>
              <a:t>Project managers and teams should stay closely involved to make sure the new system will meet business needs and work in an operational </a:t>
            </a:r>
            <a:r>
              <a:rPr lang="en-US" sz="2800" dirty="0" smtClean="0"/>
              <a:t>environment</a:t>
            </a:r>
          </a:p>
          <a:p>
            <a:endParaRPr lang="en-US" sz="2800" dirty="0"/>
          </a:p>
          <a:p>
            <a:r>
              <a:rPr lang="en-US" sz="2800" dirty="0"/>
              <a:t>Have backup </a:t>
            </a:r>
            <a:r>
              <a:rPr lang="en-US" sz="2800" dirty="0" smtClean="0"/>
              <a:t>plans</a:t>
            </a:r>
          </a:p>
          <a:p>
            <a:endParaRPr lang="en-US" sz="2800" dirty="0"/>
          </a:p>
          <a:p>
            <a:r>
              <a:rPr lang="en-US" sz="2800" dirty="0"/>
              <a:t>Use tools and techniques, such as a contract change control system, buyer-conducted performance reviews, inspections and audits, and so on</a:t>
            </a:r>
          </a:p>
          <a:p>
            <a:endParaRPr lang="en-US" sz="2800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Suggestions for Change Control in Contracts (cont’d)</a:t>
            </a:r>
          </a:p>
        </p:txBody>
      </p:sp>
    </p:spTree>
    <p:extLst>
      <p:ext uri="{BB962C8B-B14F-4D97-AF65-F5344CB8AC3E}">
        <p14:creationId xmlns:p14="http://schemas.microsoft.com/office/powerpoint/2010/main" val="171982888"/>
      </p:ext>
    </p:extLst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229600" cy="4625975"/>
          </a:xfrm>
        </p:spPr>
        <p:txBody>
          <a:bodyPr/>
          <a:lstStyle/>
          <a:p>
            <a:r>
              <a:rPr lang="en-US" dirty="0" smtClean="0"/>
              <a:t>Accenture developed a list of best practices from experienced outsourcers throughout the world: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Build in Broad Business Outcomes Early and Often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Hire a Partner, Not Just a Provider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It’s More Than a Contract, It’s a Business Relationship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Leverage Gain-Sharing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Use Active Governance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Assign a Dedicated Executive</a:t>
            </a:r>
          </a:p>
          <a:p>
            <a:pPr marL="617538" lvl="1" indent="-342900">
              <a:buFont typeface="Arial" charset="0"/>
              <a:buAutoNum type="arabicPeriod"/>
            </a:pPr>
            <a:r>
              <a:rPr lang="en-US" sz="2400" dirty="0" smtClean="0"/>
              <a:t>Focus Relentlessly on Primary Objectives</a:t>
            </a:r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</a:t>
            </a:r>
          </a:p>
        </p:txBody>
      </p:sp>
    </p:spTree>
    <p:extLst>
      <p:ext uri="{BB962C8B-B14F-4D97-AF65-F5344CB8AC3E}">
        <p14:creationId xmlns:p14="http://schemas.microsoft.com/office/powerpoint/2010/main" val="3595789415"/>
      </p:ext>
    </p:extLst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/>
          <a:lstStyle/>
          <a:p>
            <a:r>
              <a:rPr lang="en-US" dirty="0"/>
              <a:t>Involves completing and settling contracts and resolving any open </a:t>
            </a:r>
            <a:r>
              <a:rPr lang="en-US" dirty="0" smtClean="0"/>
              <a:t>items</a:t>
            </a:r>
          </a:p>
          <a:p>
            <a:endParaRPr lang="en-US" dirty="0"/>
          </a:p>
          <a:p>
            <a:r>
              <a:rPr lang="en-US" dirty="0"/>
              <a:t>The project team should: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500" dirty="0"/>
              <a:t>Determine if all work was completed correctly and satisfactorily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500" dirty="0"/>
              <a:t>Update records to reflect final results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500" dirty="0"/>
              <a:t>Archive information for future </a:t>
            </a:r>
            <a:r>
              <a:rPr lang="en-US" sz="2500" dirty="0" smtClean="0"/>
              <a:t>use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2500" dirty="0"/>
          </a:p>
          <a:p>
            <a:r>
              <a:rPr lang="en-US" dirty="0"/>
              <a:t>The contract itself should include requirements for formal acceptance and closure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Closing Procurements</a:t>
            </a:r>
          </a:p>
        </p:txBody>
      </p:sp>
    </p:spTree>
    <p:extLst>
      <p:ext uri="{BB962C8B-B14F-4D97-AF65-F5344CB8AC3E}">
        <p14:creationId xmlns:p14="http://schemas.microsoft.com/office/powerpoint/2010/main" val="4196019922"/>
      </p:ext>
    </p:extLst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229600" cy="4625975"/>
          </a:xfrm>
        </p:spPr>
        <p:txBody>
          <a:bodyPr/>
          <a:lstStyle/>
          <a:p>
            <a:r>
              <a:rPr lang="en-US" sz="2800" dirty="0"/>
              <a:t>Procurement audits identify lessons learned in the procurement </a:t>
            </a:r>
            <a:r>
              <a:rPr lang="en-US" sz="2800" dirty="0" smtClean="0"/>
              <a:t>process</a:t>
            </a:r>
          </a:p>
          <a:p>
            <a:endParaRPr lang="en-US" sz="2800" dirty="0"/>
          </a:p>
          <a:p>
            <a:r>
              <a:rPr lang="en-US" sz="2800" dirty="0"/>
              <a:t>Negotiated settlements help close contracts more </a:t>
            </a:r>
            <a:r>
              <a:rPr lang="en-US" sz="2800" dirty="0" smtClean="0"/>
              <a:t>smoothly</a:t>
            </a:r>
          </a:p>
          <a:p>
            <a:endParaRPr lang="en-US" sz="2800" dirty="0"/>
          </a:p>
          <a:p>
            <a:r>
              <a:rPr lang="en-US" sz="2800" dirty="0"/>
              <a:t>A records management system provides the ability to easily organize, find, and archive procurement-related documents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672"/>
            <a:ext cx="89916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Tools to Assist in Contract Closure</a:t>
            </a:r>
          </a:p>
        </p:txBody>
      </p:sp>
    </p:spTree>
    <p:extLst>
      <p:ext uri="{BB962C8B-B14F-4D97-AF65-F5344CB8AC3E}">
        <p14:creationId xmlns:p14="http://schemas.microsoft.com/office/powerpoint/2010/main" val="60130579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 algn="just"/>
            <a:r>
              <a:rPr lang="en-US" sz="2800" dirty="0"/>
              <a:t>Understand the process of controlling procurements by managing </a:t>
            </a:r>
            <a:r>
              <a:rPr lang="en-US" sz="2800" dirty="0" smtClean="0"/>
              <a:t>procurement relationships </a:t>
            </a:r>
            <a:r>
              <a:rPr lang="en-US" sz="2800" dirty="0"/>
              <a:t>and monitoring contract </a:t>
            </a:r>
            <a:r>
              <a:rPr lang="en-US" sz="2800" dirty="0" smtClean="0"/>
              <a:t>performance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Describe </a:t>
            </a:r>
            <a:r>
              <a:rPr lang="en-US" sz="2800" dirty="0"/>
              <a:t>the process of closing </a:t>
            </a:r>
            <a:r>
              <a:rPr lang="en-US" sz="2800" dirty="0" smtClean="0"/>
              <a:t>procurements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Discuss </a:t>
            </a:r>
            <a:r>
              <a:rPr lang="en-US" sz="2800" dirty="0"/>
              <a:t>types of software that are available to assist in project </a:t>
            </a:r>
            <a:r>
              <a:rPr lang="en-US" sz="2800" dirty="0" smtClean="0"/>
              <a:t>procurement management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Objectives (cont’d)</a:t>
            </a:r>
          </a:p>
        </p:txBody>
      </p:sp>
    </p:spTree>
    <p:extLst>
      <p:ext uri="{BB962C8B-B14F-4D97-AF65-F5344CB8AC3E}">
        <p14:creationId xmlns:p14="http://schemas.microsoft.com/office/powerpoint/2010/main" val="13538878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643938" cy="5562600"/>
          </a:xfrm>
        </p:spPr>
        <p:txBody>
          <a:bodyPr/>
          <a:lstStyle/>
          <a:p>
            <a:pPr marL="457200" indent="-457200"/>
            <a:r>
              <a:rPr lang="en-US" sz="2800" dirty="0" smtClean="0"/>
              <a:t>Word processing software helps write proposals and contracts, spreadsheets help evaluate suppliers, databases help track suppliers, and presentation software helps present procurement-related information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E-procurement software does many procurement functions electronically</a:t>
            </a:r>
          </a:p>
          <a:p>
            <a:pPr marL="457200" indent="-457200"/>
            <a:endParaRPr lang="en-US" sz="2800" dirty="0" smtClean="0"/>
          </a:p>
          <a:p>
            <a:pPr marL="457200" indent="-457200"/>
            <a:r>
              <a:rPr lang="en-US" sz="2800" dirty="0" smtClean="0"/>
              <a:t>Organizations also use other Internet tools to find information on suppliers or auction goods and services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Using Software to Assist in Project Procurement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2108008720"/>
      </p:ext>
    </p:extLst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229600" cy="4625975"/>
          </a:xfrm>
        </p:spPr>
        <p:txBody>
          <a:bodyPr/>
          <a:lstStyle/>
          <a:p>
            <a:r>
              <a:rPr lang="en-US" dirty="0" smtClean="0"/>
              <a:t>Project procurement management involves acquiring goods and services for a project from outside the performing organization</a:t>
            </a:r>
          </a:p>
          <a:p>
            <a:r>
              <a:rPr lang="en-US" dirty="0" smtClean="0"/>
              <a:t>Processes include:</a:t>
            </a:r>
          </a:p>
          <a:p>
            <a:pPr lvl="1"/>
            <a:r>
              <a:rPr lang="en-US" dirty="0" smtClean="0"/>
              <a:t>Plan procurement management</a:t>
            </a:r>
          </a:p>
          <a:p>
            <a:pPr lvl="1"/>
            <a:r>
              <a:rPr lang="en-US" dirty="0" smtClean="0"/>
              <a:t>Conduct procurements</a:t>
            </a:r>
          </a:p>
          <a:p>
            <a:pPr lvl="1"/>
            <a:r>
              <a:rPr lang="en-US" dirty="0" smtClean="0"/>
              <a:t>Control procurements</a:t>
            </a:r>
          </a:p>
          <a:p>
            <a:pPr lvl="1"/>
            <a:r>
              <a:rPr lang="en-US" dirty="0" smtClean="0"/>
              <a:t>Close procurements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9067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Summary</a:t>
            </a:r>
          </a:p>
        </p:txBody>
      </p:sp>
    </p:spTree>
    <p:extLst>
      <p:ext uri="{BB962C8B-B14F-4D97-AF65-F5344CB8AC3E}">
        <p14:creationId xmlns:p14="http://schemas.microsoft.com/office/powerpoint/2010/main" val="947542260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85800"/>
            <a:ext cx="8991600" cy="6019800"/>
          </a:xfrm>
        </p:spPr>
        <p:txBody>
          <a:bodyPr/>
          <a:lstStyle/>
          <a:p>
            <a:pPr algn="just"/>
            <a:r>
              <a:rPr lang="en-US" sz="2800" b="1" dirty="0"/>
              <a:t>Procurement</a:t>
            </a:r>
            <a:r>
              <a:rPr lang="en-US" sz="2800" dirty="0"/>
              <a:t> means acquiring goods and/or services from an outside </a:t>
            </a:r>
            <a:r>
              <a:rPr lang="en-US" sz="2800" dirty="0" smtClean="0"/>
              <a:t>source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Other terms include purchasing and </a:t>
            </a:r>
            <a:r>
              <a:rPr lang="en-US" sz="2800" dirty="0" smtClean="0"/>
              <a:t>outsourcing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Experts predict that global spending on computer software and services will continue to </a:t>
            </a:r>
            <a:r>
              <a:rPr lang="en-US" sz="2800" dirty="0" smtClean="0"/>
              <a:t>grow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People continue to debate whether offshore     outsourcing helps their own country or not</a:t>
            </a:r>
          </a:p>
          <a:p>
            <a:pPr algn="just"/>
            <a:endParaRPr lang="en-US" sz="28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Importance of Project Procurement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32272937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685800"/>
            <a:ext cx="8915400" cy="6096000"/>
          </a:xfrm>
        </p:spPr>
        <p:txBody>
          <a:bodyPr/>
          <a:lstStyle/>
          <a:p>
            <a:pPr algn="just"/>
            <a:r>
              <a:rPr lang="en-US" sz="2800" dirty="0"/>
              <a:t>Some companies, such as Wal-Mart, prefer to do no outsourcing at all, while others do a lot of </a:t>
            </a:r>
            <a:r>
              <a:rPr lang="en-US" sz="2800" dirty="0" smtClean="0"/>
              <a:t>outsourcing. GM recently announced plans to switch from outsourcing 90% of IT service to only 10%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Most organizations do some form of outsourcing to meet their IT needs and spend most money within their own </a:t>
            </a:r>
            <a:r>
              <a:rPr lang="en-US" sz="2800" dirty="0" smtClean="0"/>
              <a:t>country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The U.S. temporary workforce continues to grow as people work for temporary job agencies so they can more easily move from company to company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2672"/>
            <a:ext cx="9067800" cy="49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Debates on Outsourcing</a:t>
            </a:r>
          </a:p>
        </p:txBody>
      </p:sp>
    </p:spTree>
    <p:extLst>
      <p:ext uri="{BB962C8B-B14F-4D97-AF65-F5344CB8AC3E}">
        <p14:creationId xmlns:p14="http://schemas.microsoft.com/office/powerpoint/2010/main" val="3428399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 algn="just"/>
            <a:r>
              <a:rPr lang="en-US" sz="2800" dirty="0" smtClean="0"/>
              <a:t>U.S</a:t>
            </a:r>
            <a:r>
              <a:rPr lang="en-US" sz="2800" dirty="0"/>
              <a:t>. companies are transferring more work abroad, especially in the areas </a:t>
            </a:r>
            <a:r>
              <a:rPr lang="en-US" sz="2800" dirty="0" smtClean="0"/>
              <a:t>of IT infrastructure</a:t>
            </a:r>
            <a:r>
              <a:rPr lang="en-US" sz="2800" dirty="0"/>
              <a:t>, application development and maintenance, and </a:t>
            </a:r>
            <a:r>
              <a:rPr lang="en-US" sz="2800" dirty="0" smtClean="0"/>
              <a:t>innovation processes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India</a:t>
            </a:r>
            <a:r>
              <a:rPr lang="en-US" sz="2800" dirty="0"/>
              <a:t>, China, and the Philippines are the preferred locations for </a:t>
            </a:r>
            <a:r>
              <a:rPr lang="en-US" sz="2800" dirty="0" smtClean="0"/>
              <a:t>outsourcing, and </a:t>
            </a:r>
            <a:r>
              <a:rPr lang="en-US" sz="2800" dirty="0"/>
              <a:t>Latin America is growing in </a:t>
            </a:r>
            <a:r>
              <a:rPr lang="en-US" sz="2800" dirty="0" smtClean="0"/>
              <a:t>popularity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A </a:t>
            </a:r>
            <a:r>
              <a:rPr lang="en-US" sz="2800" dirty="0"/>
              <a:t>shortage of qualified personnel, not cost savings, is the top reason for </a:t>
            </a:r>
            <a:r>
              <a:rPr lang="en-US" sz="2800" dirty="0" smtClean="0"/>
              <a:t>global outsourcing </a:t>
            </a:r>
            <a:r>
              <a:rPr lang="en-US" sz="2800" dirty="0"/>
              <a:t>of </a:t>
            </a:r>
            <a:r>
              <a:rPr lang="en-US" sz="2800" dirty="0" smtClean="0"/>
              <a:t>services</a:t>
            </a:r>
          </a:p>
          <a:p>
            <a:pPr algn="just"/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Outsourcing Market Continues to 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408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784225"/>
            <a:ext cx="8991600" cy="6073775"/>
          </a:xfrm>
        </p:spPr>
        <p:txBody>
          <a:bodyPr/>
          <a:lstStyle/>
          <a:p>
            <a:r>
              <a:rPr lang="en-US" sz="2800" dirty="0" smtClean="0"/>
              <a:t>To access skills and technologies</a:t>
            </a:r>
          </a:p>
          <a:p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reduce both fixed and recurrent </a:t>
            </a:r>
            <a:r>
              <a:rPr lang="en-US" sz="2800" dirty="0" smtClean="0"/>
              <a:t>costs</a:t>
            </a:r>
          </a:p>
          <a:p>
            <a:endParaRPr lang="en-US" sz="2800" dirty="0"/>
          </a:p>
          <a:p>
            <a:r>
              <a:rPr lang="en-US" sz="2800" dirty="0"/>
              <a:t>To allow the client organization to focus on its core </a:t>
            </a:r>
            <a:r>
              <a:rPr lang="en-US" sz="2800" dirty="0" smtClean="0"/>
              <a:t>business</a:t>
            </a:r>
          </a:p>
          <a:p>
            <a:endParaRPr lang="en-US" sz="2800" dirty="0"/>
          </a:p>
          <a:p>
            <a:r>
              <a:rPr lang="en-US" sz="2800" dirty="0" smtClean="0"/>
              <a:t>To </a:t>
            </a:r>
            <a:r>
              <a:rPr lang="en-US" sz="2800" dirty="0"/>
              <a:t>provide </a:t>
            </a:r>
            <a:r>
              <a:rPr lang="en-US" sz="2800" dirty="0" smtClean="0"/>
              <a:t>flexibility</a:t>
            </a:r>
          </a:p>
          <a:p>
            <a:endParaRPr lang="en-US" sz="2800" dirty="0"/>
          </a:p>
          <a:p>
            <a:r>
              <a:rPr lang="en-US" sz="2800" dirty="0"/>
              <a:t>To increase accountability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0" y="2274"/>
            <a:ext cx="9131490" cy="6073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Outsource?</a:t>
            </a:r>
          </a:p>
        </p:txBody>
      </p:sp>
    </p:spTree>
    <p:extLst>
      <p:ext uri="{BB962C8B-B14F-4D97-AF65-F5344CB8AC3E}">
        <p14:creationId xmlns:p14="http://schemas.microsoft.com/office/powerpoint/2010/main" val="8996053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609600"/>
            <a:ext cx="9067800" cy="6096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A</a:t>
            </a:r>
            <a:r>
              <a:rPr lang="en-US" sz="2800" b="1" dirty="0" smtClean="0"/>
              <a:t> contract </a:t>
            </a:r>
            <a:r>
              <a:rPr lang="en-US" sz="2800" dirty="0" smtClean="0"/>
              <a:t>is</a:t>
            </a:r>
            <a:r>
              <a:rPr lang="en-US" sz="2800" b="1" dirty="0" smtClean="0"/>
              <a:t> </a:t>
            </a:r>
            <a:r>
              <a:rPr lang="en-US" sz="2800" dirty="0" smtClean="0"/>
              <a:t>a mutually binding agreement that obligates the seller to provide the specified products or services and obligates the buyer to pay for them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Contracts can clarify responsibilities and sharpen focus on key deliverables of a project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Because contracts are legally binding, there is more accountability for delivering the work as stated in the contract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A recent trend in outsourcing is the increasing size of contracts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6038"/>
            <a:ext cx="83058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Contracts</a:t>
            </a:r>
          </a:p>
        </p:txBody>
      </p:sp>
    </p:spTree>
    <p:extLst>
      <p:ext uri="{BB962C8B-B14F-4D97-AF65-F5344CB8AC3E}">
        <p14:creationId xmlns:p14="http://schemas.microsoft.com/office/powerpoint/2010/main" val="36084261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xt slide no bullets">
  <a:themeElements>
    <a:clrScheme name="Text slide no bullets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Text slide no bulle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 slide no bullets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</TotalTime>
  <Words>2185</Words>
  <Application>Microsoft Office PowerPoint</Application>
  <PresentationFormat>On-screen Show (4:3)</PresentationFormat>
  <Paragraphs>230</Paragraphs>
  <Slides>41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Text slide no bullets</vt:lpstr>
      <vt:lpstr>3_Module</vt:lpstr>
      <vt:lpstr>PowerPoint Presentation</vt:lpstr>
      <vt:lpstr>PowerPoint Presentation</vt:lpstr>
      <vt:lpstr>Learning Objectives</vt:lpstr>
      <vt:lpstr>Learning Objectives (cont’d)</vt:lpstr>
      <vt:lpstr>Importance of Project Procurement Management</vt:lpstr>
      <vt:lpstr>Debates on Outsourcing</vt:lpstr>
      <vt:lpstr>Outsourcing Market Continues to Grow</vt:lpstr>
      <vt:lpstr>Why Outsource?</vt:lpstr>
      <vt:lpstr>Contracts</vt:lpstr>
      <vt:lpstr>What Went Wrong?</vt:lpstr>
      <vt:lpstr>Project Procurement Management Processes</vt:lpstr>
      <vt:lpstr>Project Procurement Management Summary</vt:lpstr>
      <vt:lpstr>Planning Procurement Management</vt:lpstr>
      <vt:lpstr>What Went Right?</vt:lpstr>
      <vt:lpstr>Types of Contracts</vt:lpstr>
      <vt:lpstr>Point of Total Assumption</vt:lpstr>
      <vt:lpstr>Cost Reimbursable Contracts</vt:lpstr>
      <vt:lpstr>Contract Types Versus Risk</vt:lpstr>
      <vt:lpstr>Contract Clauses</vt:lpstr>
      <vt:lpstr>Tools and Techniques for Planning Purchases and Acquisitions</vt:lpstr>
      <vt:lpstr>Make-or-Buy Example</vt:lpstr>
      <vt:lpstr>Make-or Buy Solution</vt:lpstr>
      <vt:lpstr>Procurement Management Plan</vt:lpstr>
      <vt:lpstr>Contract Statement of Work (SOW)</vt:lpstr>
      <vt:lpstr>Statement of Work (SOW) Template</vt:lpstr>
      <vt:lpstr>Procurement Documents</vt:lpstr>
      <vt:lpstr>Request for Proposal (RFP) Template</vt:lpstr>
      <vt:lpstr>Source Selection Criteria</vt:lpstr>
      <vt:lpstr>Conducting Procurements</vt:lpstr>
      <vt:lpstr>Approaches for Procurement</vt:lpstr>
      <vt:lpstr>Sample Proposal Evaluation Sheet</vt:lpstr>
      <vt:lpstr>Seller Selection</vt:lpstr>
      <vt:lpstr>Controlling Procurements</vt:lpstr>
      <vt:lpstr>Global Issues</vt:lpstr>
      <vt:lpstr>Suggestions for Change Control in Contracts</vt:lpstr>
      <vt:lpstr>Suggestions for Change Control in Contracts (cont’d)</vt:lpstr>
      <vt:lpstr>Best Practice</vt:lpstr>
      <vt:lpstr>Closing Procurements</vt:lpstr>
      <vt:lpstr>Tools to Assist in Contract Closure</vt:lpstr>
      <vt:lpstr>Using Software to Assist in Project Procurement Management</vt:lpstr>
      <vt:lpstr>Chapter Summary</vt:lpstr>
    </vt:vector>
  </TitlesOfParts>
  <Company>Ernst &amp; Young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Ernst &amp; Young</dc:creator>
  <cp:lastModifiedBy>Indika</cp:lastModifiedBy>
  <cp:revision>510</cp:revision>
  <dcterms:created xsi:type="dcterms:W3CDTF">2012-02-08T09:53:35Z</dcterms:created>
  <dcterms:modified xsi:type="dcterms:W3CDTF">2016-12-16T10:35:43Z</dcterms:modified>
</cp:coreProperties>
</file>