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231EE-FEF0-4099-8634-DDDE05B6F412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3DA48-3F52-47EE-9A19-481BA1F7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30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fld id="{E6770422-01C7-44CD-8326-9E81113A3C85}" type="slidenum">
              <a:rPr lang="en-US" altLang="en-GB" sz="1200" smtClean="0"/>
              <a:pPr/>
              <a:t>1</a:t>
            </a:fld>
            <a:endParaRPr lang="en-US" altLang="en-GB" sz="1200" smtClean="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3929063" y="7938"/>
            <a:ext cx="300513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929063" y="9588500"/>
            <a:ext cx="30051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13" tIns="0" rIns="19513" bIns="0" anchor="b"/>
          <a:lstStyle>
            <a:lvl1pPr defTabSz="936625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GB" sz="1000" i="1"/>
              <a:t>8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9588500"/>
            <a:ext cx="30051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7938"/>
            <a:ext cx="30051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51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128" name="Rectangle 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687" tIns="45530" rIns="92687" bIns="45530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62706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DA48-3F52-47EE-9A19-481BA1F7561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55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A88C-5306-45AE-9BE2-E3AAC80F5C60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8E0A-6A21-4A0E-BBD6-DBA0EAB413E4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3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03F8-7416-49E2-ABE1-70D3A29EB2B3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10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260350"/>
            <a:ext cx="10972800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31801" y="981076"/>
            <a:ext cx="11425767" cy="56880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59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579A-1A98-4123-8023-CA19EA4FEE94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2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C3F4-57B9-4C91-B8BC-CCC76A56E13B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7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3181-BDF7-436D-A804-03DB215E438D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7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738F-8194-4570-9F24-4E09AB47AE54}" type="datetime1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3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C630-D83F-46B5-A4EF-D206FF1D41AA}" type="datetime1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1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3D06-83F9-4778-BE49-46A8A8B154A8}" type="datetime1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5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79DC-950E-4DAB-8B10-864BB2E43EE0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5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9F03-53B7-4D83-9A11-86862FC9502B}" type="datetime1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F6BB-4866-48C5-980E-12A7AC751E6C}" type="datetime1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412E3-D178-48A1-8018-582A29143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9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3527426" y="3086100"/>
            <a:ext cx="474662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2400" b="1"/>
              <a:t>Part III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AU" sz="3000" b="1"/>
              <a:t>Strategic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AU" sz="3000" b="1"/>
              <a:t>Choices</a:t>
            </a:r>
          </a:p>
        </p:txBody>
      </p:sp>
      <p:pic>
        <p:nvPicPr>
          <p:cNvPr id="4099" name="Picture 12" descr="G:\books\Pe_uk\Powerpoint-Sample job\JOHNSON\Final\200 dpi 200 color-ch02 -ch11\Part-II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2292350"/>
            <a:ext cx="414178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90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577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Diversification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3222626"/>
            <a:ext cx="7416800" cy="2447925"/>
          </a:xfrm>
        </p:spPr>
        <p:txBody>
          <a:bodyPr/>
          <a:lstStyle/>
          <a:p>
            <a:r>
              <a:rPr lang="en-GB" smtClean="0"/>
              <a:t>Related diversification</a:t>
            </a:r>
          </a:p>
          <a:p>
            <a:r>
              <a:rPr lang="en-GB" smtClean="0"/>
              <a:t>Unrelated diversification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351089" y="1277939"/>
            <a:ext cx="7705725" cy="954107"/>
          </a:xfrm>
          <a:prstGeom prst="rect">
            <a:avLst/>
          </a:prstGeom>
          <a:solidFill>
            <a:srgbClr val="0B51A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800">
                <a:solidFill>
                  <a:schemeClr val="bg1"/>
                </a:solidFill>
              </a:rPr>
              <a:t>A strategy that takes the organisation away from both its current markets and products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0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9847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The TOWS Matrix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879601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B51A1"/>
                </a:solidFill>
              </a:rPr>
              <a:t>Exhibit 7.2</a:t>
            </a:r>
          </a:p>
        </p:txBody>
      </p:sp>
      <p:pic>
        <p:nvPicPr>
          <p:cNvPr id="15364" name="Picture 7" descr="G:\books\Pe_uk\Powerpoint-Sample job\JOHNSON\Final\New 200 d &amp; 200 Co with White Bak\C07NF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6" y="2362201"/>
            <a:ext cx="8132763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96888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Methods of Strategy Development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17613"/>
            <a:ext cx="8569325" cy="5688012"/>
          </a:xfrm>
        </p:spPr>
        <p:txBody>
          <a:bodyPr/>
          <a:lstStyle/>
          <a:p>
            <a:r>
              <a:rPr lang="en-GB" smtClean="0"/>
              <a:t>Internal Development</a:t>
            </a:r>
          </a:p>
          <a:p>
            <a:pPr lvl="1"/>
            <a:r>
              <a:rPr lang="en-GB" smtClean="0"/>
              <a:t>Build on and develop an organisation’s own capabilities</a:t>
            </a:r>
          </a:p>
          <a:p>
            <a:pPr lvl="1"/>
            <a:r>
              <a:rPr lang="en-GB" smtClean="0"/>
              <a:t>Organic development</a:t>
            </a:r>
          </a:p>
          <a:p>
            <a:r>
              <a:rPr lang="en-GB" smtClean="0"/>
              <a:t>Mergers and Acquisitions</a:t>
            </a:r>
          </a:p>
          <a:p>
            <a:pPr lvl="1"/>
            <a:r>
              <a:rPr lang="en-GB" smtClean="0"/>
              <a:t>Take over ownership of another organisation</a:t>
            </a:r>
          </a:p>
          <a:p>
            <a:r>
              <a:rPr lang="en-GB" smtClean="0"/>
              <a:t>Strategic Alliances</a:t>
            </a:r>
          </a:p>
          <a:p>
            <a:pPr lvl="1"/>
            <a:r>
              <a:rPr lang="en-GB" smtClean="0"/>
              <a:t>Two or more organisations share resources and activities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9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61963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Motives for Internal Development</a:t>
            </a:r>
          </a:p>
        </p:txBody>
      </p:sp>
      <p:graphicFrame>
        <p:nvGraphicFramePr>
          <p:cNvPr id="410677" name="Rectangle 53"/>
          <p:cNvGraphicFramePr>
            <a:graphicFrameLocks noGrp="1"/>
          </p:cNvGraphicFramePr>
          <p:nvPr>
            <p:ph idx="1"/>
          </p:nvPr>
        </p:nvGraphicFramePr>
        <p:xfrm>
          <a:off x="1816101" y="1501775"/>
          <a:ext cx="8569325" cy="4248150"/>
        </p:xfrm>
        <a:graphic>
          <a:graphicData uri="http://schemas.openxmlformats.org/drawingml/2006/table">
            <a:tbl>
              <a:tblPr/>
              <a:tblGrid>
                <a:gridCol w="2592388"/>
                <a:gridCol w="3240087"/>
                <a:gridCol w="2736850"/>
              </a:tblGrid>
              <a:tr h="518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Environment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Capabilities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Expectations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</a:tr>
              <a:tr h="13108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Lack of choice – breaking new ground/only one in field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Develop highly technical products in-house to create core competence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Avoid culture clash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8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Inability to find suitable acquisition target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Develop new markets – direct involvement to increase understanding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&amp; create core competence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Avoid potential incompatibility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2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Spread cost over time – easier for companies with limited resources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6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2600"/>
            <a:ext cx="8229600" cy="647700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Motives for Mergers and Acquisitions</a:t>
            </a:r>
          </a:p>
        </p:txBody>
      </p:sp>
      <p:graphicFrame>
        <p:nvGraphicFramePr>
          <p:cNvPr id="408636" name="Rectangle 60"/>
          <p:cNvGraphicFramePr>
            <a:graphicFrameLocks noGrp="1"/>
          </p:cNvGraphicFramePr>
          <p:nvPr>
            <p:ph idx="1"/>
          </p:nvPr>
        </p:nvGraphicFramePr>
        <p:xfrm>
          <a:off x="1960563" y="1184276"/>
          <a:ext cx="8297862" cy="4752976"/>
        </p:xfrm>
        <a:graphic>
          <a:graphicData uri="http://schemas.openxmlformats.org/drawingml/2006/table">
            <a:tbl>
              <a:tblPr/>
              <a:tblGrid>
                <a:gridCol w="3116262"/>
                <a:gridCol w="2416175"/>
                <a:gridCol w="2765425"/>
              </a:tblGrid>
              <a:tr h="51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Environment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Capabilities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Expectations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</a:tr>
              <a:tr h="1005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Speed in fast-moving product/market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Exploit core competences in new arena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Institutional shareholders want  continuing growth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9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Competitive situation – static market, avoid competitor reaction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Address lack of resources or competences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Ambitions of senior managers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Deregulation – created suboptimal units ripe for acquisition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Cost efficiency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Speculative to boost short-term share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Financial – opportunistic acquisition of firm with low share value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77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12763"/>
            <a:ext cx="8229600" cy="647700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Issues in Making Acquisitions Work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2817814"/>
            <a:ext cx="8569325" cy="4103687"/>
          </a:xfrm>
        </p:spPr>
        <p:txBody>
          <a:bodyPr/>
          <a:lstStyle/>
          <a:p>
            <a:r>
              <a:rPr lang="en-GB"/>
              <a:t>Difficult to add any value</a:t>
            </a:r>
          </a:p>
          <a:p>
            <a:r>
              <a:rPr lang="en-GB"/>
              <a:t>Inability to integrate the new company</a:t>
            </a:r>
          </a:p>
          <a:p>
            <a:r>
              <a:rPr lang="en-GB"/>
              <a:t>Difficult to identify which knowledge to transfer for organisational learning</a:t>
            </a:r>
          </a:p>
          <a:p>
            <a:r>
              <a:rPr lang="en-GB"/>
              <a:t>Problems of cultural fit, especially for cross country acquisitions</a:t>
            </a:r>
          </a:p>
          <a:p>
            <a:endParaRPr lang="en-GB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19289" y="1160464"/>
            <a:ext cx="8353425" cy="954107"/>
          </a:xfrm>
          <a:prstGeom prst="rect">
            <a:avLst/>
          </a:prstGeom>
          <a:solidFill>
            <a:srgbClr val="0B51A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800">
                <a:solidFill>
                  <a:schemeClr val="bg1"/>
                </a:solidFill>
              </a:rPr>
              <a:t>In many cases acquisitions fail to improve financial performance. Companies commonly overpay.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2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26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Motives for Strategic Alliances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82700"/>
            <a:ext cx="8589963" cy="5105400"/>
          </a:xfrm>
        </p:spPr>
        <p:txBody>
          <a:bodyPr/>
          <a:lstStyle/>
          <a:p>
            <a:r>
              <a:rPr lang="en-GB" smtClean="0"/>
              <a:t>Need for critical mass</a:t>
            </a:r>
          </a:p>
          <a:p>
            <a:pPr lvl="1"/>
            <a:r>
              <a:rPr lang="en-GB" smtClean="0"/>
              <a:t>Cost reduction</a:t>
            </a:r>
          </a:p>
          <a:p>
            <a:pPr lvl="1"/>
            <a:r>
              <a:rPr lang="en-GB" smtClean="0"/>
              <a:t>Improved customer offering</a:t>
            </a:r>
          </a:p>
          <a:p>
            <a:r>
              <a:rPr lang="en-GB" smtClean="0"/>
              <a:t>Co-specialisation</a:t>
            </a:r>
          </a:p>
          <a:p>
            <a:pPr lvl="1"/>
            <a:r>
              <a:rPr lang="en-GB" smtClean="0"/>
              <a:t>Each partner concentrates on using own capabilities, e.g. geographical market entry, value chain activities, Public Finance Initiative</a:t>
            </a:r>
          </a:p>
          <a:p>
            <a:r>
              <a:rPr lang="en-GB" smtClean="0"/>
              <a:t>Learning</a:t>
            </a:r>
          </a:p>
          <a:p>
            <a:pPr lvl="1"/>
            <a:r>
              <a:rPr lang="en-GB" smtClean="0"/>
              <a:t>Helps to develop future competences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8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9847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Types of Strategic Alliance</a:t>
            </a: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1905001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B51A1"/>
                </a:solidFill>
              </a:rPr>
              <a:t>Exhibit 7.3</a:t>
            </a:r>
          </a:p>
        </p:txBody>
      </p:sp>
      <p:pic>
        <p:nvPicPr>
          <p:cNvPr id="21508" name="Picture 7" descr="G:\books\Pe_uk\Powerpoint-Sample job\JOHNSON\Final\New 200 d &amp; 200 Co with White Bak\C07NF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1524001"/>
            <a:ext cx="7586662" cy="43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8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6672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Ingredients of Successful Alliances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9601" y="1312863"/>
            <a:ext cx="8569325" cy="51546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/>
              <a:t>Clear strategic purpose with senior management support</a:t>
            </a:r>
          </a:p>
          <a:p>
            <a:pPr>
              <a:lnSpc>
                <a:spcPct val="80000"/>
              </a:lnSpc>
            </a:pPr>
            <a:r>
              <a:rPr lang="en-GB" dirty="0"/>
              <a:t>Compatibility at operational level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Strong interpersonal relationships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Transcend national cultural differences</a:t>
            </a:r>
          </a:p>
          <a:p>
            <a:pPr>
              <a:lnSpc>
                <a:spcPct val="80000"/>
              </a:lnSpc>
            </a:pPr>
            <a:r>
              <a:rPr lang="en-GB" dirty="0"/>
              <a:t>Defining and meeting performance expectations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Clear goals, governance and organisation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Simple, flexible, allowed to evolve and change</a:t>
            </a:r>
            <a:endParaRPr lang="en-GB" dirty="0">
              <a:solidFill>
                <a:srgbClr val="0B51A1"/>
              </a:solidFill>
            </a:endParaRPr>
          </a:p>
          <a:p>
            <a:pPr>
              <a:lnSpc>
                <a:spcPct val="75000"/>
              </a:lnSpc>
            </a:pPr>
            <a:r>
              <a:rPr lang="en-GB" dirty="0"/>
              <a:t>Trust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Most important for success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Competence based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Character based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8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4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4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4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4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4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4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14350"/>
            <a:ext cx="8229600" cy="647700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Success Criteria for Strategic Options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58888"/>
            <a:ext cx="8569325" cy="5480050"/>
          </a:xfrm>
        </p:spPr>
        <p:txBody>
          <a:bodyPr/>
          <a:lstStyle/>
          <a:p>
            <a:r>
              <a:rPr lang="en-GB"/>
              <a:t>Suitability</a:t>
            </a:r>
          </a:p>
          <a:p>
            <a:pPr lvl="1"/>
            <a:r>
              <a:rPr lang="en-GB"/>
              <a:t>Whether strategy addresses circumstances in which organisation is operating</a:t>
            </a:r>
          </a:p>
          <a:p>
            <a:pPr lvl="1"/>
            <a:r>
              <a:rPr lang="en-GB"/>
              <a:t>Linked to strategic position</a:t>
            </a:r>
          </a:p>
          <a:p>
            <a:pPr lvl="1"/>
            <a:r>
              <a:rPr lang="en-GB"/>
              <a:t>Rationale of strategy</a:t>
            </a:r>
          </a:p>
          <a:p>
            <a:r>
              <a:rPr lang="en-GB"/>
              <a:t>Acceptability</a:t>
            </a:r>
          </a:p>
          <a:p>
            <a:pPr lvl="1"/>
            <a:r>
              <a:rPr lang="en-GB"/>
              <a:t>The expected performance outcomes (e.g.  risk/return)</a:t>
            </a:r>
          </a:p>
          <a:p>
            <a:pPr lvl="1"/>
            <a:r>
              <a:rPr lang="en-GB"/>
              <a:t>Meeting expectations of stakeholders</a:t>
            </a:r>
            <a:endParaRPr lang="en-GB" sz="2000">
              <a:solidFill>
                <a:srgbClr val="0B51A1"/>
              </a:solidFill>
            </a:endParaRPr>
          </a:p>
          <a:p>
            <a:r>
              <a:rPr lang="en-GB"/>
              <a:t>Feasibility</a:t>
            </a:r>
          </a:p>
          <a:p>
            <a:pPr lvl="1"/>
            <a:r>
              <a:rPr lang="en-GB"/>
              <a:t>Whether strategy can be made to work in practice</a:t>
            </a:r>
          </a:p>
          <a:p>
            <a:pPr lvl="1"/>
            <a:r>
              <a:rPr lang="en-GB"/>
              <a:t>Linked to strategic capability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3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5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5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3527426" y="3124201"/>
            <a:ext cx="4746625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AU" sz="3000" b="1"/>
              <a:t>Directions and Methods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AU" sz="3000" b="1"/>
              <a:t>of Development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1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G:\books\Pe_uk\Powerpoint-Sample job\JOHNSON\Final\200 dpi 200 color-ch02 -ch11\C07NF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851" y="1863726"/>
            <a:ext cx="5700713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736600"/>
            <a:ext cx="8686800" cy="647700"/>
          </a:xfrm>
          <a:noFill/>
        </p:spPr>
        <p:txBody>
          <a:bodyPr>
            <a:normAutofit fontScale="90000"/>
          </a:bodyPr>
          <a:lstStyle/>
          <a:p>
            <a:r>
              <a:rPr lang="en-GB" sz="2800">
                <a:solidFill>
                  <a:srgbClr val="0B51A1"/>
                </a:solidFill>
              </a:rPr>
              <a:t>Understanding the suitability of strategic options by using concepts about the strategic postion </a:t>
            </a: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19081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B51A1"/>
                </a:solidFill>
              </a:rPr>
              <a:t>Exhibit 7.4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0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191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Suitability – Strategic Position</a:t>
            </a:r>
          </a:p>
        </p:txBody>
      </p:sp>
      <p:graphicFrame>
        <p:nvGraphicFramePr>
          <p:cNvPr id="416885" name="Rectangle 117"/>
          <p:cNvGraphicFramePr>
            <a:graphicFrameLocks noGrp="1"/>
          </p:cNvGraphicFramePr>
          <p:nvPr>
            <p:ph idx="1"/>
          </p:nvPr>
        </p:nvGraphicFramePr>
        <p:xfrm>
          <a:off x="1863725" y="1047751"/>
          <a:ext cx="8496300" cy="5205411"/>
        </p:xfrm>
        <a:graphic>
          <a:graphicData uri="http://schemas.openxmlformats.org/drawingml/2006/table">
            <a:tbl>
              <a:tblPr/>
              <a:tblGrid>
                <a:gridCol w="1698625"/>
                <a:gridCol w="3749675"/>
                <a:gridCol w="3048000"/>
              </a:tblGrid>
              <a:tr h="4191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Concept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To understand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Strategy must address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</a:tr>
              <a:tr h="6949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PESTEL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Growth/decline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Changes in industry structure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Industry convergence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Scenarios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Uncertainty/risk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Contingency plans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0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5-forces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Competitive forces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Barriers to new entrants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Strategic Groups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Attractiveness of groups, Mobility barriers, strategic spaces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Repositioning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9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Core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Competence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Industry threshold standards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Basis of competitive advantage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Eliminate weaknesses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Exploit strengths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Value chain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Opportunities for vertical integration/outsourcing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How to integrate (e.g. merger/alliance)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9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Stakeholders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Acceptability to stakeholders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Power and interest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Effect on stakeholders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Manage power/interest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Cultural web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“Real” acceptability, impact on feasibility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Manage culture clash in merger/alliance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45" name="Rectangle 118"/>
          <p:cNvSpPr>
            <a:spLocks noChangeArrowheads="1"/>
          </p:cNvSpPr>
          <p:nvPr/>
        </p:nvSpPr>
        <p:spPr bwMode="auto">
          <a:xfrm>
            <a:off x="1784351" y="6308725"/>
            <a:ext cx="2663825" cy="287338"/>
          </a:xfrm>
          <a:prstGeom prst="rect">
            <a:avLst/>
          </a:prstGeom>
          <a:solidFill>
            <a:srgbClr val="E5B8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sz="1600"/>
              <a:t>Amended Exh 7.4</a:t>
            </a:r>
          </a:p>
        </p:txBody>
      </p:sp>
    </p:spTree>
    <p:extLst>
      <p:ext uri="{BB962C8B-B14F-4D97-AF65-F5344CB8AC3E}">
        <p14:creationId xmlns:p14="http://schemas.microsoft.com/office/powerpoint/2010/main" val="148734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G:\books\Pe_uk\Powerpoint-Sample job\JOHNSON\Final\200 dpi 200 color-ch02 -ch11\C07NF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8" y="1236664"/>
            <a:ext cx="5351462" cy="493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063750" y="482600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sz="3600">
                <a:solidFill>
                  <a:srgbClr val="0B51A1"/>
                </a:solidFill>
              </a:rPr>
              <a:t>Some examples of suitability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9081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B51A1"/>
                </a:solidFill>
              </a:rPr>
              <a:t>Exhibit 7.5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5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342900"/>
            <a:ext cx="8445500" cy="647700"/>
          </a:xfrm>
        </p:spPr>
        <p:txBody>
          <a:bodyPr/>
          <a:lstStyle/>
          <a:p>
            <a:r>
              <a:rPr lang="en-GB" sz="2800">
                <a:solidFill>
                  <a:srgbClr val="0B51A1"/>
                </a:solidFill>
              </a:rPr>
              <a:t>Examples of Suitability - Directions for Growth</a:t>
            </a:r>
          </a:p>
        </p:txBody>
      </p:sp>
      <p:graphicFrame>
        <p:nvGraphicFramePr>
          <p:cNvPr id="418919" name="Rectangle 103"/>
          <p:cNvGraphicFramePr>
            <a:graphicFrameLocks noGrp="1"/>
          </p:cNvGraphicFramePr>
          <p:nvPr>
            <p:ph idx="1"/>
          </p:nvPr>
        </p:nvGraphicFramePr>
        <p:xfrm>
          <a:off x="1816101" y="974725"/>
          <a:ext cx="8569325" cy="5276875"/>
        </p:xfrm>
        <a:graphic>
          <a:graphicData uri="http://schemas.openxmlformats.org/drawingml/2006/table">
            <a:tbl>
              <a:tblPr/>
              <a:tblGrid>
                <a:gridCol w="1584325"/>
                <a:gridCol w="2663825"/>
                <a:gridCol w="1944688"/>
                <a:gridCol w="2376487"/>
              </a:tblGrid>
              <a:tr h="36035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Strategic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Option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Suitability in terms of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Environment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Capability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Expectations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</a:tr>
              <a:tr h="12313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Consolid-ation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Withdraw from declining markets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Sell valuable assets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Maintain market share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Build on strengths – invest and innovate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Better returns at low risk by exploiting current strategies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2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Market penetration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Gain market share for advantage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Exploit superior resources &amp; competences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Product developm’t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Exploit knowledge of customer needs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Exploit R&amp;D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Better returns at medium risk by exploiting current strengths or market knowledge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6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Market developm’t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Opportunities for new geographical market, new segments/uses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Exploit current products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6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Diversifi-cation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Current markets saturated/declining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Exploit core competences in new areas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Better returns at higher risk by seeking new business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98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457200"/>
            <a:ext cx="8445500" cy="647700"/>
          </a:xfrm>
        </p:spPr>
        <p:txBody>
          <a:bodyPr/>
          <a:lstStyle/>
          <a:p>
            <a:r>
              <a:rPr lang="en-GB" sz="2800">
                <a:solidFill>
                  <a:srgbClr val="0B51A1"/>
                </a:solidFill>
              </a:rPr>
              <a:t>Examples of Suitability - Methods of Growth</a:t>
            </a:r>
          </a:p>
        </p:txBody>
      </p:sp>
      <p:graphicFrame>
        <p:nvGraphicFramePr>
          <p:cNvPr id="426056" name="Rectangle 72"/>
          <p:cNvGraphicFramePr>
            <a:graphicFrameLocks noGrp="1"/>
          </p:cNvGraphicFramePr>
          <p:nvPr>
            <p:ph idx="1"/>
          </p:nvPr>
        </p:nvGraphicFramePr>
        <p:xfrm>
          <a:off x="1831976" y="1393826"/>
          <a:ext cx="8569325" cy="4200976"/>
        </p:xfrm>
        <a:graphic>
          <a:graphicData uri="http://schemas.openxmlformats.org/drawingml/2006/table">
            <a:tbl>
              <a:tblPr/>
              <a:tblGrid>
                <a:gridCol w="1584325"/>
                <a:gridCol w="2519363"/>
                <a:gridCol w="2089150"/>
                <a:gridCol w="2376487"/>
              </a:tblGrid>
              <a:tr h="36024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Strategic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Option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Suitability in terms of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Environment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Capability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Expectations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</a:tr>
              <a:tr h="11275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Internal developm’t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First in field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Partners/acquisitions not available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Learning and competence development Spread of cost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Cultural/political ease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3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M&amp;A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Speed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Supply/demand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P/E ratios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Acquire competences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Scale economies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Returns: growth or share value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Problems of culture clash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3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Strategic alliance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Speed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Industry norm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Complementary competences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Learning from partners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Required for entry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Dilutes risk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Fashionable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16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026" descr="G:\books\Pe_uk\Powerpoint-Sample job\JOHNSON\Final\200 dpi 200 color-ch02 -ch11\C07NF0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113" y="2635251"/>
            <a:ext cx="7277100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1027"/>
          <p:cNvSpPr>
            <a:spLocks noChangeArrowheads="1"/>
          </p:cNvSpPr>
          <p:nvPr/>
        </p:nvSpPr>
        <p:spPr bwMode="auto">
          <a:xfrm>
            <a:off x="1847850" y="647700"/>
            <a:ext cx="8445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sz="2800">
                <a:solidFill>
                  <a:srgbClr val="0B51A1"/>
                </a:solidFill>
              </a:rPr>
              <a:t>Understanding the relative suitability of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sz="2800">
                <a:solidFill>
                  <a:srgbClr val="0B51A1"/>
                </a:solidFill>
              </a:rPr>
              <a:t>Strategic options</a:t>
            </a:r>
          </a:p>
        </p:txBody>
      </p:sp>
      <p:sp>
        <p:nvSpPr>
          <p:cNvPr id="29700" name="Rectangle 1028"/>
          <p:cNvSpPr>
            <a:spLocks noChangeArrowheads="1"/>
          </p:cNvSpPr>
          <p:nvPr/>
        </p:nvSpPr>
        <p:spPr bwMode="auto">
          <a:xfrm>
            <a:off x="19081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B51A1"/>
                </a:solidFill>
              </a:rPr>
              <a:t>Exhibit 7.6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1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143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Why Strategies may be Unsuitable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314450"/>
            <a:ext cx="8569325" cy="5010150"/>
          </a:xfrm>
        </p:spPr>
        <p:txBody>
          <a:bodyPr/>
          <a:lstStyle/>
          <a:p>
            <a:r>
              <a:rPr lang="en-GB" smtClean="0"/>
              <a:t>Biased </a:t>
            </a:r>
          </a:p>
          <a:p>
            <a:pPr lvl="1"/>
            <a:r>
              <a:rPr lang="en-GB" smtClean="0"/>
              <a:t>Not addressing all three factors of environment, capability and expectations</a:t>
            </a:r>
          </a:p>
          <a:p>
            <a:r>
              <a:rPr lang="en-GB" smtClean="0"/>
              <a:t>Relative suitability</a:t>
            </a:r>
          </a:p>
          <a:p>
            <a:pPr lvl="1"/>
            <a:r>
              <a:rPr lang="en-GB" smtClean="0"/>
              <a:t>Other options may be more suitable</a:t>
            </a:r>
          </a:p>
          <a:p>
            <a:r>
              <a:rPr lang="en-GB" smtClean="0"/>
              <a:t>Elements of strategy not internally consistent</a:t>
            </a:r>
          </a:p>
          <a:p>
            <a:pPr lvl="1"/>
            <a:r>
              <a:rPr lang="en-GB" smtClean="0"/>
              <a:t>Competitive strategy, development direction and development method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7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72072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z="3200">
                <a:solidFill>
                  <a:srgbClr val="0B51A1"/>
                </a:solidFill>
              </a:rPr>
              <a:t>Some criteria for understanding the acceptability of strategic options</a:t>
            </a:r>
          </a:p>
        </p:txBody>
      </p:sp>
      <p:pic>
        <p:nvPicPr>
          <p:cNvPr id="31747" name="Picture 5" descr="G:\books\Pe_uk\Powerpoint-Sample job\JOHNSON\Final\200 dpi 200 color-ch02 -ch11\C07NF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6" y="1638301"/>
            <a:ext cx="7953375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19081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B51A1"/>
                </a:solidFill>
              </a:rPr>
              <a:t>Exhibit 7.7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4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00063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Criteria for Acceptability </a:t>
            </a:r>
          </a:p>
        </p:txBody>
      </p:sp>
      <p:graphicFrame>
        <p:nvGraphicFramePr>
          <p:cNvPr id="427076" name="Rectangle 68"/>
          <p:cNvGraphicFramePr>
            <a:graphicFrameLocks noGrp="1"/>
          </p:cNvGraphicFramePr>
          <p:nvPr>
            <p:ph idx="1"/>
          </p:nvPr>
        </p:nvGraphicFramePr>
        <p:xfrm>
          <a:off x="1816101" y="1381125"/>
          <a:ext cx="8569325" cy="4751421"/>
        </p:xfrm>
        <a:graphic>
          <a:graphicData uri="http://schemas.openxmlformats.org/drawingml/2006/table">
            <a:tbl>
              <a:tblPr/>
              <a:tblGrid>
                <a:gridCol w="1800225"/>
                <a:gridCol w="2484438"/>
                <a:gridCol w="2143125"/>
                <a:gridCol w="2141537"/>
              </a:tblGrid>
              <a:tr h="4317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Criteria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To Understand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Examples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Limitations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</a:tr>
              <a:tr h="431735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Return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35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Profitability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Financial return on investments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ROCE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Payback period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DCF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Apply to discrete projects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Only tangible costs/benefits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5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Cost-benefit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Wider costs/benefits (incl. intangibles)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Major infrastructure projects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Difficulties of quantification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0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Real options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Sequence of decisions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Real options analysis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Quantification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7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Shareholder value analysis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Impact on shareholder value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Mergers and acquisitions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Technical detail often difficult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22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09588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Criteria for Acceptability </a:t>
            </a:r>
          </a:p>
        </p:txBody>
      </p:sp>
      <p:graphicFrame>
        <p:nvGraphicFramePr>
          <p:cNvPr id="430150" name="Rectangle 70"/>
          <p:cNvGraphicFramePr>
            <a:graphicFrameLocks noGrp="1"/>
          </p:cNvGraphicFramePr>
          <p:nvPr>
            <p:ph idx="1"/>
          </p:nvPr>
        </p:nvGraphicFramePr>
        <p:xfrm>
          <a:off x="1816101" y="1517650"/>
          <a:ext cx="8569325" cy="4497387"/>
        </p:xfrm>
        <a:graphic>
          <a:graphicData uri="http://schemas.openxmlformats.org/drawingml/2006/table">
            <a:tbl>
              <a:tblPr/>
              <a:tblGrid>
                <a:gridCol w="1800225"/>
                <a:gridCol w="2484438"/>
                <a:gridCol w="2143125"/>
                <a:gridCol w="2141537"/>
              </a:tblGrid>
              <a:tr h="4318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Criteria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To Understand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Examples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Limitations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</a:tr>
              <a:tr h="431812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Risk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36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Financial ratio projections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Robustness of strategy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Break-even analysis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Impact on gearing/liquidity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Sensitivity analysis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Test assumptions/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robustness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What if? analysis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Tests factors separately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88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Stakeholder reactions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92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Political dimension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Stakeholder mapping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Game theory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Largely qualitative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7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2938" y="627063"/>
            <a:ext cx="8424862" cy="850900"/>
          </a:xfrm>
          <a:noFill/>
        </p:spPr>
        <p:txBody>
          <a:bodyPr>
            <a:normAutofit fontScale="90000"/>
          </a:bodyPr>
          <a:lstStyle/>
          <a:p>
            <a:r>
              <a:rPr lang="en-GB" sz="3200">
                <a:solidFill>
                  <a:srgbClr val="0B51A1"/>
                </a:solidFill>
              </a:rPr>
              <a:t>Directions and Methods of Development</a:t>
            </a:r>
            <a:br>
              <a:rPr lang="en-GB" sz="3200">
                <a:solidFill>
                  <a:srgbClr val="0B51A1"/>
                </a:solidFill>
              </a:rPr>
            </a:br>
            <a:r>
              <a:rPr lang="en-GB" sz="3200">
                <a:solidFill>
                  <a:srgbClr val="0B51A1"/>
                </a:solidFill>
              </a:rPr>
              <a:t>Outline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666875"/>
            <a:ext cx="8640763" cy="4960938"/>
          </a:xfrm>
          <a:noFill/>
        </p:spPr>
        <p:txBody>
          <a:bodyPr/>
          <a:lstStyle/>
          <a:p>
            <a:r>
              <a:rPr lang="en-GB" smtClean="0"/>
              <a:t>Directions for strategy development</a:t>
            </a:r>
          </a:p>
          <a:p>
            <a:r>
              <a:rPr lang="en-GB" smtClean="0"/>
              <a:t>Methods of strategy development</a:t>
            </a:r>
          </a:p>
          <a:p>
            <a:pPr lvl="1"/>
            <a:r>
              <a:rPr lang="en-GB" smtClean="0"/>
              <a:t>Internal, acquisition, alliance</a:t>
            </a:r>
          </a:p>
          <a:p>
            <a:r>
              <a:rPr lang="en-GB" smtClean="0"/>
              <a:t>Forms of strategic alliance</a:t>
            </a:r>
          </a:p>
          <a:p>
            <a:r>
              <a:rPr lang="en-GB" smtClean="0"/>
              <a:t>Success criteria for strategic choices</a:t>
            </a:r>
          </a:p>
          <a:p>
            <a:pPr lvl="1"/>
            <a:r>
              <a:rPr lang="en-GB" smtClean="0"/>
              <a:t>Suitability, acceptability, feasibility</a:t>
            </a:r>
          </a:p>
          <a:p>
            <a:r>
              <a:rPr lang="en-GB" smtClean="0"/>
              <a:t>Techniques to evaluate strategic options</a:t>
            </a:r>
          </a:p>
          <a:p>
            <a:endParaRPr lang="en-GB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1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9847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Assessing profitability (1)</a:t>
            </a:r>
          </a:p>
        </p:txBody>
      </p:sp>
      <p:sp>
        <p:nvSpPr>
          <p:cNvPr id="34819" name="Rectangle 8"/>
          <p:cNvSpPr>
            <a:spLocks noChangeArrowheads="1"/>
          </p:cNvSpPr>
          <p:nvPr/>
        </p:nvSpPr>
        <p:spPr bwMode="auto">
          <a:xfrm>
            <a:off x="19843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B51A1"/>
                </a:solidFill>
              </a:rPr>
              <a:t>Exhibit 7.8a</a:t>
            </a:r>
          </a:p>
        </p:txBody>
      </p:sp>
      <p:pic>
        <p:nvPicPr>
          <p:cNvPr id="34820" name="Picture 9" descr="G:\books\Pe_uk\Powerpoint-Sample job\JOHNSON\Final\New 200 d &amp; 200 Co with White Bak\C07NF08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300" y="1360488"/>
            <a:ext cx="4084638" cy="465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9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143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Assessing profitability (2)</a:t>
            </a:r>
            <a:endParaRPr lang="en-US" smtClean="0">
              <a:solidFill>
                <a:srgbClr val="0B51A1"/>
              </a:solidFill>
            </a:endParaRPr>
          </a:p>
        </p:txBody>
      </p: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19843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B51A1"/>
                </a:solidFill>
              </a:rPr>
              <a:t>Exhibit 7.8b</a:t>
            </a:r>
          </a:p>
        </p:txBody>
      </p:sp>
      <p:pic>
        <p:nvPicPr>
          <p:cNvPr id="35844" name="Picture 6" descr="G:\books\Pe_uk\Powerpoint-Sample job\JOHNSON\Final\New 200 d &amp; 200 Co with White Bak\C07NF08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6" y="2146300"/>
            <a:ext cx="595947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title"/>
          </p:nvPr>
        </p:nvSpPr>
        <p:spPr>
          <a:xfrm>
            <a:off x="2063750" y="514350"/>
            <a:ext cx="8229600" cy="647700"/>
          </a:xfrm>
          <a:noFill/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Real options framework</a:t>
            </a:r>
            <a:endParaRPr lang="en-US" smtClean="0">
              <a:solidFill>
                <a:srgbClr val="0B51A1"/>
              </a:solidFill>
            </a:endParaRPr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19081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B51A1"/>
                </a:solidFill>
              </a:rPr>
              <a:t>Exhibit 7.9</a:t>
            </a:r>
          </a:p>
        </p:txBody>
      </p:sp>
      <p:sp>
        <p:nvSpPr>
          <p:cNvPr id="36868" name="Rectangle 7"/>
          <p:cNvSpPr>
            <a:spLocks noChangeArrowheads="1"/>
          </p:cNvSpPr>
          <p:nvPr/>
        </p:nvSpPr>
        <p:spPr bwMode="auto">
          <a:xfrm>
            <a:off x="1752600" y="5715001"/>
            <a:ext cx="86868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7545388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7545388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7545388" algn="l"/>
              </a:tabLst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7545388" algn="l"/>
              </a:tabLst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545388" algn="l"/>
              </a:tabLst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545388" algn="l"/>
              </a:tabLst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545388" algn="l"/>
              </a:tabLst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545388" algn="l"/>
              </a:tabLst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1200" i="1"/>
              <a:t>Source:</a:t>
            </a:r>
            <a:r>
              <a:rPr lang="en-US" sz="1200"/>
              <a:t> </a:t>
            </a:r>
            <a:r>
              <a:rPr lang="en-US" sz="1200">
                <a:latin typeface="Arial Unicode MS" panose="020B0604020202020204" pitchFamily="34" charset="-128"/>
              </a:rPr>
              <a:t>Reprinted with permission of Harvard Business Review. </a:t>
            </a:r>
            <a:r>
              <a:rPr lang="en-US" sz="1200"/>
              <a:t>Adapted from T.A. Luehrman, “Strategy as a portfolio of real options”,</a:t>
            </a:r>
            <a:r>
              <a:rPr lang="en-US" sz="1200" i="1"/>
              <a:t> </a:t>
            </a:r>
            <a:r>
              <a:rPr lang="en-US" sz="1200"/>
              <a:t>September-October, 1998, p. 3. Copyright © 1989 by the Harvard Business School Publishing Corporation; all rights reserved.</a:t>
            </a:r>
          </a:p>
        </p:txBody>
      </p:sp>
      <p:pic>
        <p:nvPicPr>
          <p:cNvPr id="36869" name="Picture 8" descr="G:\books\Pe_uk\Powerpoint-Sample job\JOHNSON\Final\New 200 d &amp; 200 Co with White Bak\C07NF0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0" y="1295400"/>
            <a:ext cx="647065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6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143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Feasibility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35076"/>
            <a:ext cx="8569325" cy="5089525"/>
          </a:xfrm>
        </p:spPr>
        <p:txBody>
          <a:bodyPr/>
          <a:lstStyle/>
          <a:p>
            <a:r>
              <a:rPr lang="en-GB" smtClean="0"/>
              <a:t>Financial</a:t>
            </a:r>
          </a:p>
          <a:p>
            <a:pPr lvl="1"/>
            <a:r>
              <a:rPr lang="en-GB" smtClean="0"/>
              <a:t>Funds flow forecasting – timing of new funding</a:t>
            </a:r>
          </a:p>
          <a:p>
            <a:pPr lvl="1"/>
            <a:r>
              <a:rPr lang="en-GB" smtClean="0"/>
              <a:t>Break-even analysis</a:t>
            </a:r>
          </a:p>
          <a:p>
            <a:r>
              <a:rPr lang="en-GB" smtClean="0"/>
              <a:t>Resource deployment</a:t>
            </a:r>
          </a:p>
          <a:p>
            <a:pPr lvl="1"/>
            <a:r>
              <a:rPr lang="en-GB" smtClean="0"/>
              <a:t>Resources and competences needed</a:t>
            </a:r>
          </a:p>
          <a:p>
            <a:pPr lvl="2"/>
            <a:r>
              <a:rPr lang="en-GB" smtClean="0"/>
              <a:t>Threshold</a:t>
            </a:r>
          </a:p>
          <a:p>
            <a:pPr lvl="2"/>
            <a:r>
              <a:rPr lang="en-GB" smtClean="0"/>
              <a:t>Unique resources/core competences</a:t>
            </a:r>
          </a:p>
          <a:p>
            <a:pPr lvl="1"/>
            <a:r>
              <a:rPr lang="en-GB" smtClean="0"/>
              <a:t>Scale, quality of resource, timetable for change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3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2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2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2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2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2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2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build="p" bldLvl="3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143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Resource Deployment</a:t>
            </a:r>
          </a:p>
        </p:txBody>
      </p:sp>
      <p:pic>
        <p:nvPicPr>
          <p:cNvPr id="38915" name="Picture 5" descr="G:\books\Pe_uk\Powerpoint-Sample job\JOHNSON\Final\200 dpi 200 color-ch02 -ch11\C07NF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6" y="1765301"/>
            <a:ext cx="7140575" cy="332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6"/>
          <p:cNvSpPr>
            <a:spLocks noChangeArrowheads="1"/>
          </p:cNvSpPr>
          <p:nvPr/>
        </p:nvSpPr>
        <p:spPr bwMode="auto">
          <a:xfrm>
            <a:off x="19843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B51A1"/>
                </a:solidFill>
              </a:rPr>
              <a:t>Exhibit 7.10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143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Key Points (1)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65239"/>
            <a:ext cx="8640763" cy="5202237"/>
          </a:xfrm>
        </p:spPr>
        <p:txBody>
          <a:bodyPr/>
          <a:lstStyle/>
          <a:p>
            <a:r>
              <a:rPr lang="en-GB" smtClean="0"/>
              <a:t>Three elements of strategic choice</a:t>
            </a:r>
          </a:p>
          <a:p>
            <a:pPr lvl="1">
              <a:lnSpc>
                <a:spcPct val="70000"/>
              </a:lnSpc>
            </a:pPr>
            <a:r>
              <a:rPr lang="en-GB" smtClean="0"/>
              <a:t>Competitive strategy</a:t>
            </a:r>
          </a:p>
          <a:p>
            <a:pPr lvl="1">
              <a:lnSpc>
                <a:spcPct val="70000"/>
              </a:lnSpc>
            </a:pPr>
            <a:r>
              <a:rPr lang="en-GB" smtClean="0"/>
              <a:t>Direction of development</a:t>
            </a:r>
          </a:p>
          <a:p>
            <a:pPr lvl="1">
              <a:lnSpc>
                <a:spcPct val="70000"/>
              </a:lnSpc>
            </a:pPr>
            <a:r>
              <a:rPr lang="en-GB" smtClean="0"/>
              <a:t>Method of development</a:t>
            </a:r>
          </a:p>
          <a:p>
            <a:r>
              <a:rPr lang="en-GB" smtClean="0"/>
              <a:t>Four categories of development directions</a:t>
            </a:r>
          </a:p>
          <a:p>
            <a:pPr lvl="1">
              <a:lnSpc>
                <a:spcPct val="70000"/>
              </a:lnSpc>
            </a:pPr>
            <a:r>
              <a:rPr lang="en-GB" smtClean="0"/>
              <a:t>Protect and build</a:t>
            </a:r>
          </a:p>
          <a:p>
            <a:pPr lvl="1">
              <a:lnSpc>
                <a:spcPct val="70000"/>
              </a:lnSpc>
            </a:pPr>
            <a:r>
              <a:rPr lang="en-GB" smtClean="0"/>
              <a:t>Product development</a:t>
            </a:r>
          </a:p>
          <a:p>
            <a:pPr lvl="1">
              <a:lnSpc>
                <a:spcPct val="70000"/>
              </a:lnSpc>
            </a:pPr>
            <a:r>
              <a:rPr lang="en-GB" smtClean="0"/>
              <a:t>Market development</a:t>
            </a:r>
          </a:p>
          <a:p>
            <a:pPr lvl="1">
              <a:lnSpc>
                <a:spcPct val="70000"/>
              </a:lnSpc>
            </a:pPr>
            <a:r>
              <a:rPr lang="en-GB" smtClean="0"/>
              <a:t>Diversification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9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143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Key Points (2)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65239"/>
            <a:ext cx="8640763" cy="5202237"/>
          </a:xfrm>
        </p:spPr>
        <p:txBody>
          <a:bodyPr/>
          <a:lstStyle/>
          <a:p>
            <a:r>
              <a:rPr lang="en-GB" smtClean="0"/>
              <a:t>Three methods of strategy development</a:t>
            </a:r>
          </a:p>
          <a:p>
            <a:pPr lvl="1">
              <a:lnSpc>
                <a:spcPct val="70000"/>
              </a:lnSpc>
            </a:pPr>
            <a:r>
              <a:rPr lang="en-GB" smtClean="0"/>
              <a:t>Internal development</a:t>
            </a:r>
          </a:p>
          <a:p>
            <a:pPr lvl="1">
              <a:lnSpc>
                <a:spcPct val="70000"/>
              </a:lnSpc>
            </a:pPr>
            <a:r>
              <a:rPr lang="en-GB" smtClean="0"/>
              <a:t>Mergers and acquisitions</a:t>
            </a:r>
          </a:p>
          <a:p>
            <a:pPr lvl="1">
              <a:lnSpc>
                <a:spcPct val="70000"/>
              </a:lnSpc>
            </a:pPr>
            <a:r>
              <a:rPr lang="en-GB" smtClean="0"/>
              <a:t>Strategic alliances</a:t>
            </a:r>
          </a:p>
          <a:p>
            <a:r>
              <a:rPr lang="en-GB" smtClean="0"/>
              <a:t>Three success criteria for strategic options</a:t>
            </a:r>
          </a:p>
          <a:p>
            <a:pPr lvl="1">
              <a:lnSpc>
                <a:spcPct val="70000"/>
              </a:lnSpc>
            </a:pPr>
            <a:r>
              <a:rPr lang="en-GB" smtClean="0"/>
              <a:t>Suitability</a:t>
            </a:r>
          </a:p>
          <a:p>
            <a:pPr lvl="1">
              <a:lnSpc>
                <a:spcPct val="70000"/>
              </a:lnSpc>
            </a:pPr>
            <a:r>
              <a:rPr lang="en-GB" smtClean="0"/>
              <a:t>Acceptability</a:t>
            </a:r>
          </a:p>
          <a:p>
            <a:pPr lvl="1">
              <a:lnSpc>
                <a:spcPct val="70000"/>
              </a:lnSpc>
            </a:pPr>
            <a:r>
              <a:rPr lang="en-GB" smtClean="0"/>
              <a:t>Feasibility</a:t>
            </a:r>
          </a:p>
          <a:p>
            <a:r>
              <a:rPr lang="en-GB" smtClean="0"/>
              <a:t>Range of analytical techniques for evaluation of strategic options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6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9847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Motives for Strategies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50951"/>
            <a:ext cx="8569325" cy="5376863"/>
          </a:xfrm>
        </p:spPr>
        <p:txBody>
          <a:bodyPr/>
          <a:lstStyle/>
          <a:p>
            <a:r>
              <a:rPr lang="en-GB" smtClean="0"/>
              <a:t>Environment-based</a:t>
            </a:r>
          </a:p>
          <a:p>
            <a:pPr lvl="1"/>
            <a:r>
              <a:rPr lang="en-GB" smtClean="0"/>
              <a:t>Fit strategies to changing business environment</a:t>
            </a:r>
          </a:p>
          <a:p>
            <a:r>
              <a:rPr lang="en-GB" smtClean="0"/>
              <a:t>Capability-based</a:t>
            </a:r>
          </a:p>
          <a:p>
            <a:pPr lvl="1"/>
            <a:r>
              <a:rPr lang="en-GB" smtClean="0"/>
              <a:t>Stretch and exploit organisational resources and competences</a:t>
            </a:r>
          </a:p>
          <a:p>
            <a:r>
              <a:rPr lang="en-GB" smtClean="0"/>
              <a:t>Expectations-based</a:t>
            </a:r>
          </a:p>
          <a:p>
            <a:pPr lvl="1"/>
            <a:r>
              <a:rPr lang="en-GB" smtClean="0"/>
              <a:t>Meet expectations deriving from cultural and political context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4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5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9847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Development Directions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279651" y="1844676"/>
            <a:ext cx="7705725" cy="2663825"/>
          </a:xfrm>
          <a:prstGeom prst="rect">
            <a:avLst/>
          </a:prstGeom>
          <a:solidFill>
            <a:srgbClr val="8473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800" dirty="0">
                <a:solidFill>
                  <a:schemeClr val="bg1"/>
                </a:solidFill>
              </a:rPr>
              <a:t>Development directions are the strategic </a:t>
            </a:r>
            <a:r>
              <a:rPr lang="en-GB" sz="2800" b="1" dirty="0">
                <a:solidFill>
                  <a:schemeClr val="bg1"/>
                </a:solidFill>
              </a:rPr>
              <a:t>options</a:t>
            </a:r>
            <a:r>
              <a:rPr lang="en-GB" sz="2800" dirty="0">
                <a:solidFill>
                  <a:schemeClr val="bg1"/>
                </a:solidFill>
              </a:rPr>
              <a:t> available to an organisation, in terms of </a:t>
            </a:r>
            <a:r>
              <a:rPr lang="en-GB" sz="2800" b="1" dirty="0">
                <a:solidFill>
                  <a:schemeClr val="bg1"/>
                </a:solidFill>
              </a:rPr>
              <a:t>products and market coverage</a:t>
            </a:r>
            <a:r>
              <a:rPr lang="en-GB" sz="2800" dirty="0">
                <a:solidFill>
                  <a:schemeClr val="bg1"/>
                </a:solidFill>
              </a:rPr>
              <a:t>, taking into account the </a:t>
            </a:r>
            <a:r>
              <a:rPr lang="en-GB" sz="2800" b="1" dirty="0">
                <a:solidFill>
                  <a:schemeClr val="bg1"/>
                </a:solidFill>
              </a:rPr>
              <a:t>strategic capability</a:t>
            </a:r>
            <a:r>
              <a:rPr lang="en-GB" sz="2800" dirty="0">
                <a:solidFill>
                  <a:schemeClr val="bg1"/>
                </a:solidFill>
              </a:rPr>
              <a:t> of the organisation and the </a:t>
            </a:r>
            <a:r>
              <a:rPr lang="en-GB" sz="2800" b="1" dirty="0">
                <a:solidFill>
                  <a:schemeClr val="bg1"/>
                </a:solidFill>
              </a:rPr>
              <a:t>expectations of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b="1" dirty="0">
                <a:solidFill>
                  <a:schemeClr val="bg1"/>
                </a:solidFill>
              </a:rPr>
              <a:t>stakeholders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4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143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Strategy Development Directions</a:t>
            </a: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1879601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B51A1"/>
                </a:solidFill>
              </a:rPr>
              <a:t>Exhibit 7.1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900239" y="6019801"/>
            <a:ext cx="827087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7545388" algn="l"/>
              </a:tabLst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7545388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7545388" algn="l"/>
              </a:tabLst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7545388" algn="l"/>
              </a:tabLst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545388" algn="l"/>
              </a:tabLst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545388" algn="l"/>
              </a:tabLst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545388" algn="l"/>
              </a:tabLst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545388" algn="l"/>
              </a:tabLst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1200" i="1"/>
              <a:t>Source:</a:t>
            </a:r>
            <a:r>
              <a:rPr lang="en-US" sz="1200"/>
              <a:t> Adapted from H. Ansoff, </a:t>
            </a:r>
            <a:r>
              <a:rPr lang="en-US" sz="1200" i="1"/>
              <a:t>Corporate Strategy</a:t>
            </a:r>
            <a:r>
              <a:rPr lang="en-US" sz="1200"/>
              <a:t>, Penguin, 1988, Chapter 6.</a:t>
            </a:r>
          </a:p>
        </p:txBody>
      </p:sp>
      <p:pic>
        <p:nvPicPr>
          <p:cNvPr id="10245" name="Picture 8" descr="G:\books\Pe_uk\Powerpoint-Sample job\JOHNSON\Final\New 200 d &amp; 200 Co with White Bak\C07NF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6" y="1289050"/>
            <a:ext cx="6950075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89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Protect and Build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1" y="2362200"/>
            <a:ext cx="7777163" cy="863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400"/>
              <a:t>Downsizing or withdrawal from activities</a:t>
            </a:r>
          </a:p>
          <a:p>
            <a:pPr>
              <a:lnSpc>
                <a:spcPct val="90000"/>
              </a:lnSpc>
            </a:pPr>
            <a:r>
              <a:rPr lang="en-GB" sz="2400"/>
              <a:t>Maintenance of market share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79651" y="1136650"/>
            <a:ext cx="7705725" cy="831850"/>
          </a:xfrm>
          <a:prstGeom prst="rect">
            <a:avLst/>
          </a:prstGeom>
          <a:solidFill>
            <a:srgbClr val="0B51A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400">
                <a:solidFill>
                  <a:schemeClr val="bg1"/>
                </a:solidFill>
              </a:rPr>
              <a:t>Consolidation - Protect and strengthen position in current markets with current products</a:t>
            </a:r>
          </a:p>
        </p:txBody>
      </p:sp>
      <p:sp>
        <p:nvSpPr>
          <p:cNvPr id="399365" name="Rectangle 5"/>
          <p:cNvSpPr>
            <a:spLocks noChangeArrowheads="1"/>
          </p:cNvSpPr>
          <p:nvPr/>
        </p:nvSpPr>
        <p:spPr bwMode="auto">
          <a:xfrm>
            <a:off x="2208214" y="5097463"/>
            <a:ext cx="7775575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sz="2400" dirty="0"/>
              <a:t>Leverage competences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Desirability of dominant market share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063751" y="3944939"/>
            <a:ext cx="7705725" cy="466725"/>
          </a:xfrm>
          <a:prstGeom prst="rect">
            <a:avLst/>
          </a:prstGeom>
          <a:solidFill>
            <a:srgbClr val="0B51A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400">
                <a:solidFill>
                  <a:schemeClr val="bg1"/>
                </a:solidFill>
              </a:rPr>
              <a:t>Market penetration - Organisation gains market share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9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 autoUpdateAnimBg="0"/>
      <p:bldP spid="39936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96888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Product Development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2400300"/>
            <a:ext cx="8569325" cy="39243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/>
              <a:t>With existing capabilities</a:t>
            </a:r>
          </a:p>
          <a:p>
            <a:pPr lvl="1">
              <a:lnSpc>
                <a:spcPct val="70000"/>
              </a:lnSpc>
            </a:pPr>
            <a:r>
              <a:rPr lang="en-GB" sz="2000"/>
              <a:t>Follow changing customer needs</a:t>
            </a:r>
          </a:p>
          <a:p>
            <a:pPr lvl="1">
              <a:lnSpc>
                <a:spcPct val="70000"/>
              </a:lnSpc>
            </a:pPr>
            <a:r>
              <a:rPr lang="en-GB" sz="2000"/>
              <a:t>Short product life cycles</a:t>
            </a:r>
          </a:p>
          <a:p>
            <a:pPr lvl="1">
              <a:lnSpc>
                <a:spcPct val="70000"/>
              </a:lnSpc>
            </a:pPr>
            <a:r>
              <a:rPr lang="en-GB" sz="2000"/>
              <a:t>Exploitation of core competence in market analysis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400"/>
              <a:t> </a:t>
            </a:r>
            <a:r>
              <a:rPr lang="en-GB"/>
              <a:t>With new capabilities</a:t>
            </a:r>
          </a:p>
          <a:p>
            <a:pPr lvl="1">
              <a:lnSpc>
                <a:spcPct val="70000"/>
              </a:lnSpc>
            </a:pPr>
            <a:r>
              <a:rPr lang="en-GB" sz="2000"/>
              <a:t>Change of emphasis in customer needs</a:t>
            </a:r>
          </a:p>
          <a:p>
            <a:pPr lvl="1">
              <a:lnSpc>
                <a:spcPct val="70000"/>
              </a:lnSpc>
            </a:pPr>
            <a:r>
              <a:rPr lang="en-GB" sz="2000"/>
              <a:t>Change in Critical Success Factors (CSFs)</a:t>
            </a:r>
            <a:endParaRPr lang="en-GB"/>
          </a:p>
          <a:p>
            <a:pPr lvl="1">
              <a:lnSpc>
                <a:spcPct val="70000"/>
              </a:lnSpc>
              <a:buFontTx/>
              <a:buNone/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/>
              <a:t>Associated dilemmas</a:t>
            </a:r>
          </a:p>
          <a:p>
            <a:pPr lvl="1">
              <a:lnSpc>
                <a:spcPct val="70000"/>
              </a:lnSpc>
            </a:pPr>
            <a:r>
              <a:rPr lang="en-GB" sz="2000"/>
              <a:t>Expense, risk and potential unprofitability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Unacceptable consequences of not developing new products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351089" y="1263651"/>
            <a:ext cx="7705725" cy="955675"/>
          </a:xfrm>
          <a:prstGeom prst="rect">
            <a:avLst/>
          </a:prstGeom>
          <a:solidFill>
            <a:srgbClr val="0B51A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800">
                <a:solidFill>
                  <a:schemeClr val="bg1"/>
                </a:solidFill>
              </a:rPr>
              <a:t>Deliver modified or new products to existing markets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1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1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1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1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26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 smtClean="0">
                <a:solidFill>
                  <a:srgbClr val="0B51A1"/>
                </a:solidFill>
              </a:rPr>
              <a:t>Market Development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995489"/>
            <a:ext cx="8569325" cy="4357687"/>
          </a:xfrm>
        </p:spPr>
        <p:txBody>
          <a:bodyPr/>
          <a:lstStyle/>
          <a:p>
            <a:r>
              <a:rPr lang="en-GB" smtClean="0"/>
              <a:t>New market segments with similar CSFs</a:t>
            </a:r>
          </a:p>
          <a:p>
            <a:r>
              <a:rPr lang="en-GB" smtClean="0"/>
              <a:t>New uses for existing products</a:t>
            </a:r>
          </a:p>
          <a:p>
            <a:r>
              <a:rPr lang="en-GB" smtClean="0"/>
              <a:t>New geographic markets</a:t>
            </a:r>
          </a:p>
          <a:p>
            <a:r>
              <a:rPr lang="en-GB" smtClean="0"/>
              <a:t>Issues</a:t>
            </a:r>
          </a:p>
          <a:p>
            <a:pPr lvl="1"/>
            <a:r>
              <a:rPr lang="en-GB" smtClean="0"/>
              <a:t>Normally requires some product development and capability development</a:t>
            </a:r>
          </a:p>
          <a:p>
            <a:pPr lvl="1"/>
            <a:r>
              <a:rPr lang="en-GB" smtClean="0"/>
              <a:t>Credibility and expectations </a:t>
            </a:r>
          </a:p>
          <a:p>
            <a:pPr lvl="1"/>
            <a:endParaRPr lang="en-GB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351089" y="1274764"/>
            <a:ext cx="7705725" cy="528637"/>
          </a:xfrm>
          <a:prstGeom prst="rect">
            <a:avLst/>
          </a:prstGeom>
          <a:solidFill>
            <a:srgbClr val="0B51A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800">
                <a:solidFill>
                  <a:schemeClr val="bg1"/>
                </a:solidFill>
              </a:rPr>
              <a:t>Offer existing products in new markets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12E3-D178-48A1-8018-582A291437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6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1307</Words>
  <Application>Microsoft Office PowerPoint</Application>
  <PresentationFormat>Widescreen</PresentationFormat>
  <Paragraphs>355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 Unicode MS</vt:lpstr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Directions and Methods of Development Outline</vt:lpstr>
      <vt:lpstr>Motives for Strategies</vt:lpstr>
      <vt:lpstr>Development Directions</vt:lpstr>
      <vt:lpstr>Strategy Development Directions</vt:lpstr>
      <vt:lpstr>Protect and Build</vt:lpstr>
      <vt:lpstr>Product Development</vt:lpstr>
      <vt:lpstr>Market Development</vt:lpstr>
      <vt:lpstr>Diversification</vt:lpstr>
      <vt:lpstr>The TOWS Matrix</vt:lpstr>
      <vt:lpstr>Methods of Strategy Development</vt:lpstr>
      <vt:lpstr>Motives for Internal Development</vt:lpstr>
      <vt:lpstr>Motives for Mergers and Acquisitions</vt:lpstr>
      <vt:lpstr>Issues in Making Acquisitions Work</vt:lpstr>
      <vt:lpstr>Motives for Strategic Alliances</vt:lpstr>
      <vt:lpstr>Types of Strategic Alliance</vt:lpstr>
      <vt:lpstr>Ingredients of Successful Alliances</vt:lpstr>
      <vt:lpstr>Success Criteria for Strategic Options</vt:lpstr>
      <vt:lpstr>Understanding the suitability of strategic options by using concepts about the strategic postion </vt:lpstr>
      <vt:lpstr>Suitability – Strategic Position</vt:lpstr>
      <vt:lpstr>PowerPoint Presentation</vt:lpstr>
      <vt:lpstr>Examples of Suitability - Directions for Growth</vt:lpstr>
      <vt:lpstr>Examples of Suitability - Methods of Growth</vt:lpstr>
      <vt:lpstr>PowerPoint Presentation</vt:lpstr>
      <vt:lpstr>Why Strategies may be Unsuitable</vt:lpstr>
      <vt:lpstr>Some criteria for understanding the acceptability of strategic options</vt:lpstr>
      <vt:lpstr>Criteria for Acceptability </vt:lpstr>
      <vt:lpstr>Criteria for Acceptability </vt:lpstr>
      <vt:lpstr>Assessing profitability (1)</vt:lpstr>
      <vt:lpstr>Assessing profitability (2)</vt:lpstr>
      <vt:lpstr>Real options framework</vt:lpstr>
      <vt:lpstr>Feasibility</vt:lpstr>
      <vt:lpstr>Resource Deployment</vt:lpstr>
      <vt:lpstr>Key Points (1)</vt:lpstr>
      <vt:lpstr>Key Points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nilantha perera</dc:creator>
  <cp:lastModifiedBy>nilantha perera</cp:lastModifiedBy>
  <cp:revision>2</cp:revision>
  <dcterms:created xsi:type="dcterms:W3CDTF">2016-05-03T16:26:19Z</dcterms:created>
  <dcterms:modified xsi:type="dcterms:W3CDTF">2016-10-21T03:48:18Z</dcterms:modified>
</cp:coreProperties>
</file>