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EA75-5268-45B1-9FBF-C273EAB5671B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C3400-A10E-43B9-9671-5AE37DCCB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4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0E354-C755-4C5D-8826-E4CB32082C2B}" type="slidenum">
              <a:rPr lang="en-US" altLang="en-GB"/>
              <a:pPr/>
              <a:t>1</a:t>
            </a:fld>
            <a:endParaRPr lang="en-US" altLang="en-GB"/>
          </a:p>
        </p:txBody>
      </p:sp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3929063" y="7938"/>
            <a:ext cx="30051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3929063" y="9588500"/>
            <a:ext cx="30051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13" tIns="0" rIns="19513" bIns="0" anchor="b"/>
          <a:lstStyle>
            <a:lvl1pPr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468313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936625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404938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1873250" defTabSz="936625"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33045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78765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24485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70205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GB" sz="1000" i="1"/>
              <a:t>8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9588500"/>
            <a:ext cx="30051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0" y="7938"/>
            <a:ext cx="30051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6375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687" tIns="45530" rIns="92687" bIns="45530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0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C3400-A10E-43B9-9671-5AE37DCCBE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7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D82-EF05-4901-B2B4-9D9A8BC26AB0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1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EB160-D21E-4467-81BC-668D1889CA24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9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65C4-D93F-408F-97B1-48B48DC80287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81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260350"/>
            <a:ext cx="109728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1" y="981076"/>
            <a:ext cx="5611284" cy="568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284" y="981076"/>
            <a:ext cx="5611283" cy="568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76184" y="6661150"/>
            <a:ext cx="3860800" cy="1968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77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BDE2-6871-4BF5-BAC0-196F83ACFC8E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8502-EB7A-4C0B-B59D-E6A3AF7BC7F0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FEA4-C48C-4375-B2F7-74F34F50B4EE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88F3-BB32-4C9F-887E-306DC3A5B848}" type="datetime1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8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9AA3-FC19-4AD4-A4E2-DA130D081411}" type="datetime1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2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CCFA-431C-4171-8CE3-3E642FAD27AA}" type="datetime1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9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FD739-F255-4F07-ABF5-70D61BC153CE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3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F392-ECAD-4438-9AB9-9C1FD57C8C35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4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5246-683C-4804-B121-FF08792C13EA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4345C-409B-4E90-9BBB-6A616DAA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9" name="Picture 15" descr="G:\books\Pe_uk\Powerpoint-Sample job\JOHNSON\Final\ch08\Part-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1" y="109039"/>
            <a:ext cx="5813566" cy="564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57" name="Rectangle 13"/>
          <p:cNvSpPr>
            <a:spLocks noChangeArrowheads="1"/>
          </p:cNvSpPr>
          <p:nvPr/>
        </p:nvSpPr>
        <p:spPr bwMode="auto">
          <a:xfrm>
            <a:off x="1644651" y="2080621"/>
            <a:ext cx="4381500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AU" b="1" dirty="0"/>
              <a:t>Part IV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000" b="1" dirty="0"/>
              <a:t>Strategy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000" b="1" dirty="0"/>
              <a:t>into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000" b="1" dirty="0"/>
              <a:t>Action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6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8950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Competitive Advantage through People</a:t>
            </a:r>
          </a:p>
        </p:txBody>
      </p:sp>
      <p:sp>
        <p:nvSpPr>
          <p:cNvPr id="472070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9.3</a:t>
            </a:r>
          </a:p>
        </p:txBody>
      </p:sp>
      <p:sp>
        <p:nvSpPr>
          <p:cNvPr id="472072" name="Rectangle 8"/>
          <p:cNvSpPr>
            <a:spLocks noChangeArrowheads="1"/>
          </p:cNvSpPr>
          <p:nvPr/>
        </p:nvSpPr>
        <p:spPr bwMode="auto">
          <a:xfrm>
            <a:off x="1893889" y="5838826"/>
            <a:ext cx="82708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Source:</a:t>
            </a:r>
            <a:r>
              <a:rPr lang="en-US" sz="1200"/>
              <a:t> Adapted from L. Gratton, V. Hope Hailey, P. Stiles and C. Truss, </a:t>
            </a:r>
            <a:r>
              <a:rPr lang="en-US" sz="1200" i="1"/>
              <a:t>Strategic Human Resource</a:t>
            </a:r>
            <a:r>
              <a:rPr lang="en-US" sz="1200"/>
              <a:t> </a:t>
            </a:r>
            <a:r>
              <a:rPr lang="en-US" sz="1200" i="1"/>
              <a:t>Management</a:t>
            </a:r>
            <a:r>
              <a:rPr lang="en-US" sz="1200"/>
              <a:t>, Oxford University Press, 1999, p. 185. </a:t>
            </a:r>
          </a:p>
        </p:txBody>
      </p:sp>
      <p:pic>
        <p:nvPicPr>
          <p:cNvPr id="472073" name="Picture 9" descr="G:\books\Pe_uk\Powerpoint-Sample job\JOHNSON\Final\New 200 d &amp; 200 Co with White Bak\C09NF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614" y="1216026"/>
            <a:ext cx="5692775" cy="45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Reasons for Failure to Deliver Success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376364"/>
            <a:ext cx="8569325" cy="4948237"/>
          </a:xfrm>
        </p:spPr>
        <p:txBody>
          <a:bodyPr/>
          <a:lstStyle/>
          <a:p>
            <a:r>
              <a:rPr lang="en-GB" dirty="0"/>
              <a:t>HR strategies out of line with overall business strategy</a:t>
            </a:r>
          </a:p>
          <a:p>
            <a:r>
              <a:rPr lang="en-GB" dirty="0"/>
              <a:t>People’s competences and/or behaviours out of line with either HR strategies and/or business strategies</a:t>
            </a:r>
          </a:p>
          <a:p>
            <a:r>
              <a:rPr lang="en-GB" dirty="0"/>
              <a:t>Business strategies fail to capitalise on the strengths of an organisation’s capabilities and/or culture (behaviours)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080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Strategy and Information</a:t>
            </a:r>
          </a:p>
        </p:txBody>
      </p:sp>
      <p:sp>
        <p:nvSpPr>
          <p:cNvPr id="474118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9.4</a:t>
            </a:r>
          </a:p>
        </p:txBody>
      </p:sp>
      <p:pic>
        <p:nvPicPr>
          <p:cNvPr id="474121" name="Picture 9" descr="G:\books\Pe_uk\Powerpoint\JOHNSON\Final\Gif-New 200 d &amp; 200 Co with White Bak\C09NF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1" y="1154114"/>
            <a:ext cx="6215063" cy="517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98650" y="469900"/>
            <a:ext cx="84455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Information and Strategic Capability (1)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5951" y="1266826"/>
            <a:ext cx="8569325" cy="568801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GB"/>
              <a:t>Product/service features</a:t>
            </a:r>
          </a:p>
          <a:p>
            <a:pPr lvl="1"/>
            <a:r>
              <a:rPr lang="en-GB"/>
              <a:t>Lower prices (reduced costs)</a:t>
            </a:r>
          </a:p>
          <a:p>
            <a:pPr lvl="1"/>
            <a:r>
              <a:rPr lang="en-GB"/>
              <a:t>Improved pre-purchase information</a:t>
            </a:r>
          </a:p>
          <a:p>
            <a:pPr lvl="1"/>
            <a:r>
              <a:rPr lang="en-GB"/>
              <a:t>Easier and faster purchasing processes</a:t>
            </a:r>
          </a:p>
          <a:p>
            <a:pPr lvl="1"/>
            <a:r>
              <a:rPr lang="en-GB"/>
              <a:t>Shorter development times for new features</a:t>
            </a:r>
          </a:p>
          <a:p>
            <a:pPr lvl="1"/>
            <a:r>
              <a:rPr lang="en-GB"/>
              <a:t>Improved product/service reliability</a:t>
            </a:r>
          </a:p>
          <a:p>
            <a:pPr lvl="1"/>
            <a:r>
              <a:rPr lang="en-GB"/>
              <a:t>Personalised products or services</a:t>
            </a:r>
          </a:p>
          <a:p>
            <a:pPr lvl="1"/>
            <a:r>
              <a:rPr lang="en-GB"/>
              <a:t>Improved after-sales service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98650" y="488951"/>
            <a:ext cx="8445500" cy="582613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Information and Strategic Capability (2)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85876"/>
            <a:ext cx="8569325" cy="5114925"/>
          </a:xfrm>
        </p:spPr>
        <p:txBody>
          <a:bodyPr/>
          <a:lstStyle/>
          <a:p>
            <a:r>
              <a:rPr lang="en-GB"/>
              <a:t>Competitive Performance</a:t>
            </a:r>
          </a:p>
          <a:p>
            <a:pPr lvl="1"/>
            <a:r>
              <a:rPr lang="en-GB"/>
              <a:t>Higher general customer expectations</a:t>
            </a:r>
          </a:p>
          <a:p>
            <a:pPr lvl="1"/>
            <a:r>
              <a:rPr lang="en-GB"/>
              <a:t>Emphasis on services rather than products</a:t>
            </a:r>
          </a:p>
          <a:p>
            <a:pPr lvl="1"/>
            <a:r>
              <a:rPr lang="en-GB"/>
              <a:t>IT alone not enough (Dot.com lessons)</a:t>
            </a:r>
          </a:p>
          <a:p>
            <a:pPr lvl="1"/>
            <a:r>
              <a:rPr lang="en-GB"/>
              <a:t>Data mining can give competitive advantage</a:t>
            </a:r>
          </a:p>
          <a:p>
            <a:r>
              <a:rPr lang="en-GB"/>
              <a:t>Robustness</a:t>
            </a:r>
          </a:p>
          <a:p>
            <a:pPr lvl="1"/>
            <a:r>
              <a:rPr lang="en-GB"/>
              <a:t>Rarity, inimitability, causal ambiguity of resources/competences being eroded</a:t>
            </a:r>
          </a:p>
          <a:p>
            <a:pPr lvl="1">
              <a:buFontTx/>
              <a:buNone/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7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98650" y="488951"/>
            <a:ext cx="8445500" cy="582613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Information and Strategic Capability (3)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85876"/>
            <a:ext cx="8569325" cy="5114925"/>
          </a:xfrm>
        </p:spPr>
        <p:txBody>
          <a:bodyPr/>
          <a:lstStyle/>
          <a:p>
            <a:r>
              <a:rPr lang="en-GB" dirty="0"/>
              <a:t>Competitive Strategy</a:t>
            </a:r>
          </a:p>
          <a:p>
            <a:pPr lvl="1"/>
            <a:r>
              <a:rPr lang="en-GB" dirty="0" err="1"/>
              <a:t>Routinisation</a:t>
            </a:r>
            <a:r>
              <a:rPr lang="en-GB" dirty="0"/>
              <a:t> (Positions 1 &amp; 2 on strategy clock)</a:t>
            </a:r>
          </a:p>
          <a:p>
            <a:pPr lvl="1"/>
            <a:r>
              <a:rPr lang="en-GB" dirty="0"/>
              <a:t>Mass customisation (Position 3)</a:t>
            </a:r>
          </a:p>
          <a:p>
            <a:pPr lvl="1"/>
            <a:r>
              <a:rPr lang="en-GB" dirty="0"/>
              <a:t>Customisation (Positions 4 &amp; 5)</a:t>
            </a:r>
          </a:p>
          <a:p>
            <a:pPr lvl="1"/>
            <a:r>
              <a:rPr lang="en-GB" dirty="0"/>
              <a:t>IT laggards – still require traditional information provision</a:t>
            </a:r>
          </a:p>
          <a:p>
            <a:pPr lvl="1"/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1"/>
            <a:ext cx="8229600" cy="555625"/>
          </a:xfrm>
        </p:spPr>
        <p:txBody>
          <a:bodyPr/>
          <a:lstStyle/>
          <a:p>
            <a:r>
              <a:rPr lang="en-GB" sz="2800">
                <a:solidFill>
                  <a:srgbClr val="0B51A1"/>
                </a:solidFill>
              </a:rPr>
              <a:t>Information and Changing Business Models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3114676"/>
            <a:ext cx="8569325" cy="3209925"/>
          </a:xfrm>
        </p:spPr>
        <p:txBody>
          <a:bodyPr/>
          <a:lstStyle/>
          <a:p>
            <a:r>
              <a:rPr lang="en-GB"/>
              <a:t>IT impacts in three ways:</a:t>
            </a:r>
          </a:p>
          <a:p>
            <a:pPr lvl="1"/>
            <a:r>
              <a:rPr lang="en-GB"/>
              <a:t>Replacing physical or paper-based processes with electronic processes</a:t>
            </a:r>
          </a:p>
          <a:p>
            <a:pPr lvl="1"/>
            <a:r>
              <a:rPr lang="en-GB"/>
              <a:t>Extending the functions that traditional business models offer</a:t>
            </a:r>
          </a:p>
          <a:p>
            <a:pPr lvl="1"/>
            <a:r>
              <a:rPr lang="en-GB"/>
              <a:t>Transformational models </a:t>
            </a: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2135189" y="1531939"/>
            <a:ext cx="8066087" cy="646331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 business model describes the structure of product, service and information flows and the roles of the participating parties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89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New Business Models</a:t>
            </a:r>
          </a:p>
        </p:txBody>
      </p:sp>
      <p:sp>
        <p:nvSpPr>
          <p:cNvPr id="477190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9.5</a:t>
            </a:r>
          </a:p>
        </p:txBody>
      </p:sp>
      <p:sp>
        <p:nvSpPr>
          <p:cNvPr id="477191" name="Rectangle 7"/>
          <p:cNvSpPr>
            <a:spLocks noChangeArrowheads="1"/>
          </p:cNvSpPr>
          <p:nvPr/>
        </p:nvSpPr>
        <p:spPr bwMode="auto">
          <a:xfrm>
            <a:off x="1905001" y="5943601"/>
            <a:ext cx="82708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Source:</a:t>
            </a:r>
            <a:r>
              <a:rPr lang="en-US" sz="1200"/>
              <a:t> Adapted from P. Timmers, </a:t>
            </a:r>
            <a:r>
              <a:rPr lang="en-US" sz="1200" i="1"/>
              <a:t>Electronic Commerce</a:t>
            </a:r>
            <a:r>
              <a:rPr lang="en-US" sz="1200"/>
              <a:t>, Wiley, 2000, Chapter 3. Copyright © 2000 John Wiley &amp; Sons Ltd. Reproduced with permission.</a:t>
            </a:r>
          </a:p>
        </p:txBody>
      </p:sp>
      <p:pic>
        <p:nvPicPr>
          <p:cNvPr id="477193" name="Picture 9" descr="G:\books\Pe_uk\Powerpoint\JOHNSON\Final\Gif-New 200 d &amp; 200 Co with White Bak\C09NF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4" y="1422400"/>
            <a:ext cx="8447087" cy="43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5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28639"/>
            <a:ext cx="8229600" cy="55403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Information and Structuring (1)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330326"/>
            <a:ext cx="8569325" cy="499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Information management should fit organisational type: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 dirty="0"/>
          </a:p>
          <a:p>
            <a:pPr lvl="1">
              <a:lnSpc>
                <a:spcPct val="80000"/>
              </a:lnSpc>
            </a:pPr>
            <a:r>
              <a:rPr lang="en-GB" dirty="0"/>
              <a:t>Strategic planning </a:t>
            </a:r>
          </a:p>
          <a:p>
            <a:pPr lvl="2">
              <a:lnSpc>
                <a:spcPct val="80000"/>
              </a:lnSpc>
            </a:pPr>
            <a:r>
              <a:rPr lang="en-GB" dirty="0" err="1"/>
              <a:t>routinised</a:t>
            </a:r>
            <a:r>
              <a:rPr lang="en-GB" dirty="0"/>
              <a:t> business processes, low cost, threshold quality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Financial control 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accurate, timely information on performance against targets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Strategic control </a:t>
            </a:r>
          </a:p>
          <a:p>
            <a:pPr lvl="2">
              <a:lnSpc>
                <a:spcPct val="80000"/>
              </a:lnSpc>
            </a:pPr>
            <a:r>
              <a:rPr lang="en-GB" dirty="0"/>
              <a:t>coordination of bottom-up plans; reliable information to support planning and customer/supplier relationships; performance information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528639"/>
            <a:ext cx="8229600" cy="55403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Information and Structuring (2)</a:t>
            </a:r>
          </a:p>
        </p:txBody>
      </p:sp>
      <p:sp>
        <p:nvSpPr>
          <p:cNvPr id="5079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7851" y="1330326"/>
            <a:ext cx="8569325" cy="499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Better information helps bypass ‘Gatekeepers’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Gatekeepers are individuals or groups who gain power from control of information</a:t>
            </a:r>
          </a:p>
          <a:p>
            <a:pPr lvl="1">
              <a:lnSpc>
                <a:spcPct val="80000"/>
              </a:lnSpc>
            </a:pPr>
            <a:r>
              <a:rPr lang="en-GB"/>
              <a:t>Flattened structures</a:t>
            </a:r>
          </a:p>
          <a:p>
            <a:pPr lvl="1">
              <a:lnSpc>
                <a:spcPct val="80000"/>
              </a:lnSpc>
            </a:pPr>
            <a:r>
              <a:rPr lang="en-GB"/>
              <a:t>More direct communication of strategy </a:t>
            </a:r>
          </a:p>
          <a:p>
            <a:pPr lvl="1">
              <a:lnSpc>
                <a:spcPct val="80000"/>
              </a:lnSpc>
            </a:pPr>
            <a:r>
              <a:rPr lang="en-GB"/>
              <a:t>Interaction informed by common database</a:t>
            </a:r>
          </a:p>
          <a:p>
            <a:pPr lvl="1">
              <a:lnSpc>
                <a:spcPct val="80000"/>
              </a:lnSpc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70" name="Rectangle 6"/>
          <p:cNvSpPr>
            <a:spLocks noChangeArrowheads="1"/>
          </p:cNvSpPr>
          <p:nvPr/>
        </p:nvSpPr>
        <p:spPr bwMode="auto">
          <a:xfrm>
            <a:off x="3666177" y="2694769"/>
            <a:ext cx="4381500" cy="436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AU" sz="3000" b="1" dirty="0" smtClean="0"/>
              <a:t>Enabling </a:t>
            </a:r>
            <a:r>
              <a:rPr lang="en-AU" sz="3000" b="1" dirty="0"/>
              <a:t>Success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51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736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Strategy and Finance</a:t>
            </a:r>
          </a:p>
        </p:txBody>
      </p:sp>
      <p:sp>
        <p:nvSpPr>
          <p:cNvPr id="479238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9.6</a:t>
            </a:r>
          </a:p>
          <a:p>
            <a:pPr algn="ctr"/>
            <a:endParaRPr lang="en-US" sz="1600">
              <a:solidFill>
                <a:srgbClr val="0B51A1"/>
              </a:solidFill>
            </a:endParaRPr>
          </a:p>
        </p:txBody>
      </p:sp>
      <p:pic>
        <p:nvPicPr>
          <p:cNvPr id="479239" name="Picture 7" descr="G:\books\Pe_uk\Powerpoint-Sample job\JOHNSON\Final\New 200 d &amp; 200 Co with White Bak\C09NF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1219200"/>
            <a:ext cx="5200650" cy="487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Determinants of Value Creation</a:t>
            </a:r>
          </a:p>
        </p:txBody>
      </p:sp>
      <p:sp>
        <p:nvSpPr>
          <p:cNvPr id="480262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9.7</a:t>
            </a:r>
          </a:p>
        </p:txBody>
      </p:sp>
      <p:pic>
        <p:nvPicPr>
          <p:cNvPr id="480263" name="Picture 7" descr="G:\books\Pe_uk\Powerpoint-Sample job\JOHNSON\Final\New 200 d &amp; 200 Co with White Bak\C09NF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1828801"/>
            <a:ext cx="7524750" cy="323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7364"/>
            <a:ext cx="8229600" cy="61118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Managing for Value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2143126"/>
            <a:ext cx="8569325" cy="4486275"/>
          </a:xfrm>
        </p:spPr>
        <p:txBody>
          <a:bodyPr/>
          <a:lstStyle/>
          <a:p>
            <a:r>
              <a:rPr lang="en-GB"/>
              <a:t>Critical to understand key value and cost drivers:</a:t>
            </a:r>
          </a:p>
          <a:p>
            <a:pPr lvl="1"/>
            <a:r>
              <a:rPr lang="en-GB"/>
              <a:t>The factors that have most influence on the cash generation capability of an organisation</a:t>
            </a:r>
          </a:p>
          <a:p>
            <a:pPr lvl="1"/>
            <a:r>
              <a:rPr lang="en-GB"/>
              <a:t>Value drivers drive cash inflows</a:t>
            </a:r>
          </a:p>
          <a:p>
            <a:pPr lvl="2"/>
            <a:r>
              <a:rPr lang="en-GB"/>
              <a:t>E.g. revenues, disposals</a:t>
            </a:r>
          </a:p>
          <a:p>
            <a:pPr lvl="1"/>
            <a:r>
              <a:rPr lang="en-GB"/>
              <a:t>Cost drivers drive cash outflows</a:t>
            </a:r>
          </a:p>
          <a:p>
            <a:pPr lvl="2"/>
            <a:r>
              <a:rPr lang="en-GB"/>
              <a:t>E.g. Capital expenditure, cost of capital (sources of capital)</a:t>
            </a:r>
          </a:p>
        </p:txBody>
      </p:sp>
      <p:sp>
        <p:nvSpPr>
          <p:cNvPr id="481285" name="Text Box 5"/>
          <p:cNvSpPr txBox="1">
            <a:spLocks noChangeArrowheads="1"/>
          </p:cNvSpPr>
          <p:nvPr/>
        </p:nvSpPr>
        <p:spPr bwMode="auto">
          <a:xfrm>
            <a:off x="2135189" y="1208089"/>
            <a:ext cx="8066087" cy="646331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Managing for value is concerned with the long-term cash-generating capability of an organisation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677863"/>
            <a:ext cx="8280400" cy="75565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Funding Strategies in Different Circumstances</a:t>
            </a:r>
          </a:p>
        </p:txBody>
      </p:sp>
      <p:pic>
        <p:nvPicPr>
          <p:cNvPr id="482309" name="Picture 5" descr="G:\books\Pe_uk\Powerpoint-Sample job\JOHNSON\Final\200 dpi 200 color-ch02 -ch11\C09NF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057401"/>
            <a:ext cx="7658100" cy="357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10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9.8</a:t>
            </a:r>
          </a:p>
        </p:txBody>
      </p:sp>
      <p:sp>
        <p:nvSpPr>
          <p:cNvPr id="482311" name="Rectangle 7"/>
          <p:cNvSpPr>
            <a:spLocks noChangeArrowheads="1"/>
          </p:cNvSpPr>
          <p:nvPr/>
        </p:nvSpPr>
        <p:spPr bwMode="auto">
          <a:xfrm>
            <a:off x="1900239" y="6019801"/>
            <a:ext cx="8270875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Source:</a:t>
            </a:r>
            <a:r>
              <a:rPr lang="en-US" sz="1200"/>
              <a:t> Adapted from K. Ward, </a:t>
            </a:r>
            <a:r>
              <a:rPr lang="en-US" sz="1200" i="1"/>
              <a:t>Corporate Financial Strategy</a:t>
            </a:r>
            <a:r>
              <a:rPr lang="en-US" sz="1200"/>
              <a:t>, Butterworth/Heinemann,1993, Chapter 2.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7364"/>
            <a:ext cx="8229600" cy="61753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Strategy and Finance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08088"/>
            <a:ext cx="8569325" cy="5421312"/>
          </a:xfrm>
        </p:spPr>
        <p:txBody>
          <a:bodyPr/>
          <a:lstStyle/>
          <a:p>
            <a:r>
              <a:rPr lang="en-GB"/>
              <a:t>Funding to match strategy, e.g.</a:t>
            </a:r>
          </a:p>
          <a:p>
            <a:pPr lvl="1"/>
            <a:r>
              <a:rPr lang="en-GB"/>
              <a:t>Focus on high-growth, high-risk investments needs more equity and less debt</a:t>
            </a:r>
          </a:p>
          <a:p>
            <a:pPr lvl="1"/>
            <a:r>
              <a:rPr lang="en-GB"/>
              <a:t>Focus on mature cash cow businesses needs more  debt and less equity</a:t>
            </a:r>
          </a:p>
          <a:p>
            <a:pPr lvl="1"/>
            <a:r>
              <a:rPr lang="en-GB"/>
              <a:t>Focus on new and innovative businesses might require company to act as own venture capitalist</a:t>
            </a:r>
          </a:p>
          <a:p>
            <a:r>
              <a:rPr lang="en-GB"/>
              <a:t>Funding circumstances also drive strategy, e.g. </a:t>
            </a:r>
          </a:p>
          <a:p>
            <a:pPr lvl="1"/>
            <a:r>
              <a:rPr lang="en-GB"/>
              <a:t>Ownership dictates sources and amounts of funding</a:t>
            </a:r>
          </a:p>
          <a:p>
            <a:pPr lvl="1"/>
            <a:r>
              <a:rPr lang="en-GB"/>
              <a:t>Motives for acquisition might be financial rather than strategic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7363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Financial Expectations of Stakeholders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1" y="1208088"/>
            <a:ext cx="8569325" cy="5688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Institutional shareholders</a:t>
            </a:r>
          </a:p>
          <a:p>
            <a:pPr lvl="1">
              <a:lnSpc>
                <a:spcPct val="90000"/>
              </a:lnSpc>
            </a:pPr>
            <a:r>
              <a:rPr lang="en-GB"/>
              <a:t>Pressures to maximise short term earnings</a:t>
            </a:r>
          </a:p>
          <a:p>
            <a:pPr>
              <a:lnSpc>
                <a:spcPct val="90000"/>
              </a:lnSpc>
            </a:pPr>
            <a:r>
              <a:rPr lang="en-GB"/>
              <a:t>Bankers (loan providers)</a:t>
            </a:r>
          </a:p>
          <a:p>
            <a:pPr lvl="1">
              <a:lnSpc>
                <a:spcPct val="90000"/>
              </a:lnSpc>
            </a:pPr>
            <a:r>
              <a:rPr lang="en-GB"/>
              <a:t>Risk and competence</a:t>
            </a:r>
          </a:p>
          <a:p>
            <a:pPr>
              <a:lnSpc>
                <a:spcPct val="90000"/>
              </a:lnSpc>
            </a:pPr>
            <a:r>
              <a:rPr lang="en-GB"/>
              <a:t>Suppliers and employees</a:t>
            </a:r>
          </a:p>
          <a:p>
            <a:pPr lvl="1">
              <a:lnSpc>
                <a:spcPct val="90000"/>
              </a:lnSpc>
            </a:pPr>
            <a:r>
              <a:rPr lang="en-GB"/>
              <a:t>Good prices and liquidity</a:t>
            </a:r>
          </a:p>
          <a:p>
            <a:pPr>
              <a:lnSpc>
                <a:spcPct val="90000"/>
              </a:lnSpc>
            </a:pPr>
            <a:r>
              <a:rPr lang="en-GB"/>
              <a:t>Community</a:t>
            </a:r>
          </a:p>
          <a:p>
            <a:pPr lvl="1">
              <a:lnSpc>
                <a:spcPct val="90000"/>
              </a:lnSpc>
            </a:pPr>
            <a:r>
              <a:rPr lang="en-GB"/>
              <a:t>Jobs and social costs</a:t>
            </a:r>
          </a:p>
          <a:p>
            <a:pPr>
              <a:lnSpc>
                <a:spcPct val="90000"/>
              </a:lnSpc>
            </a:pPr>
            <a:r>
              <a:rPr lang="en-GB"/>
              <a:t>Customers</a:t>
            </a:r>
          </a:p>
          <a:p>
            <a:pPr lvl="1">
              <a:lnSpc>
                <a:spcPct val="90000"/>
              </a:lnSpc>
            </a:pPr>
            <a:r>
              <a:rPr lang="en-GB"/>
              <a:t>Best-value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647700"/>
          </a:xfrm>
        </p:spPr>
        <p:txBody>
          <a:bodyPr/>
          <a:lstStyle/>
          <a:p>
            <a:r>
              <a:rPr lang="en-GB" sz="2800">
                <a:solidFill>
                  <a:srgbClr val="0B51A1"/>
                </a:solidFill>
              </a:rPr>
              <a:t>Strategic advantage through technology development</a:t>
            </a:r>
          </a:p>
        </p:txBody>
      </p:sp>
      <p:sp>
        <p:nvSpPr>
          <p:cNvPr id="485382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9.9</a:t>
            </a:r>
          </a:p>
        </p:txBody>
      </p:sp>
      <p:pic>
        <p:nvPicPr>
          <p:cNvPr id="485384" name="Picture 8" descr="G:\books\Pe_uk\Powerpoint\JOHNSON\Final\Gif-New 200 d &amp; 200 Co with White Bak\C09NF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4" y="1038225"/>
            <a:ext cx="8402637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ChangeArrowheads="1"/>
          </p:cNvSpPr>
          <p:nvPr/>
        </p:nvSpPr>
        <p:spPr bwMode="auto">
          <a:xfrm>
            <a:off x="2063750" y="4683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GB" sz="3600">
                <a:solidFill>
                  <a:srgbClr val="0B51A1"/>
                </a:solidFill>
              </a:rPr>
              <a:t>Strategy and Technology</a:t>
            </a: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946276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9.10</a:t>
            </a:r>
          </a:p>
        </p:txBody>
      </p:sp>
      <p:pic>
        <p:nvPicPr>
          <p:cNvPr id="499717" name="Picture 5" descr="G:\books\Pe_uk\Powerpoint-Sample job\JOHNSON\Final\New 200 d &amp; 200 Co with White Bak\C09NF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1111251"/>
            <a:ext cx="7410450" cy="519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2938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Technological Paths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2282826"/>
            <a:ext cx="8569325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Supplier-dominated developments</a:t>
            </a:r>
          </a:p>
          <a:p>
            <a:pPr lvl="1">
              <a:lnSpc>
                <a:spcPct val="90000"/>
              </a:lnSpc>
            </a:pPr>
            <a:r>
              <a:rPr lang="en-GB"/>
              <a:t>Agriculture</a:t>
            </a:r>
          </a:p>
          <a:p>
            <a:pPr>
              <a:lnSpc>
                <a:spcPct val="90000"/>
              </a:lnSpc>
            </a:pPr>
            <a:r>
              <a:rPr lang="en-GB"/>
              <a:t>Scale-intensive developments</a:t>
            </a:r>
          </a:p>
          <a:p>
            <a:pPr lvl="1">
              <a:lnSpc>
                <a:spcPct val="90000"/>
              </a:lnSpc>
            </a:pPr>
            <a:r>
              <a:rPr lang="en-GB"/>
              <a:t>Complex manufacturing, e.g. cars</a:t>
            </a:r>
          </a:p>
          <a:p>
            <a:pPr>
              <a:lnSpc>
                <a:spcPct val="90000"/>
              </a:lnSpc>
            </a:pPr>
            <a:r>
              <a:rPr lang="en-GB"/>
              <a:t>Information-intensive developments</a:t>
            </a:r>
          </a:p>
          <a:p>
            <a:pPr lvl="1">
              <a:lnSpc>
                <a:spcPct val="90000"/>
              </a:lnSpc>
            </a:pPr>
            <a:r>
              <a:rPr lang="en-GB"/>
              <a:t>Financial services, retailing</a:t>
            </a:r>
          </a:p>
          <a:p>
            <a:pPr>
              <a:lnSpc>
                <a:spcPct val="90000"/>
              </a:lnSpc>
            </a:pPr>
            <a:r>
              <a:rPr lang="en-GB"/>
              <a:t>Science-based developments</a:t>
            </a:r>
          </a:p>
          <a:p>
            <a:pPr lvl="1">
              <a:lnSpc>
                <a:spcPct val="90000"/>
              </a:lnSpc>
            </a:pPr>
            <a:r>
              <a:rPr lang="en-GB"/>
              <a:t>Pharmaceuticals, electronics </a:t>
            </a:r>
          </a:p>
        </p:txBody>
      </p:sp>
      <p:sp>
        <p:nvSpPr>
          <p:cNvPr id="486404" name="Text Box 4"/>
          <p:cNvSpPr txBox="1">
            <a:spLocks noChangeArrowheads="1"/>
          </p:cNvSpPr>
          <p:nvPr/>
        </p:nvSpPr>
        <p:spPr bwMode="auto">
          <a:xfrm>
            <a:off x="2135189" y="1203326"/>
            <a:ext cx="8066087" cy="646331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 technological path identifies the major factors that are influencing technological developments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Technology and Competitive Situation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371600"/>
            <a:ext cx="8285163" cy="57023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GB"/>
              <a:t>Competitive Forces</a:t>
            </a:r>
          </a:p>
          <a:p>
            <a:pPr>
              <a:lnSpc>
                <a:spcPct val="70000"/>
              </a:lnSpc>
              <a:buFontTx/>
              <a:buNone/>
            </a:pPr>
            <a:endParaRPr lang="en-GB" sz="1600"/>
          </a:p>
          <a:p>
            <a:pPr lvl="1">
              <a:lnSpc>
                <a:spcPct val="80000"/>
              </a:lnSpc>
            </a:pPr>
            <a:r>
              <a:rPr lang="en-GB"/>
              <a:t>Barriers to entry</a:t>
            </a:r>
          </a:p>
          <a:p>
            <a:pPr lvl="2">
              <a:lnSpc>
                <a:spcPct val="80000"/>
              </a:lnSpc>
            </a:pPr>
            <a:r>
              <a:rPr lang="en-GB"/>
              <a:t>Lower (e.g. reduced economies of scale/capital)</a:t>
            </a:r>
          </a:p>
          <a:p>
            <a:pPr lvl="2">
              <a:lnSpc>
                <a:spcPct val="80000"/>
              </a:lnSpc>
            </a:pPr>
            <a:r>
              <a:rPr lang="en-GB"/>
              <a:t>Higher (e.g. complexity)</a:t>
            </a:r>
          </a:p>
          <a:p>
            <a:pPr lvl="1">
              <a:lnSpc>
                <a:spcPct val="70000"/>
              </a:lnSpc>
            </a:pPr>
            <a:r>
              <a:rPr lang="en-GB"/>
              <a:t>Substitution</a:t>
            </a:r>
          </a:p>
          <a:p>
            <a:pPr lvl="2"/>
            <a:r>
              <a:rPr lang="en-GB"/>
              <a:t>Higher (New products, displaced need)</a:t>
            </a:r>
          </a:p>
          <a:p>
            <a:pPr lvl="2"/>
            <a:r>
              <a:rPr lang="en-GB"/>
              <a:t>Lower (Tying usage of one product to another)</a:t>
            </a:r>
          </a:p>
          <a:p>
            <a:pPr lvl="1"/>
            <a:r>
              <a:rPr lang="en-GB"/>
              <a:t>Power of Suppliers and Buyers</a:t>
            </a:r>
          </a:p>
          <a:p>
            <a:pPr lvl="2"/>
            <a:r>
              <a:rPr lang="en-GB"/>
              <a:t>Higher (Increased source of supply, standards)</a:t>
            </a:r>
          </a:p>
          <a:p>
            <a:pPr lvl="2"/>
            <a:r>
              <a:rPr lang="en-GB"/>
              <a:t>Lower (Tying usage of one product to another)</a:t>
            </a:r>
          </a:p>
          <a:p>
            <a:pPr lvl="1"/>
            <a:r>
              <a:rPr lang="en-GB"/>
              <a:t>Competitive rivalry</a:t>
            </a:r>
          </a:p>
          <a:p>
            <a:pPr lvl="2"/>
            <a:r>
              <a:rPr lang="en-GB"/>
              <a:t>Higher (generic specifications)</a:t>
            </a:r>
          </a:p>
          <a:p>
            <a:pPr lvl="2"/>
            <a:r>
              <a:rPr lang="en-GB"/>
              <a:t>Lower (patented product/process)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3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7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7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7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7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7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7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1" name="Rectangle 3"/>
          <p:cNvSpPr>
            <a:spLocks noChangeArrowheads="1"/>
          </p:cNvSpPr>
          <p:nvPr/>
        </p:nvSpPr>
        <p:spPr bwMode="auto">
          <a:xfrm>
            <a:off x="193040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9.1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1992313" y="355600"/>
            <a:ext cx="8424862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GB" sz="3200">
                <a:solidFill>
                  <a:srgbClr val="0B51A1"/>
                </a:solidFill>
              </a:rPr>
              <a:t>Enabling strategic success</a:t>
            </a:r>
          </a:p>
        </p:txBody>
      </p:sp>
      <p:pic>
        <p:nvPicPr>
          <p:cNvPr id="498693" name="Picture 5" descr="G:\books\Pe_uk\Powerpoint-Sample job\JOHNSON\Final\New 200 d &amp; 200 Co with White Bak\C09NF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39" y="1712914"/>
            <a:ext cx="5697537" cy="343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31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Diffusion of Innovation (1)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2600326"/>
            <a:ext cx="8569325" cy="456247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GB"/>
              <a:t>Supply-side issues</a:t>
            </a:r>
          </a:p>
          <a:p>
            <a:pPr lvl="1">
              <a:lnSpc>
                <a:spcPct val="80000"/>
              </a:lnSpc>
            </a:pPr>
            <a:r>
              <a:rPr lang="en-GB"/>
              <a:t>Degree of improvement</a:t>
            </a:r>
          </a:p>
          <a:p>
            <a:pPr lvl="1">
              <a:lnSpc>
                <a:spcPct val="80000"/>
              </a:lnSpc>
            </a:pPr>
            <a:r>
              <a:rPr lang="en-GB"/>
              <a:t>Compatibility</a:t>
            </a:r>
          </a:p>
          <a:p>
            <a:pPr lvl="1">
              <a:lnSpc>
                <a:spcPct val="80000"/>
              </a:lnSpc>
            </a:pPr>
            <a:r>
              <a:rPr lang="en-GB"/>
              <a:t>Complexity</a:t>
            </a:r>
          </a:p>
          <a:p>
            <a:pPr lvl="1">
              <a:lnSpc>
                <a:spcPct val="80000"/>
              </a:lnSpc>
            </a:pPr>
            <a:r>
              <a:rPr lang="en-GB"/>
              <a:t>Experimentation</a:t>
            </a:r>
          </a:p>
          <a:p>
            <a:pPr lvl="1">
              <a:lnSpc>
                <a:spcPct val="80000"/>
              </a:lnSpc>
            </a:pPr>
            <a:r>
              <a:rPr lang="en-GB"/>
              <a:t>Relationship management</a:t>
            </a:r>
          </a:p>
        </p:txBody>
      </p:sp>
      <p:sp>
        <p:nvSpPr>
          <p:cNvPr id="488453" name="Text Box 5"/>
          <p:cNvSpPr txBox="1">
            <a:spLocks noChangeArrowheads="1"/>
          </p:cNvSpPr>
          <p:nvPr/>
        </p:nvSpPr>
        <p:spPr bwMode="auto">
          <a:xfrm>
            <a:off x="2135189" y="1377950"/>
            <a:ext cx="8066087" cy="369332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Diffusion is the extent and pace at which a market is likely to adopt new products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0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8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8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Diffusion of Innovation (2)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95401"/>
            <a:ext cx="8569325" cy="456247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GB"/>
              <a:t>Demand-side issues</a:t>
            </a:r>
          </a:p>
          <a:p>
            <a:pPr lvl="1">
              <a:lnSpc>
                <a:spcPct val="80000"/>
              </a:lnSpc>
            </a:pPr>
            <a:r>
              <a:rPr lang="en-GB"/>
              <a:t>Market awareness</a:t>
            </a:r>
          </a:p>
          <a:p>
            <a:pPr lvl="1">
              <a:lnSpc>
                <a:spcPct val="80000"/>
              </a:lnSpc>
            </a:pPr>
            <a:r>
              <a:rPr lang="en-GB"/>
              <a:t>Observability</a:t>
            </a:r>
          </a:p>
          <a:p>
            <a:pPr lvl="1">
              <a:lnSpc>
                <a:spcPct val="80000"/>
              </a:lnSpc>
            </a:pPr>
            <a:r>
              <a:rPr lang="en-GB"/>
              <a:t>Innovators (first to adopt) &amp; laggards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>
              <a:lnSpc>
                <a:spcPct val="70000"/>
              </a:lnSpc>
            </a:pPr>
            <a:r>
              <a:rPr lang="en-GB"/>
              <a:t>Tipping point</a:t>
            </a:r>
          </a:p>
          <a:p>
            <a:pPr lvl="1">
              <a:lnSpc>
                <a:spcPct val="90000"/>
              </a:lnSpc>
            </a:pPr>
            <a:r>
              <a:rPr lang="en-GB"/>
              <a:t>Slow adoption followed by sudden take-off or decline</a:t>
            </a:r>
          </a:p>
          <a:p>
            <a:pPr lvl="1">
              <a:lnSpc>
                <a:spcPct val="90000"/>
              </a:lnSpc>
            </a:pPr>
            <a:r>
              <a:rPr lang="en-GB"/>
              <a:t>Influence of important people, a memorable message and changes in context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9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9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9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14350"/>
            <a:ext cx="8229600" cy="579438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Technology and Strategic Capability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681164"/>
            <a:ext cx="8569325" cy="4643437"/>
          </a:xfrm>
        </p:spPr>
        <p:txBody>
          <a:bodyPr/>
          <a:lstStyle/>
          <a:p>
            <a:r>
              <a:rPr lang="en-GB"/>
              <a:t>Tying strategy to a single technology is risky</a:t>
            </a:r>
          </a:p>
          <a:p>
            <a:r>
              <a:rPr lang="en-GB"/>
              <a:t>Core competences may develop by linking technologies together, rather than from individual technologies</a:t>
            </a:r>
          </a:p>
          <a:p>
            <a:r>
              <a:rPr lang="en-GB"/>
              <a:t>Dynamic capabilities are important in rapidly changing environment - pioneering</a:t>
            </a:r>
          </a:p>
          <a:p>
            <a:r>
              <a:rPr lang="en-GB"/>
              <a:t>Advantage also accrues to technological followers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3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3"/>
          <p:cNvSpPr>
            <a:spLocks noChangeArrowheads="1"/>
          </p:cNvSpPr>
          <p:nvPr/>
        </p:nvSpPr>
        <p:spPr bwMode="auto">
          <a:xfrm>
            <a:off x="1893889" y="5838826"/>
            <a:ext cx="82708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Source: </a:t>
            </a:r>
            <a:r>
              <a:rPr lang="en-US" sz="1200"/>
              <a:t>Adapted from J. Tidd, J Bessant and K. Pavitt, </a:t>
            </a:r>
            <a:r>
              <a:rPr lang="en-US" sz="1200" i="1"/>
              <a:t>Managing Innovation: Integrating technological, market and</a:t>
            </a:r>
            <a:r>
              <a:rPr lang="en-US" sz="1200"/>
              <a:t> </a:t>
            </a:r>
            <a:r>
              <a:rPr lang="en-US" sz="1200" i="1"/>
              <a:t>organisational change</a:t>
            </a:r>
            <a:r>
              <a:rPr lang="en-US" sz="1200"/>
              <a:t>, 2nd  edition, Wiley 2001. Copyright © 2001 John Wiley &amp; Sons Ltd. Reproduced with permission.</a:t>
            </a: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1946276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9.11</a:t>
            </a:r>
          </a:p>
        </p:txBody>
      </p:sp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2063750" y="51435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GB" sz="3200">
                <a:solidFill>
                  <a:srgbClr val="0B51A1"/>
                </a:solidFill>
              </a:rPr>
              <a:t>Developing or acquiring technology</a:t>
            </a:r>
          </a:p>
        </p:txBody>
      </p:sp>
      <p:pic>
        <p:nvPicPr>
          <p:cNvPr id="502790" name="Picture 6" descr="G:\books\Pe_uk\Powerpoint-Sample job\JOHNSON\Final\New 200 d &amp; 200 Co with White Bak\C09NF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2362200"/>
            <a:ext cx="7715250" cy="24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9900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Developing or Acquiring Technology</a:t>
            </a:r>
          </a:p>
        </p:txBody>
      </p:sp>
      <p:graphicFrame>
        <p:nvGraphicFramePr>
          <p:cNvPr id="490579" name="Rectangle 83"/>
          <p:cNvGraphicFramePr>
            <a:graphicFrameLocks noGrp="1"/>
          </p:cNvGraphicFramePr>
          <p:nvPr>
            <p:ph sz="half" idx="2"/>
          </p:nvPr>
        </p:nvGraphicFramePr>
        <p:xfrm>
          <a:off x="1816101" y="1446214"/>
          <a:ext cx="8569325" cy="4807459"/>
        </p:xfrm>
        <a:graphic>
          <a:graphicData uri="http://schemas.openxmlformats.org/drawingml/2006/table">
            <a:tbl>
              <a:tblPr/>
              <a:tblGrid>
                <a:gridCol w="2198688"/>
                <a:gridCol w="1978025"/>
                <a:gridCol w="2330450"/>
                <a:gridCol w="2062162"/>
              </a:tblGrid>
              <a:tr h="969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             Method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Influencing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Factors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In-house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Alliances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Acquisition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Importance of 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Threshold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Key or threshold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Prior knowledge &amp; reputation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Very 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Complexity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Low/medium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Willingness to take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Desire to lead or follow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Lead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Follow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Speed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6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10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Funding and Location of R&amp;D</a:t>
            </a:r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1893889" y="5838826"/>
            <a:ext cx="82708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Source: </a:t>
            </a:r>
            <a:r>
              <a:rPr lang="en-US" sz="1200"/>
              <a:t>Adapted from J. Tidd, J Bessant and K. Pavitt, </a:t>
            </a:r>
            <a:r>
              <a:rPr lang="en-US" sz="1200" i="1"/>
              <a:t>Managing Innovation: Integrating technological, market and</a:t>
            </a:r>
            <a:r>
              <a:rPr lang="en-US" sz="1200"/>
              <a:t> </a:t>
            </a:r>
            <a:r>
              <a:rPr lang="en-US" sz="1200" i="1"/>
              <a:t>organisation change</a:t>
            </a:r>
            <a:r>
              <a:rPr lang="en-US" sz="1200"/>
              <a:t>, 2nd  edition, Wiley, 2001. Copyright © 2001 John Wiley &amp; Sons Ltd. Reproduced with permission.</a:t>
            </a:r>
          </a:p>
        </p:txBody>
      </p:sp>
      <p:sp>
        <p:nvSpPr>
          <p:cNvPr id="493575" name="Rectangle 7"/>
          <p:cNvSpPr>
            <a:spLocks noChangeArrowheads="1"/>
          </p:cNvSpPr>
          <p:nvPr/>
        </p:nvSpPr>
        <p:spPr bwMode="auto">
          <a:xfrm>
            <a:off x="1946276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9.12</a:t>
            </a:r>
          </a:p>
        </p:txBody>
      </p:sp>
      <p:pic>
        <p:nvPicPr>
          <p:cNvPr id="493576" name="Picture 8" descr="G:\books\Pe_uk\Powerpoint-Sample job\JOHNSON\Final\New 200 d &amp; 200 Co with White Bak\C09NF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6" y="1828800"/>
            <a:ext cx="7648575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4189"/>
            <a:ext cx="8229600" cy="61753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Enabling Processes (1)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04914"/>
            <a:ext cx="8569325" cy="5424487"/>
          </a:xfrm>
        </p:spPr>
        <p:txBody>
          <a:bodyPr/>
          <a:lstStyle/>
          <a:p>
            <a:r>
              <a:rPr lang="en-GB"/>
              <a:t>Organisational processes are critical for technology development </a:t>
            </a:r>
          </a:p>
          <a:p>
            <a:pPr lvl="1">
              <a:buFontTx/>
              <a:buNone/>
            </a:pPr>
            <a:endParaRPr lang="en-GB"/>
          </a:p>
          <a:p>
            <a:pPr lvl="1"/>
            <a:r>
              <a:rPr lang="en-GB"/>
              <a:t>Scanning the business environment (technology and market developments)</a:t>
            </a:r>
          </a:p>
          <a:p>
            <a:pPr lvl="1">
              <a:buFontTx/>
              <a:buNone/>
            </a:pPr>
            <a:endParaRPr lang="en-GB"/>
          </a:p>
          <a:p>
            <a:pPr lvl="1"/>
            <a:r>
              <a:rPr lang="en-GB"/>
              <a:t>Resourcing developments adequately</a:t>
            </a:r>
          </a:p>
          <a:p>
            <a:pPr lvl="2"/>
            <a:r>
              <a:rPr lang="en-GB"/>
              <a:t>Past experience</a:t>
            </a:r>
          </a:p>
          <a:p>
            <a:pPr lvl="2"/>
            <a:r>
              <a:rPr lang="en-GB"/>
              <a:t>Benchmarking</a:t>
            </a:r>
          </a:p>
          <a:p>
            <a:pPr lvl="2"/>
            <a:r>
              <a:rPr lang="en-GB"/>
              <a:t>Investment appraisal, e.g. stage-gate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4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 bldLvl="3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4189"/>
            <a:ext cx="8229600" cy="61753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Enabling Processes (2)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04914"/>
            <a:ext cx="8569325" cy="5424487"/>
          </a:xfrm>
        </p:spPr>
        <p:txBody>
          <a:bodyPr/>
          <a:lstStyle/>
          <a:p>
            <a:r>
              <a:rPr lang="en-GB"/>
              <a:t>Organisational processes are critical for technology development (cont.)</a:t>
            </a:r>
          </a:p>
          <a:p>
            <a:pPr lvl="1"/>
            <a:endParaRPr lang="en-GB"/>
          </a:p>
          <a:p>
            <a:pPr lvl="1"/>
            <a:r>
              <a:rPr lang="en-GB"/>
              <a:t>Creating environment for innovation</a:t>
            </a:r>
          </a:p>
          <a:p>
            <a:pPr lvl="2"/>
            <a:r>
              <a:rPr lang="en-GB"/>
              <a:t>Strong management commitment</a:t>
            </a:r>
          </a:p>
          <a:p>
            <a:pPr lvl="2"/>
            <a:r>
              <a:rPr lang="en-GB"/>
              <a:t>Business acumen based on relationships between strategy and technology</a:t>
            </a:r>
          </a:p>
          <a:p>
            <a:pPr lvl="2"/>
            <a:r>
              <a:rPr lang="en-GB"/>
              <a:t>Culture of learning organisation</a:t>
            </a:r>
          </a:p>
          <a:p>
            <a:pPr lvl="2"/>
            <a:r>
              <a:rPr lang="en-GB"/>
              <a:t>Commitment to individual and team development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9" grpId="0" build="p" bldLvl="3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449263"/>
            <a:ext cx="8569325" cy="647700"/>
          </a:xfrm>
        </p:spPr>
        <p:txBody>
          <a:bodyPr/>
          <a:lstStyle/>
          <a:p>
            <a:r>
              <a:rPr lang="en-GB" sz="2800">
                <a:solidFill>
                  <a:srgbClr val="0B51A1"/>
                </a:solidFill>
              </a:rPr>
              <a:t>Resource Integration in a New Product Launch</a:t>
            </a:r>
          </a:p>
        </p:txBody>
      </p:sp>
      <p:sp>
        <p:nvSpPr>
          <p:cNvPr id="495623" name="Rectangle 7"/>
          <p:cNvSpPr>
            <a:spLocks noChangeArrowheads="1"/>
          </p:cNvSpPr>
          <p:nvPr/>
        </p:nvSpPr>
        <p:spPr bwMode="auto">
          <a:xfrm>
            <a:off x="1946276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9.13</a:t>
            </a:r>
          </a:p>
        </p:txBody>
      </p:sp>
      <p:pic>
        <p:nvPicPr>
          <p:cNvPr id="495625" name="Picture 9" descr="G:\books\Pe_uk\Powerpoint\JOHNSON\Final\Gif-New 200 d &amp; 200 Co with White Bak\C09NF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6" y="1035050"/>
            <a:ext cx="7578725" cy="530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4189"/>
            <a:ext cx="8229600" cy="58578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Key Points (1)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57301"/>
            <a:ext cx="8640763" cy="5280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Importance of relationship between resource management and strategic success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GB"/>
          </a:p>
          <a:p>
            <a:pPr>
              <a:lnSpc>
                <a:spcPct val="80000"/>
              </a:lnSpc>
            </a:pPr>
            <a:r>
              <a:rPr lang="en-GB"/>
              <a:t>Strategic success depends on:</a:t>
            </a:r>
          </a:p>
          <a:p>
            <a:pPr lvl="1">
              <a:lnSpc>
                <a:spcPct val="80000"/>
              </a:lnSpc>
            </a:pPr>
            <a:r>
              <a:rPr lang="en-GB"/>
              <a:t>People</a:t>
            </a:r>
          </a:p>
          <a:p>
            <a:pPr lvl="2">
              <a:lnSpc>
                <a:spcPct val="80000"/>
              </a:lnSpc>
            </a:pPr>
            <a:r>
              <a:rPr lang="en-GB"/>
              <a:t>Formal systems and procedures</a:t>
            </a:r>
          </a:p>
          <a:p>
            <a:pPr lvl="2">
              <a:lnSpc>
                <a:spcPct val="80000"/>
              </a:lnSpc>
            </a:pPr>
            <a:r>
              <a:rPr lang="en-GB"/>
              <a:t>Informal behaviours</a:t>
            </a:r>
          </a:p>
          <a:p>
            <a:pPr lvl="2">
              <a:lnSpc>
                <a:spcPct val="80000"/>
              </a:lnSpc>
            </a:pPr>
            <a:r>
              <a:rPr lang="en-GB"/>
              <a:t>Structures and processes</a:t>
            </a:r>
          </a:p>
          <a:p>
            <a:pPr lvl="1">
              <a:lnSpc>
                <a:spcPct val="80000"/>
              </a:lnSpc>
            </a:pPr>
            <a:r>
              <a:rPr lang="en-GB"/>
              <a:t>Information</a:t>
            </a:r>
            <a:r>
              <a:rPr lang="en-GB" sz="1800"/>
              <a:t> </a:t>
            </a:r>
          </a:p>
          <a:p>
            <a:pPr lvl="2">
              <a:lnSpc>
                <a:spcPct val="80000"/>
              </a:lnSpc>
            </a:pPr>
            <a:r>
              <a:rPr lang="en-GB"/>
              <a:t>Ability to access and process information</a:t>
            </a:r>
          </a:p>
          <a:p>
            <a:pPr lvl="2">
              <a:lnSpc>
                <a:spcPct val="80000"/>
              </a:lnSpc>
            </a:pPr>
            <a:r>
              <a:rPr lang="en-GB"/>
              <a:t>Development of new business models</a:t>
            </a:r>
          </a:p>
          <a:p>
            <a:pPr lvl="2">
              <a:lnSpc>
                <a:spcPct val="80000"/>
              </a:lnSpc>
            </a:pPr>
            <a:r>
              <a:rPr lang="en-GB"/>
              <a:t>Structures and processes within and between organisations</a:t>
            </a:r>
          </a:p>
          <a:p>
            <a:pPr>
              <a:lnSpc>
                <a:spcPct val="80000"/>
              </a:lnSpc>
            </a:pPr>
            <a:endParaRPr lang="en-GB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7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8" y="387350"/>
            <a:ext cx="8424862" cy="850900"/>
          </a:xfrm>
          <a:noFill/>
          <a:ln/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Enabling Success – Outline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5476" y="1443039"/>
            <a:ext cx="8640763" cy="4911725"/>
          </a:xfrm>
          <a:noFill/>
          <a:ln/>
        </p:spPr>
        <p:txBody>
          <a:bodyPr/>
          <a:lstStyle/>
          <a:p>
            <a:r>
              <a:rPr lang="en-GB"/>
              <a:t>Resource management for enabling success</a:t>
            </a:r>
          </a:p>
          <a:p>
            <a:r>
              <a:rPr lang="en-GB"/>
              <a:t>Management of people</a:t>
            </a:r>
          </a:p>
          <a:p>
            <a:r>
              <a:rPr lang="en-GB"/>
              <a:t>Information processing</a:t>
            </a:r>
          </a:p>
          <a:p>
            <a:r>
              <a:rPr lang="en-GB"/>
              <a:t>Management of finance</a:t>
            </a:r>
          </a:p>
          <a:p>
            <a:r>
              <a:rPr lang="en-GB"/>
              <a:t>Effect of technology </a:t>
            </a:r>
          </a:p>
          <a:p>
            <a:r>
              <a:rPr lang="en-GB"/>
              <a:t>Integration of resources and competences </a:t>
            </a:r>
          </a:p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6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4189"/>
            <a:ext cx="8229600" cy="58578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Key Points (2)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73176"/>
            <a:ext cx="8640763" cy="5280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Strategic success depends on: (cont.)</a:t>
            </a:r>
          </a:p>
          <a:p>
            <a:pPr lvl="1">
              <a:lnSpc>
                <a:spcPct val="80000"/>
              </a:lnSpc>
            </a:pPr>
            <a:r>
              <a:rPr lang="en-GB"/>
              <a:t>Finance</a:t>
            </a:r>
          </a:p>
          <a:p>
            <a:pPr lvl="2">
              <a:lnSpc>
                <a:spcPct val="80000"/>
              </a:lnSpc>
            </a:pPr>
            <a:r>
              <a:rPr lang="en-GB"/>
              <a:t>How financial value is delivered</a:t>
            </a:r>
          </a:p>
          <a:p>
            <a:pPr lvl="2">
              <a:lnSpc>
                <a:spcPct val="80000"/>
              </a:lnSpc>
            </a:pPr>
            <a:r>
              <a:rPr lang="en-GB"/>
              <a:t>Type of funding</a:t>
            </a:r>
          </a:p>
          <a:p>
            <a:pPr lvl="2">
              <a:lnSpc>
                <a:spcPct val="80000"/>
              </a:lnSpc>
            </a:pPr>
            <a:r>
              <a:rPr lang="en-GB"/>
              <a:t>Expectations of stakeholders</a:t>
            </a:r>
          </a:p>
          <a:p>
            <a:pPr lvl="1">
              <a:lnSpc>
                <a:spcPct val="80000"/>
              </a:lnSpc>
            </a:pPr>
            <a:r>
              <a:rPr lang="en-GB"/>
              <a:t>Technology</a:t>
            </a:r>
          </a:p>
          <a:p>
            <a:pPr lvl="2">
              <a:lnSpc>
                <a:spcPct val="80000"/>
              </a:lnSpc>
            </a:pPr>
            <a:r>
              <a:rPr lang="en-GB"/>
              <a:t>Competitive forces</a:t>
            </a:r>
          </a:p>
          <a:p>
            <a:pPr lvl="2">
              <a:lnSpc>
                <a:spcPct val="80000"/>
              </a:lnSpc>
            </a:pPr>
            <a:r>
              <a:rPr lang="en-GB"/>
              <a:t>Strategic capability</a:t>
            </a:r>
          </a:p>
          <a:p>
            <a:pPr lvl="2">
              <a:lnSpc>
                <a:spcPct val="80000"/>
              </a:lnSpc>
            </a:pPr>
            <a:r>
              <a:rPr lang="en-GB"/>
              <a:t>Development, exploitation, organisation and funding</a:t>
            </a:r>
          </a:p>
          <a:p>
            <a:pPr lvl="1">
              <a:lnSpc>
                <a:spcPct val="80000"/>
              </a:lnSpc>
            </a:pPr>
            <a:r>
              <a:rPr lang="en-GB"/>
              <a:t>Integration of resources and competences </a:t>
            </a:r>
          </a:p>
          <a:p>
            <a:pPr>
              <a:lnSpc>
                <a:spcPct val="80000"/>
              </a:lnSpc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7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44700" y="5080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Strategy and People</a:t>
            </a:r>
          </a:p>
        </p:txBody>
      </p:sp>
      <p:sp>
        <p:nvSpPr>
          <p:cNvPr id="467974" name="Rectangle 6"/>
          <p:cNvSpPr>
            <a:spLocks noChangeArrowheads="1"/>
          </p:cNvSpPr>
          <p:nvPr/>
        </p:nvSpPr>
        <p:spPr bwMode="auto">
          <a:xfrm>
            <a:off x="1898651" y="63007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9.2</a:t>
            </a:r>
          </a:p>
        </p:txBody>
      </p:sp>
      <p:pic>
        <p:nvPicPr>
          <p:cNvPr id="467976" name="Picture 8" descr="G:\books\Pe_uk\Powerpoint\JOHNSON\Final\Gif-New 200 d &amp; 200 Co with White Bak\C09NF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212850"/>
            <a:ext cx="7481888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7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08000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People as a Resource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417638"/>
            <a:ext cx="8569325" cy="4906962"/>
          </a:xfrm>
        </p:spPr>
        <p:txBody>
          <a:bodyPr/>
          <a:lstStyle/>
          <a:p>
            <a:r>
              <a:rPr lang="en-GB"/>
              <a:t>The ‘hard’ side of HR management</a:t>
            </a:r>
          </a:p>
          <a:p>
            <a:pPr lvl="1"/>
            <a:r>
              <a:rPr lang="en-GB"/>
              <a:t>Concerned with issues of performance management</a:t>
            </a:r>
          </a:p>
          <a:p>
            <a:r>
              <a:rPr lang="en-GB"/>
              <a:t>Performance management enables success via:</a:t>
            </a:r>
          </a:p>
          <a:p>
            <a:pPr lvl="1"/>
            <a:r>
              <a:rPr lang="en-GB"/>
              <a:t>Audits to assess HR requirements</a:t>
            </a:r>
          </a:p>
          <a:p>
            <a:pPr lvl="1"/>
            <a:r>
              <a:rPr lang="en-GB"/>
              <a:t>Goal-setting and performance assessment</a:t>
            </a:r>
          </a:p>
          <a:p>
            <a:pPr lvl="1"/>
            <a:r>
              <a:rPr lang="en-GB"/>
              <a:t>Reward planning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8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21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People and Behaviour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190626"/>
            <a:ext cx="8569325" cy="51339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The ‘soft’ side of HR management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Managing change requires understanding, addressing and changing behaviours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Link between managerial behaviour and success of strategy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Concerned with the behaviour of people – individually and collectively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Managers as shapers of </a:t>
            </a:r>
            <a:r>
              <a:rPr lang="en-GB" dirty="0" smtClean="0"/>
              <a:t>context (cultural web)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Understanding relationships between behaviours and strategic choices</a:t>
            </a:r>
            <a:endParaRPr lang="en-GB" dirty="0">
              <a:solidFill>
                <a:srgbClr val="0B51A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dirty="0"/>
              <a:t>Being realistic about the difficulty and time-scale  in achieving behaviour </a:t>
            </a:r>
            <a:r>
              <a:rPr lang="en-GB" dirty="0" smtClean="0"/>
              <a:t>change (structures and systems)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Being able to vary style of managing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5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6600" y="4762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Organising People (1)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1600200"/>
            <a:ext cx="8569325" cy="5486400"/>
          </a:xfrm>
        </p:spPr>
        <p:txBody>
          <a:bodyPr/>
          <a:lstStyle/>
          <a:p>
            <a:r>
              <a:rPr lang="en-GB"/>
              <a:t>Shift from HR function to line management</a:t>
            </a:r>
          </a:p>
          <a:p>
            <a:pPr lvl="1">
              <a:buFontTx/>
              <a:buNone/>
            </a:pPr>
            <a:endParaRPr lang="en-GB"/>
          </a:p>
          <a:p>
            <a:r>
              <a:rPr lang="en-GB"/>
              <a:t>Roles of HR function</a:t>
            </a:r>
          </a:p>
          <a:p>
            <a:pPr lvl="1"/>
            <a:r>
              <a:rPr lang="en-GB"/>
              <a:t>Service provider (e.g. recruitment, training)</a:t>
            </a:r>
          </a:p>
          <a:p>
            <a:pPr lvl="1"/>
            <a:r>
              <a:rPr lang="en-GB"/>
              <a:t>Regulator (e.g. of pay and promotion)</a:t>
            </a:r>
          </a:p>
          <a:p>
            <a:pPr lvl="1"/>
            <a:r>
              <a:rPr lang="en-GB"/>
              <a:t>Advisor on HR strategy</a:t>
            </a:r>
          </a:p>
          <a:p>
            <a:pPr lvl="1"/>
            <a:r>
              <a:rPr lang="en-GB"/>
              <a:t>Change agent</a:t>
            </a:r>
          </a:p>
          <a:p>
            <a:pPr>
              <a:buFontTx/>
              <a:buNone/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6600" y="4762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Organising People (2)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66826"/>
            <a:ext cx="8569325" cy="5057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Problems of middle (line) management involvement in HR</a:t>
            </a:r>
          </a:p>
          <a:p>
            <a:pPr lvl="1">
              <a:lnSpc>
                <a:spcPct val="90000"/>
              </a:lnSpc>
            </a:pPr>
            <a:r>
              <a:rPr lang="en-GB"/>
              <a:t>Not HR professionals</a:t>
            </a:r>
          </a:p>
          <a:p>
            <a:pPr lvl="1">
              <a:lnSpc>
                <a:spcPct val="90000"/>
              </a:lnSpc>
            </a:pPr>
            <a:r>
              <a:rPr lang="en-GB"/>
              <a:t>Short term pressures to meet targets - difficult to take strategic HR view</a:t>
            </a:r>
          </a:p>
          <a:p>
            <a:pPr lvl="1">
              <a:lnSpc>
                <a:spcPct val="90000"/>
              </a:lnSpc>
            </a:pPr>
            <a:r>
              <a:rPr lang="en-GB"/>
              <a:t>Trade unions/associations resist dispersion of HR responsibility</a:t>
            </a:r>
          </a:p>
          <a:p>
            <a:pPr lvl="1">
              <a:lnSpc>
                <a:spcPct val="90000"/>
              </a:lnSpc>
            </a:pPr>
            <a:r>
              <a:rPr lang="en-GB"/>
              <a:t>Managers may lack incentive to take on formal HR activities</a:t>
            </a:r>
          </a:p>
          <a:p>
            <a:pPr lvl="1">
              <a:lnSpc>
                <a:spcPct val="90000"/>
              </a:lnSpc>
            </a:pPr>
            <a:r>
              <a:rPr lang="en-GB"/>
              <a:t>‘Gatekeepers’ of status quo versus ‘change relayer’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345C-409B-4E90-9BBB-6A616DAACF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1466</Words>
  <Application>Microsoft Office PowerPoint</Application>
  <PresentationFormat>Widescreen</PresentationFormat>
  <Paragraphs>310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Enabling Success – Outline</vt:lpstr>
      <vt:lpstr>Strategy and People</vt:lpstr>
      <vt:lpstr>People as a Resource</vt:lpstr>
      <vt:lpstr>People and Behaviour</vt:lpstr>
      <vt:lpstr>Organising People (1)</vt:lpstr>
      <vt:lpstr>Organising People (2)</vt:lpstr>
      <vt:lpstr>Competitive Advantage through People</vt:lpstr>
      <vt:lpstr>Reasons for Failure to Deliver Success</vt:lpstr>
      <vt:lpstr>Strategy and Information</vt:lpstr>
      <vt:lpstr>Information and Strategic Capability (1)</vt:lpstr>
      <vt:lpstr>Information and Strategic Capability (2)</vt:lpstr>
      <vt:lpstr>Information and Strategic Capability (3)</vt:lpstr>
      <vt:lpstr>Information and Changing Business Models</vt:lpstr>
      <vt:lpstr>New Business Models</vt:lpstr>
      <vt:lpstr>Information and Structuring (1)</vt:lpstr>
      <vt:lpstr>Information and Structuring (2)</vt:lpstr>
      <vt:lpstr>Strategy and Finance</vt:lpstr>
      <vt:lpstr>Determinants of Value Creation</vt:lpstr>
      <vt:lpstr>Managing for Value</vt:lpstr>
      <vt:lpstr>Funding Strategies in Different Circumstances</vt:lpstr>
      <vt:lpstr>Strategy and Finance</vt:lpstr>
      <vt:lpstr>Financial Expectations of Stakeholders</vt:lpstr>
      <vt:lpstr>Strategic advantage through technology development</vt:lpstr>
      <vt:lpstr>PowerPoint Presentation</vt:lpstr>
      <vt:lpstr>Technological Paths</vt:lpstr>
      <vt:lpstr>Technology and Competitive Situation</vt:lpstr>
      <vt:lpstr>Diffusion of Innovation (1)</vt:lpstr>
      <vt:lpstr>Diffusion of Innovation (2)</vt:lpstr>
      <vt:lpstr>Technology and Strategic Capability</vt:lpstr>
      <vt:lpstr>PowerPoint Presentation</vt:lpstr>
      <vt:lpstr>Developing or Acquiring Technology</vt:lpstr>
      <vt:lpstr>Funding and Location of R&amp;D</vt:lpstr>
      <vt:lpstr>Enabling Processes (1)</vt:lpstr>
      <vt:lpstr>Enabling Processes (2)</vt:lpstr>
      <vt:lpstr>Resource Integration in a New Product Launch</vt:lpstr>
      <vt:lpstr>Key Points (1)</vt:lpstr>
      <vt:lpstr>Key Points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nilantha perera</dc:creator>
  <cp:lastModifiedBy>nilantha perera</cp:lastModifiedBy>
  <cp:revision>8</cp:revision>
  <dcterms:created xsi:type="dcterms:W3CDTF">2016-05-11T17:11:01Z</dcterms:created>
  <dcterms:modified xsi:type="dcterms:W3CDTF">2016-11-03T00:23:36Z</dcterms:modified>
</cp:coreProperties>
</file>