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9"/>
  </p:notes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300" r:id="rId42"/>
    <p:sldId id="301" r:id="rId43"/>
    <p:sldId id="303" r:id="rId44"/>
    <p:sldId id="302" r:id="rId45"/>
    <p:sldId id="304" r:id="rId46"/>
    <p:sldId id="306" r:id="rId47"/>
    <p:sldId id="307" r:id="rId48"/>
    <p:sldId id="308" r:id="rId49"/>
    <p:sldId id="305" r:id="rId50"/>
    <p:sldId id="309" r:id="rId51"/>
    <p:sldId id="310" r:id="rId52"/>
    <p:sldId id="311" r:id="rId53"/>
    <p:sldId id="312" r:id="rId54"/>
    <p:sldId id="313" r:id="rId55"/>
    <p:sldId id="314" r:id="rId56"/>
    <p:sldId id="315" r:id="rId57"/>
    <p:sldId id="316" r:id="rId5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11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3DCF04-DB8D-4683-98EA-36D661A1E65C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178242-8317-4ED4-BEC2-0079634D7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677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178242-8317-4ED4-BEC2-0079634D70F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0063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8BE535-5C22-4A4F-939A-3AD5E158A362}" type="slidenum">
              <a:rPr lang="en-US" altLang="en-GB"/>
              <a:pPr/>
              <a:t>9</a:t>
            </a:fld>
            <a:endParaRPr lang="en-US" altLang="en-GB"/>
          </a:p>
        </p:txBody>
      </p:sp>
      <p:sp>
        <p:nvSpPr>
          <p:cNvPr id="4700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00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6120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3946-CB04-4CE6-B664-4FDEC3DCAC0F}" type="datetime1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639A-282B-4C96-BE2D-3543ADB93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846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2A112-27AC-4A16-9B36-70000035C3AB}" type="datetime1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639A-282B-4C96-BE2D-3543ADB93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239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DFBEA-ED69-4B83-A7F9-22DDD876FD80}" type="datetime1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639A-282B-4C96-BE2D-3543ADB93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6557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667" y="260350"/>
            <a:ext cx="10972800" cy="6477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31801" y="981076"/>
            <a:ext cx="11425767" cy="568801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76184" y="6661150"/>
            <a:ext cx="3860800" cy="1968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8948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53F4B-3E87-40DD-A915-BAFA2442D361}" type="datetime1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639A-282B-4C96-BE2D-3543ADB93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605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C341C-D0E1-4C18-AE68-12CA8EE49E8A}" type="datetime1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639A-282B-4C96-BE2D-3543ADB93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061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B03A8-12B0-4C36-8EB4-86A7D06139AF}" type="datetime1">
              <a:rPr lang="en-US" smtClean="0"/>
              <a:t>10/26/2016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639A-282B-4C96-BE2D-3543ADB93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979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49FEF-1EA0-4391-8373-1249BB920738}" type="datetime1">
              <a:rPr lang="en-US" smtClean="0"/>
              <a:t>10/26/2016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639A-282B-4C96-BE2D-3543ADB93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415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B2AE9-C849-40EC-BFAE-9372D729A87B}" type="datetime1">
              <a:rPr lang="en-US" smtClean="0"/>
              <a:t>10/26/2016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639A-282B-4C96-BE2D-3543ADB93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442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0351A-0E98-4932-9315-5CA20B8C7196}" type="datetime1">
              <a:rPr lang="en-US" smtClean="0"/>
              <a:t>10/26/2016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639A-282B-4C96-BE2D-3543ADB93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749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62F12-C08E-48A1-8399-11D669DEBFB3}" type="datetime1">
              <a:rPr lang="en-US" smtClean="0"/>
              <a:t>10/26/2016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639A-282B-4C96-BE2D-3543ADB93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279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D070B-E4D4-4213-9568-311D92DCD0B6}" type="datetime1">
              <a:rPr lang="en-US" smtClean="0"/>
              <a:t>10/26/2016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639A-282B-4C96-BE2D-3543ADB93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584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74B02-5511-40D1-8769-7DF6790BAEE6}" type="datetime1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3639A-282B-4C96-BE2D-3543ADB93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064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973" name="Rectangle 1029"/>
          <p:cNvSpPr>
            <a:spLocks noChangeArrowheads="1"/>
          </p:cNvSpPr>
          <p:nvPr/>
        </p:nvSpPr>
        <p:spPr bwMode="auto">
          <a:xfrm>
            <a:off x="3232246" y="2511946"/>
            <a:ext cx="4746625" cy="99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AU" sz="3000" b="1" dirty="0" smtClean="0"/>
              <a:t>Organising </a:t>
            </a:r>
            <a:r>
              <a:rPr lang="en-AU" sz="3000" b="1" dirty="0"/>
              <a:t>for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AU" sz="3000" b="1" dirty="0"/>
              <a:t>Success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639A-282B-4C96-BE2D-3543ADB9309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01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488950"/>
            <a:ext cx="8229600" cy="647700"/>
          </a:xfrm>
        </p:spPr>
        <p:txBody>
          <a:bodyPr>
            <a:normAutofit fontScale="90000"/>
          </a:bodyPr>
          <a:lstStyle/>
          <a:p>
            <a:r>
              <a:rPr lang="en-GB">
                <a:solidFill>
                  <a:srgbClr val="0B51A1"/>
                </a:solidFill>
              </a:rPr>
              <a:t>A Multidivisional Structure</a:t>
            </a:r>
          </a:p>
        </p:txBody>
      </p:sp>
      <p:sp>
        <p:nvSpPr>
          <p:cNvPr id="431111" name="Rectangle 7"/>
          <p:cNvSpPr>
            <a:spLocks noChangeArrowheads="1"/>
          </p:cNvSpPr>
          <p:nvPr/>
        </p:nvSpPr>
        <p:spPr bwMode="auto">
          <a:xfrm>
            <a:off x="1831976" y="6313488"/>
            <a:ext cx="1292225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/>
          <a:lstStyle/>
          <a:p>
            <a:pPr algn="ctr"/>
            <a:r>
              <a:rPr lang="en-US" sz="1600">
                <a:solidFill>
                  <a:srgbClr val="0B51A1"/>
                </a:solidFill>
              </a:rPr>
              <a:t>Exhibit 8.3</a:t>
            </a:r>
          </a:p>
        </p:txBody>
      </p:sp>
      <p:pic>
        <p:nvPicPr>
          <p:cNvPr id="431113" name="Picture 9" descr="G:\books\Pe_uk\Powerpoint\JOHNSON\Final\Gif-New 200 d &amp; 200 Co with White Bak\C08NF0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1025" y="1200150"/>
            <a:ext cx="8489950" cy="481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639A-282B-4C96-BE2D-3543ADB9309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85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488950"/>
            <a:ext cx="8229600" cy="647700"/>
          </a:xfrm>
        </p:spPr>
        <p:txBody>
          <a:bodyPr>
            <a:normAutofit fontScale="90000"/>
          </a:bodyPr>
          <a:lstStyle/>
          <a:p>
            <a:r>
              <a:rPr lang="en-GB">
                <a:solidFill>
                  <a:srgbClr val="0B51A1"/>
                </a:solidFill>
              </a:rPr>
              <a:t>A Holding Company (1)</a:t>
            </a:r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1" y="1752601"/>
            <a:ext cx="8569325" cy="54197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/>
              <a:t>Investment company</a:t>
            </a:r>
          </a:p>
          <a:p>
            <a:pPr lvl="1"/>
            <a:r>
              <a:rPr lang="en-GB"/>
              <a:t>Shareholdings in variety of separate businesses</a:t>
            </a:r>
          </a:p>
          <a:p>
            <a:pPr lvl="1"/>
            <a:r>
              <a:rPr lang="en-GB"/>
              <a:t>Subsidiary businesses operate independently, have other shareholders and retain original company name</a:t>
            </a:r>
          </a:p>
          <a:p>
            <a:pPr lvl="1"/>
            <a:r>
              <a:rPr lang="en-GB"/>
              <a:t>Portfolio parenting role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/>
          </a:p>
          <a:p>
            <a:pPr lvl="1"/>
            <a:endParaRPr lang="en-GB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639A-282B-4C96-BE2D-3543ADB9309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472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2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2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2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2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2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2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2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2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2131" grpId="0" build="p" bldLvl="3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063750" y="488950"/>
            <a:ext cx="8229600" cy="647700"/>
          </a:xfrm>
        </p:spPr>
        <p:txBody>
          <a:bodyPr>
            <a:normAutofit fontScale="90000"/>
          </a:bodyPr>
          <a:lstStyle/>
          <a:p>
            <a:r>
              <a:rPr lang="en-GB">
                <a:solidFill>
                  <a:srgbClr val="0B51A1"/>
                </a:solidFill>
              </a:rPr>
              <a:t>A Holding Company (2)</a:t>
            </a:r>
          </a:p>
        </p:txBody>
      </p:sp>
      <p:sp>
        <p:nvSpPr>
          <p:cNvPr id="47821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752601" y="1438276"/>
            <a:ext cx="8569325" cy="54197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/>
              <a:t>Characteristics</a:t>
            </a:r>
          </a:p>
          <a:p>
            <a:pPr lvl="1"/>
            <a:r>
              <a:rPr lang="en-GB"/>
              <a:t>Flexible 	</a:t>
            </a:r>
          </a:p>
          <a:p>
            <a:pPr lvl="2"/>
            <a:r>
              <a:rPr lang="en-GB"/>
              <a:t>Bring in outside shareholders as partners</a:t>
            </a:r>
          </a:p>
          <a:p>
            <a:pPr lvl="2"/>
            <a:r>
              <a:rPr lang="en-GB"/>
              <a:t>Sell subsidiaries as conditions change</a:t>
            </a:r>
          </a:p>
          <a:p>
            <a:pPr lvl="1"/>
            <a:r>
              <a:rPr lang="en-GB"/>
              <a:t>Hard to control</a:t>
            </a:r>
          </a:p>
          <a:p>
            <a:pPr lvl="2"/>
            <a:r>
              <a:rPr lang="en-GB"/>
              <a:t>Hands-off management style</a:t>
            </a:r>
          </a:p>
          <a:p>
            <a:pPr lvl="2"/>
            <a:r>
              <a:rPr lang="en-GB"/>
              <a:t>Rights of outside shareholders</a:t>
            </a:r>
          </a:p>
          <a:p>
            <a:pPr lvl="1">
              <a:lnSpc>
                <a:spcPct val="80000"/>
              </a:lnSpc>
            </a:pPr>
            <a:r>
              <a:rPr lang="en-GB"/>
              <a:t>Difficult knowledge sharing – little synergy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639A-282B-4C96-BE2D-3543ADB9309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108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8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8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8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8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8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8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8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8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78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78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78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78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78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78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78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78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8211" grpId="0" build="p" bldLvl="3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468313"/>
            <a:ext cx="8229600" cy="647700"/>
          </a:xfrm>
        </p:spPr>
        <p:txBody>
          <a:bodyPr>
            <a:normAutofit fontScale="90000"/>
          </a:bodyPr>
          <a:lstStyle/>
          <a:p>
            <a:r>
              <a:rPr lang="en-GB">
                <a:solidFill>
                  <a:srgbClr val="0B51A1"/>
                </a:solidFill>
              </a:rPr>
              <a:t>A Multinational Matrix Structure</a:t>
            </a:r>
          </a:p>
        </p:txBody>
      </p:sp>
      <p:sp>
        <p:nvSpPr>
          <p:cNvPr id="433158" name="Rectangle 6"/>
          <p:cNvSpPr>
            <a:spLocks noChangeArrowheads="1"/>
          </p:cNvSpPr>
          <p:nvPr/>
        </p:nvSpPr>
        <p:spPr bwMode="auto">
          <a:xfrm>
            <a:off x="1908176" y="6313488"/>
            <a:ext cx="1292225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/>
          <a:lstStyle/>
          <a:p>
            <a:pPr algn="ctr"/>
            <a:r>
              <a:rPr lang="en-US" sz="1600">
                <a:solidFill>
                  <a:srgbClr val="0B51A1"/>
                </a:solidFill>
              </a:rPr>
              <a:t>Exhibit 8.4a</a:t>
            </a:r>
          </a:p>
        </p:txBody>
      </p:sp>
      <p:pic>
        <p:nvPicPr>
          <p:cNvPr id="433160" name="Picture 8" descr="G:\books\Pe_uk\Powerpoint\JOHNSON\Final\Gif-New 200 d &amp; 200 Co with White Bak\C08NF04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7575" y="1273176"/>
            <a:ext cx="7816850" cy="5051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639A-282B-4C96-BE2D-3543ADB9309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25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488950"/>
            <a:ext cx="8229600" cy="647700"/>
          </a:xfrm>
        </p:spPr>
        <p:txBody>
          <a:bodyPr>
            <a:normAutofit fontScale="90000"/>
          </a:bodyPr>
          <a:lstStyle/>
          <a:p>
            <a:r>
              <a:rPr lang="en-GB">
                <a:solidFill>
                  <a:srgbClr val="0B51A1"/>
                </a:solidFill>
              </a:rPr>
              <a:t>A Matrix Organisation in a School</a:t>
            </a:r>
          </a:p>
        </p:txBody>
      </p:sp>
      <p:sp>
        <p:nvSpPr>
          <p:cNvPr id="434182" name="Rectangle 6"/>
          <p:cNvSpPr>
            <a:spLocks noChangeArrowheads="1"/>
          </p:cNvSpPr>
          <p:nvPr/>
        </p:nvSpPr>
        <p:spPr bwMode="auto">
          <a:xfrm>
            <a:off x="1908176" y="6313488"/>
            <a:ext cx="1292225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/>
          <a:lstStyle/>
          <a:p>
            <a:pPr algn="ctr"/>
            <a:r>
              <a:rPr lang="en-US" sz="1600">
                <a:solidFill>
                  <a:srgbClr val="0B51A1"/>
                </a:solidFill>
              </a:rPr>
              <a:t>Exhibit 8.4b</a:t>
            </a:r>
          </a:p>
        </p:txBody>
      </p:sp>
      <p:pic>
        <p:nvPicPr>
          <p:cNvPr id="434184" name="Picture 8" descr="G:\books\Pe_uk\Powerpoint\JOHNSON\Final\Gif-New 200 d &amp; 200 Co with White Bak\C08NF04b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5050" y="1084263"/>
            <a:ext cx="7600950" cy="5256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639A-282B-4C96-BE2D-3543ADB9309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70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487363"/>
            <a:ext cx="8229600" cy="582612"/>
          </a:xfrm>
        </p:spPr>
        <p:txBody>
          <a:bodyPr>
            <a:normAutofit fontScale="90000"/>
          </a:bodyPr>
          <a:lstStyle/>
          <a:p>
            <a:r>
              <a:rPr lang="en-GB">
                <a:solidFill>
                  <a:srgbClr val="0B51A1"/>
                </a:solidFill>
              </a:rPr>
              <a:t>A Transnational Structure</a:t>
            </a:r>
          </a:p>
        </p:txBody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1" y="1208088"/>
            <a:ext cx="8569325" cy="5116512"/>
          </a:xfrm>
        </p:spPr>
        <p:txBody>
          <a:bodyPr/>
          <a:lstStyle/>
          <a:p>
            <a:r>
              <a:rPr lang="en-GB"/>
              <a:t>Exploits knowledge across borders</a:t>
            </a:r>
          </a:p>
          <a:p>
            <a:r>
              <a:rPr lang="en-GB"/>
              <a:t>Gets the best of multi-domestic and global strategy</a:t>
            </a:r>
          </a:p>
          <a:p>
            <a:r>
              <a:rPr lang="en-GB"/>
              <a:t>High local responsiveness </a:t>
            </a:r>
          </a:p>
          <a:p>
            <a:r>
              <a:rPr lang="en-GB"/>
              <a:t>High global coordination</a:t>
            </a:r>
          </a:p>
          <a:p>
            <a:r>
              <a:rPr lang="en-GB"/>
              <a:t>National units operate independently, but are a source of ideas and capabilities for the whole organisation</a:t>
            </a:r>
          </a:p>
          <a:p>
            <a:r>
              <a:rPr lang="en-GB"/>
              <a:t>National/regional units achieve greater scale economies by specialising</a:t>
            </a:r>
          </a:p>
          <a:p>
            <a:r>
              <a:rPr lang="en-GB"/>
              <a:t>Corporate centre manages global network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639A-282B-4C96-BE2D-3543ADB9309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923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5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5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5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5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5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5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5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5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5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5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35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35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35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35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5203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474663"/>
            <a:ext cx="8229600" cy="647700"/>
          </a:xfrm>
        </p:spPr>
        <p:txBody>
          <a:bodyPr>
            <a:normAutofit fontScale="90000"/>
          </a:bodyPr>
          <a:lstStyle/>
          <a:p>
            <a:r>
              <a:rPr lang="en-GB">
                <a:solidFill>
                  <a:srgbClr val="0B51A1"/>
                </a:solidFill>
              </a:rPr>
              <a:t>Multinational Structures</a:t>
            </a:r>
          </a:p>
        </p:txBody>
      </p:sp>
      <p:sp>
        <p:nvSpPr>
          <p:cNvPr id="436230" name="Rectangle 6"/>
          <p:cNvSpPr>
            <a:spLocks noChangeArrowheads="1"/>
          </p:cNvSpPr>
          <p:nvPr/>
        </p:nvSpPr>
        <p:spPr bwMode="auto">
          <a:xfrm>
            <a:off x="1860551" y="6313488"/>
            <a:ext cx="1292225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/>
          <a:lstStyle/>
          <a:p>
            <a:pPr algn="ctr"/>
            <a:r>
              <a:rPr lang="en-US" sz="1600">
                <a:solidFill>
                  <a:srgbClr val="0B51A1"/>
                </a:solidFill>
              </a:rPr>
              <a:t>Exhibit 8.5</a:t>
            </a:r>
          </a:p>
        </p:txBody>
      </p:sp>
      <p:sp>
        <p:nvSpPr>
          <p:cNvPr id="436231" name="Rectangle 7"/>
          <p:cNvSpPr>
            <a:spLocks noChangeArrowheads="1"/>
          </p:cNvSpPr>
          <p:nvPr/>
        </p:nvSpPr>
        <p:spPr bwMode="auto">
          <a:xfrm>
            <a:off x="1722438" y="5715000"/>
            <a:ext cx="8716962" cy="923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tabLst>
                <a:tab pos="7545388" algn="l"/>
              </a:tabLs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>
              <a:tabLst>
                <a:tab pos="7545388" algn="l"/>
              </a:tabLs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>
              <a:tabLst>
                <a:tab pos="7545388" algn="l"/>
              </a:tabLs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>
              <a:tabLst>
                <a:tab pos="7545388" algn="l"/>
              </a:tabLs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>
              <a:tabLst>
                <a:tab pos="7545388" algn="l"/>
              </a:tabLs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545388" algn="l"/>
              </a:tabLs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545388" algn="l"/>
              </a:tabLs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545388" algn="l"/>
              </a:tabLs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545388" algn="l"/>
              </a:tabLs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i="1"/>
              <a:t>Source:</a:t>
            </a:r>
            <a:r>
              <a:rPr lang="en-US" sz="1200"/>
              <a:t> </a:t>
            </a:r>
            <a:r>
              <a:rPr lang="en-US" sz="1200">
                <a:latin typeface="Arial Unicode MS" panose="020B0604020202020204" pitchFamily="34" charset="-128"/>
              </a:rPr>
              <a:t>Reprinted with permission of Harvard Business School Press. </a:t>
            </a:r>
            <a:r>
              <a:rPr lang="en-US" sz="1200"/>
              <a:t>Adapted from C. Bartlett and S. Ghoshal, </a:t>
            </a:r>
            <a:r>
              <a:rPr lang="en-US" sz="1200" i="1"/>
              <a:t>Managing Across Borders: The transnational corporation</a:t>
            </a:r>
            <a:r>
              <a:rPr lang="en-US" sz="1200"/>
              <a:t>, 2</a:t>
            </a:r>
            <a:r>
              <a:rPr lang="en-US" sz="1200" baseline="30000"/>
              <a:t>nd</a:t>
            </a:r>
            <a:r>
              <a:rPr lang="en-US" sz="1200"/>
              <a:t> edition, Random House, 1998. Copyright © 1998 by the Harvard Business School Publishing Corporation; all rights reserved.</a:t>
            </a:r>
          </a:p>
          <a:p>
            <a:pPr>
              <a:spcBef>
                <a:spcPct val="50000"/>
              </a:spcBef>
            </a:pPr>
            <a:endParaRPr lang="en-US" sz="1200"/>
          </a:p>
        </p:txBody>
      </p:sp>
      <p:pic>
        <p:nvPicPr>
          <p:cNvPr id="436232" name="Picture 8" descr="G:\books\Pe_uk\Powerpoint-Sample job\JOHNSON\Final\New 200 d &amp; 200 Co with White Bak\C08NF0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143001"/>
            <a:ext cx="6140450" cy="453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639A-282B-4C96-BE2D-3543ADB9309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1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481013"/>
            <a:ext cx="8229600" cy="647700"/>
          </a:xfrm>
        </p:spPr>
        <p:txBody>
          <a:bodyPr>
            <a:normAutofit fontScale="90000"/>
          </a:bodyPr>
          <a:lstStyle/>
          <a:p>
            <a:r>
              <a:rPr lang="en-GB">
                <a:solidFill>
                  <a:srgbClr val="0B51A1"/>
                </a:solidFill>
              </a:rPr>
              <a:t>Roles within Transnationals (1)</a:t>
            </a:r>
          </a:p>
        </p:txBody>
      </p:sp>
      <p:sp>
        <p:nvSpPr>
          <p:cNvPr id="438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4826" y="1371601"/>
            <a:ext cx="8893175" cy="5688013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GB"/>
              <a:t>Product or business managers</a:t>
            </a:r>
          </a:p>
          <a:p>
            <a:pPr lvl="1"/>
            <a:r>
              <a:rPr lang="en-GB"/>
              <a:t>Further global competitiveness across borders</a:t>
            </a:r>
          </a:p>
          <a:p>
            <a:pPr lvl="1"/>
            <a:r>
              <a:rPr lang="en-GB"/>
              <a:t>Product/market strategists</a:t>
            </a:r>
          </a:p>
          <a:p>
            <a:pPr lvl="1"/>
            <a:r>
              <a:rPr lang="en-GB"/>
              <a:t>Architects of business resources &amp; competences</a:t>
            </a:r>
          </a:p>
          <a:p>
            <a:pPr lvl="1"/>
            <a:r>
              <a:rPr lang="en-GB"/>
              <a:t>Drivers of product innovation</a:t>
            </a:r>
          </a:p>
          <a:p>
            <a:pPr lvl="1"/>
            <a:r>
              <a:rPr lang="en-GB"/>
              <a:t>Coordinators of transnational transactions</a:t>
            </a:r>
          </a:p>
          <a:p>
            <a:pPr>
              <a:lnSpc>
                <a:spcPct val="70000"/>
              </a:lnSpc>
            </a:pPr>
            <a:r>
              <a:rPr lang="en-GB"/>
              <a:t>Country or territory managers</a:t>
            </a:r>
          </a:p>
          <a:p>
            <a:pPr lvl="1"/>
            <a:r>
              <a:rPr lang="en-GB"/>
              <a:t>Sensors of local needs</a:t>
            </a:r>
          </a:p>
          <a:p>
            <a:pPr lvl="1"/>
            <a:r>
              <a:rPr lang="en-GB"/>
              <a:t>Build unique competences to become centre of excellence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639A-282B-4C96-BE2D-3543ADB9309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124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8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8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8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8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8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8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8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8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8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8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38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38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38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38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38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38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38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38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8275" grpId="0" build="p" bldLvl="2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063750" y="481013"/>
            <a:ext cx="8229600" cy="647700"/>
          </a:xfrm>
        </p:spPr>
        <p:txBody>
          <a:bodyPr>
            <a:normAutofit fontScale="90000"/>
          </a:bodyPr>
          <a:lstStyle/>
          <a:p>
            <a:r>
              <a:rPr lang="en-GB">
                <a:solidFill>
                  <a:srgbClr val="0B51A1"/>
                </a:solidFill>
              </a:rPr>
              <a:t>Roles within Transnationals (2)</a:t>
            </a:r>
          </a:p>
        </p:txBody>
      </p:sp>
      <p:sp>
        <p:nvSpPr>
          <p:cNvPr id="47923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828801" y="1676401"/>
            <a:ext cx="8569325" cy="56880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/>
              <a:t>Functional managers</a:t>
            </a:r>
          </a:p>
          <a:p>
            <a:pPr lvl="1"/>
            <a:r>
              <a:rPr lang="en-GB"/>
              <a:t>Champion worldwide innovation and learning</a:t>
            </a:r>
          </a:p>
          <a:p>
            <a:pPr lvl="1"/>
            <a:r>
              <a:rPr lang="en-GB"/>
              <a:t>Scan for best practice and cross-pollinate</a:t>
            </a:r>
          </a:p>
          <a:p>
            <a:r>
              <a:rPr lang="en-GB"/>
              <a:t>Corporate managers</a:t>
            </a:r>
          </a:p>
          <a:p>
            <a:pPr lvl="1"/>
            <a:r>
              <a:rPr lang="en-GB"/>
              <a:t>Integrate roles and responsibilities</a:t>
            </a:r>
          </a:p>
          <a:p>
            <a:pPr lvl="1"/>
            <a:r>
              <a:rPr lang="en-GB"/>
              <a:t>Leaders and talent spotters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639A-282B-4C96-BE2D-3543ADB9309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773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9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9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9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9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9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9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9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9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79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79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79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79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9235" grpId="0" build="p" bldLvl="2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477838"/>
            <a:ext cx="8229600" cy="647700"/>
          </a:xfrm>
        </p:spPr>
        <p:txBody>
          <a:bodyPr>
            <a:normAutofit fontScale="90000"/>
          </a:bodyPr>
          <a:lstStyle/>
          <a:p>
            <a:r>
              <a:rPr lang="en-GB">
                <a:solidFill>
                  <a:srgbClr val="0B51A1"/>
                </a:solidFill>
              </a:rPr>
              <a:t>Team-based Structure</a:t>
            </a:r>
          </a:p>
        </p:txBody>
      </p:sp>
      <p:sp>
        <p:nvSpPr>
          <p:cNvPr id="439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1" y="1198563"/>
            <a:ext cx="8569325" cy="5688012"/>
          </a:xfrm>
        </p:spPr>
        <p:txBody>
          <a:bodyPr/>
          <a:lstStyle/>
          <a:p>
            <a:r>
              <a:rPr lang="en-GB"/>
              <a:t>Combines both horizontal and vertical co-ordination through cross functional teams</a:t>
            </a:r>
          </a:p>
          <a:p>
            <a:r>
              <a:rPr lang="en-GB"/>
              <a:t>Often built around business processes</a:t>
            </a:r>
          </a:p>
          <a:p>
            <a:r>
              <a:rPr lang="en-GB"/>
              <a:t>Contains mixture of specialists</a:t>
            </a:r>
          </a:p>
          <a:p>
            <a:pPr>
              <a:lnSpc>
                <a:spcPct val="80000"/>
              </a:lnSpc>
            </a:pPr>
            <a:r>
              <a:rPr lang="en-GB"/>
              <a:t>Advantages</a:t>
            </a:r>
          </a:p>
          <a:p>
            <a:pPr lvl="1">
              <a:lnSpc>
                <a:spcPct val="90000"/>
              </a:lnSpc>
            </a:pPr>
            <a:r>
              <a:rPr lang="en-GB"/>
              <a:t>Good for knowledge sharing</a:t>
            </a:r>
          </a:p>
          <a:p>
            <a:pPr lvl="1">
              <a:lnSpc>
                <a:spcPct val="90000"/>
              </a:lnSpc>
            </a:pPr>
            <a:r>
              <a:rPr lang="en-GB"/>
              <a:t>Flexible</a:t>
            </a:r>
          </a:p>
          <a:p>
            <a:pPr lvl="1">
              <a:lnSpc>
                <a:spcPct val="90000"/>
              </a:lnSpc>
            </a:pPr>
            <a:r>
              <a:rPr lang="en-GB"/>
              <a:t>Highly motivated</a:t>
            </a:r>
          </a:p>
          <a:p>
            <a:pPr>
              <a:lnSpc>
                <a:spcPct val="80000"/>
              </a:lnSpc>
            </a:pPr>
            <a:r>
              <a:rPr lang="en-GB"/>
              <a:t>Disadvantages</a:t>
            </a:r>
          </a:p>
          <a:p>
            <a:pPr lvl="1">
              <a:lnSpc>
                <a:spcPct val="90000"/>
              </a:lnSpc>
            </a:pPr>
            <a:r>
              <a:rPr lang="en-GB"/>
              <a:t>Complexity</a:t>
            </a:r>
          </a:p>
          <a:p>
            <a:pPr lvl="1">
              <a:lnSpc>
                <a:spcPct val="90000"/>
              </a:lnSpc>
            </a:pPr>
            <a:r>
              <a:rPr lang="en-GB"/>
              <a:t>Difficulties of control</a:t>
            </a:r>
          </a:p>
          <a:p>
            <a:pPr lvl="1">
              <a:lnSpc>
                <a:spcPct val="90000"/>
              </a:lnSpc>
            </a:pPr>
            <a:r>
              <a:rPr lang="en-GB"/>
              <a:t>Problems of scaling up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639A-282B-4C96-BE2D-3543ADB9309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154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9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9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9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9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9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9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9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9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9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9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39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39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39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39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39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39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39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39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39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39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392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392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9299" grpId="0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387350"/>
            <a:ext cx="8424862" cy="850900"/>
          </a:xfrm>
          <a:noFill/>
          <a:ln/>
        </p:spPr>
        <p:txBody>
          <a:bodyPr/>
          <a:lstStyle/>
          <a:p>
            <a:r>
              <a:rPr lang="en-GB" sz="3200">
                <a:solidFill>
                  <a:srgbClr val="0B51A1"/>
                </a:solidFill>
              </a:rPr>
              <a:t>Organising for Success – Outline (1)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1" y="1219201"/>
            <a:ext cx="8640763" cy="5376863"/>
          </a:xfrm>
          <a:noFill/>
          <a:ln/>
        </p:spPr>
        <p:txBody>
          <a:bodyPr/>
          <a:lstStyle/>
          <a:p>
            <a:r>
              <a:rPr lang="en-GB"/>
              <a:t>Key challenges in organising for success</a:t>
            </a:r>
          </a:p>
          <a:p>
            <a:pPr lvl="1"/>
            <a:r>
              <a:rPr lang="en-GB"/>
              <a:t>Control, knowledge management, coping with change, response to globalisation</a:t>
            </a:r>
          </a:p>
          <a:p>
            <a:pPr lvl="1">
              <a:buFontTx/>
              <a:buNone/>
            </a:pPr>
            <a:endParaRPr lang="en-GB"/>
          </a:p>
          <a:p>
            <a:r>
              <a:rPr lang="en-GB"/>
              <a:t>Structural types of organisations</a:t>
            </a:r>
          </a:p>
          <a:p>
            <a:pPr lvl="1"/>
            <a:r>
              <a:rPr lang="en-GB"/>
              <a:t>Strengths and weaknesses</a:t>
            </a:r>
          </a:p>
          <a:p>
            <a:pPr lvl="1">
              <a:buFontTx/>
              <a:buNone/>
            </a:pPr>
            <a:endParaRPr lang="en-GB"/>
          </a:p>
          <a:p>
            <a:r>
              <a:rPr lang="en-GB"/>
              <a:t>Organisational processes</a:t>
            </a:r>
          </a:p>
          <a:p>
            <a:pPr lvl="1"/>
            <a:r>
              <a:rPr lang="en-GB"/>
              <a:t>Planning systems, performance targets</a:t>
            </a:r>
          </a:p>
          <a:p>
            <a:endParaRPr lang="en-GB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639A-282B-4C96-BE2D-3543ADB9309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08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7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7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7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7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5" grpId="0" build="p" bldLvl="2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457200"/>
            <a:ext cx="8229600" cy="647700"/>
          </a:xfrm>
        </p:spPr>
        <p:txBody>
          <a:bodyPr>
            <a:normAutofit fontScale="90000"/>
          </a:bodyPr>
          <a:lstStyle/>
          <a:p>
            <a:r>
              <a:rPr lang="en-GB">
                <a:solidFill>
                  <a:srgbClr val="0B51A1"/>
                </a:solidFill>
              </a:rPr>
              <a:t>Project-based Structure (1)</a:t>
            </a:r>
          </a:p>
        </p:txBody>
      </p:sp>
      <p:sp>
        <p:nvSpPr>
          <p:cNvPr id="440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1" y="1166814"/>
            <a:ext cx="8569325" cy="64531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/>
              <a:t>Teams created, undertake the work, then dissolved</a:t>
            </a:r>
          </a:p>
          <a:p>
            <a:pPr>
              <a:lnSpc>
                <a:spcPct val="80000"/>
              </a:lnSpc>
            </a:pPr>
            <a:r>
              <a:rPr lang="en-GB"/>
              <a:t>For large expensive items or limited time events</a:t>
            </a:r>
          </a:p>
          <a:p>
            <a:pPr>
              <a:lnSpc>
                <a:spcPct val="80000"/>
              </a:lnSpc>
            </a:pPr>
            <a:r>
              <a:rPr lang="en-GB"/>
              <a:t>Constantly changing organisational structure</a:t>
            </a:r>
          </a:p>
          <a:p>
            <a:pPr lvl="1">
              <a:lnSpc>
                <a:spcPct val="80000"/>
              </a:lnSpc>
            </a:pPr>
            <a:r>
              <a:rPr lang="en-GB"/>
              <a:t>Collection of project teams</a:t>
            </a:r>
          </a:p>
          <a:p>
            <a:pPr lvl="1">
              <a:lnSpc>
                <a:spcPct val="80000"/>
              </a:lnSpc>
            </a:pPr>
            <a:r>
              <a:rPr lang="en-GB"/>
              <a:t>Created and steered by small corporate group</a:t>
            </a:r>
          </a:p>
          <a:p>
            <a:pPr>
              <a:lnSpc>
                <a:spcPct val="80000"/>
              </a:lnSpc>
            </a:pPr>
            <a:r>
              <a:rPr lang="en-GB"/>
              <a:t>Set up ad hoc taskforces</a:t>
            </a:r>
          </a:p>
          <a:p>
            <a:pPr lvl="1">
              <a:lnSpc>
                <a:spcPct val="80000"/>
              </a:lnSpc>
            </a:pPr>
            <a:r>
              <a:rPr lang="en-GB"/>
              <a:t>for new elements of strategy</a:t>
            </a:r>
          </a:p>
          <a:p>
            <a:pPr lvl="1">
              <a:lnSpc>
                <a:spcPct val="80000"/>
              </a:lnSpc>
            </a:pPr>
            <a:r>
              <a:rPr lang="en-GB"/>
              <a:t>to provide momentum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639A-282B-4C96-BE2D-3543ADB9309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371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0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0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0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0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0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40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40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40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40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23" grpId="0" build="p" bldLvl="2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063750" y="457200"/>
            <a:ext cx="8229600" cy="647700"/>
          </a:xfrm>
        </p:spPr>
        <p:txBody>
          <a:bodyPr>
            <a:normAutofit fontScale="90000"/>
          </a:bodyPr>
          <a:lstStyle/>
          <a:p>
            <a:r>
              <a:rPr lang="en-GB">
                <a:solidFill>
                  <a:srgbClr val="0B51A1"/>
                </a:solidFill>
              </a:rPr>
              <a:t>Project-based Structure (2)</a:t>
            </a:r>
          </a:p>
        </p:txBody>
      </p:sp>
      <p:sp>
        <p:nvSpPr>
          <p:cNvPr id="48128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847851" y="1166814"/>
            <a:ext cx="8569325" cy="64531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/>
              <a:t>Advantages</a:t>
            </a:r>
          </a:p>
          <a:p>
            <a:pPr lvl="1">
              <a:lnSpc>
                <a:spcPct val="80000"/>
              </a:lnSpc>
            </a:pPr>
            <a:r>
              <a:rPr lang="en-GB"/>
              <a:t>Flexible</a:t>
            </a:r>
          </a:p>
          <a:p>
            <a:pPr lvl="1">
              <a:lnSpc>
                <a:spcPct val="80000"/>
              </a:lnSpc>
            </a:pPr>
            <a:r>
              <a:rPr lang="en-GB"/>
              <a:t>Good accountability and control (clear tasks/defined time)</a:t>
            </a:r>
          </a:p>
          <a:p>
            <a:pPr lvl="1">
              <a:lnSpc>
                <a:spcPct val="80000"/>
              </a:lnSpc>
            </a:pPr>
            <a:r>
              <a:rPr lang="en-GB"/>
              <a:t>Effective knowledge exchange</a:t>
            </a:r>
          </a:p>
          <a:p>
            <a:pPr lvl="1">
              <a:lnSpc>
                <a:spcPct val="80000"/>
              </a:lnSpc>
            </a:pPr>
            <a:r>
              <a:rPr lang="en-GB"/>
              <a:t>Attract international members due to short project times</a:t>
            </a:r>
          </a:p>
          <a:p>
            <a:pPr>
              <a:lnSpc>
                <a:spcPct val="80000"/>
              </a:lnSpc>
            </a:pPr>
            <a:r>
              <a:rPr lang="en-GB"/>
              <a:t>Disadvantages</a:t>
            </a:r>
          </a:p>
          <a:p>
            <a:pPr lvl="1">
              <a:lnSpc>
                <a:spcPct val="80000"/>
              </a:lnSpc>
            </a:pPr>
            <a:r>
              <a:rPr lang="en-GB"/>
              <a:t>Possible lack of coordination</a:t>
            </a:r>
          </a:p>
          <a:p>
            <a:pPr lvl="1">
              <a:lnSpc>
                <a:spcPct val="80000"/>
              </a:lnSpc>
            </a:pPr>
            <a:r>
              <a:rPr lang="en-GB"/>
              <a:t>Proliferation of projects</a:t>
            </a:r>
          </a:p>
          <a:p>
            <a:pPr lvl="1">
              <a:lnSpc>
                <a:spcPct val="80000"/>
              </a:lnSpc>
            </a:pPr>
            <a:r>
              <a:rPr lang="en-GB"/>
              <a:t>Breaking up teams hinders knowledge accumulation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639A-282B-4C96-BE2D-3543ADB9309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346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1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1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1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1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1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1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81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81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81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81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81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81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81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81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283" grpId="0" build="p" bldLvl="2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3" name="Rectangle 3"/>
          <p:cNvSpPr>
            <a:spLocks noChangeArrowheads="1"/>
          </p:cNvSpPr>
          <p:nvPr/>
        </p:nvSpPr>
        <p:spPr bwMode="auto">
          <a:xfrm>
            <a:off x="2063750" y="466725"/>
            <a:ext cx="82296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/>
            <a:r>
              <a:rPr lang="en-GB" sz="3600">
                <a:solidFill>
                  <a:srgbClr val="0B51A1"/>
                </a:solidFill>
              </a:rPr>
              <a:t>Comparison of Structures</a:t>
            </a:r>
          </a:p>
        </p:txBody>
      </p:sp>
      <p:sp>
        <p:nvSpPr>
          <p:cNvPr id="471044" name="Rectangle 4"/>
          <p:cNvSpPr>
            <a:spLocks noChangeArrowheads="1"/>
          </p:cNvSpPr>
          <p:nvPr/>
        </p:nvSpPr>
        <p:spPr bwMode="auto">
          <a:xfrm>
            <a:off x="1860551" y="6313488"/>
            <a:ext cx="1292225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/>
          <a:lstStyle/>
          <a:p>
            <a:pPr algn="ctr"/>
            <a:r>
              <a:rPr lang="en-US" sz="1600">
                <a:solidFill>
                  <a:srgbClr val="0B51A1"/>
                </a:solidFill>
              </a:rPr>
              <a:t>Exhibit 8.6</a:t>
            </a:r>
          </a:p>
        </p:txBody>
      </p:sp>
      <p:pic>
        <p:nvPicPr>
          <p:cNvPr id="471045" name="Picture 5" descr="G:\books\Pe_uk\Powerpoint\JOHNSON\Final\Gif-New 200 d &amp; 200 Co with White Bak\C08NF0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9438" y="2339976"/>
            <a:ext cx="8482012" cy="221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639A-282B-4C96-BE2D-3543ADB9309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37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450850"/>
            <a:ext cx="8229600" cy="647700"/>
          </a:xfrm>
        </p:spPr>
        <p:txBody>
          <a:bodyPr>
            <a:normAutofit fontScale="90000"/>
          </a:bodyPr>
          <a:lstStyle/>
          <a:p>
            <a:r>
              <a:rPr lang="en-GB">
                <a:solidFill>
                  <a:srgbClr val="0B51A1"/>
                </a:solidFill>
              </a:rPr>
              <a:t>Comparison of Structures</a:t>
            </a:r>
          </a:p>
        </p:txBody>
      </p:sp>
      <p:graphicFrame>
        <p:nvGraphicFramePr>
          <p:cNvPr id="441432" name="Rectangle 88"/>
          <p:cNvGraphicFramePr>
            <a:graphicFrameLocks noGrp="1"/>
          </p:cNvGraphicFramePr>
          <p:nvPr>
            <p:ph idx="1"/>
          </p:nvPr>
        </p:nvGraphicFramePr>
        <p:xfrm>
          <a:off x="1911351" y="1171575"/>
          <a:ext cx="8315325" cy="4703764"/>
        </p:xfrm>
        <a:graphic>
          <a:graphicData uri="http://schemas.openxmlformats.org/drawingml/2006/table">
            <a:tbl>
              <a:tblPr/>
              <a:tblGrid>
                <a:gridCol w="1939925"/>
                <a:gridCol w="1330325"/>
                <a:gridCol w="1524000"/>
                <a:gridCol w="1676400"/>
                <a:gridCol w="1844675"/>
              </a:tblGrid>
              <a:tr h="708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</a:rPr>
                        <a:t>      Challenge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</a:rPr>
                        <a:t>Structure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solidFill>
                      <a:srgbClr val="0B51A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</a:rPr>
                        <a:t>Control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51A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</a:rPr>
                        <a:t>Change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51A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</a:rPr>
                        <a:t>Knowledge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51A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</a:rPr>
                        <a:t>Globalisation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51A1"/>
                    </a:solidFill>
                  </a:tcPr>
                </a:tc>
              </a:tr>
              <a:tr h="550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</a:rPr>
                        <a:t>Functional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51A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***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**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</a:rPr>
                        <a:t>Multidivisional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51A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**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**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**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</a:rPr>
                        <a:t>Holding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51A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***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**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</a:rPr>
                        <a:t>Matrix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51A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***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***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***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</a:rPr>
                        <a:t>Transnational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51A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**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***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***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***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</a:rPr>
                        <a:t>Team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51A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**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***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</a:rPr>
                        <a:t>Project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51A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**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***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**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**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709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631951" y="504825"/>
            <a:ext cx="8856663" cy="647700"/>
          </a:xfrm>
        </p:spPr>
        <p:txBody>
          <a:bodyPr/>
          <a:lstStyle/>
          <a:p>
            <a:r>
              <a:rPr lang="en-GB" sz="3200">
                <a:solidFill>
                  <a:srgbClr val="0B51A1"/>
                </a:solidFill>
              </a:rPr>
              <a:t> 9 Design Tests for Organisation Structure (1)</a:t>
            </a:r>
          </a:p>
        </p:txBody>
      </p:sp>
      <p:sp>
        <p:nvSpPr>
          <p:cNvPr id="444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1" y="1169988"/>
            <a:ext cx="8569325" cy="5688012"/>
          </a:xfrm>
        </p:spPr>
        <p:txBody>
          <a:bodyPr/>
          <a:lstStyle/>
          <a:p>
            <a:pPr marL="609600" indent="-609600">
              <a:buNone/>
            </a:pPr>
            <a:r>
              <a:rPr lang="en-GB" b="1"/>
              <a:t>Fit with key objectives and constraints</a:t>
            </a:r>
          </a:p>
          <a:p>
            <a:pPr marL="609600" indent="-609600">
              <a:buNone/>
            </a:pPr>
            <a:endParaRPr lang="en-GB" b="1"/>
          </a:p>
          <a:p>
            <a:pPr marL="990600" lvl="1" indent="-533400">
              <a:buFontTx/>
              <a:buAutoNum type="arabicPeriod"/>
            </a:pPr>
            <a:r>
              <a:rPr lang="en-GB"/>
              <a:t>Market advantage test</a:t>
            </a:r>
          </a:p>
          <a:p>
            <a:pPr marL="1371600" lvl="2" indent="-457200"/>
            <a:r>
              <a:rPr lang="en-GB"/>
              <a:t>Structure follows strategy</a:t>
            </a:r>
          </a:p>
          <a:p>
            <a:pPr marL="990600" lvl="1" indent="-533400">
              <a:buFontTx/>
              <a:buAutoNum type="arabicPeriod"/>
            </a:pPr>
            <a:r>
              <a:rPr lang="en-GB"/>
              <a:t>Parenting advantage test</a:t>
            </a:r>
          </a:p>
          <a:p>
            <a:pPr marL="1371600" lvl="2" indent="-457200"/>
            <a:r>
              <a:rPr lang="en-GB"/>
              <a:t>Fit with parenting role of corporate unit</a:t>
            </a:r>
          </a:p>
          <a:p>
            <a:pPr marL="990600" lvl="1" indent="-533400">
              <a:buFontTx/>
              <a:buAutoNum type="arabicPeriod"/>
            </a:pPr>
            <a:r>
              <a:rPr lang="en-GB"/>
              <a:t>People test</a:t>
            </a:r>
          </a:p>
          <a:p>
            <a:pPr marL="1371600" lvl="2" indent="-457200"/>
            <a:r>
              <a:rPr lang="en-GB"/>
              <a:t>Fit people available</a:t>
            </a:r>
          </a:p>
          <a:p>
            <a:pPr marL="990600" lvl="1" indent="-533400">
              <a:buFontTx/>
              <a:buAutoNum type="arabicPeriod"/>
            </a:pPr>
            <a:r>
              <a:rPr lang="en-GB"/>
              <a:t>Feasibility test</a:t>
            </a:r>
          </a:p>
          <a:p>
            <a:pPr marL="1371600" lvl="2" indent="-457200"/>
            <a:r>
              <a:rPr lang="en-GB"/>
              <a:t>Fit legal, stakeholder, union constraints</a:t>
            </a:r>
          </a:p>
        </p:txBody>
      </p:sp>
      <p:sp>
        <p:nvSpPr>
          <p:cNvPr id="444420" name="Text Box 4"/>
          <p:cNvSpPr txBox="1">
            <a:spLocks noChangeArrowheads="1"/>
          </p:cNvSpPr>
          <p:nvPr/>
        </p:nvSpPr>
        <p:spPr bwMode="auto">
          <a:xfrm>
            <a:off x="7108825" y="5991226"/>
            <a:ext cx="3314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2000"/>
              <a:t>Goold and Campbell 2002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639A-282B-4C96-BE2D-3543ADB9309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984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4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4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4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4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4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4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4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4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4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4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4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4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44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44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44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44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44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44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4419" grpId="0" build="p" bldLvl="3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03389" y="465138"/>
            <a:ext cx="8785225" cy="647700"/>
          </a:xfrm>
        </p:spPr>
        <p:txBody>
          <a:bodyPr/>
          <a:lstStyle/>
          <a:p>
            <a:r>
              <a:rPr lang="en-GB" sz="3200">
                <a:solidFill>
                  <a:srgbClr val="0B51A1"/>
                </a:solidFill>
              </a:rPr>
              <a:t>9 Design Tests for Organisation Structure (2)</a:t>
            </a:r>
          </a:p>
        </p:txBody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1" y="1169988"/>
            <a:ext cx="8640763" cy="5688012"/>
          </a:xfrm>
        </p:spPr>
        <p:txBody>
          <a:bodyPr/>
          <a:lstStyle/>
          <a:p>
            <a:pPr marL="609600" indent="-609600">
              <a:lnSpc>
                <a:spcPct val="70000"/>
              </a:lnSpc>
              <a:buNone/>
            </a:pPr>
            <a:r>
              <a:rPr lang="en-GB" b="1"/>
              <a:t>General design principles</a:t>
            </a:r>
          </a:p>
          <a:p>
            <a:pPr marL="609600" indent="-609600">
              <a:lnSpc>
                <a:spcPct val="70000"/>
              </a:lnSpc>
              <a:buNone/>
            </a:pPr>
            <a:endParaRPr lang="en-GB" b="1"/>
          </a:p>
          <a:p>
            <a:pPr marL="990600" lvl="1" indent="-533400">
              <a:lnSpc>
                <a:spcPct val="80000"/>
              </a:lnSpc>
              <a:buFontTx/>
              <a:buAutoNum type="arabicPeriod" startAt="5"/>
            </a:pPr>
            <a:r>
              <a:rPr lang="en-GB"/>
              <a:t>Specialised cultures test</a:t>
            </a:r>
          </a:p>
          <a:p>
            <a:pPr marL="1371600" lvl="2" indent="-457200">
              <a:lnSpc>
                <a:spcPct val="80000"/>
              </a:lnSpc>
            </a:pPr>
            <a:r>
              <a:rPr lang="en-GB"/>
              <a:t>Value of close collaboration of specialists</a:t>
            </a:r>
          </a:p>
          <a:p>
            <a:pPr marL="990600" lvl="1" indent="-533400">
              <a:lnSpc>
                <a:spcPct val="80000"/>
              </a:lnSpc>
              <a:buFontTx/>
              <a:buAutoNum type="arabicPeriod" startAt="5"/>
            </a:pPr>
            <a:r>
              <a:rPr lang="en-GB"/>
              <a:t>Difficult links test</a:t>
            </a:r>
          </a:p>
          <a:p>
            <a:pPr marL="1371600" lvl="2" indent="-457200">
              <a:lnSpc>
                <a:spcPct val="80000"/>
              </a:lnSpc>
            </a:pPr>
            <a:r>
              <a:rPr lang="en-GB"/>
              <a:t>Links which may strain the organisation</a:t>
            </a:r>
          </a:p>
          <a:p>
            <a:pPr marL="990600" lvl="1" indent="-533400">
              <a:lnSpc>
                <a:spcPct val="80000"/>
              </a:lnSpc>
              <a:buFontTx/>
              <a:buAutoNum type="arabicPeriod" startAt="5"/>
            </a:pPr>
            <a:r>
              <a:rPr lang="en-GB"/>
              <a:t>Redundant hierarchy test</a:t>
            </a:r>
          </a:p>
          <a:p>
            <a:pPr marL="1371600" lvl="2" indent="-457200">
              <a:lnSpc>
                <a:spcPct val="80000"/>
              </a:lnSpc>
            </a:pPr>
            <a:r>
              <a:rPr lang="en-GB"/>
              <a:t>Too many management layers – blockages/ expense</a:t>
            </a:r>
          </a:p>
          <a:p>
            <a:pPr marL="990600" lvl="1" indent="-533400">
              <a:lnSpc>
                <a:spcPct val="80000"/>
              </a:lnSpc>
              <a:buFontTx/>
              <a:buAutoNum type="arabicPeriod" startAt="5"/>
            </a:pPr>
            <a:r>
              <a:rPr lang="en-GB"/>
              <a:t>Accountability test</a:t>
            </a:r>
          </a:p>
          <a:p>
            <a:pPr marL="1371600" lvl="2" indent="-457200">
              <a:lnSpc>
                <a:spcPct val="80000"/>
              </a:lnSpc>
            </a:pPr>
            <a:r>
              <a:rPr lang="en-GB"/>
              <a:t>Clear lines of accountability – control</a:t>
            </a:r>
          </a:p>
          <a:p>
            <a:pPr marL="990600" lvl="1" indent="-533400">
              <a:lnSpc>
                <a:spcPct val="80000"/>
              </a:lnSpc>
              <a:buFontTx/>
              <a:buAutoNum type="arabicPeriod" startAt="9"/>
            </a:pPr>
            <a:r>
              <a:rPr lang="en-GB"/>
              <a:t>Flexibility test</a:t>
            </a:r>
          </a:p>
          <a:p>
            <a:pPr marL="1371600" lvl="2" indent="-457200">
              <a:lnSpc>
                <a:spcPct val="80000"/>
              </a:lnSpc>
            </a:pPr>
            <a:r>
              <a:rPr lang="en-GB"/>
              <a:t>To what extent design allows for future change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639A-282B-4C96-BE2D-3543ADB9309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743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5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5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5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5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5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5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5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5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5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5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5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5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45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45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45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45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45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45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45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45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454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454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5443" grpId="0" build="p" bldLvl="3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481013"/>
            <a:ext cx="8229600" cy="647700"/>
          </a:xfrm>
        </p:spPr>
        <p:txBody>
          <a:bodyPr>
            <a:normAutofit fontScale="90000"/>
          </a:bodyPr>
          <a:lstStyle/>
          <a:p>
            <a:r>
              <a:rPr lang="en-GB">
                <a:solidFill>
                  <a:srgbClr val="0B51A1"/>
                </a:solidFill>
              </a:rPr>
              <a:t>Types of Control Processes</a:t>
            </a:r>
          </a:p>
        </p:txBody>
      </p:sp>
      <p:pic>
        <p:nvPicPr>
          <p:cNvPr id="446469" name="Picture 5" descr="G:\books\Pe_uk\Powerpoint-Sample job\JOHNSON\Final\200 dpi 200 color-ch02 -ch11\C08NF07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1" y="1703389"/>
            <a:ext cx="8126413" cy="345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6470" name="Rectangle 6"/>
          <p:cNvSpPr>
            <a:spLocks noChangeArrowheads="1"/>
          </p:cNvSpPr>
          <p:nvPr/>
        </p:nvSpPr>
        <p:spPr bwMode="auto">
          <a:xfrm>
            <a:off x="1860551" y="6313488"/>
            <a:ext cx="1292225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/>
          <a:lstStyle/>
          <a:p>
            <a:pPr algn="ctr"/>
            <a:r>
              <a:rPr lang="en-US" sz="1600">
                <a:solidFill>
                  <a:srgbClr val="0B51A1"/>
                </a:solidFill>
              </a:rPr>
              <a:t>Exhibit 8.7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639A-282B-4C96-BE2D-3543ADB9309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8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063750" y="466725"/>
            <a:ext cx="8229600" cy="647700"/>
          </a:xfrm>
        </p:spPr>
        <p:txBody>
          <a:bodyPr>
            <a:normAutofit fontScale="90000"/>
          </a:bodyPr>
          <a:lstStyle/>
          <a:p>
            <a:r>
              <a:rPr lang="en-GB">
                <a:solidFill>
                  <a:srgbClr val="0B51A1"/>
                </a:solidFill>
              </a:rPr>
              <a:t>Control Processes (1)</a:t>
            </a:r>
          </a:p>
        </p:txBody>
      </p:sp>
      <p:sp>
        <p:nvSpPr>
          <p:cNvPr id="44851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847851" y="1474788"/>
            <a:ext cx="8569325" cy="56880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/>
              <a:t>Direct supervision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GB"/>
          </a:p>
          <a:p>
            <a:pPr lvl="1">
              <a:lnSpc>
                <a:spcPct val="80000"/>
              </a:lnSpc>
            </a:pPr>
            <a:r>
              <a:rPr lang="en-GB"/>
              <a:t>Direct control of strategic decisions</a:t>
            </a:r>
          </a:p>
          <a:p>
            <a:pPr lvl="1">
              <a:lnSpc>
                <a:spcPct val="80000"/>
              </a:lnSpc>
            </a:pPr>
            <a:r>
              <a:rPr lang="en-GB"/>
              <a:t>Often small/family businesses</a:t>
            </a:r>
          </a:p>
          <a:p>
            <a:pPr lvl="1">
              <a:lnSpc>
                <a:spcPct val="80000"/>
              </a:lnSpc>
            </a:pPr>
            <a:r>
              <a:rPr lang="en-GB"/>
              <a:t>Need thorough understanding of business</a:t>
            </a:r>
          </a:p>
          <a:p>
            <a:pPr lvl="1">
              <a:lnSpc>
                <a:spcPct val="80000"/>
              </a:lnSpc>
            </a:pPr>
            <a:r>
              <a:rPr lang="en-GB"/>
              <a:t>Can be effective in crisis</a:t>
            </a:r>
          </a:p>
          <a:p>
            <a:pPr>
              <a:lnSpc>
                <a:spcPct val="80000"/>
              </a:lnSpc>
            </a:pPr>
            <a:endParaRPr lang="en-GB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639A-282B-4C96-BE2D-3543ADB9309D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558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8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8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8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8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8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8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8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8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8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8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8515" grpId="0" build="p" bldLvl="3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466725"/>
            <a:ext cx="8229600" cy="647700"/>
          </a:xfrm>
        </p:spPr>
        <p:txBody>
          <a:bodyPr>
            <a:normAutofit fontScale="90000"/>
          </a:bodyPr>
          <a:lstStyle/>
          <a:p>
            <a:r>
              <a:rPr lang="en-GB">
                <a:solidFill>
                  <a:srgbClr val="0B51A1"/>
                </a:solidFill>
              </a:rPr>
              <a:t>Control Processes (2)</a:t>
            </a:r>
          </a:p>
        </p:txBody>
      </p:sp>
      <p:sp>
        <p:nvSpPr>
          <p:cNvPr id="483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1" y="1474788"/>
            <a:ext cx="8569325" cy="56880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/>
              <a:t>Planning processes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GB"/>
          </a:p>
          <a:p>
            <a:pPr lvl="1">
              <a:lnSpc>
                <a:spcPct val="80000"/>
              </a:lnSpc>
            </a:pPr>
            <a:r>
              <a:rPr lang="en-GB"/>
              <a:t>Administrative control</a:t>
            </a:r>
          </a:p>
          <a:p>
            <a:pPr lvl="1">
              <a:lnSpc>
                <a:spcPct val="90000"/>
              </a:lnSpc>
            </a:pPr>
            <a:r>
              <a:rPr lang="en-GB"/>
              <a:t>Planning and control of resource allocation and monitoring resource utilisation</a:t>
            </a:r>
          </a:p>
          <a:p>
            <a:pPr lvl="1">
              <a:lnSpc>
                <a:spcPct val="80000"/>
              </a:lnSpc>
            </a:pPr>
            <a:r>
              <a:rPr lang="en-GB"/>
              <a:t>Budgeting</a:t>
            </a:r>
          </a:p>
          <a:p>
            <a:pPr lvl="1">
              <a:lnSpc>
                <a:spcPct val="80000"/>
              </a:lnSpc>
            </a:pPr>
            <a:r>
              <a:rPr lang="en-GB"/>
              <a:t>Support strategy via</a:t>
            </a:r>
          </a:p>
          <a:p>
            <a:pPr lvl="2">
              <a:lnSpc>
                <a:spcPct val="80000"/>
              </a:lnSpc>
            </a:pPr>
            <a:r>
              <a:rPr lang="en-GB"/>
              <a:t>Standardisation of work processes (e.g. ISO 9000)</a:t>
            </a:r>
          </a:p>
          <a:p>
            <a:pPr lvl="2">
              <a:lnSpc>
                <a:spcPct val="80000"/>
              </a:lnSpc>
            </a:pPr>
            <a:r>
              <a:rPr lang="en-GB"/>
              <a:t>Enterprise resource planning (ERP) systems</a:t>
            </a:r>
          </a:p>
          <a:p>
            <a:pPr lvl="2">
              <a:lnSpc>
                <a:spcPct val="80000"/>
              </a:lnSpc>
            </a:pPr>
            <a:r>
              <a:rPr lang="en-GB"/>
              <a:t>Formulae (e.g. public service budgets per capita)</a:t>
            </a:r>
          </a:p>
          <a:p>
            <a:pPr lvl="2"/>
            <a:endParaRPr lang="en-GB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639A-282B-4C96-BE2D-3543ADB9309D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625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3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3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3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3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3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3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3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3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3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3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83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83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83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83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83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83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3331" grpId="0" build="p" bldLvl="3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493713"/>
            <a:ext cx="8229600" cy="647700"/>
          </a:xfrm>
        </p:spPr>
        <p:txBody>
          <a:bodyPr>
            <a:normAutofit fontScale="90000"/>
          </a:bodyPr>
          <a:lstStyle/>
          <a:p>
            <a:r>
              <a:rPr lang="en-GB">
                <a:solidFill>
                  <a:srgbClr val="0B51A1"/>
                </a:solidFill>
              </a:rPr>
              <a:t>‘Bottom-up’ Business Planning</a:t>
            </a:r>
          </a:p>
        </p:txBody>
      </p:sp>
      <p:pic>
        <p:nvPicPr>
          <p:cNvPr id="447495" name="Picture 7" descr="G:\books\Pe_uk\Powerpoint\JOHNSON\Final\Gif-New 200 d &amp; 200 Co with White Bak\C08NF08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114425"/>
            <a:ext cx="3829050" cy="5264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639A-282B-4C96-BE2D-3543ADB9309D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03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992313" y="387350"/>
            <a:ext cx="8424862" cy="850900"/>
          </a:xfrm>
          <a:noFill/>
          <a:ln/>
        </p:spPr>
        <p:txBody>
          <a:bodyPr/>
          <a:lstStyle/>
          <a:p>
            <a:r>
              <a:rPr lang="en-GB" sz="3200">
                <a:solidFill>
                  <a:srgbClr val="0B51A1"/>
                </a:solidFill>
              </a:rPr>
              <a:t>Organising for Success – Outline (2)</a:t>
            </a:r>
          </a:p>
        </p:txBody>
      </p:sp>
      <p:sp>
        <p:nvSpPr>
          <p:cNvPr id="47513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847851" y="1252538"/>
            <a:ext cx="8640763" cy="5376862"/>
          </a:xfrm>
          <a:noFill/>
          <a:ln/>
        </p:spPr>
        <p:txBody>
          <a:bodyPr/>
          <a:lstStyle/>
          <a:p>
            <a:r>
              <a:rPr lang="en-GB"/>
              <a:t>Management of internal and external relationships</a:t>
            </a:r>
          </a:p>
          <a:p>
            <a:pPr lvl="1"/>
            <a:r>
              <a:rPr lang="en-GB"/>
              <a:t>Help or hinder success</a:t>
            </a:r>
          </a:p>
          <a:p>
            <a:pPr lvl="1">
              <a:buFontTx/>
              <a:buNone/>
            </a:pPr>
            <a:endParaRPr lang="en-GB"/>
          </a:p>
          <a:p>
            <a:r>
              <a:rPr lang="en-GB"/>
              <a:t>Three reinforcing strands for organising configurations</a:t>
            </a:r>
          </a:p>
          <a:p>
            <a:pPr lvl="1"/>
            <a:r>
              <a:rPr lang="en-GB"/>
              <a:t>Structure, processes and relationships</a:t>
            </a:r>
          </a:p>
          <a:p>
            <a:pPr lvl="1">
              <a:buFontTx/>
              <a:buNone/>
            </a:pPr>
            <a:endParaRPr lang="en-GB"/>
          </a:p>
          <a:p>
            <a:r>
              <a:rPr lang="en-GB"/>
              <a:t>Implications of configurations for organisational performance and change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639A-282B-4C96-BE2D-3543ADB9309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028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5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5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5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5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5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5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5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5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75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75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5139" grpId="0" build="p" bldLvl="2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466725"/>
            <a:ext cx="8229600" cy="647700"/>
          </a:xfrm>
        </p:spPr>
        <p:txBody>
          <a:bodyPr>
            <a:normAutofit fontScale="90000"/>
          </a:bodyPr>
          <a:lstStyle/>
          <a:p>
            <a:r>
              <a:rPr lang="en-GB">
                <a:solidFill>
                  <a:srgbClr val="0B51A1"/>
                </a:solidFill>
              </a:rPr>
              <a:t>Control Processes (3)</a:t>
            </a:r>
          </a:p>
        </p:txBody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1" y="1246188"/>
            <a:ext cx="8569325" cy="5688012"/>
          </a:xfrm>
        </p:spPr>
        <p:txBody>
          <a:bodyPr/>
          <a:lstStyle/>
          <a:p>
            <a:r>
              <a:rPr lang="en-GB"/>
              <a:t>Self-control</a:t>
            </a:r>
          </a:p>
          <a:p>
            <a:pPr lvl="1"/>
            <a:r>
              <a:rPr lang="en-GB"/>
              <a:t>Integration of knowledge and coordination of activities by direct interaction of individuals without supervision</a:t>
            </a:r>
          </a:p>
          <a:p>
            <a:pPr lvl="1"/>
            <a:r>
              <a:rPr lang="en-GB"/>
              <a:t>Managers shape the context</a:t>
            </a:r>
          </a:p>
          <a:p>
            <a:pPr lvl="2"/>
            <a:r>
              <a:rPr lang="en-GB"/>
              <a:t>Provide the channels of interaction (e.g. IT)</a:t>
            </a:r>
          </a:p>
          <a:p>
            <a:pPr lvl="2"/>
            <a:r>
              <a:rPr lang="en-GB"/>
              <a:t>Support with resources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639A-282B-4C96-BE2D-3543ADB9309D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355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8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8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8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28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28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28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8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28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28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28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8035" grpId="0" build="p" bldLvl="3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466725"/>
            <a:ext cx="8229600" cy="647700"/>
          </a:xfrm>
        </p:spPr>
        <p:txBody>
          <a:bodyPr>
            <a:normAutofit fontScale="90000"/>
          </a:bodyPr>
          <a:lstStyle/>
          <a:p>
            <a:r>
              <a:rPr lang="en-GB">
                <a:solidFill>
                  <a:srgbClr val="0B51A1"/>
                </a:solidFill>
              </a:rPr>
              <a:t>Control Processes (4)</a:t>
            </a:r>
          </a:p>
        </p:txBody>
      </p:sp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1" y="1203326"/>
            <a:ext cx="8569325" cy="5688013"/>
          </a:xfrm>
        </p:spPr>
        <p:txBody>
          <a:bodyPr/>
          <a:lstStyle/>
          <a:p>
            <a:r>
              <a:rPr lang="en-GB"/>
              <a:t>Personal Motivation</a:t>
            </a:r>
          </a:p>
          <a:p>
            <a:pPr lvl="1"/>
            <a:r>
              <a:rPr lang="en-GB"/>
              <a:t>Influenced by leadership style</a:t>
            </a:r>
          </a:p>
          <a:p>
            <a:pPr lvl="2">
              <a:buFontTx/>
              <a:buNone/>
            </a:pPr>
            <a:endParaRPr lang="en-GB"/>
          </a:p>
          <a:p>
            <a:pPr lvl="1"/>
            <a:r>
              <a:rPr lang="en-GB"/>
              <a:t>Importance of credibility</a:t>
            </a:r>
          </a:p>
          <a:p>
            <a:pPr lvl="2"/>
            <a:r>
              <a:rPr lang="en-GB"/>
              <a:t>Professional role model (Grinding)</a:t>
            </a:r>
          </a:p>
          <a:p>
            <a:pPr lvl="2"/>
            <a:r>
              <a:rPr lang="en-GB"/>
              <a:t>Supporting individuals (Minding)</a:t>
            </a:r>
          </a:p>
          <a:p>
            <a:pPr lvl="2"/>
            <a:r>
              <a:rPr lang="en-GB"/>
              <a:t>Securing resources (Finding)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639A-282B-4C96-BE2D-3543ADB9309D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964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4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4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4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4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4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4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4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4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84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84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4355" grpId="0" build="p" bldLvl="3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482600"/>
            <a:ext cx="8229600" cy="647700"/>
          </a:xfrm>
        </p:spPr>
        <p:txBody>
          <a:bodyPr>
            <a:normAutofit fontScale="90000"/>
          </a:bodyPr>
          <a:lstStyle/>
          <a:p>
            <a:r>
              <a:rPr lang="en-GB">
                <a:solidFill>
                  <a:srgbClr val="0B51A1"/>
                </a:solidFill>
              </a:rPr>
              <a:t>Control Processes (5)</a:t>
            </a:r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1" y="1600201"/>
            <a:ext cx="8569325" cy="5688013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GB"/>
              <a:t>Cultural processes</a:t>
            </a:r>
          </a:p>
          <a:p>
            <a:pPr lvl="1">
              <a:lnSpc>
                <a:spcPct val="70000"/>
              </a:lnSpc>
              <a:buFontTx/>
              <a:buNone/>
            </a:pPr>
            <a:endParaRPr lang="en-GB"/>
          </a:p>
          <a:p>
            <a:pPr lvl="1">
              <a:lnSpc>
                <a:spcPct val="70000"/>
              </a:lnSpc>
            </a:pPr>
            <a:r>
              <a:rPr lang="en-GB"/>
              <a:t>Organisational culture and standardisation of norms</a:t>
            </a:r>
          </a:p>
          <a:p>
            <a:pPr lvl="2">
              <a:lnSpc>
                <a:spcPct val="70000"/>
              </a:lnSpc>
              <a:buFontTx/>
              <a:buNone/>
            </a:pPr>
            <a:endParaRPr lang="en-GB"/>
          </a:p>
          <a:p>
            <a:pPr lvl="1">
              <a:lnSpc>
                <a:spcPct val="70000"/>
              </a:lnSpc>
            </a:pPr>
            <a:r>
              <a:rPr lang="en-GB"/>
              <a:t>Foster innovation in complex/dynamic environments</a:t>
            </a:r>
          </a:p>
          <a:p>
            <a:pPr lvl="2">
              <a:lnSpc>
                <a:spcPct val="70000"/>
              </a:lnSpc>
              <a:buFontTx/>
              <a:buNone/>
            </a:pPr>
            <a:endParaRPr lang="en-GB"/>
          </a:p>
          <a:p>
            <a:pPr lvl="1">
              <a:lnSpc>
                <a:spcPct val="70000"/>
              </a:lnSpc>
            </a:pPr>
            <a:r>
              <a:rPr lang="en-GB"/>
              <a:t>Collaborative culture – communities of practice</a:t>
            </a:r>
          </a:p>
          <a:p>
            <a:pPr lvl="2">
              <a:lnSpc>
                <a:spcPct val="70000"/>
              </a:lnSpc>
              <a:buFontTx/>
              <a:buNone/>
            </a:pPr>
            <a:endParaRPr lang="en-GB"/>
          </a:p>
          <a:p>
            <a:pPr lvl="1">
              <a:lnSpc>
                <a:spcPct val="70000"/>
              </a:lnSpc>
            </a:pPr>
            <a:r>
              <a:rPr lang="en-GB"/>
              <a:t>Danger of core rigidities</a:t>
            </a:r>
          </a:p>
          <a:p>
            <a:pPr lvl="2">
              <a:lnSpc>
                <a:spcPct val="70000"/>
              </a:lnSpc>
              <a:buFontTx/>
              <a:buNone/>
            </a:pPr>
            <a:r>
              <a:rPr lang="en-GB"/>
              <a:t> </a:t>
            </a:r>
          </a:p>
          <a:p>
            <a:pPr lvl="1">
              <a:lnSpc>
                <a:spcPct val="70000"/>
              </a:lnSpc>
            </a:pPr>
            <a:r>
              <a:rPr lang="en-GB"/>
              <a:t>Training and development</a:t>
            </a:r>
          </a:p>
          <a:p>
            <a:pPr>
              <a:lnSpc>
                <a:spcPct val="70000"/>
              </a:lnSpc>
            </a:pPr>
            <a:endParaRPr lang="en-GB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639A-282B-4C96-BE2D-3543ADB9309D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388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9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9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9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9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9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9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9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9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9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9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49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49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495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495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9539" grpId="0" build="p" bldLvl="2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482600"/>
            <a:ext cx="8229600" cy="647700"/>
          </a:xfrm>
        </p:spPr>
        <p:txBody>
          <a:bodyPr>
            <a:normAutofit fontScale="90000"/>
          </a:bodyPr>
          <a:lstStyle/>
          <a:p>
            <a:r>
              <a:rPr lang="en-GB">
                <a:solidFill>
                  <a:srgbClr val="0B51A1"/>
                </a:solidFill>
              </a:rPr>
              <a:t>Control Processes (6)</a:t>
            </a:r>
          </a:p>
        </p:txBody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1" y="1366838"/>
            <a:ext cx="8569325" cy="5688012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GB"/>
              <a:t>Performance targeting processes</a:t>
            </a:r>
          </a:p>
          <a:p>
            <a:pPr lvl="2">
              <a:lnSpc>
                <a:spcPct val="70000"/>
              </a:lnSpc>
              <a:buFontTx/>
              <a:buNone/>
            </a:pPr>
            <a:endParaRPr lang="en-GB"/>
          </a:p>
          <a:p>
            <a:pPr lvl="1">
              <a:lnSpc>
                <a:spcPct val="90000"/>
              </a:lnSpc>
            </a:pPr>
            <a:r>
              <a:rPr lang="en-GB"/>
              <a:t>Focus on outputs of an organisation, e.g. quality, revenues or profit</a:t>
            </a:r>
          </a:p>
          <a:p>
            <a:pPr lvl="2">
              <a:lnSpc>
                <a:spcPct val="90000"/>
              </a:lnSpc>
              <a:buFontTx/>
              <a:buNone/>
            </a:pPr>
            <a:endParaRPr lang="en-GB"/>
          </a:p>
          <a:p>
            <a:pPr lvl="1">
              <a:lnSpc>
                <a:spcPct val="70000"/>
              </a:lnSpc>
            </a:pPr>
            <a:r>
              <a:rPr lang="en-GB"/>
              <a:t>Public service move to measuring outcomes</a:t>
            </a:r>
          </a:p>
          <a:p>
            <a:pPr lvl="2">
              <a:lnSpc>
                <a:spcPct val="70000"/>
              </a:lnSpc>
              <a:buFontTx/>
              <a:buNone/>
            </a:pPr>
            <a:endParaRPr lang="en-GB"/>
          </a:p>
          <a:p>
            <a:pPr lvl="1">
              <a:lnSpc>
                <a:spcPct val="70000"/>
              </a:lnSpc>
            </a:pPr>
            <a:r>
              <a:rPr lang="en-GB"/>
              <a:t>Balanced scorecards</a:t>
            </a:r>
          </a:p>
          <a:p>
            <a:pPr lvl="2">
              <a:lnSpc>
                <a:spcPct val="80000"/>
              </a:lnSpc>
            </a:pPr>
            <a:r>
              <a:rPr lang="en-GB"/>
              <a:t>Combine qualitative and quantitative measures</a:t>
            </a:r>
          </a:p>
          <a:p>
            <a:pPr lvl="2">
              <a:lnSpc>
                <a:spcPct val="80000"/>
              </a:lnSpc>
            </a:pPr>
            <a:r>
              <a:rPr lang="en-GB"/>
              <a:t>Acknowledge expectations of different stakeholders</a:t>
            </a:r>
          </a:p>
          <a:p>
            <a:pPr lvl="2">
              <a:lnSpc>
                <a:spcPct val="80000"/>
              </a:lnSpc>
            </a:pPr>
            <a:r>
              <a:rPr lang="en-GB"/>
              <a:t>Relate assessment of performance to choice of strategy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639A-282B-4C96-BE2D-3543ADB9309D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266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5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5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5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5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85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85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85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85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5379" grpId="0" build="p" bldLvl="3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482600"/>
            <a:ext cx="8229600" cy="647700"/>
          </a:xfrm>
        </p:spPr>
        <p:txBody>
          <a:bodyPr/>
          <a:lstStyle/>
          <a:p>
            <a:r>
              <a:rPr lang="en-GB" sz="3200">
                <a:solidFill>
                  <a:srgbClr val="0B51A1"/>
                </a:solidFill>
              </a:rPr>
              <a:t>The Balanced Scorecard – An Example</a:t>
            </a:r>
          </a:p>
        </p:txBody>
      </p:sp>
      <p:pic>
        <p:nvPicPr>
          <p:cNvPr id="452616" name="Picture 8" descr="G:\books\Pe_uk\Powerpoint\JOHNSON\Final\Gif-New 200 d &amp; 200 Co with White Bak\C08NF09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133476"/>
            <a:ext cx="8388350" cy="5230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639A-282B-4C96-BE2D-3543ADB9309D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85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449263"/>
            <a:ext cx="8229600" cy="647700"/>
          </a:xfrm>
        </p:spPr>
        <p:txBody>
          <a:bodyPr>
            <a:normAutofit fontScale="90000"/>
          </a:bodyPr>
          <a:lstStyle/>
          <a:p>
            <a:r>
              <a:rPr lang="en-GB">
                <a:solidFill>
                  <a:srgbClr val="0B51A1"/>
                </a:solidFill>
              </a:rPr>
              <a:t>Control Processes (7)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1" y="1322388"/>
            <a:ext cx="8569325" cy="5688012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GB"/>
              <a:t>Market processes</a:t>
            </a:r>
          </a:p>
          <a:p>
            <a:pPr lvl="1"/>
            <a:r>
              <a:rPr lang="en-GB"/>
              <a:t>Use of internal markets for control</a:t>
            </a:r>
          </a:p>
          <a:p>
            <a:pPr lvl="1"/>
            <a:r>
              <a:rPr lang="en-GB"/>
              <a:t>Formalised system of contracting for resources/inputs within the organisation</a:t>
            </a:r>
          </a:p>
          <a:p>
            <a:pPr lvl="1"/>
            <a:r>
              <a:rPr lang="en-GB"/>
              <a:t>Internal market</a:t>
            </a:r>
          </a:p>
          <a:p>
            <a:pPr lvl="2"/>
            <a:r>
              <a:rPr lang="en-GB"/>
              <a:t>Competitive bidding</a:t>
            </a:r>
          </a:p>
          <a:p>
            <a:pPr lvl="2"/>
            <a:r>
              <a:rPr lang="en-GB"/>
              <a:t>Transfer pricing</a:t>
            </a:r>
          </a:p>
          <a:p>
            <a:pPr lvl="2"/>
            <a:r>
              <a:rPr lang="en-GB"/>
              <a:t>Service-level agreements</a:t>
            </a:r>
            <a:endParaRPr lang="en-GB">
              <a:solidFill>
                <a:srgbClr val="0B51A1"/>
              </a:solidFill>
            </a:endParaRPr>
          </a:p>
          <a:p>
            <a:pPr>
              <a:lnSpc>
                <a:spcPct val="70000"/>
              </a:lnSpc>
            </a:pPr>
            <a:r>
              <a:rPr lang="en-GB"/>
              <a:t>Market processes</a:t>
            </a:r>
          </a:p>
          <a:p>
            <a:pPr lvl="1">
              <a:lnSpc>
                <a:spcPct val="70000"/>
              </a:lnSpc>
            </a:pPr>
            <a:r>
              <a:rPr lang="en-GB"/>
              <a:t>Disadvantages</a:t>
            </a:r>
          </a:p>
          <a:p>
            <a:pPr lvl="2"/>
            <a:r>
              <a:rPr lang="en-GB"/>
              <a:t>Time spent on bargaining</a:t>
            </a:r>
          </a:p>
          <a:p>
            <a:pPr lvl="2"/>
            <a:r>
              <a:rPr lang="en-GB"/>
              <a:t>Creation of bureaucracy</a:t>
            </a:r>
          </a:p>
          <a:p>
            <a:pPr lvl="2"/>
            <a:r>
              <a:rPr lang="en-GB"/>
              <a:t>Dysfunctional competition, destroying collaborative culture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639A-282B-4C96-BE2D-3543ADB9309D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163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0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0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0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0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0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50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50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50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50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50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50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50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50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50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50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505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505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505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505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63" grpId="0" build="p" bldLvl="3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482600"/>
            <a:ext cx="8229600" cy="647700"/>
          </a:xfrm>
        </p:spPr>
        <p:txBody>
          <a:bodyPr>
            <a:normAutofit fontScale="90000"/>
          </a:bodyPr>
          <a:lstStyle/>
          <a:p>
            <a:r>
              <a:rPr lang="en-GB">
                <a:solidFill>
                  <a:srgbClr val="0B51A1"/>
                </a:solidFill>
              </a:rPr>
              <a:t>Relating Internally and Externally</a:t>
            </a:r>
          </a:p>
        </p:txBody>
      </p:sp>
      <p:pic>
        <p:nvPicPr>
          <p:cNvPr id="451589" name="Picture 5" descr="G:\books\Pe_uk\Powerpoint-Sample job\JOHNSON\Final\200 dpi 200 color-ch02 -ch11\C08NF1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8700" y="1962150"/>
            <a:ext cx="7589838" cy="293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1590" name="Rectangle 6"/>
          <p:cNvSpPr>
            <a:spLocks noChangeArrowheads="1"/>
          </p:cNvSpPr>
          <p:nvPr/>
        </p:nvSpPr>
        <p:spPr bwMode="auto">
          <a:xfrm>
            <a:off x="1908176" y="6313488"/>
            <a:ext cx="1292225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/>
          <a:lstStyle/>
          <a:p>
            <a:pPr algn="ctr"/>
            <a:r>
              <a:rPr lang="en-US" sz="1600">
                <a:solidFill>
                  <a:srgbClr val="0B51A1"/>
                </a:solidFill>
              </a:rPr>
              <a:t>Exhibit 8.10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639A-282B-4C96-BE2D-3543ADB9309D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52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4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466725"/>
            <a:ext cx="8229600" cy="647700"/>
          </a:xfrm>
        </p:spPr>
        <p:txBody>
          <a:bodyPr>
            <a:normAutofit fontScale="90000"/>
          </a:bodyPr>
          <a:lstStyle/>
          <a:p>
            <a:r>
              <a:rPr lang="en-GB">
                <a:solidFill>
                  <a:srgbClr val="0B51A1"/>
                </a:solidFill>
              </a:rPr>
              <a:t>Relating Internally</a:t>
            </a:r>
          </a:p>
        </p:txBody>
      </p:sp>
      <p:sp>
        <p:nvSpPr>
          <p:cNvPr id="453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282701"/>
            <a:ext cx="8572500" cy="56880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Relating to the Centre</a:t>
            </a:r>
          </a:p>
          <a:p>
            <a:pPr lvl="1">
              <a:lnSpc>
                <a:spcPct val="90000"/>
              </a:lnSpc>
            </a:pPr>
            <a:r>
              <a:rPr lang="en-GB"/>
              <a:t>Devolution</a:t>
            </a:r>
          </a:p>
          <a:p>
            <a:pPr lvl="2">
              <a:lnSpc>
                <a:spcPct val="90000"/>
              </a:lnSpc>
            </a:pPr>
            <a:r>
              <a:rPr lang="en-GB"/>
              <a:t> delegation of decision making</a:t>
            </a:r>
          </a:p>
          <a:p>
            <a:pPr lvl="2">
              <a:lnSpc>
                <a:spcPct val="90000"/>
              </a:lnSpc>
            </a:pPr>
            <a:r>
              <a:rPr lang="en-GB"/>
              <a:t> appropriate for fast moving markets - decisions close to action</a:t>
            </a:r>
          </a:p>
          <a:p>
            <a:pPr lvl="1">
              <a:lnSpc>
                <a:spcPct val="90000"/>
              </a:lnSpc>
            </a:pPr>
            <a:r>
              <a:rPr lang="en-GB"/>
              <a:t>Centralisation vs. devolution</a:t>
            </a:r>
          </a:p>
          <a:p>
            <a:pPr>
              <a:lnSpc>
                <a:spcPct val="90000"/>
              </a:lnSpc>
            </a:pPr>
            <a:r>
              <a:rPr lang="en-GB"/>
              <a:t>Relating over strategy</a:t>
            </a:r>
          </a:p>
          <a:p>
            <a:pPr lvl="1">
              <a:lnSpc>
                <a:spcPct val="90000"/>
              </a:lnSpc>
            </a:pPr>
            <a:r>
              <a:rPr lang="en-GB"/>
              <a:t>Division of responsibilities for strategic decision making</a:t>
            </a:r>
            <a:endParaRPr lang="en-GB">
              <a:solidFill>
                <a:srgbClr val="0B51A1"/>
              </a:solidFill>
            </a:endParaRPr>
          </a:p>
          <a:p>
            <a:pPr>
              <a:lnSpc>
                <a:spcPct val="90000"/>
              </a:lnSpc>
            </a:pPr>
            <a:r>
              <a:rPr lang="en-GB"/>
              <a:t>Relating over strategy</a:t>
            </a:r>
          </a:p>
          <a:p>
            <a:pPr lvl="1">
              <a:lnSpc>
                <a:spcPct val="90000"/>
              </a:lnSpc>
            </a:pPr>
            <a:r>
              <a:rPr lang="en-GB"/>
              <a:t>Goold and Campbell’s 3 strategy styles:</a:t>
            </a:r>
          </a:p>
          <a:p>
            <a:pPr lvl="2">
              <a:lnSpc>
                <a:spcPct val="90000"/>
              </a:lnSpc>
            </a:pPr>
            <a:r>
              <a:rPr lang="en-GB"/>
              <a:t>Strategic planning style – parent as master planner</a:t>
            </a:r>
          </a:p>
          <a:p>
            <a:pPr lvl="2">
              <a:lnSpc>
                <a:spcPct val="90000"/>
              </a:lnSpc>
            </a:pPr>
            <a:r>
              <a:rPr lang="en-GB"/>
              <a:t>Financial control – centre sets financial targets, allocates resources, appraises performance</a:t>
            </a:r>
          </a:p>
          <a:p>
            <a:pPr lvl="2"/>
            <a:r>
              <a:rPr lang="en-GB"/>
              <a:t>Strategic control – centre shapes behaviour and context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639A-282B-4C96-BE2D-3543ADB9309D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834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3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3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3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3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3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3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3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3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3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3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53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53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53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53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53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53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53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53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53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53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53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53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536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536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3635" grpId="0" build="p" bldLvl="3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482600"/>
            <a:ext cx="8229600" cy="647700"/>
          </a:xfrm>
        </p:spPr>
        <p:txBody>
          <a:bodyPr>
            <a:normAutofit fontScale="90000"/>
          </a:bodyPr>
          <a:lstStyle/>
          <a:p>
            <a:r>
              <a:rPr lang="en-GB">
                <a:solidFill>
                  <a:srgbClr val="0B51A1"/>
                </a:solidFill>
              </a:rPr>
              <a:t>Strategic Planning</a:t>
            </a:r>
          </a:p>
        </p:txBody>
      </p:sp>
      <p:sp>
        <p:nvSpPr>
          <p:cNvPr id="454662" name="Rectangle 6"/>
          <p:cNvSpPr>
            <a:spLocks noChangeArrowheads="1"/>
          </p:cNvSpPr>
          <p:nvPr/>
        </p:nvSpPr>
        <p:spPr bwMode="auto">
          <a:xfrm>
            <a:off x="1908176" y="6313488"/>
            <a:ext cx="1292225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/>
          <a:lstStyle/>
          <a:p>
            <a:pPr algn="ctr"/>
            <a:r>
              <a:rPr lang="en-US" sz="1600">
                <a:solidFill>
                  <a:srgbClr val="0B51A1"/>
                </a:solidFill>
              </a:rPr>
              <a:t>Exhibit 8.11</a:t>
            </a:r>
          </a:p>
        </p:txBody>
      </p:sp>
      <p:pic>
        <p:nvPicPr>
          <p:cNvPr id="454663" name="Picture 7" descr="G:\books\Pe_uk\Powerpoint-Sample job\JOHNSON\Final\New 200 d &amp; 200 Co with White Bak\C08NF1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289" y="1520825"/>
            <a:ext cx="7589837" cy="381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639A-282B-4C96-BE2D-3543ADB9309D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80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682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466725"/>
            <a:ext cx="8229600" cy="647700"/>
          </a:xfrm>
        </p:spPr>
        <p:txBody>
          <a:bodyPr>
            <a:normAutofit fontScale="90000"/>
          </a:bodyPr>
          <a:lstStyle/>
          <a:p>
            <a:r>
              <a:rPr lang="en-GB">
                <a:solidFill>
                  <a:srgbClr val="0B51A1"/>
                </a:solidFill>
              </a:rPr>
              <a:t>Financial Control</a:t>
            </a:r>
          </a:p>
        </p:txBody>
      </p:sp>
      <p:sp>
        <p:nvSpPr>
          <p:cNvPr id="455686" name="Rectangle 6"/>
          <p:cNvSpPr>
            <a:spLocks noChangeArrowheads="1"/>
          </p:cNvSpPr>
          <p:nvPr/>
        </p:nvSpPr>
        <p:spPr bwMode="auto">
          <a:xfrm>
            <a:off x="1908176" y="6313488"/>
            <a:ext cx="1292225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/>
          <a:lstStyle/>
          <a:p>
            <a:pPr algn="ctr"/>
            <a:r>
              <a:rPr lang="en-US" sz="1600">
                <a:solidFill>
                  <a:srgbClr val="0B51A1"/>
                </a:solidFill>
              </a:rPr>
              <a:t>Exhibit 8.12</a:t>
            </a:r>
          </a:p>
        </p:txBody>
      </p:sp>
      <p:pic>
        <p:nvPicPr>
          <p:cNvPr id="455687" name="Picture 7" descr="G:\books\Pe_uk\Powerpoint-Sample job\JOHNSON\Final\New 200 d &amp; 200 Co with White Bak\C08NF1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1" y="1447801"/>
            <a:ext cx="7089775" cy="3871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639A-282B-4C96-BE2D-3543ADB9309D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94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457200"/>
            <a:ext cx="8229600" cy="647700"/>
          </a:xfrm>
        </p:spPr>
        <p:txBody>
          <a:bodyPr>
            <a:normAutofit fontScale="90000"/>
          </a:bodyPr>
          <a:lstStyle/>
          <a:p>
            <a:r>
              <a:rPr lang="en-GB">
                <a:solidFill>
                  <a:srgbClr val="0B51A1"/>
                </a:solidFill>
              </a:rPr>
              <a:t>Organisational Configurations</a:t>
            </a:r>
          </a:p>
        </p:txBody>
      </p:sp>
      <p:sp>
        <p:nvSpPr>
          <p:cNvPr id="424966" name="Rectangle 6"/>
          <p:cNvSpPr>
            <a:spLocks noChangeArrowheads="1"/>
          </p:cNvSpPr>
          <p:nvPr/>
        </p:nvSpPr>
        <p:spPr bwMode="auto">
          <a:xfrm>
            <a:off x="1831976" y="6313488"/>
            <a:ext cx="1292225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/>
          <a:lstStyle/>
          <a:p>
            <a:pPr algn="ctr"/>
            <a:r>
              <a:rPr lang="en-US" sz="1600">
                <a:solidFill>
                  <a:srgbClr val="0B51A1"/>
                </a:solidFill>
              </a:rPr>
              <a:t>Exhibit 8.1</a:t>
            </a:r>
          </a:p>
        </p:txBody>
      </p:sp>
      <p:pic>
        <p:nvPicPr>
          <p:cNvPr id="424967" name="Picture 7" descr="G:\books\Pe_uk\Powerpoint-Sample job\JOHNSON\Final\New 200 d &amp; 200 Co with White Bak\C08NF0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8664" y="2057400"/>
            <a:ext cx="5653087" cy="3221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639A-282B-4C96-BE2D-3543ADB9309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07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6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466725"/>
            <a:ext cx="8229600" cy="647700"/>
          </a:xfrm>
        </p:spPr>
        <p:txBody>
          <a:bodyPr>
            <a:normAutofit fontScale="90000"/>
          </a:bodyPr>
          <a:lstStyle/>
          <a:p>
            <a:r>
              <a:rPr lang="en-GB">
                <a:solidFill>
                  <a:srgbClr val="0B51A1"/>
                </a:solidFill>
              </a:rPr>
              <a:t>Strategic Control</a:t>
            </a:r>
          </a:p>
        </p:txBody>
      </p:sp>
      <p:sp>
        <p:nvSpPr>
          <p:cNvPr id="456710" name="Rectangle 6"/>
          <p:cNvSpPr>
            <a:spLocks noChangeArrowheads="1"/>
          </p:cNvSpPr>
          <p:nvPr/>
        </p:nvSpPr>
        <p:spPr bwMode="auto">
          <a:xfrm>
            <a:off x="1908176" y="6313488"/>
            <a:ext cx="1292225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/>
          <a:lstStyle/>
          <a:p>
            <a:pPr algn="ctr"/>
            <a:r>
              <a:rPr lang="en-US" sz="1600">
                <a:solidFill>
                  <a:srgbClr val="0B51A1"/>
                </a:solidFill>
              </a:rPr>
              <a:t>Exhibit 8.13</a:t>
            </a:r>
          </a:p>
        </p:txBody>
      </p:sp>
      <p:pic>
        <p:nvPicPr>
          <p:cNvPr id="456711" name="Picture 7" descr="G:\books\Pe_uk\Powerpoint-Sample job\JOHNSON\Final\New 200 d &amp; 200 Co with White Bak\C08NF1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579564"/>
            <a:ext cx="7748588" cy="3602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639A-282B-4C96-BE2D-3543ADB9309D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0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730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449263"/>
            <a:ext cx="8229600" cy="647700"/>
          </a:xfrm>
        </p:spPr>
        <p:txBody>
          <a:bodyPr>
            <a:normAutofit fontScale="90000"/>
          </a:bodyPr>
          <a:lstStyle/>
          <a:p>
            <a:r>
              <a:rPr lang="en-GB">
                <a:solidFill>
                  <a:srgbClr val="0B51A1"/>
                </a:solidFill>
              </a:rPr>
              <a:t>Relating Externally (1)</a:t>
            </a:r>
          </a:p>
        </p:txBody>
      </p:sp>
      <p:sp>
        <p:nvSpPr>
          <p:cNvPr id="457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1" y="1177926"/>
            <a:ext cx="8569325" cy="5832475"/>
          </a:xfrm>
        </p:spPr>
        <p:txBody>
          <a:bodyPr/>
          <a:lstStyle/>
          <a:p>
            <a:r>
              <a:rPr lang="en-GB"/>
              <a:t>Outsourcing</a:t>
            </a:r>
          </a:p>
          <a:p>
            <a:pPr lvl="1"/>
            <a:r>
              <a:rPr lang="en-GB"/>
              <a:t>Management of external suppliers/distributors</a:t>
            </a:r>
          </a:p>
          <a:p>
            <a:pPr lvl="1"/>
            <a:r>
              <a:rPr lang="en-GB"/>
              <a:t>Education on strategies, priorities and standards</a:t>
            </a:r>
          </a:p>
          <a:p>
            <a:pPr lvl="1"/>
            <a:r>
              <a:rPr lang="en-GB"/>
              <a:t>Tie in via ERP systems or manage by cultural processes/norms</a:t>
            </a:r>
          </a:p>
          <a:p>
            <a:pPr lvl="1">
              <a:buFontTx/>
              <a:buNone/>
            </a:pPr>
            <a:endParaRPr lang="en-GB"/>
          </a:p>
          <a:p>
            <a:r>
              <a:rPr lang="en-GB"/>
              <a:t>Strategic alliances</a:t>
            </a:r>
          </a:p>
          <a:p>
            <a:pPr lvl="1"/>
            <a:r>
              <a:rPr lang="en-GB"/>
              <a:t>Range from contractual to relational</a:t>
            </a:r>
          </a:p>
          <a:p>
            <a:pPr lvl="1"/>
            <a:r>
              <a:rPr lang="en-GB"/>
              <a:t>Importance of trust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639A-282B-4C96-BE2D-3543ADB9309D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408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7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7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7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7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7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7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7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7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7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7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57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57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57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57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7731" grpId="0" build="p" bldLvl="2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063750" y="465138"/>
            <a:ext cx="8229600" cy="647700"/>
          </a:xfrm>
        </p:spPr>
        <p:txBody>
          <a:bodyPr>
            <a:normAutofit fontScale="90000"/>
          </a:bodyPr>
          <a:lstStyle/>
          <a:p>
            <a:r>
              <a:rPr lang="en-GB">
                <a:solidFill>
                  <a:srgbClr val="0B51A1"/>
                </a:solidFill>
              </a:rPr>
              <a:t>Relating Externally (2)</a:t>
            </a:r>
          </a:p>
        </p:txBody>
      </p:sp>
      <p:sp>
        <p:nvSpPr>
          <p:cNvPr id="46694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847851" y="1247776"/>
            <a:ext cx="8569325" cy="58324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/>
              <a:t>Networks</a:t>
            </a:r>
          </a:p>
          <a:p>
            <a:pPr lvl="2">
              <a:lnSpc>
                <a:spcPct val="80000"/>
              </a:lnSpc>
              <a:buFontTx/>
              <a:buNone/>
            </a:pPr>
            <a:endParaRPr lang="en-GB"/>
          </a:p>
          <a:p>
            <a:pPr lvl="1">
              <a:lnSpc>
                <a:spcPct val="80000"/>
              </a:lnSpc>
            </a:pPr>
            <a:r>
              <a:rPr lang="en-GB"/>
              <a:t>Cooperation key for organising for success</a:t>
            </a:r>
          </a:p>
          <a:p>
            <a:pPr lvl="2">
              <a:lnSpc>
                <a:spcPct val="80000"/>
              </a:lnSpc>
              <a:buFontTx/>
              <a:buNone/>
            </a:pPr>
            <a:endParaRPr lang="en-GB"/>
          </a:p>
          <a:p>
            <a:pPr lvl="1">
              <a:lnSpc>
                <a:spcPct val="80000"/>
              </a:lnSpc>
            </a:pPr>
            <a:r>
              <a:rPr lang="en-GB"/>
              <a:t>Teleworking, federations of experts, one-stop shops, service network</a:t>
            </a:r>
          </a:p>
          <a:p>
            <a:pPr lvl="2">
              <a:lnSpc>
                <a:spcPct val="80000"/>
              </a:lnSpc>
              <a:buFontTx/>
              <a:buNone/>
            </a:pPr>
            <a:endParaRPr lang="en-GB"/>
          </a:p>
          <a:p>
            <a:pPr lvl="1">
              <a:lnSpc>
                <a:spcPct val="80000"/>
              </a:lnSpc>
            </a:pPr>
            <a:r>
              <a:rPr lang="en-GB"/>
              <a:t>Value of nodal position</a:t>
            </a:r>
          </a:p>
          <a:p>
            <a:pPr lvl="2">
              <a:lnSpc>
                <a:spcPct val="80000"/>
              </a:lnSpc>
              <a:buFontTx/>
              <a:buNone/>
            </a:pPr>
            <a:endParaRPr lang="en-GB"/>
          </a:p>
          <a:p>
            <a:pPr lvl="1">
              <a:lnSpc>
                <a:spcPct val="80000"/>
              </a:lnSpc>
            </a:pPr>
            <a:r>
              <a:rPr lang="en-GB"/>
              <a:t>3 requirements for nodal position:</a:t>
            </a:r>
          </a:p>
          <a:p>
            <a:pPr lvl="2">
              <a:lnSpc>
                <a:spcPct val="80000"/>
              </a:lnSpc>
            </a:pPr>
            <a:r>
              <a:rPr lang="en-GB"/>
              <a:t> compelling vision</a:t>
            </a:r>
          </a:p>
          <a:p>
            <a:pPr lvl="2">
              <a:lnSpc>
                <a:spcPct val="80000"/>
              </a:lnSpc>
            </a:pPr>
            <a:r>
              <a:rPr lang="en-GB"/>
              <a:t> unique resources or competences</a:t>
            </a:r>
          </a:p>
          <a:p>
            <a:pPr lvl="2">
              <a:lnSpc>
                <a:spcPct val="80000"/>
              </a:lnSpc>
            </a:pPr>
            <a:r>
              <a:rPr lang="en-GB"/>
              <a:t> networking skills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639A-282B-4C96-BE2D-3543ADB9309D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639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6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6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6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6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6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6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6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6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6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6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66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66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669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669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669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669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6947" grpId="0" build="p" bldLvl="3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4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371475"/>
            <a:ext cx="8280400" cy="865188"/>
          </a:xfrm>
        </p:spPr>
        <p:txBody>
          <a:bodyPr/>
          <a:lstStyle/>
          <a:p>
            <a:r>
              <a:rPr lang="en-GB" sz="3200">
                <a:solidFill>
                  <a:srgbClr val="0B51A1"/>
                </a:solidFill>
              </a:rPr>
              <a:t>‘Joined up’ services: Smoothing the Network</a:t>
            </a:r>
          </a:p>
        </p:txBody>
      </p:sp>
      <p:sp>
        <p:nvSpPr>
          <p:cNvPr id="458758" name="Rectangle 6"/>
          <p:cNvSpPr>
            <a:spLocks noChangeArrowheads="1"/>
          </p:cNvSpPr>
          <p:nvPr/>
        </p:nvSpPr>
        <p:spPr bwMode="auto">
          <a:xfrm>
            <a:off x="1908176" y="6313488"/>
            <a:ext cx="1292225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/>
          <a:lstStyle/>
          <a:p>
            <a:pPr algn="ctr"/>
            <a:r>
              <a:rPr lang="en-US" sz="1600">
                <a:solidFill>
                  <a:srgbClr val="0B51A1"/>
                </a:solidFill>
              </a:rPr>
              <a:t>Exhibit 8.14</a:t>
            </a:r>
          </a:p>
        </p:txBody>
      </p:sp>
      <p:pic>
        <p:nvPicPr>
          <p:cNvPr id="458761" name="Picture 9" descr="G:\books\Pe_uk\Powerpoint\JOHNSON\Final\Gif-New 200 d &amp; 200 Co with White Bak\C08NF1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9800" y="1022350"/>
            <a:ext cx="5251450" cy="525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639A-282B-4C96-BE2D-3543ADB9309D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89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50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465138"/>
            <a:ext cx="8229600" cy="647700"/>
          </a:xfrm>
        </p:spPr>
        <p:txBody>
          <a:bodyPr>
            <a:normAutofit fontScale="90000"/>
          </a:bodyPr>
          <a:lstStyle/>
          <a:p>
            <a:r>
              <a:rPr lang="en-GB">
                <a:solidFill>
                  <a:srgbClr val="0B51A1"/>
                </a:solidFill>
              </a:rPr>
              <a:t>Relating Externally (3)</a:t>
            </a:r>
          </a:p>
        </p:txBody>
      </p:sp>
      <p:sp>
        <p:nvSpPr>
          <p:cNvPr id="488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1" y="1254126"/>
            <a:ext cx="8569325" cy="58324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/>
              <a:t>Virtual organisation</a:t>
            </a:r>
          </a:p>
          <a:p>
            <a:pPr lvl="2">
              <a:lnSpc>
                <a:spcPct val="80000"/>
              </a:lnSpc>
              <a:buFontTx/>
              <a:buNone/>
            </a:pPr>
            <a:endParaRPr lang="en-GB"/>
          </a:p>
          <a:p>
            <a:pPr lvl="1">
              <a:lnSpc>
                <a:spcPct val="80000"/>
              </a:lnSpc>
            </a:pPr>
            <a:r>
              <a:rPr lang="en-GB"/>
              <a:t>Held together by partnership, collaboration and networking</a:t>
            </a:r>
          </a:p>
          <a:p>
            <a:pPr lvl="2">
              <a:lnSpc>
                <a:spcPct val="80000"/>
              </a:lnSpc>
              <a:buFontTx/>
              <a:buNone/>
            </a:pPr>
            <a:endParaRPr lang="en-GB"/>
          </a:p>
          <a:p>
            <a:pPr lvl="1">
              <a:lnSpc>
                <a:spcPct val="80000"/>
              </a:lnSpc>
            </a:pPr>
            <a:r>
              <a:rPr lang="en-GB"/>
              <a:t>Not by formal structure and physical proximity</a:t>
            </a:r>
          </a:p>
          <a:p>
            <a:pPr lvl="2">
              <a:lnSpc>
                <a:spcPct val="80000"/>
              </a:lnSpc>
              <a:buFontTx/>
              <a:buNone/>
            </a:pPr>
            <a:endParaRPr lang="en-GB"/>
          </a:p>
          <a:p>
            <a:pPr lvl="1">
              <a:lnSpc>
                <a:spcPct val="80000"/>
              </a:lnSpc>
            </a:pPr>
            <a:r>
              <a:rPr lang="en-GB"/>
              <a:t>Danger of remoteness from learning, loss of core competence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639A-282B-4C96-BE2D-3543ADB9309D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008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8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8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8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8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8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8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8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8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8451" grpId="0" build="p" bldLvl="2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482600"/>
            <a:ext cx="8229600" cy="647700"/>
          </a:xfrm>
        </p:spPr>
        <p:txBody>
          <a:bodyPr>
            <a:normAutofit fontScale="90000"/>
          </a:bodyPr>
          <a:lstStyle/>
          <a:p>
            <a:r>
              <a:rPr lang="en-GB">
                <a:solidFill>
                  <a:srgbClr val="0B51A1"/>
                </a:solidFill>
              </a:rPr>
              <a:t>Configurations (1)</a:t>
            </a:r>
          </a:p>
        </p:txBody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1" y="1250951"/>
            <a:ext cx="8569325" cy="56880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/>
              <a:t>Organisation’s configuration</a:t>
            </a:r>
          </a:p>
          <a:p>
            <a:pPr lvl="1"/>
            <a:r>
              <a:rPr lang="en-GB"/>
              <a:t>How structures, processes and relationships work together consistently</a:t>
            </a:r>
          </a:p>
          <a:p>
            <a:pPr>
              <a:lnSpc>
                <a:spcPct val="80000"/>
              </a:lnSpc>
            </a:pPr>
            <a:r>
              <a:rPr lang="en-GB"/>
              <a:t>Stereotypical configurations (Mintzberg)</a:t>
            </a:r>
          </a:p>
          <a:p>
            <a:pPr lvl="1"/>
            <a:r>
              <a:rPr lang="en-GB"/>
              <a:t>Simple</a:t>
            </a:r>
          </a:p>
          <a:p>
            <a:pPr lvl="1"/>
            <a:r>
              <a:rPr lang="en-GB"/>
              <a:t>Machine bureaucracy</a:t>
            </a:r>
          </a:p>
          <a:p>
            <a:pPr lvl="1"/>
            <a:r>
              <a:rPr lang="en-GB"/>
              <a:t>Professional bureaucracy</a:t>
            </a:r>
          </a:p>
          <a:p>
            <a:pPr lvl="1"/>
            <a:r>
              <a:rPr lang="en-GB"/>
              <a:t>Divisionalised</a:t>
            </a:r>
          </a:p>
          <a:p>
            <a:pPr lvl="1"/>
            <a:r>
              <a:rPr lang="en-GB"/>
              <a:t>Adhocracy</a:t>
            </a:r>
          </a:p>
          <a:p>
            <a:pPr lvl="1"/>
            <a:r>
              <a:rPr lang="en-GB"/>
              <a:t>Missionary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639A-282B-4C96-BE2D-3543ADB9309D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917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9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9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9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9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9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9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9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9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9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9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59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59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59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59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59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59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59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59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9779" grpId="0" build="p" bldLvl="2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2066" name="Picture 2" descr="G:\books\Pe_uk\Powerpoint-Sample job\JOHNSON\Final\200 dpi 200 color-ch02 -ch11\C08NF1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1752600"/>
            <a:ext cx="5348288" cy="4344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2067" name="Rectangle 3"/>
          <p:cNvSpPr>
            <a:spLocks noChangeArrowheads="1"/>
          </p:cNvSpPr>
          <p:nvPr/>
        </p:nvSpPr>
        <p:spPr bwMode="auto">
          <a:xfrm>
            <a:off x="1722438" y="739775"/>
            <a:ext cx="8945562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/>
            <a:r>
              <a:rPr lang="en-GB" sz="3600">
                <a:solidFill>
                  <a:srgbClr val="0B51A1"/>
                </a:solidFill>
              </a:rPr>
              <a:t>Mintzberg’s six organisational configurations</a:t>
            </a:r>
          </a:p>
        </p:txBody>
      </p:sp>
      <p:sp>
        <p:nvSpPr>
          <p:cNvPr id="472068" name="Rectangle 4"/>
          <p:cNvSpPr>
            <a:spLocks noChangeArrowheads="1"/>
          </p:cNvSpPr>
          <p:nvPr/>
        </p:nvSpPr>
        <p:spPr bwMode="auto">
          <a:xfrm>
            <a:off x="1908176" y="6313488"/>
            <a:ext cx="1292225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/>
          <a:lstStyle/>
          <a:p>
            <a:pPr algn="ctr"/>
            <a:r>
              <a:rPr lang="en-US" sz="1600">
                <a:solidFill>
                  <a:srgbClr val="0B51A1"/>
                </a:solidFill>
              </a:rPr>
              <a:t>Exhibit 8.15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639A-282B-4C96-BE2D-3543ADB9309D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54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2"/>
          <p:cNvSpPr>
            <a:spLocks noGrp="1" noChangeArrowheads="1"/>
          </p:cNvSpPr>
          <p:nvPr>
            <p:ph type="title"/>
          </p:nvPr>
        </p:nvSpPr>
        <p:spPr>
          <a:xfrm>
            <a:off x="1847851" y="449263"/>
            <a:ext cx="8640763" cy="647700"/>
          </a:xfrm>
        </p:spPr>
        <p:txBody>
          <a:bodyPr/>
          <a:lstStyle/>
          <a:p>
            <a:r>
              <a:rPr lang="en-GB" sz="2400">
                <a:solidFill>
                  <a:srgbClr val="0B51A1"/>
                </a:solidFill>
              </a:rPr>
              <a:t>Mintzberg’s </a:t>
            </a:r>
            <a:r>
              <a:rPr lang="en-GB" sz="2800">
                <a:solidFill>
                  <a:srgbClr val="0B51A1"/>
                </a:solidFill>
              </a:rPr>
              <a:t>6 Organisational Configurations (1)</a:t>
            </a:r>
          </a:p>
        </p:txBody>
      </p:sp>
      <p:graphicFrame>
        <p:nvGraphicFramePr>
          <p:cNvPr id="460941" name="Rectangle 141"/>
          <p:cNvGraphicFramePr>
            <a:graphicFrameLocks noGrp="1"/>
          </p:cNvGraphicFramePr>
          <p:nvPr>
            <p:ph idx="1"/>
          </p:nvPr>
        </p:nvGraphicFramePr>
        <p:xfrm>
          <a:off x="1847851" y="1222376"/>
          <a:ext cx="8410575" cy="4961763"/>
        </p:xfrm>
        <a:graphic>
          <a:graphicData uri="http://schemas.openxmlformats.org/drawingml/2006/table">
            <a:tbl>
              <a:tblPr/>
              <a:tblGrid>
                <a:gridCol w="819150"/>
                <a:gridCol w="1695450"/>
                <a:gridCol w="2057400"/>
                <a:gridCol w="1905000"/>
                <a:gridCol w="1933575"/>
              </a:tblGrid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51A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</a:rPr>
                        <a:t>         Config. </a:t>
                      </a:r>
                    </a:p>
                  </a:txBody>
                  <a:tcPr marL="2095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solidFill>
                      <a:srgbClr val="0B51A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</a:rPr>
                        <a:t>Simple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51A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</a:rPr>
                        <a:t>Machine Bureaucracy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51A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</a:rPr>
                        <a:t>Professional Bureaucracy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51A1"/>
                    </a:solidFill>
                  </a:tcPr>
                </a:tc>
              </a:tr>
              <a:tr h="625475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51A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</a:rPr>
                        <a:t>Environment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51A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Simple/dynamic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Hostile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Simple/static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Complex/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static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84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</a:rPr>
                        <a:t>Internal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51A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Small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Young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Simple tasks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Old, Large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Regulated tasks, Technocrat control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Simple systems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Professional control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51A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</a:rPr>
                        <a:t>Typical Structure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51A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CEO-control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Functional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Functional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31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</a:rPr>
                        <a:t>Key Processes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51A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Direct supervision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Planning systems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Cultural processes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Self-control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31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</a:rPr>
                        <a:t>Typical Relationships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51A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Centralised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Centralised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Strategic planning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Devolved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60868" name="Text Box 68"/>
          <p:cNvSpPr txBox="1">
            <a:spLocks noChangeArrowheads="1"/>
          </p:cNvSpPr>
          <p:nvPr/>
        </p:nvSpPr>
        <p:spPr bwMode="auto">
          <a:xfrm rot="10800000">
            <a:off x="1883331" y="2309850"/>
            <a:ext cx="738664" cy="10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Situational</a:t>
            </a:r>
          </a:p>
          <a:p>
            <a:r>
              <a:rPr lang="en-GB">
                <a:solidFill>
                  <a:schemeClr val="bg1"/>
                </a:solidFill>
              </a:rPr>
              <a:t>factors</a:t>
            </a:r>
          </a:p>
        </p:txBody>
      </p:sp>
      <p:sp>
        <p:nvSpPr>
          <p:cNvPr id="460872" name="Text Box 72"/>
          <p:cNvSpPr txBox="1">
            <a:spLocks noChangeArrowheads="1"/>
          </p:cNvSpPr>
          <p:nvPr/>
        </p:nvSpPr>
        <p:spPr bwMode="auto">
          <a:xfrm>
            <a:off x="2043114" y="363855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460873" name="Text Box 73"/>
          <p:cNvSpPr txBox="1">
            <a:spLocks noChangeArrowheads="1"/>
          </p:cNvSpPr>
          <p:nvPr/>
        </p:nvSpPr>
        <p:spPr bwMode="auto">
          <a:xfrm rot="10800000">
            <a:off x="1808718" y="4065638"/>
            <a:ext cx="738664" cy="1165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Design </a:t>
            </a:r>
          </a:p>
          <a:p>
            <a:r>
              <a:rPr lang="en-GB">
                <a:solidFill>
                  <a:schemeClr val="bg1"/>
                </a:solidFill>
              </a:rPr>
              <a:t>parameters</a:t>
            </a:r>
          </a:p>
        </p:txBody>
      </p:sp>
    </p:spTree>
    <p:extLst>
      <p:ext uri="{BB962C8B-B14F-4D97-AF65-F5344CB8AC3E}">
        <p14:creationId xmlns:p14="http://schemas.microsoft.com/office/powerpoint/2010/main" val="251553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75" y="371475"/>
            <a:ext cx="8496300" cy="647700"/>
          </a:xfrm>
        </p:spPr>
        <p:txBody>
          <a:bodyPr/>
          <a:lstStyle/>
          <a:p>
            <a:r>
              <a:rPr lang="en-GB" sz="2400">
                <a:solidFill>
                  <a:srgbClr val="0B51A1"/>
                </a:solidFill>
              </a:rPr>
              <a:t>Mintzberg’s</a:t>
            </a:r>
            <a:r>
              <a:rPr lang="en-GB" sz="2800">
                <a:solidFill>
                  <a:srgbClr val="0B51A1"/>
                </a:solidFill>
              </a:rPr>
              <a:t> 6 Organisational Configurations (2)</a:t>
            </a:r>
          </a:p>
        </p:txBody>
      </p:sp>
      <p:graphicFrame>
        <p:nvGraphicFramePr>
          <p:cNvPr id="462913" name="Rectangle 65"/>
          <p:cNvGraphicFramePr>
            <a:graphicFrameLocks noGrp="1"/>
          </p:cNvGraphicFramePr>
          <p:nvPr>
            <p:ph idx="1"/>
          </p:nvPr>
        </p:nvGraphicFramePr>
        <p:xfrm>
          <a:off x="1793876" y="1019175"/>
          <a:ext cx="8569325" cy="5213096"/>
        </p:xfrm>
        <a:graphic>
          <a:graphicData uri="http://schemas.openxmlformats.org/drawingml/2006/table">
            <a:tbl>
              <a:tblPr/>
              <a:tblGrid>
                <a:gridCol w="863600"/>
                <a:gridCol w="1728788"/>
                <a:gridCol w="2087562"/>
                <a:gridCol w="1800225"/>
                <a:gridCol w="2089150"/>
              </a:tblGrid>
              <a:tr h="504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51A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</a:rPr>
                        <a:t>             Config. </a:t>
                      </a:r>
                    </a:p>
                  </a:txBody>
                  <a:tcPr marL="1524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solidFill>
                      <a:srgbClr val="0B51A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</a:rPr>
                        <a:t>Divisionalised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51A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</a:rPr>
                        <a:t>Adhocracy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51A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</a:rPr>
                        <a:t>Missionary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51A1"/>
                    </a:solidFill>
                  </a:tcPr>
                </a:tc>
              </a:tr>
              <a:tr h="717550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51A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</a:rPr>
                        <a:t>Environment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51A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Simple/static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Diversity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Complex/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dynamic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Simple/static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22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</a:rPr>
                        <a:t>Internal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51A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Old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Very large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Divisible tasks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Middle-line control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Often young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Complex tasks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Expert control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Middle-aged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Often ‘enclaves’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Simple systems Ideological control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51A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</a:rPr>
                        <a:t>Typical Structure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51A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Multidivisional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Projects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Teams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66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</a:rPr>
                        <a:t>Key Processes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51A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Performance targets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Markets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Cultural processes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Self-control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Cultural processes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47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</a:rPr>
                        <a:t>Typical Relationships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51A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Devolved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Financial or strategic control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Networks and alliances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28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har char="–"/>
                        <a:defRPr sz="24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har char="•"/>
                        <a:defRPr sz="200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har char="–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</a:rPr>
                        <a:t>Networks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62893" name="Text Box 45"/>
          <p:cNvSpPr txBox="1">
            <a:spLocks noChangeArrowheads="1"/>
          </p:cNvSpPr>
          <p:nvPr/>
        </p:nvSpPr>
        <p:spPr bwMode="auto">
          <a:xfrm rot="10800000">
            <a:off x="1829356" y="2232063"/>
            <a:ext cx="738664" cy="10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Situational</a:t>
            </a:r>
          </a:p>
          <a:p>
            <a:r>
              <a:rPr lang="en-GB">
                <a:solidFill>
                  <a:schemeClr val="bg1"/>
                </a:solidFill>
              </a:rPr>
              <a:t>factors</a:t>
            </a:r>
          </a:p>
        </p:txBody>
      </p:sp>
      <p:sp>
        <p:nvSpPr>
          <p:cNvPr id="462894" name="Text Box 46"/>
          <p:cNvSpPr txBox="1">
            <a:spLocks noChangeArrowheads="1"/>
          </p:cNvSpPr>
          <p:nvPr/>
        </p:nvSpPr>
        <p:spPr bwMode="auto">
          <a:xfrm>
            <a:off x="1989139" y="3560763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462895" name="Text Box 47"/>
          <p:cNvSpPr txBox="1">
            <a:spLocks noChangeArrowheads="1"/>
          </p:cNvSpPr>
          <p:nvPr/>
        </p:nvSpPr>
        <p:spPr bwMode="auto">
          <a:xfrm rot="10800000">
            <a:off x="1849993" y="4273600"/>
            <a:ext cx="738664" cy="1165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Design </a:t>
            </a:r>
          </a:p>
          <a:p>
            <a:r>
              <a:rPr lang="en-GB">
                <a:solidFill>
                  <a:schemeClr val="bg1"/>
                </a:solidFill>
              </a:rPr>
              <a:t>parameters</a:t>
            </a:r>
          </a:p>
        </p:txBody>
      </p:sp>
    </p:spTree>
    <p:extLst>
      <p:ext uri="{BB962C8B-B14F-4D97-AF65-F5344CB8AC3E}">
        <p14:creationId xmlns:p14="http://schemas.microsoft.com/office/powerpoint/2010/main" val="171320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063750" y="482600"/>
            <a:ext cx="8229600" cy="647700"/>
          </a:xfrm>
        </p:spPr>
        <p:txBody>
          <a:bodyPr>
            <a:normAutofit fontScale="90000"/>
          </a:bodyPr>
          <a:lstStyle/>
          <a:p>
            <a:r>
              <a:rPr lang="en-GB">
                <a:solidFill>
                  <a:srgbClr val="0B51A1"/>
                </a:solidFill>
              </a:rPr>
              <a:t>Configurations (2)</a:t>
            </a:r>
          </a:p>
        </p:txBody>
      </p:sp>
      <p:sp>
        <p:nvSpPr>
          <p:cNvPr id="48947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847851" y="1262063"/>
            <a:ext cx="8569325" cy="56880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/>
              <a:t>Reinforcing cycles and implications for change</a:t>
            </a:r>
          </a:p>
          <a:p>
            <a:pPr lvl="1"/>
            <a:r>
              <a:rPr lang="en-GB"/>
              <a:t>Created by dynamic interaction between environment, configuration and elements of strategy</a:t>
            </a:r>
          </a:p>
          <a:p>
            <a:pPr lvl="1"/>
            <a:r>
              <a:rPr lang="en-GB"/>
              <a:t>Tend to preserve status quo</a:t>
            </a:r>
          </a:p>
          <a:p>
            <a:pPr lvl="1">
              <a:buFontTx/>
              <a:buNone/>
            </a:pPr>
            <a:endParaRPr lang="en-GB"/>
          </a:p>
          <a:p>
            <a:pPr>
              <a:lnSpc>
                <a:spcPct val="80000"/>
              </a:lnSpc>
            </a:pPr>
            <a:r>
              <a:rPr lang="en-GB"/>
              <a:t>Managing dilemmas in configurations</a:t>
            </a:r>
          </a:p>
          <a:p>
            <a:pPr lvl="1"/>
            <a:r>
              <a:rPr lang="en-GB"/>
              <a:t>Trade-offs between elements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639A-282B-4C96-BE2D-3543ADB9309D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375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9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9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9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9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9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9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9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9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9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9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9475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466725"/>
            <a:ext cx="8229600" cy="647700"/>
          </a:xfrm>
        </p:spPr>
        <p:txBody>
          <a:bodyPr>
            <a:normAutofit fontScale="90000"/>
          </a:bodyPr>
          <a:lstStyle/>
          <a:p>
            <a:r>
              <a:rPr lang="en-GB">
                <a:solidFill>
                  <a:srgbClr val="0B51A1"/>
                </a:solidFill>
              </a:rPr>
              <a:t>Organisational Configuration (1)</a:t>
            </a:r>
          </a:p>
        </p:txBody>
      </p:sp>
      <p:sp>
        <p:nvSpPr>
          <p:cNvPr id="425993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1847851" y="3048000"/>
            <a:ext cx="8569325" cy="3505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/>
              <a:t>Structural design</a:t>
            </a:r>
          </a:p>
          <a:p>
            <a:pPr lvl="1"/>
            <a:r>
              <a:rPr lang="en-GB"/>
              <a:t>Roles, responsibilities and lines of reporting</a:t>
            </a:r>
          </a:p>
          <a:p>
            <a:pPr lvl="1"/>
            <a:r>
              <a:rPr lang="en-GB"/>
              <a:t>Importance of knowledge management</a:t>
            </a:r>
          </a:p>
          <a:p>
            <a:pPr lvl="1"/>
            <a:r>
              <a:rPr lang="en-GB"/>
              <a:t>Risk of undermining strategy implementation</a:t>
            </a:r>
          </a:p>
        </p:txBody>
      </p:sp>
      <p:sp>
        <p:nvSpPr>
          <p:cNvPr id="425994" name="Text Box 10"/>
          <p:cNvSpPr txBox="1">
            <a:spLocks noChangeArrowheads="1"/>
          </p:cNvSpPr>
          <p:nvPr/>
        </p:nvSpPr>
        <p:spPr bwMode="auto">
          <a:xfrm>
            <a:off x="2063750" y="1560514"/>
            <a:ext cx="8135938" cy="769441"/>
          </a:xfrm>
          <a:prstGeom prst="rect">
            <a:avLst/>
          </a:prstGeom>
          <a:solidFill>
            <a:srgbClr val="0B51A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r>
              <a:rPr lang="en-GB" sz="2200">
                <a:solidFill>
                  <a:schemeClr val="bg1"/>
                </a:solidFill>
              </a:rPr>
              <a:t>An organisation’s configuration consists of the structures, processes and relationships through which the organisation operates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639A-282B-4C96-BE2D-3543ADB9309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464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5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5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59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259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259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259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59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259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5993" grpId="0" build="p" bldLvl="2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874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498475"/>
            <a:ext cx="8229600" cy="647700"/>
          </a:xfrm>
        </p:spPr>
        <p:txBody>
          <a:bodyPr>
            <a:normAutofit fontScale="90000"/>
          </a:bodyPr>
          <a:lstStyle/>
          <a:p>
            <a:r>
              <a:rPr lang="en-GB">
                <a:solidFill>
                  <a:srgbClr val="0B51A1"/>
                </a:solidFill>
              </a:rPr>
              <a:t>Reinforcing Cycles: Two Examples (1)</a:t>
            </a:r>
          </a:p>
        </p:txBody>
      </p:sp>
      <p:sp>
        <p:nvSpPr>
          <p:cNvPr id="463878" name="Rectangle 6"/>
          <p:cNvSpPr>
            <a:spLocks noChangeArrowheads="1"/>
          </p:cNvSpPr>
          <p:nvPr/>
        </p:nvSpPr>
        <p:spPr bwMode="auto">
          <a:xfrm>
            <a:off x="1971676" y="6313488"/>
            <a:ext cx="1292225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/>
          <a:lstStyle/>
          <a:p>
            <a:pPr algn="ctr"/>
            <a:r>
              <a:rPr lang="en-US" sz="1600">
                <a:solidFill>
                  <a:srgbClr val="0B51A1"/>
                </a:solidFill>
              </a:rPr>
              <a:t>Exhibit 8.16a</a:t>
            </a:r>
          </a:p>
        </p:txBody>
      </p:sp>
      <p:pic>
        <p:nvPicPr>
          <p:cNvPr id="463879" name="Picture 7" descr="G:\books\Pe_uk\Powerpoint-Sample job\JOHNSON\Final\New 200 d &amp; 200 Co with White Bak\C08NF16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7151" y="1670050"/>
            <a:ext cx="6996113" cy="404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639A-282B-4C96-BE2D-3543ADB9309D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61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ChangeArrowheads="1"/>
          </p:cNvSpPr>
          <p:nvPr/>
        </p:nvSpPr>
        <p:spPr bwMode="auto">
          <a:xfrm>
            <a:off x="1971676" y="6313488"/>
            <a:ext cx="1292225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/>
          <a:lstStyle/>
          <a:p>
            <a:pPr algn="ctr"/>
            <a:r>
              <a:rPr lang="en-US" sz="1600">
                <a:solidFill>
                  <a:srgbClr val="0B51A1"/>
                </a:solidFill>
              </a:rPr>
              <a:t>Exhibit 8.16b</a:t>
            </a:r>
          </a:p>
        </p:txBody>
      </p:sp>
      <p:sp>
        <p:nvSpPr>
          <p:cNvPr id="473091" name="Rectangle 3"/>
          <p:cNvSpPr>
            <a:spLocks noChangeArrowheads="1"/>
          </p:cNvSpPr>
          <p:nvPr/>
        </p:nvSpPr>
        <p:spPr bwMode="auto">
          <a:xfrm>
            <a:off x="2063750" y="498475"/>
            <a:ext cx="82296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/>
            <a:r>
              <a:rPr lang="en-GB" sz="3600">
                <a:solidFill>
                  <a:srgbClr val="0B51A1"/>
                </a:solidFill>
              </a:rPr>
              <a:t>Reinforcing Cycles: Two Examples (2)</a:t>
            </a:r>
          </a:p>
        </p:txBody>
      </p:sp>
      <p:pic>
        <p:nvPicPr>
          <p:cNvPr id="473093" name="Picture 5" descr="G:\books\Pe_uk\Powerpoint-Sample job\JOHNSON\Final\New 200 d &amp; 200 Co with White Bak\C08NF16b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5564" y="1752600"/>
            <a:ext cx="6999287" cy="393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639A-282B-4C96-BE2D-3543ADB9309D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21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898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482600"/>
            <a:ext cx="8229600" cy="647700"/>
          </a:xfrm>
        </p:spPr>
        <p:txBody>
          <a:bodyPr>
            <a:normAutofit fontScale="90000"/>
          </a:bodyPr>
          <a:lstStyle/>
          <a:p>
            <a:r>
              <a:rPr lang="en-GB">
                <a:solidFill>
                  <a:srgbClr val="0B51A1"/>
                </a:solidFill>
              </a:rPr>
              <a:t>Configurational Dilemmas</a:t>
            </a:r>
          </a:p>
        </p:txBody>
      </p:sp>
      <p:sp>
        <p:nvSpPr>
          <p:cNvPr id="464902" name="Rectangle 6"/>
          <p:cNvSpPr>
            <a:spLocks noChangeArrowheads="1"/>
          </p:cNvSpPr>
          <p:nvPr/>
        </p:nvSpPr>
        <p:spPr bwMode="auto">
          <a:xfrm>
            <a:off x="1939926" y="6313488"/>
            <a:ext cx="1292225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/>
          <a:lstStyle/>
          <a:p>
            <a:pPr algn="ctr"/>
            <a:r>
              <a:rPr lang="en-US" sz="1600">
                <a:solidFill>
                  <a:srgbClr val="0B51A1"/>
                </a:solidFill>
              </a:rPr>
              <a:t>Exhibit 8.17</a:t>
            </a:r>
          </a:p>
        </p:txBody>
      </p:sp>
      <p:pic>
        <p:nvPicPr>
          <p:cNvPr id="464903" name="Picture 7" descr="G:\books\Pe_uk\Powerpoint-Sample job\JOHNSON\Final\New 200 d &amp; 200 Co with White Bak\C08NF17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276350"/>
            <a:ext cx="6680200" cy="481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639A-282B-4C96-BE2D-3543ADB9309D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93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481013"/>
            <a:ext cx="8229600" cy="647700"/>
          </a:xfrm>
        </p:spPr>
        <p:txBody>
          <a:bodyPr>
            <a:normAutofit fontScale="90000"/>
          </a:bodyPr>
          <a:lstStyle/>
          <a:p>
            <a:r>
              <a:rPr lang="en-GB">
                <a:solidFill>
                  <a:srgbClr val="0B51A1"/>
                </a:solidFill>
              </a:rPr>
              <a:t>Strategy and Structure</a:t>
            </a:r>
          </a:p>
        </p:txBody>
      </p:sp>
      <p:sp>
        <p:nvSpPr>
          <p:cNvPr id="465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1" y="1201738"/>
            <a:ext cx="8569325" cy="5688012"/>
          </a:xfrm>
        </p:spPr>
        <p:txBody>
          <a:bodyPr/>
          <a:lstStyle/>
          <a:p>
            <a:r>
              <a:rPr lang="en-GB"/>
              <a:t>‘Structure follows strategy’ </a:t>
            </a:r>
            <a:r>
              <a:rPr lang="en-GB" sz="2400"/>
              <a:t>(Chandler 1962)</a:t>
            </a:r>
          </a:p>
          <a:p>
            <a:pPr lvl="1"/>
            <a:r>
              <a:rPr lang="en-GB"/>
              <a:t>Adapt the organisation according to the strategy</a:t>
            </a:r>
          </a:p>
          <a:p>
            <a:r>
              <a:rPr lang="en-GB"/>
              <a:t>‘Strategy follows structure’ </a:t>
            </a:r>
            <a:r>
              <a:rPr lang="en-GB" sz="2400"/>
              <a:t>(Hall &amp; Saias 1980)</a:t>
            </a:r>
          </a:p>
          <a:p>
            <a:pPr lvl="1"/>
            <a:r>
              <a:rPr lang="en-GB"/>
              <a:t>Existing organisational structure determines strategic opportunities</a:t>
            </a:r>
          </a:p>
          <a:p>
            <a:r>
              <a:rPr lang="en-GB"/>
              <a:t>‘Structure follows strategy as the left foot follows the right’ </a:t>
            </a:r>
            <a:r>
              <a:rPr lang="en-GB" sz="2400"/>
              <a:t>(Mintzberg 1990)</a:t>
            </a:r>
          </a:p>
          <a:p>
            <a:pPr lvl="1"/>
            <a:r>
              <a:rPr lang="en-GB"/>
              <a:t>Reciprocal relationship</a:t>
            </a:r>
          </a:p>
          <a:p>
            <a:endParaRPr lang="en-GB"/>
          </a:p>
          <a:p>
            <a:pPr lvl="1">
              <a:buFontTx/>
              <a:buNone/>
            </a:pPr>
            <a:endParaRPr lang="en-GB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639A-282B-4C96-BE2D-3543ADB9309D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50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5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5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5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5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5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5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5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5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5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5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65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65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5923" grpId="0" build="p" bldLvl="2" autoUpdateAnimBg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484188"/>
            <a:ext cx="8229600" cy="647700"/>
          </a:xfrm>
        </p:spPr>
        <p:txBody>
          <a:bodyPr>
            <a:normAutofit fontScale="90000"/>
          </a:bodyPr>
          <a:lstStyle/>
          <a:p>
            <a:r>
              <a:rPr lang="en-GB">
                <a:solidFill>
                  <a:srgbClr val="0B51A1"/>
                </a:solidFill>
              </a:rPr>
              <a:t>Key Points (1)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1" y="1204913"/>
            <a:ext cx="8640763" cy="63357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/>
              <a:t>Organising for success concerns organisational configuration</a:t>
            </a:r>
          </a:p>
          <a:p>
            <a:pPr lvl="1">
              <a:lnSpc>
                <a:spcPct val="80000"/>
              </a:lnSpc>
            </a:pPr>
            <a:r>
              <a:rPr lang="en-GB"/>
              <a:t>Structure, Processes, Relationships</a:t>
            </a:r>
          </a:p>
          <a:p>
            <a:pPr lvl="2">
              <a:lnSpc>
                <a:spcPct val="80000"/>
              </a:lnSpc>
              <a:buFontTx/>
              <a:buNone/>
            </a:pPr>
            <a:endParaRPr lang="en-GB"/>
          </a:p>
          <a:p>
            <a:pPr>
              <a:lnSpc>
                <a:spcPct val="80000"/>
              </a:lnSpc>
            </a:pPr>
            <a:r>
              <a:rPr lang="en-GB"/>
              <a:t>Successful organisation depends on response to key challenges</a:t>
            </a:r>
          </a:p>
          <a:p>
            <a:pPr lvl="1">
              <a:lnSpc>
                <a:spcPct val="80000"/>
              </a:lnSpc>
            </a:pPr>
            <a:r>
              <a:rPr lang="en-GB"/>
              <a:t>Control, Change, Knowledge, Globalisation</a:t>
            </a:r>
          </a:p>
          <a:p>
            <a:pPr lvl="2">
              <a:lnSpc>
                <a:spcPct val="80000"/>
              </a:lnSpc>
              <a:buFontTx/>
              <a:buNone/>
            </a:pPr>
            <a:endParaRPr lang="en-GB"/>
          </a:p>
          <a:p>
            <a:pPr>
              <a:lnSpc>
                <a:spcPct val="80000"/>
              </a:lnSpc>
            </a:pPr>
            <a:r>
              <a:rPr lang="en-GB"/>
              <a:t>Many structural types (e.g. functional, divisional, matrix)</a:t>
            </a:r>
          </a:p>
          <a:p>
            <a:pPr lvl="1">
              <a:lnSpc>
                <a:spcPct val="80000"/>
              </a:lnSpc>
            </a:pPr>
            <a:r>
              <a:rPr lang="en-GB"/>
              <a:t>Organisational processes facilitate strategy</a:t>
            </a:r>
          </a:p>
          <a:p>
            <a:pPr lvl="1">
              <a:lnSpc>
                <a:spcPct val="80000"/>
              </a:lnSpc>
            </a:pPr>
            <a:r>
              <a:rPr lang="en-GB"/>
              <a:t>Focus on inputs or outputs</a:t>
            </a:r>
          </a:p>
          <a:p>
            <a:pPr lvl="1">
              <a:lnSpc>
                <a:spcPct val="80000"/>
              </a:lnSpc>
            </a:pPr>
            <a:r>
              <a:rPr lang="en-GB"/>
              <a:t>Direct or indirect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639A-282B-4C96-BE2D-3543ADB9309D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173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7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7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7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7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7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7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7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7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7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7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7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7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7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7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1" grpId="0" build="p" bldLvl="2" autoUpdateAnimBg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484188"/>
            <a:ext cx="8229600" cy="647700"/>
          </a:xfrm>
        </p:spPr>
        <p:txBody>
          <a:bodyPr>
            <a:normAutofit fontScale="90000"/>
          </a:bodyPr>
          <a:lstStyle/>
          <a:p>
            <a:r>
              <a:rPr lang="en-GB">
                <a:solidFill>
                  <a:srgbClr val="0B51A1"/>
                </a:solidFill>
              </a:rPr>
              <a:t>Key Points (2)</a:t>
            </a:r>
          </a:p>
        </p:txBody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1" y="1236663"/>
            <a:ext cx="8640763" cy="63357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/>
              <a:t>Relationships are important for success</a:t>
            </a:r>
          </a:p>
          <a:p>
            <a:pPr lvl="1">
              <a:lnSpc>
                <a:spcPct val="80000"/>
              </a:lnSpc>
            </a:pPr>
            <a:r>
              <a:rPr lang="en-GB"/>
              <a:t>Centralisation versus devolution</a:t>
            </a:r>
          </a:p>
          <a:p>
            <a:pPr lvl="1">
              <a:lnSpc>
                <a:spcPct val="80000"/>
              </a:lnSpc>
            </a:pPr>
            <a:r>
              <a:rPr lang="en-GB"/>
              <a:t>Strategy style</a:t>
            </a:r>
          </a:p>
          <a:p>
            <a:pPr lvl="1">
              <a:lnSpc>
                <a:spcPct val="80000"/>
              </a:lnSpc>
            </a:pPr>
            <a:r>
              <a:rPr lang="en-GB"/>
              <a:t>Choices about outsourcing, alliances, networks and virtuality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GB"/>
          </a:p>
          <a:p>
            <a:pPr>
              <a:lnSpc>
                <a:spcPct val="80000"/>
              </a:lnSpc>
            </a:pPr>
            <a:r>
              <a:rPr lang="en-GB"/>
              <a:t>Coherent organisational configuration</a:t>
            </a:r>
          </a:p>
          <a:p>
            <a:pPr lvl="1">
              <a:lnSpc>
                <a:spcPct val="80000"/>
              </a:lnSpc>
            </a:pPr>
            <a:r>
              <a:rPr lang="en-GB"/>
              <a:t>Mintzberg’s stereotypical organisations</a:t>
            </a:r>
          </a:p>
          <a:p>
            <a:pPr lvl="1">
              <a:lnSpc>
                <a:spcPct val="80000"/>
              </a:lnSpc>
            </a:pPr>
            <a:r>
              <a:rPr lang="en-GB"/>
              <a:t>Organisational design dilemmas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GB"/>
          </a:p>
          <a:p>
            <a:pPr>
              <a:lnSpc>
                <a:spcPct val="80000"/>
              </a:lnSpc>
            </a:pPr>
            <a:r>
              <a:rPr lang="en-GB"/>
              <a:t>Reinforcing cycles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639A-282B-4C96-BE2D-3543ADB9309D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457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0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0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0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0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0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0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0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0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0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0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90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90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90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90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904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904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0499" grpId="0" build="p" bldLvl="2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Class room test 01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Introduce your company or any other company you know.</a:t>
            </a:r>
          </a:p>
          <a:p>
            <a:r>
              <a:rPr lang="en-US" dirty="0" smtClean="0"/>
              <a:t>Show what type of organizational structure it has and due to its structure what advantages and disadvantages spelled out? </a:t>
            </a:r>
          </a:p>
          <a:p>
            <a:pPr marL="0" indent="0" algn="r">
              <a:buNone/>
            </a:pPr>
            <a:r>
              <a:rPr lang="en-US" dirty="0" smtClean="0"/>
              <a:t>(20 Marks)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639A-282B-4C96-BE2D-3543ADB9309D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620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Class room test 02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07 types of controlling processes available in your working place or any other organization. You have to bring down actual examples for each.</a:t>
            </a:r>
          </a:p>
          <a:p>
            <a:pPr marL="0" indent="0" algn="r">
              <a:buNone/>
            </a:pPr>
            <a:r>
              <a:rPr lang="en-US" dirty="0" smtClean="0"/>
              <a:t>(20 Marks)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639A-282B-4C96-BE2D-3543ADB9309D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951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063750" y="466725"/>
            <a:ext cx="8229600" cy="647700"/>
          </a:xfrm>
        </p:spPr>
        <p:txBody>
          <a:bodyPr>
            <a:normAutofit fontScale="90000"/>
          </a:bodyPr>
          <a:lstStyle/>
          <a:p>
            <a:r>
              <a:rPr lang="en-GB">
                <a:solidFill>
                  <a:srgbClr val="0B51A1"/>
                </a:solidFill>
              </a:rPr>
              <a:t>Organisational Configuration (2)</a:t>
            </a:r>
          </a:p>
        </p:txBody>
      </p:sp>
      <p:sp>
        <p:nvSpPr>
          <p:cNvPr id="47616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811339" y="1219200"/>
            <a:ext cx="8569325" cy="5105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/>
              <a:t>Processes</a:t>
            </a:r>
          </a:p>
          <a:p>
            <a:pPr lvl="1"/>
            <a:r>
              <a:rPr lang="en-GB"/>
              <a:t>Supporting people</a:t>
            </a:r>
          </a:p>
          <a:p>
            <a:pPr lvl="1"/>
            <a:r>
              <a:rPr lang="en-GB"/>
              <a:t>Influence success/failure</a:t>
            </a:r>
          </a:p>
          <a:p>
            <a:pPr lvl="1"/>
            <a:r>
              <a:rPr lang="en-GB"/>
              <a:t>Define how strategies made and controlled</a:t>
            </a:r>
          </a:p>
          <a:p>
            <a:pPr lvl="1"/>
            <a:r>
              <a:rPr lang="en-GB"/>
              <a:t>Define interactions and strategy implementation</a:t>
            </a:r>
          </a:p>
          <a:p>
            <a:pPr>
              <a:lnSpc>
                <a:spcPct val="80000"/>
              </a:lnSpc>
            </a:pPr>
            <a:r>
              <a:rPr lang="en-GB"/>
              <a:t>Relationships</a:t>
            </a:r>
          </a:p>
          <a:p>
            <a:pPr lvl="1"/>
            <a:r>
              <a:rPr lang="en-GB"/>
              <a:t>Between organisational units and the centre (parenting)</a:t>
            </a:r>
          </a:p>
          <a:p>
            <a:pPr lvl="1"/>
            <a:r>
              <a:rPr lang="en-GB"/>
              <a:t>Outside firm, e.g. outsourcing and strategic alliances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639A-282B-4C96-BE2D-3543ADB9309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032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6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6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6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6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6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6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6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6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76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76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76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76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76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76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76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76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6163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466725"/>
            <a:ext cx="8229600" cy="647700"/>
          </a:xfrm>
        </p:spPr>
        <p:txBody>
          <a:bodyPr>
            <a:normAutofit fontScale="90000"/>
          </a:bodyPr>
          <a:lstStyle/>
          <a:p>
            <a:r>
              <a:rPr lang="en-GB">
                <a:solidFill>
                  <a:srgbClr val="0B51A1"/>
                </a:solidFill>
              </a:rPr>
              <a:t>Organisational  Structure</a:t>
            </a:r>
          </a:p>
        </p:txBody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1" y="1241426"/>
            <a:ext cx="8569325" cy="5616575"/>
          </a:xfrm>
        </p:spPr>
        <p:txBody>
          <a:bodyPr/>
          <a:lstStyle/>
          <a:p>
            <a:r>
              <a:rPr lang="en-GB"/>
              <a:t>Organisational structure describes:</a:t>
            </a:r>
          </a:p>
          <a:p>
            <a:pPr lvl="1">
              <a:lnSpc>
                <a:spcPct val="80000"/>
              </a:lnSpc>
            </a:pPr>
            <a:r>
              <a:rPr lang="en-GB"/>
              <a:t>Who is responsible for what</a:t>
            </a:r>
          </a:p>
          <a:p>
            <a:pPr lvl="1">
              <a:lnSpc>
                <a:spcPct val="80000"/>
              </a:lnSpc>
            </a:pPr>
            <a:r>
              <a:rPr lang="en-GB"/>
              <a:t>Patterns of communication and knowledge exchange</a:t>
            </a:r>
          </a:p>
          <a:p>
            <a:pPr lvl="1">
              <a:lnSpc>
                <a:spcPct val="80000"/>
              </a:lnSpc>
            </a:pPr>
            <a:r>
              <a:rPr lang="en-GB"/>
              <a:t>Skills required to move up the organisation</a:t>
            </a:r>
          </a:p>
          <a:p>
            <a:r>
              <a:rPr lang="en-GB"/>
              <a:t>Types of structure</a:t>
            </a:r>
          </a:p>
          <a:p>
            <a:pPr lvl="1">
              <a:lnSpc>
                <a:spcPct val="80000"/>
              </a:lnSpc>
            </a:pPr>
            <a:r>
              <a:rPr lang="en-GB"/>
              <a:t>Emphasis on one structural dimension</a:t>
            </a:r>
          </a:p>
          <a:p>
            <a:pPr lvl="2">
              <a:lnSpc>
                <a:spcPct val="80000"/>
              </a:lnSpc>
            </a:pPr>
            <a:r>
              <a:rPr lang="en-GB"/>
              <a:t>Functional; Multidivisional; Holding</a:t>
            </a:r>
            <a:endParaRPr lang="en-GB">
              <a:solidFill>
                <a:srgbClr val="0B51A1"/>
              </a:solidFill>
            </a:endParaRPr>
          </a:p>
          <a:p>
            <a:r>
              <a:rPr lang="en-GB"/>
              <a:t>Types of structure</a:t>
            </a:r>
          </a:p>
          <a:p>
            <a:pPr lvl="1">
              <a:lnSpc>
                <a:spcPct val="80000"/>
              </a:lnSpc>
            </a:pPr>
            <a:r>
              <a:rPr lang="en-GB"/>
              <a:t>Mixture of structural dimensions</a:t>
            </a:r>
          </a:p>
          <a:p>
            <a:pPr lvl="2">
              <a:lnSpc>
                <a:spcPct val="80000"/>
              </a:lnSpc>
            </a:pPr>
            <a:r>
              <a:rPr lang="en-GB"/>
              <a:t>Matrix; Transnational; Team; Project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639A-282B-4C96-BE2D-3543ADB9309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286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7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7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7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27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27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27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7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27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27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27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27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27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27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27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27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27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27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27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27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27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7011" grpId="0" build="p" bldLvl="3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8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466725"/>
            <a:ext cx="8229600" cy="647700"/>
          </a:xfrm>
        </p:spPr>
        <p:txBody>
          <a:bodyPr>
            <a:normAutofit fontScale="90000"/>
          </a:bodyPr>
          <a:lstStyle/>
          <a:p>
            <a:r>
              <a:rPr lang="en-GB">
                <a:solidFill>
                  <a:srgbClr val="0B51A1"/>
                </a:solidFill>
              </a:rPr>
              <a:t>Organisation Design</a:t>
            </a:r>
          </a:p>
        </p:txBody>
      </p:sp>
      <p:sp>
        <p:nvSpPr>
          <p:cNvPr id="429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1" y="1376364"/>
            <a:ext cx="8569325" cy="4948237"/>
          </a:xfrm>
        </p:spPr>
        <p:txBody>
          <a:bodyPr/>
          <a:lstStyle/>
          <a:p>
            <a:r>
              <a:rPr lang="en-GB"/>
              <a:t>Challenges shaping structure</a:t>
            </a:r>
          </a:p>
          <a:p>
            <a:pPr lvl="1"/>
            <a:r>
              <a:rPr lang="en-GB"/>
              <a:t>Organisational size</a:t>
            </a:r>
          </a:p>
          <a:p>
            <a:pPr lvl="1"/>
            <a:r>
              <a:rPr lang="en-GB"/>
              <a:t>Extent of diversification</a:t>
            </a:r>
          </a:p>
          <a:p>
            <a:pPr lvl="1"/>
            <a:r>
              <a:rPr lang="en-GB"/>
              <a:t>Type of technology</a:t>
            </a:r>
          </a:p>
          <a:p>
            <a:pPr lvl="1"/>
            <a:r>
              <a:rPr lang="en-GB"/>
              <a:t>Control </a:t>
            </a:r>
          </a:p>
          <a:p>
            <a:pPr lvl="1"/>
            <a:r>
              <a:rPr lang="en-GB"/>
              <a:t>Change</a:t>
            </a:r>
          </a:p>
          <a:p>
            <a:pPr lvl="1"/>
            <a:r>
              <a:rPr lang="en-GB"/>
              <a:t>Knowledge</a:t>
            </a:r>
          </a:p>
          <a:p>
            <a:pPr lvl="1"/>
            <a:r>
              <a:rPr lang="en-GB"/>
              <a:t>Globalisation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639A-282B-4C96-BE2D-3543ADB9309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92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9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9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9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29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29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29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9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29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29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29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29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29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29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29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29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29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9059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495300"/>
            <a:ext cx="8229600" cy="647700"/>
          </a:xfrm>
        </p:spPr>
        <p:txBody>
          <a:bodyPr>
            <a:normAutofit fontScale="90000"/>
          </a:bodyPr>
          <a:lstStyle/>
          <a:p>
            <a:r>
              <a:rPr lang="en-GB">
                <a:solidFill>
                  <a:srgbClr val="0B51A1"/>
                </a:solidFill>
              </a:rPr>
              <a:t>A Functional Structure</a:t>
            </a:r>
          </a:p>
        </p:txBody>
      </p:sp>
      <p:sp>
        <p:nvSpPr>
          <p:cNvPr id="430086" name="Rectangle 6"/>
          <p:cNvSpPr>
            <a:spLocks noChangeArrowheads="1"/>
          </p:cNvSpPr>
          <p:nvPr/>
        </p:nvSpPr>
        <p:spPr bwMode="auto">
          <a:xfrm>
            <a:off x="1831976" y="6313488"/>
            <a:ext cx="1292225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/>
          <a:lstStyle/>
          <a:p>
            <a:pPr algn="ctr"/>
            <a:r>
              <a:rPr lang="en-US" sz="1600">
                <a:solidFill>
                  <a:srgbClr val="0B51A1"/>
                </a:solidFill>
              </a:rPr>
              <a:t>Exhibit 8.2</a:t>
            </a:r>
          </a:p>
        </p:txBody>
      </p:sp>
      <p:pic>
        <p:nvPicPr>
          <p:cNvPr id="430088" name="Picture 8" descr="G:\books\Pe_uk\Powerpoint\JOHNSON\Final\Gif-New 200 d &amp; 200 Co with White Bak\C08NF0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5701" y="1187451"/>
            <a:ext cx="7345363" cy="5129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3639A-282B-4C96-BE2D-3543ADB9309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23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2462</TotalTime>
  <Words>1768</Words>
  <Application>Microsoft Office PowerPoint</Application>
  <PresentationFormat>Widescreen</PresentationFormat>
  <Paragraphs>525</Paragraphs>
  <Slides>57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3" baseType="lpstr">
      <vt:lpstr>Arial Unicode MS</vt:lpstr>
      <vt:lpstr>Arial</vt:lpstr>
      <vt:lpstr>Calibri</vt:lpstr>
      <vt:lpstr>Calibri Light</vt:lpstr>
      <vt:lpstr>Helvetica</vt:lpstr>
      <vt:lpstr>Office Theme</vt:lpstr>
      <vt:lpstr>PowerPoint Presentation</vt:lpstr>
      <vt:lpstr>Organising for Success – Outline (1)</vt:lpstr>
      <vt:lpstr>Organising for Success – Outline (2)</vt:lpstr>
      <vt:lpstr>Organisational Configurations</vt:lpstr>
      <vt:lpstr>Organisational Configuration (1)</vt:lpstr>
      <vt:lpstr>Organisational Configuration (2)</vt:lpstr>
      <vt:lpstr>Organisational  Structure</vt:lpstr>
      <vt:lpstr>Organisation Design</vt:lpstr>
      <vt:lpstr>A Functional Structure</vt:lpstr>
      <vt:lpstr>A Multidivisional Structure</vt:lpstr>
      <vt:lpstr>A Holding Company (1)</vt:lpstr>
      <vt:lpstr>A Holding Company (2)</vt:lpstr>
      <vt:lpstr>A Multinational Matrix Structure</vt:lpstr>
      <vt:lpstr>A Matrix Organisation in a School</vt:lpstr>
      <vt:lpstr>A Transnational Structure</vt:lpstr>
      <vt:lpstr>Multinational Structures</vt:lpstr>
      <vt:lpstr>Roles within Transnationals (1)</vt:lpstr>
      <vt:lpstr>Roles within Transnationals (2)</vt:lpstr>
      <vt:lpstr>Team-based Structure</vt:lpstr>
      <vt:lpstr>Project-based Structure (1)</vt:lpstr>
      <vt:lpstr>Project-based Structure (2)</vt:lpstr>
      <vt:lpstr>PowerPoint Presentation</vt:lpstr>
      <vt:lpstr>Comparison of Structures</vt:lpstr>
      <vt:lpstr> 9 Design Tests for Organisation Structure (1)</vt:lpstr>
      <vt:lpstr>9 Design Tests for Organisation Structure (2)</vt:lpstr>
      <vt:lpstr>Types of Control Processes</vt:lpstr>
      <vt:lpstr>Control Processes (1)</vt:lpstr>
      <vt:lpstr>Control Processes (2)</vt:lpstr>
      <vt:lpstr>‘Bottom-up’ Business Planning</vt:lpstr>
      <vt:lpstr>Control Processes (3)</vt:lpstr>
      <vt:lpstr>Control Processes (4)</vt:lpstr>
      <vt:lpstr>Control Processes (5)</vt:lpstr>
      <vt:lpstr>Control Processes (6)</vt:lpstr>
      <vt:lpstr>The Balanced Scorecard – An Example</vt:lpstr>
      <vt:lpstr>Control Processes (7)</vt:lpstr>
      <vt:lpstr>Relating Internally and Externally</vt:lpstr>
      <vt:lpstr>Relating Internally</vt:lpstr>
      <vt:lpstr>Strategic Planning</vt:lpstr>
      <vt:lpstr>Financial Control</vt:lpstr>
      <vt:lpstr>Strategic Control</vt:lpstr>
      <vt:lpstr>Relating Externally (1)</vt:lpstr>
      <vt:lpstr>Relating Externally (2)</vt:lpstr>
      <vt:lpstr>‘Joined up’ services: Smoothing the Network</vt:lpstr>
      <vt:lpstr>Relating Externally (3)</vt:lpstr>
      <vt:lpstr>Configurations (1)</vt:lpstr>
      <vt:lpstr>PowerPoint Presentation</vt:lpstr>
      <vt:lpstr>Mintzberg’s 6 Organisational Configurations (1)</vt:lpstr>
      <vt:lpstr>Mintzberg’s 6 Organisational Configurations (2)</vt:lpstr>
      <vt:lpstr>Configurations (2)</vt:lpstr>
      <vt:lpstr>Reinforcing Cycles: Two Examples (1)</vt:lpstr>
      <vt:lpstr>PowerPoint Presentation</vt:lpstr>
      <vt:lpstr>Configurational Dilemmas</vt:lpstr>
      <vt:lpstr>Strategy and Structure</vt:lpstr>
      <vt:lpstr>Key Points (1)</vt:lpstr>
      <vt:lpstr>Key Points (2)</vt:lpstr>
      <vt:lpstr>Class room test 01</vt:lpstr>
      <vt:lpstr>Class room test 02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nilantha perera</dc:creator>
  <cp:lastModifiedBy>nilantha perera</cp:lastModifiedBy>
  <cp:revision>6</cp:revision>
  <dcterms:created xsi:type="dcterms:W3CDTF">2016-05-08T17:21:17Z</dcterms:created>
  <dcterms:modified xsi:type="dcterms:W3CDTF">2016-10-27T03:34:05Z</dcterms:modified>
</cp:coreProperties>
</file>