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6C157-827F-4784-9788-1FA12C2145BC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8B7FF-5771-4192-A0E6-E7B8BCED1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7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83F590-78FC-44C6-BB68-8B79A7364B0C}" type="slidenum">
              <a:rPr lang="en-US"/>
              <a:pPr>
                <a:spcBef>
                  <a:spcPct val="0"/>
                </a:spcBef>
              </a:pPr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09782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35B19A-55B2-4331-8863-86404BEAD340}" type="slidenum">
              <a:rPr lang="en-GB"/>
              <a:pPr>
                <a:spcBef>
                  <a:spcPct val="0"/>
                </a:spcBef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552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DD7668-763E-41AF-88F1-2892CF719B48}" type="slidenum">
              <a:rPr lang="en-GB"/>
              <a:pPr>
                <a:spcBef>
                  <a:spcPct val="0"/>
                </a:spcBef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511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6ED7CE-F44A-4784-BC95-9CCEADFF7EE4}" type="slidenum">
              <a:rPr lang="en-GB"/>
              <a:pPr>
                <a:spcBef>
                  <a:spcPct val="0"/>
                </a:spcBef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119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77599E-94C2-45DE-947A-DEE05D3624DA}" type="slidenum">
              <a:rPr lang="en-GB"/>
              <a:pPr>
                <a:spcBef>
                  <a:spcPct val="0"/>
                </a:spcBef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2942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B2E34B-A6D6-474A-A2AE-B35EC3598F88}" type="slidenum">
              <a:rPr lang="en-US"/>
              <a:pPr>
                <a:spcBef>
                  <a:spcPct val="0"/>
                </a:spcBef>
              </a:pPr>
              <a:t>15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527284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B1EBDA-BA08-4BD5-AE91-464756EBC695}" type="slidenum">
              <a:rPr lang="en-GB"/>
              <a:pPr>
                <a:spcBef>
                  <a:spcPct val="0"/>
                </a:spcBef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00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8CDA62-E0BE-4370-8704-F7B08BF8DA94}" type="slidenum">
              <a:rPr lang="en-GB"/>
              <a:pPr>
                <a:spcBef>
                  <a:spcPct val="0"/>
                </a:spcBef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476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8E086D-23BE-417C-985D-4368A36C3E2A}" type="slidenum">
              <a:rPr lang="en-GB"/>
              <a:pPr>
                <a:spcBef>
                  <a:spcPct val="0"/>
                </a:spcBef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2674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58663B-65A7-493F-9A78-AEC1FEE2E1AA}" type="slidenum">
              <a:rPr lang="en-GB"/>
              <a:pPr>
                <a:spcBef>
                  <a:spcPct val="0"/>
                </a:spcBef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0282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7ABF48-7E2D-4A49-ABE7-54262B0E5DE2}" type="slidenum">
              <a:rPr lang="en-GB"/>
              <a:pPr>
                <a:spcBef>
                  <a:spcPct val="0"/>
                </a:spcBef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26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14A708-101D-4A45-B648-50827DEC3957}" type="slidenum">
              <a:rPr lang="en-US"/>
              <a:pPr>
                <a:spcBef>
                  <a:spcPct val="0"/>
                </a:spcBef>
              </a:pPr>
              <a:t>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593952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13EA26-E868-4763-9A55-1F51310F1CA3}" type="slidenum">
              <a:rPr lang="en-US"/>
              <a:pPr>
                <a:spcBef>
                  <a:spcPct val="0"/>
                </a:spcBef>
              </a:pPr>
              <a:t>21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787066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E642BA-0876-4852-BE46-7E734953F4E3}" type="slidenum">
              <a:rPr lang="en-GB"/>
              <a:pPr>
                <a:spcBef>
                  <a:spcPct val="0"/>
                </a:spcBef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2445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D13BC9-32C8-41F9-BEF0-70ACE0DD1DD4}" type="slidenum">
              <a:rPr lang="en-GB"/>
              <a:pPr>
                <a:spcBef>
                  <a:spcPct val="0"/>
                </a:spcBef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6204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45D11B-8240-4907-B31F-3979632322A9}" type="slidenum">
              <a:rPr lang="en-GB"/>
              <a:pPr>
                <a:spcBef>
                  <a:spcPct val="0"/>
                </a:spcBef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1571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76CDEE-3DDA-4322-8EE4-28D0040000F0}" type="slidenum">
              <a:rPr lang="en-GB"/>
              <a:pPr>
                <a:spcBef>
                  <a:spcPct val="0"/>
                </a:spcBef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9420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449EDB-38C1-4DD2-A84D-FF9A86475A3F}" type="slidenum">
              <a:rPr lang="en-GB"/>
              <a:pPr>
                <a:spcBef>
                  <a:spcPct val="0"/>
                </a:spcBef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952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3CD19D-FFFB-421A-9C87-8C8071E00E8B}" type="slidenum">
              <a:rPr lang="en-GB"/>
              <a:pPr>
                <a:spcBef>
                  <a:spcPct val="0"/>
                </a:spcBef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0069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5BA899-C69D-4025-ADBE-D5C5D5C34273}" type="slidenum">
              <a:rPr lang="en-US"/>
              <a:pPr>
                <a:spcBef>
                  <a:spcPct val="0"/>
                </a:spcBef>
              </a:pPr>
              <a:t>28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817056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A00B9A-B026-48C1-97BA-404EA7955098}" type="slidenum">
              <a:rPr lang="en-US"/>
              <a:pPr>
                <a:spcBef>
                  <a:spcPct val="0"/>
                </a:spcBef>
              </a:pPr>
              <a:t>29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763943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3A9DD6-366E-4B63-B206-A768C4603C20}" type="slidenum">
              <a:rPr lang="en-GB"/>
              <a:pPr>
                <a:spcBef>
                  <a:spcPct val="0"/>
                </a:spcBef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478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3FA964-FA57-4FC3-A40F-8E62B6CE7676}" type="slidenum">
              <a:rPr lang="en-US"/>
              <a:pPr>
                <a:spcBef>
                  <a:spcPct val="0"/>
                </a:spcBef>
              </a:pPr>
              <a:t>4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074961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65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15F7750-0DA2-449D-961A-7E399093103F}" type="slidenum">
              <a:rPr lang="en-GB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31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2535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A5322D-16C6-429B-8253-C50BAD737599}" type="slidenum">
              <a:rPr lang="en-GB"/>
              <a:pPr>
                <a:spcBef>
                  <a:spcPct val="0"/>
                </a:spcBef>
              </a:pPr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23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BFD28E-152A-40BB-89B1-751004B251C3}" type="slidenum">
              <a:rPr lang="en-GB"/>
              <a:pPr>
                <a:spcBef>
                  <a:spcPct val="0"/>
                </a:spcBef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940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B897A6-8662-49D3-A444-8A37B44C96B6}" type="slidenum">
              <a:rPr lang="en-US"/>
              <a:pPr>
                <a:spcBef>
                  <a:spcPct val="0"/>
                </a:spcBef>
              </a:pPr>
              <a:t>6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45767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889084-235D-45BD-9FF9-97A9740162C1}" type="slidenum">
              <a:rPr lang="en-GB"/>
              <a:pPr>
                <a:spcBef>
                  <a:spcPct val="0"/>
                </a:spcBef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94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5E7448-701E-4E32-AB27-F2922C9DCD1F}" type="slidenum">
              <a:rPr lang="en-GB"/>
              <a:pPr>
                <a:spcBef>
                  <a:spcPct val="0"/>
                </a:spcBef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406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A0F6B4-5EC7-4544-9FFF-97C80241ECC8}" type="slidenum">
              <a:rPr lang="en-GB"/>
              <a:pPr>
                <a:spcBef>
                  <a:spcPct val="0"/>
                </a:spcBef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793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D6DABA-C727-4D1D-B0A9-EED0D85F74B7}" type="slidenum">
              <a:rPr lang="en-GB"/>
              <a:pPr>
                <a:spcBef>
                  <a:spcPct val="0"/>
                </a:spcBef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33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3198-AFE1-4D3C-A497-85197D3E266D}" type="datetime1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8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7F80-6443-474C-A01D-50FA8D26562E}" type="datetime1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1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D4F4-5E20-4501-98F9-AED83A643EE8}" type="datetime1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3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A27E-865A-4DF2-AEE4-F826E7D7F8C5}" type="datetime1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1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BB4-3E02-45D7-ABF8-19D129043FE3}" type="datetime1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6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5C7F-243E-4261-881B-56928D23654A}" type="datetime1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0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287A-E376-4EDA-9825-493ABE0A1BE3}" type="datetime1">
              <a:rPr lang="en-US" smtClean="0"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1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51CE5-FF16-4673-9E40-CBD786797C60}" type="datetime1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1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C83A-103C-44D0-9166-6DF6179730F8}" type="datetime1">
              <a:rPr lang="en-US" smtClean="0"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0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853D-5D49-42D3-A0E8-96C751B5071E}" type="datetime1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9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EB2D-A9B9-44C2-BE71-20376AF79647}" type="datetime1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5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7ACE9-B737-488E-9CEA-E8C917578712}" type="datetime1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66AAD-5463-4D61-AD1C-C583F0726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5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57315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Leadership and Strategic Change</a:t>
            </a:r>
            <a:endParaRPr lang="en-US" sz="4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00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981200" y="255588"/>
            <a:ext cx="8229600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err="1" smtClean="0"/>
              <a:t>Forcefield</a:t>
            </a:r>
            <a:r>
              <a:rPr lang="en-GB" dirty="0" smtClean="0"/>
              <a:t> analysis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sz="3400" b="1" i="1">
                <a:solidFill>
                  <a:srgbClr val="0070C0"/>
                </a:solidFill>
              </a:rPr>
              <a:t>	</a:t>
            </a:r>
            <a:r>
              <a:rPr lang="en-GB" sz="3000" b="1" i="1">
                <a:solidFill>
                  <a:srgbClr val="0070C0"/>
                </a:solidFill>
              </a:rPr>
              <a:t>A forcefield analysis </a:t>
            </a:r>
            <a:r>
              <a:rPr lang="en-GB" sz="3000"/>
              <a:t>provides an initial view of change problems that need to be tackled by identifying forces for and against change.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sz="3000"/>
              <a:t>	Various concepts and frameworks are useful here:</a:t>
            </a:r>
          </a:p>
          <a:p>
            <a:pPr marL="565150" lvl="1" indent="-271463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GB" sz="3100"/>
              <a:t> </a:t>
            </a:r>
            <a:r>
              <a:rPr lang="en-GB" i="1" smtClean="0">
                <a:solidFill>
                  <a:srgbClr val="0070C0"/>
                </a:solidFill>
              </a:rPr>
              <a:t>Mapping activity systems.</a:t>
            </a:r>
          </a:p>
          <a:p>
            <a:pPr marL="565150" lvl="1" indent="-271463">
              <a:buFont typeface="Wingdings" panose="05000000000000000000" pitchFamily="2" charset="2"/>
              <a:buChar char="Ø"/>
            </a:pPr>
            <a:r>
              <a:rPr lang="en-GB" i="1" smtClean="0">
                <a:solidFill>
                  <a:srgbClr val="0070C0"/>
                </a:solidFill>
              </a:rPr>
              <a:t> Stakeholder mapping.</a:t>
            </a:r>
          </a:p>
          <a:p>
            <a:pPr marL="565150" lvl="1" indent="-271463">
              <a:buFont typeface="Wingdings" panose="05000000000000000000" pitchFamily="2" charset="2"/>
              <a:buChar char="Ø"/>
            </a:pPr>
            <a:r>
              <a:rPr lang="en-GB" i="1" smtClean="0">
                <a:solidFill>
                  <a:srgbClr val="0070C0"/>
                </a:solidFill>
              </a:rPr>
              <a:t> The culture web.</a:t>
            </a:r>
          </a:p>
          <a:p>
            <a:pPr marL="565150" lvl="1" indent="-271463">
              <a:buFont typeface="Wingdings" panose="05000000000000000000" pitchFamily="2" charset="2"/>
              <a:buChar char="Ø"/>
            </a:pPr>
            <a:r>
              <a:rPr lang="en-GB" i="1" smtClean="0">
                <a:solidFill>
                  <a:srgbClr val="0070C0"/>
                </a:solidFill>
              </a:rPr>
              <a:t> The 7-S framework.</a:t>
            </a:r>
            <a:endParaRPr lang="en-GB" smtClean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07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703389" y="250826"/>
            <a:ext cx="8785225" cy="1190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A forcefield analysis for the UK forestry commission</a:t>
            </a:r>
          </a:p>
        </p:txBody>
      </p:sp>
      <p:sp>
        <p:nvSpPr>
          <p:cNvPr id="24579" name="Rectangle 7"/>
          <p:cNvSpPr>
            <a:spLocks noChangeArrowheads="1"/>
          </p:cNvSpPr>
          <p:nvPr/>
        </p:nvSpPr>
        <p:spPr bwMode="auto">
          <a:xfrm>
            <a:off x="1816101" y="5962650"/>
            <a:ext cx="8456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/>
              <a:t>Illustration 14.2</a:t>
            </a:r>
            <a:endParaRPr lang="en-US"/>
          </a:p>
        </p:txBody>
      </p:sp>
      <p:pic>
        <p:nvPicPr>
          <p:cNvPr id="24580" name="Picture 8" descr="M14UF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4" y="1612901"/>
            <a:ext cx="8353425" cy="426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57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976438" y="250825"/>
            <a:ext cx="8229600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Strategic leadership roles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sz="3000" b="1" i="1">
                <a:solidFill>
                  <a:srgbClr val="0070C0"/>
                </a:solidFill>
              </a:rPr>
              <a:t>	Leadership</a:t>
            </a:r>
            <a:r>
              <a:rPr lang="en-GB" sz="3000" b="1"/>
              <a:t> </a:t>
            </a:r>
            <a:r>
              <a:rPr lang="en-GB" sz="3000"/>
              <a:t>is the process of influencing an organisation (or group within an organisation) in its efforts towards achieving an aim or goal.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sz="3000"/>
              <a:t> 	Three key roles in leading strategic change: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sz="2600">
                <a:solidFill>
                  <a:srgbClr val="0070C0"/>
                </a:solidFill>
              </a:rPr>
              <a:t> </a:t>
            </a:r>
            <a:r>
              <a:rPr lang="en-GB" i="1" smtClean="0">
                <a:solidFill>
                  <a:srgbClr val="0070C0"/>
                </a:solidFill>
              </a:rPr>
              <a:t>Envisioning future strategy.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i="1" smtClean="0">
                <a:solidFill>
                  <a:srgbClr val="0070C0"/>
                </a:solidFill>
              </a:rPr>
              <a:t> Aligning the organisation to deliver that strategy.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i="1" smtClean="0">
                <a:solidFill>
                  <a:srgbClr val="0070C0"/>
                </a:solidFill>
              </a:rPr>
              <a:t> Embodying change.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i="1" smtClean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/>
              <a:t>N.B. Middle managers have a key role in leading change as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/>
              <a:t>        well as senior managers.</a:t>
            </a:r>
            <a:endParaRPr lang="en-GB" sz="26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74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Newcomers and outsiders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" indent="-9525">
              <a:buNone/>
              <a:tabLst>
                <a:tab pos="292100" algn="l"/>
              </a:tabLst>
            </a:pPr>
            <a:r>
              <a:rPr lang="en-GB" sz="3000"/>
              <a:t>‘Outsiders’ can also play an important role in strategic change.</a:t>
            </a:r>
          </a:p>
          <a:p>
            <a:pPr marL="9525" indent="-9525">
              <a:buNone/>
              <a:tabLst>
                <a:tab pos="292100" algn="l"/>
              </a:tabLst>
            </a:pPr>
            <a:r>
              <a:rPr lang="en-GB" sz="3000"/>
              <a:t>These could include:</a:t>
            </a:r>
            <a:endParaRPr lang="en-GB" sz="3000" i="1"/>
          </a:p>
          <a:p>
            <a:pPr marL="9525" indent="-9525">
              <a:tabLst>
                <a:tab pos="292100" algn="l"/>
              </a:tabLst>
            </a:pPr>
            <a:r>
              <a:rPr lang="en-GB" sz="3000">
                <a:solidFill>
                  <a:srgbClr val="0070C0"/>
                </a:solidFill>
              </a:rPr>
              <a:t>	A </a:t>
            </a:r>
            <a:r>
              <a:rPr lang="en-GB" sz="3000" i="1">
                <a:solidFill>
                  <a:srgbClr val="0070C0"/>
                </a:solidFill>
              </a:rPr>
              <a:t>new chief executive </a:t>
            </a:r>
            <a:r>
              <a:rPr lang="en-GB" sz="3000"/>
              <a:t>from outside the 	organisation can bring a new perspective</a:t>
            </a:r>
            <a:r>
              <a:rPr lang="en-GB" sz="3000" i="1"/>
              <a:t>.</a:t>
            </a:r>
          </a:p>
          <a:p>
            <a:pPr marL="9525" indent="-9525">
              <a:tabLst>
                <a:tab pos="292100" algn="l"/>
              </a:tabLst>
            </a:pPr>
            <a:r>
              <a:rPr lang="en-GB" sz="3000" i="1">
                <a:solidFill>
                  <a:srgbClr val="0070C0"/>
                </a:solidFill>
              </a:rPr>
              <a:t>	New management </a:t>
            </a:r>
            <a:r>
              <a:rPr lang="en-GB" sz="3000"/>
              <a:t>from outside can also 	increase the diversity of ideas</a:t>
            </a:r>
            <a:r>
              <a:rPr lang="en-GB" sz="3000" i="1"/>
              <a:t>.</a:t>
            </a:r>
          </a:p>
          <a:p>
            <a:pPr marL="9525" indent="-9525">
              <a:tabLst>
                <a:tab pos="292100" algn="l"/>
              </a:tabLst>
            </a:pPr>
            <a:r>
              <a:rPr lang="en-GB" sz="3000" i="1">
                <a:solidFill>
                  <a:srgbClr val="0070C0"/>
                </a:solidFill>
              </a:rPr>
              <a:t>	Consultants </a:t>
            </a:r>
            <a:r>
              <a:rPr lang="en-GB" sz="3000"/>
              <a:t>are used to help formulate 	strategy or to plan the change process</a:t>
            </a:r>
            <a:r>
              <a:rPr lang="en-GB" sz="3000" i="1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14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976438" y="250825"/>
            <a:ext cx="8229600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Styles of strategic leadership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047875" y="1441451"/>
            <a:ext cx="8521700" cy="4835525"/>
          </a:xfrm>
        </p:spPr>
        <p:txBody>
          <a:bodyPr/>
          <a:lstStyle/>
          <a:p>
            <a:pPr marL="0" indent="0">
              <a:lnSpc>
                <a:spcPct val="75000"/>
              </a:lnSpc>
              <a:spcBef>
                <a:spcPct val="15000"/>
              </a:spcBef>
              <a:buNone/>
              <a:tabLst>
                <a:tab pos="274638" algn="l"/>
              </a:tabLst>
            </a:pPr>
            <a:r>
              <a:rPr lang="en-GB" b="1" i="1">
                <a:solidFill>
                  <a:srgbClr val="0070C0"/>
                </a:solidFill>
              </a:rPr>
              <a:t>Situational leadership – </a:t>
            </a:r>
            <a:r>
              <a:rPr lang="en-GB"/>
              <a:t>successful strategic leaders are able to adjust their style of leadership to the context they face.</a:t>
            </a:r>
            <a:endParaRPr lang="en-GB" sz="1400"/>
          </a:p>
          <a:p>
            <a:pPr marL="0" indent="0">
              <a:lnSpc>
                <a:spcPct val="75000"/>
              </a:lnSpc>
              <a:spcBef>
                <a:spcPct val="15000"/>
              </a:spcBef>
              <a:buNone/>
              <a:tabLst>
                <a:tab pos="274638" algn="l"/>
              </a:tabLst>
            </a:pPr>
            <a:endParaRPr lang="en-GB" sz="1100"/>
          </a:p>
          <a:p>
            <a:pPr marL="0" indent="0">
              <a:lnSpc>
                <a:spcPct val="75000"/>
              </a:lnSpc>
              <a:spcBef>
                <a:spcPct val="15000"/>
              </a:spcBef>
              <a:buNone/>
              <a:tabLst>
                <a:tab pos="274638" algn="l"/>
              </a:tabLst>
            </a:pPr>
            <a:r>
              <a:rPr lang="en-GB" sz="2400"/>
              <a:t>Two approaches:</a:t>
            </a:r>
          </a:p>
          <a:p>
            <a:pPr marL="0" indent="0">
              <a:lnSpc>
                <a:spcPct val="75000"/>
              </a:lnSpc>
              <a:spcBef>
                <a:spcPct val="15000"/>
              </a:spcBef>
              <a:tabLst>
                <a:tab pos="274638" algn="l"/>
              </a:tabLst>
            </a:pPr>
            <a:r>
              <a:rPr lang="en-GB" sz="2400" b="1" i="1">
                <a:solidFill>
                  <a:srgbClr val="0070C0"/>
                </a:solidFill>
              </a:rPr>
              <a:t>	Theory E: </a:t>
            </a:r>
            <a:r>
              <a:rPr lang="en-GB" sz="2400"/>
              <a:t>the pursuit of economic value; top-down; ‘hard’ 	levers of change; emphasis on changes of structures and 	systems, financial incentives, portfolio changes, 	downsizing.</a:t>
            </a:r>
          </a:p>
          <a:p>
            <a:pPr marL="0" indent="0">
              <a:lnSpc>
                <a:spcPct val="75000"/>
              </a:lnSpc>
              <a:spcBef>
                <a:spcPct val="15000"/>
              </a:spcBef>
              <a:tabLst>
                <a:tab pos="274638" algn="l"/>
              </a:tabLst>
            </a:pPr>
            <a:endParaRPr lang="en-GB" sz="2400" b="1" i="1">
              <a:solidFill>
                <a:srgbClr val="0070C0"/>
              </a:solidFill>
            </a:endParaRPr>
          </a:p>
          <a:p>
            <a:pPr marL="0" indent="0">
              <a:lnSpc>
                <a:spcPct val="75000"/>
              </a:lnSpc>
              <a:spcBef>
                <a:spcPct val="15000"/>
              </a:spcBef>
              <a:tabLst>
                <a:tab pos="274638" algn="l"/>
              </a:tabLst>
            </a:pPr>
            <a:r>
              <a:rPr lang="en-GB" sz="2400" b="1" i="1">
                <a:solidFill>
                  <a:srgbClr val="0070C0"/>
                </a:solidFill>
              </a:rPr>
              <a:t>	Theory O</a:t>
            </a:r>
            <a:r>
              <a:rPr lang="en-GB" sz="2400" i="1">
                <a:solidFill>
                  <a:srgbClr val="0070C0"/>
                </a:solidFill>
              </a:rPr>
              <a:t>:</a:t>
            </a:r>
            <a:r>
              <a:rPr lang="en-GB" sz="2400">
                <a:solidFill>
                  <a:srgbClr val="0070C0"/>
                </a:solidFill>
              </a:rPr>
              <a:t> </a:t>
            </a:r>
            <a:r>
              <a:rPr lang="en-GB" sz="2400"/>
              <a:t>the development of organisational capability; 	emphasis on culture change, learning, participation in 	change programmes and experimentation.</a:t>
            </a:r>
          </a:p>
          <a:p>
            <a:pPr marL="0" indent="0">
              <a:lnSpc>
                <a:spcPct val="75000"/>
              </a:lnSpc>
              <a:spcBef>
                <a:spcPct val="15000"/>
              </a:spcBef>
              <a:buNone/>
              <a:tabLst>
                <a:tab pos="274638" algn="l"/>
              </a:tabLst>
            </a:pPr>
            <a:endParaRPr lang="en-GB" sz="2400"/>
          </a:p>
          <a:p>
            <a:pPr marL="0" indent="0">
              <a:lnSpc>
                <a:spcPct val="75000"/>
              </a:lnSpc>
              <a:spcBef>
                <a:spcPct val="15000"/>
              </a:spcBef>
              <a:tabLst>
                <a:tab pos="274638" algn="l"/>
              </a:tabLst>
            </a:pPr>
            <a:r>
              <a:rPr lang="en-GB" sz="2400"/>
              <a:t>	A combination of the two approaches may be required and 	can be beneficial.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06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title"/>
          </p:nvPr>
        </p:nvSpPr>
        <p:spPr>
          <a:xfrm>
            <a:off x="1976438" y="250825"/>
            <a:ext cx="8229600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Styles of managing change</a:t>
            </a:r>
          </a:p>
        </p:txBody>
      </p:sp>
      <p:sp>
        <p:nvSpPr>
          <p:cNvPr id="481283" name="AutoShape 3"/>
          <p:cNvSpPr>
            <a:spLocks noChangeArrowheads="1"/>
          </p:cNvSpPr>
          <p:nvPr/>
        </p:nvSpPr>
        <p:spPr bwMode="auto">
          <a:xfrm>
            <a:off x="4559300" y="1341438"/>
            <a:ext cx="2819400" cy="10668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latin typeface="Arial" charset="0"/>
              </a:rPr>
              <a:t>Education/ </a:t>
            </a:r>
          </a:p>
          <a:p>
            <a:pPr algn="ctr" eaLnBrk="1" hangingPunct="1">
              <a:defRPr/>
            </a:pPr>
            <a:r>
              <a:rPr lang="en-US" sz="2400" dirty="0">
                <a:latin typeface="Arial" charset="0"/>
              </a:rPr>
              <a:t>Delegation</a:t>
            </a:r>
          </a:p>
        </p:txBody>
      </p:sp>
      <p:sp>
        <p:nvSpPr>
          <p:cNvPr id="481284" name="AutoShape 4"/>
          <p:cNvSpPr>
            <a:spLocks noChangeArrowheads="1"/>
          </p:cNvSpPr>
          <p:nvPr/>
        </p:nvSpPr>
        <p:spPr bwMode="auto">
          <a:xfrm>
            <a:off x="1895475" y="2854325"/>
            <a:ext cx="2819400" cy="10668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latin typeface="Arial" charset="0"/>
              </a:rPr>
              <a:t>Participation</a:t>
            </a:r>
          </a:p>
        </p:txBody>
      </p:sp>
      <p:sp>
        <p:nvSpPr>
          <p:cNvPr id="481285" name="AutoShape 5"/>
          <p:cNvSpPr>
            <a:spLocks noChangeArrowheads="1"/>
          </p:cNvSpPr>
          <p:nvPr/>
        </p:nvSpPr>
        <p:spPr bwMode="auto">
          <a:xfrm>
            <a:off x="7512050" y="2781300"/>
            <a:ext cx="2819400" cy="10668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/>
              <a:t>Collaboration</a:t>
            </a:r>
          </a:p>
        </p:txBody>
      </p:sp>
      <p:sp>
        <p:nvSpPr>
          <p:cNvPr id="481286" name="AutoShape 6"/>
          <p:cNvSpPr>
            <a:spLocks noChangeArrowheads="1"/>
          </p:cNvSpPr>
          <p:nvPr/>
        </p:nvSpPr>
        <p:spPr bwMode="auto">
          <a:xfrm>
            <a:off x="3190875" y="4581525"/>
            <a:ext cx="2819400" cy="10668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latin typeface="Arial" charset="0"/>
              </a:rPr>
              <a:t>Direction </a:t>
            </a:r>
          </a:p>
        </p:txBody>
      </p:sp>
      <p:sp>
        <p:nvSpPr>
          <p:cNvPr id="481287" name="AutoShape 7"/>
          <p:cNvSpPr>
            <a:spLocks noChangeArrowheads="1"/>
          </p:cNvSpPr>
          <p:nvPr/>
        </p:nvSpPr>
        <p:spPr bwMode="auto">
          <a:xfrm>
            <a:off x="7151688" y="4510088"/>
            <a:ext cx="2819400" cy="10668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latin typeface="Arial" charset="0"/>
              </a:rPr>
              <a:t>Coercion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64126" y="2781300"/>
            <a:ext cx="2016125" cy="144145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2400"/>
              <a:t>Styles of Managing Change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151688" y="3430589"/>
            <a:ext cx="360362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7044532" y="4258469"/>
            <a:ext cx="358775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1"/>
          </p:cNvCxnSpPr>
          <p:nvPr/>
        </p:nvCxnSpPr>
        <p:spPr>
          <a:xfrm rot="10800000">
            <a:off x="4691063" y="3430589"/>
            <a:ext cx="360362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80" name="Straight Arrow Connector 19"/>
          <p:cNvCxnSpPr>
            <a:cxnSpLocks noChangeShapeType="1"/>
          </p:cNvCxnSpPr>
          <p:nvPr/>
        </p:nvCxnSpPr>
        <p:spPr bwMode="auto">
          <a:xfrm flipH="1">
            <a:off x="4708525" y="4202114"/>
            <a:ext cx="374650" cy="35877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/>
          <p:cNvCxnSpPr>
            <a:stCxn id="10" idx="0"/>
          </p:cNvCxnSpPr>
          <p:nvPr/>
        </p:nvCxnSpPr>
        <p:spPr>
          <a:xfrm rot="5400000" flipH="1" flipV="1">
            <a:off x="5857082" y="2551907"/>
            <a:ext cx="4318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35756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animBg="1"/>
      <p:bldP spid="481284" grpId="0" animBg="1"/>
      <p:bldP spid="481285" grpId="0" animBg="1"/>
      <p:bldP spid="481286" grpId="0" animBg="1"/>
      <p:bldP spid="48128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Styles of managing change (1)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746250" y="1322388"/>
            <a:ext cx="8680450" cy="47561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smtClean="0"/>
              <a:t>	</a:t>
            </a:r>
            <a:r>
              <a:rPr lang="en-GB" sz="3000" b="1" i="1">
                <a:solidFill>
                  <a:srgbClr val="0070C0"/>
                </a:solidFill>
              </a:rPr>
              <a:t>Education and delegation </a:t>
            </a:r>
            <a:r>
              <a:rPr lang="en-GB" sz="2700" b="1"/>
              <a:t>–</a:t>
            </a:r>
            <a:r>
              <a:rPr lang="en-GB" sz="3000"/>
              <a:t> Small group briefings to discuss and explain things. The aim is to gain support for change by generating understanding and commitment.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smtClean="0"/>
              <a:t>	</a:t>
            </a:r>
            <a:r>
              <a:rPr lang="en-GB" b="1" i="1">
                <a:solidFill>
                  <a:srgbClr val="0070C0"/>
                </a:solidFill>
              </a:rPr>
              <a:t>Advantages </a:t>
            </a:r>
            <a:r>
              <a:rPr lang="en-GB" sz="2700" b="1"/>
              <a:t>–</a:t>
            </a:r>
            <a:r>
              <a:rPr lang="en-GB"/>
              <a:t> Spreads support for change. Ensures a wide base of understanding.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/>
              <a:t>	</a:t>
            </a:r>
            <a:r>
              <a:rPr lang="en-GB" b="1" i="1">
                <a:solidFill>
                  <a:srgbClr val="0070C0"/>
                </a:solidFill>
              </a:rPr>
              <a:t>Disadvantages </a:t>
            </a:r>
            <a:r>
              <a:rPr lang="en-GB" sz="2700" b="1"/>
              <a:t>–</a:t>
            </a:r>
            <a:r>
              <a:rPr lang="en-GB"/>
              <a:t> Takes a long time. For radical change it may not be enough to convince people of the need for change. Easy to voice support, then do nothing.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19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Styles of managing change (2)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033589" y="1341438"/>
            <a:ext cx="8397875" cy="4197350"/>
          </a:xfrm>
        </p:spPr>
        <p:txBody>
          <a:bodyPr/>
          <a:lstStyle/>
          <a:p>
            <a:pPr marL="0" indent="0">
              <a:buNone/>
              <a:tabLst>
                <a:tab pos="284163" algn="l"/>
              </a:tabLst>
            </a:pPr>
            <a:r>
              <a:rPr lang="en-GB" sz="3000" b="1" i="1">
                <a:solidFill>
                  <a:srgbClr val="0070C0"/>
                </a:solidFill>
              </a:rPr>
              <a:t>Collaboration </a:t>
            </a:r>
            <a:r>
              <a:rPr lang="en-GB" sz="2700" b="1"/>
              <a:t>–</a:t>
            </a:r>
            <a:r>
              <a:rPr lang="en-GB" sz="3000"/>
              <a:t> Widespread involvement of the employees on decisions about what and how to change.</a:t>
            </a:r>
          </a:p>
          <a:p>
            <a:pPr marL="0" indent="0">
              <a:tabLst>
                <a:tab pos="284163" algn="l"/>
              </a:tabLst>
            </a:pPr>
            <a:r>
              <a:rPr lang="en-GB" b="1" i="1">
                <a:solidFill>
                  <a:srgbClr val="0070C0"/>
                </a:solidFill>
              </a:rPr>
              <a:t>	Advantages </a:t>
            </a:r>
            <a:r>
              <a:rPr lang="en-GB" sz="2700" b="1"/>
              <a:t>–</a:t>
            </a:r>
            <a:r>
              <a:rPr lang="en-GB"/>
              <a:t> Spreads not only support but 	ownership of change by increasing levels of 	involvement.</a:t>
            </a:r>
          </a:p>
          <a:p>
            <a:pPr marL="0" indent="0">
              <a:tabLst>
                <a:tab pos="284163" algn="l"/>
              </a:tabLst>
            </a:pPr>
            <a:r>
              <a:rPr lang="en-GB" b="1" i="1">
                <a:solidFill>
                  <a:srgbClr val="0070C0"/>
                </a:solidFill>
              </a:rPr>
              <a:t>	Disadvantages </a:t>
            </a:r>
            <a:r>
              <a:rPr lang="en-GB" sz="2700" b="1"/>
              <a:t>–</a:t>
            </a:r>
            <a:r>
              <a:rPr lang="en-GB" b="1" i="1">
                <a:solidFill>
                  <a:srgbClr val="0070C0"/>
                </a:solidFill>
              </a:rPr>
              <a:t> </a:t>
            </a:r>
            <a:r>
              <a:rPr lang="en-GB"/>
              <a:t>Time-consuming. Little control 	over decisions made. May lead to change within 	existing paradigm.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75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Styles of managing change (3)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746250" y="1336675"/>
            <a:ext cx="8667750" cy="4421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b="1" i="1" dirty="0" smtClean="0">
                <a:solidFill>
                  <a:srgbClr val="0070C0"/>
                </a:solidFill>
              </a:rPr>
              <a:t>	Participation</a:t>
            </a:r>
            <a:r>
              <a:rPr lang="en-GB" sz="3000" b="1" i="1" dirty="0">
                <a:solidFill>
                  <a:srgbClr val="0070C0"/>
                </a:solidFill>
              </a:rPr>
              <a:t> </a:t>
            </a:r>
            <a:r>
              <a:rPr lang="en-GB" sz="2700" b="1" dirty="0"/>
              <a:t>–</a:t>
            </a:r>
            <a:r>
              <a:rPr lang="en-GB" sz="3000" b="1" i="1" dirty="0"/>
              <a:t> </a:t>
            </a:r>
            <a:r>
              <a:rPr lang="en-GB" sz="3000" dirty="0"/>
              <a:t>Involvement of employees in how to deliver the desired changes. May include limited collaboration over aspects of ‘how’ to change as well as ‘what’ to change.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sz="3000" dirty="0"/>
              <a:t>	</a:t>
            </a:r>
            <a:r>
              <a:rPr lang="en-GB" sz="3000" b="1" i="1" dirty="0">
                <a:solidFill>
                  <a:srgbClr val="0070C0"/>
                </a:solidFill>
              </a:rPr>
              <a:t>Advantages </a:t>
            </a:r>
            <a:r>
              <a:rPr lang="en-GB" sz="2700" b="1" dirty="0"/>
              <a:t>–</a:t>
            </a:r>
            <a:r>
              <a:rPr lang="en-GB" sz="3000" dirty="0"/>
              <a:t> Spreads ownership and support of change, but within a more controlled framework. Easier to shape decisions.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sz="3000" dirty="0"/>
              <a:t>	</a:t>
            </a:r>
            <a:r>
              <a:rPr lang="en-GB" sz="3000" b="1" i="1" dirty="0">
                <a:solidFill>
                  <a:srgbClr val="0070C0"/>
                </a:solidFill>
              </a:rPr>
              <a:t>Disadvantages </a:t>
            </a:r>
            <a:r>
              <a:rPr lang="en-GB" sz="2700" b="1" dirty="0"/>
              <a:t>–</a:t>
            </a:r>
            <a:r>
              <a:rPr lang="en-GB" sz="3000" dirty="0"/>
              <a:t> Can be perceived as manipulation.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Styles of managing change (4)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741489" y="1341439"/>
            <a:ext cx="8531225" cy="39639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b="1" i="1" smtClean="0">
                <a:solidFill>
                  <a:srgbClr val="0070C0"/>
                </a:solidFill>
              </a:rPr>
              <a:t>	Direction</a:t>
            </a:r>
            <a:r>
              <a:rPr lang="en-GB" sz="3000"/>
              <a:t> </a:t>
            </a:r>
            <a:r>
              <a:rPr lang="en-GB" sz="2700" b="1"/>
              <a:t>–</a:t>
            </a:r>
            <a:r>
              <a:rPr lang="en-GB" sz="3000"/>
              <a:t> Change leaders make the majority of decisions about what to change and how. Use of authority to direct change.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sz="3000"/>
              <a:t>	</a:t>
            </a:r>
            <a:r>
              <a:rPr lang="en-GB" sz="3000" b="1" i="1">
                <a:solidFill>
                  <a:srgbClr val="0070C0"/>
                </a:solidFill>
              </a:rPr>
              <a:t>Advantages </a:t>
            </a:r>
            <a:r>
              <a:rPr lang="en-GB" sz="2700" b="1"/>
              <a:t>–</a:t>
            </a:r>
            <a:r>
              <a:rPr lang="en-GB" sz="3000"/>
              <a:t> Less time-consuming. Provides a clear change of direction and focus.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sz="3000"/>
              <a:t>	</a:t>
            </a:r>
            <a:r>
              <a:rPr lang="en-GB" sz="3000" b="1" i="1">
                <a:solidFill>
                  <a:srgbClr val="0070C0"/>
                </a:solidFill>
              </a:rPr>
              <a:t>Disadvantages </a:t>
            </a:r>
            <a:r>
              <a:rPr lang="en-GB" sz="2700" b="1"/>
              <a:t>–</a:t>
            </a:r>
            <a:r>
              <a:rPr lang="en-GB" sz="3000"/>
              <a:t> Potentially less support and commitment, and therefore proposed changes may be resisted.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outcomes (1)</a:t>
            </a:r>
          </a:p>
        </p:txBody>
      </p:sp>
      <p:sp>
        <p:nvSpPr>
          <p:cNvPr id="4587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038350" y="1341439"/>
            <a:ext cx="8464550" cy="3019425"/>
          </a:xfrm>
        </p:spPr>
        <p:txBody>
          <a:bodyPr/>
          <a:lstStyle/>
          <a:p>
            <a:pPr eaLnBrk="1" hangingPunct="1"/>
            <a:r>
              <a:rPr lang="en-US" sz="3000"/>
              <a:t>Identify </a:t>
            </a:r>
            <a:r>
              <a:rPr lang="en-US" sz="3000" i="1">
                <a:solidFill>
                  <a:srgbClr val="0070C2"/>
                </a:solidFill>
              </a:rPr>
              <a:t>types </a:t>
            </a:r>
            <a:r>
              <a:rPr lang="en-US" sz="3000">
                <a:solidFill>
                  <a:srgbClr val="0070C2"/>
                </a:solidFill>
              </a:rPr>
              <a:t>of</a:t>
            </a:r>
            <a:r>
              <a:rPr lang="en-US" sz="3000"/>
              <a:t> required strategic </a:t>
            </a:r>
            <a:r>
              <a:rPr lang="en-US" sz="3000">
                <a:solidFill>
                  <a:srgbClr val="0070C2"/>
                </a:solidFill>
              </a:rPr>
              <a:t>change</a:t>
            </a:r>
            <a:r>
              <a:rPr lang="en-US" sz="3000"/>
              <a:t>.</a:t>
            </a:r>
          </a:p>
          <a:p>
            <a:pPr eaLnBrk="1" hangingPunct="1"/>
            <a:r>
              <a:rPr lang="en-US" sz="3000"/>
              <a:t>Analyse how organisational </a:t>
            </a:r>
            <a:r>
              <a:rPr lang="en-US" sz="3000" i="1">
                <a:solidFill>
                  <a:srgbClr val="0070C0"/>
                </a:solidFill>
              </a:rPr>
              <a:t>context </a:t>
            </a:r>
            <a:r>
              <a:rPr lang="en-US" sz="3000"/>
              <a:t>might affect the design of strategic change programmes.</a:t>
            </a:r>
          </a:p>
          <a:p>
            <a:pPr eaLnBrk="1" hangingPunct="1"/>
            <a:r>
              <a:rPr lang="en-US" sz="3000"/>
              <a:t>Undertake a </a:t>
            </a:r>
            <a:r>
              <a:rPr lang="en-US" sz="3000" i="1">
                <a:solidFill>
                  <a:srgbClr val="0070C0"/>
                </a:solidFill>
              </a:rPr>
              <a:t>forcefield analysis </a:t>
            </a:r>
            <a:r>
              <a:rPr lang="en-US" sz="3000"/>
              <a:t>to identify forces blocking and facilitating change.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89573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8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8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87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Styles of managing change (5)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1751013" y="1341439"/>
            <a:ext cx="8521700" cy="21050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sz="3000" b="1" i="1">
                <a:solidFill>
                  <a:srgbClr val="0070C0"/>
                </a:solidFill>
              </a:rPr>
              <a:t>	Coercion </a:t>
            </a:r>
            <a:r>
              <a:rPr lang="en-GB" sz="2700" b="1"/>
              <a:t>–</a:t>
            </a:r>
            <a:r>
              <a:rPr lang="en-GB" sz="3000"/>
              <a:t> Use of power to impose change.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sz="3000" b="1" i="1">
                <a:solidFill>
                  <a:srgbClr val="0070C0"/>
                </a:solidFill>
              </a:rPr>
              <a:t>	Advantages </a:t>
            </a:r>
            <a:r>
              <a:rPr lang="en-GB" sz="2700" b="1"/>
              <a:t>–</a:t>
            </a:r>
            <a:r>
              <a:rPr lang="en-GB" sz="3000"/>
              <a:t> Allows for prompt action.</a:t>
            </a:r>
            <a:endParaRPr lang="en-GB" sz="3000" b="1" i="1">
              <a:solidFill>
                <a:srgbClr val="0070C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sz="3000" b="1" i="1">
                <a:solidFill>
                  <a:srgbClr val="0070C0"/>
                </a:solidFill>
              </a:rPr>
              <a:t>	Disadvantages </a:t>
            </a:r>
            <a:r>
              <a:rPr lang="en-GB" sz="2700" b="1"/>
              <a:t>–</a:t>
            </a:r>
            <a:r>
              <a:rPr lang="en-GB" sz="3000"/>
              <a:t> Unlikely to achieve buy-in without a crisis.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Levers for change</a:t>
            </a:r>
          </a:p>
        </p:txBody>
      </p:sp>
      <p:sp>
        <p:nvSpPr>
          <p:cNvPr id="485379" name="AutoShape 3"/>
          <p:cNvSpPr>
            <a:spLocks noChangeArrowheads="1"/>
          </p:cNvSpPr>
          <p:nvPr/>
        </p:nvSpPr>
        <p:spPr bwMode="auto">
          <a:xfrm>
            <a:off x="2586039" y="1547813"/>
            <a:ext cx="7000875" cy="7620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/>
              <a:t>A compelling case for change</a:t>
            </a:r>
          </a:p>
        </p:txBody>
      </p:sp>
      <p:sp>
        <p:nvSpPr>
          <p:cNvPr id="485380" name="AutoShape 4"/>
          <p:cNvSpPr>
            <a:spLocks noChangeArrowheads="1"/>
          </p:cNvSpPr>
          <p:nvPr/>
        </p:nvSpPr>
        <p:spPr bwMode="auto">
          <a:xfrm>
            <a:off x="2586039" y="2386013"/>
            <a:ext cx="7000875" cy="7620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/>
              <a:t>Challenging the taken-for-granted</a:t>
            </a:r>
          </a:p>
        </p:txBody>
      </p:sp>
      <p:sp>
        <p:nvSpPr>
          <p:cNvPr id="485381" name="AutoShape 5"/>
          <p:cNvSpPr>
            <a:spLocks noChangeArrowheads="1"/>
          </p:cNvSpPr>
          <p:nvPr/>
        </p:nvSpPr>
        <p:spPr bwMode="auto">
          <a:xfrm>
            <a:off x="2586039" y="3224213"/>
            <a:ext cx="7000875" cy="7620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/>
              <a:t>Changing operational processes and routines</a:t>
            </a:r>
          </a:p>
        </p:txBody>
      </p:sp>
      <p:sp>
        <p:nvSpPr>
          <p:cNvPr id="485382" name="AutoShape 6"/>
          <p:cNvSpPr>
            <a:spLocks noChangeArrowheads="1"/>
          </p:cNvSpPr>
          <p:nvPr/>
        </p:nvSpPr>
        <p:spPr bwMode="auto">
          <a:xfrm>
            <a:off x="2586039" y="4062413"/>
            <a:ext cx="7000875" cy="7620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/>
              <a:t>Symbolic changes</a:t>
            </a:r>
          </a:p>
        </p:txBody>
      </p:sp>
      <p:sp>
        <p:nvSpPr>
          <p:cNvPr id="485383" name="AutoShape 7"/>
          <p:cNvSpPr>
            <a:spLocks noChangeArrowheads="1"/>
          </p:cNvSpPr>
          <p:nvPr/>
        </p:nvSpPr>
        <p:spPr bwMode="auto">
          <a:xfrm>
            <a:off x="2571751" y="4900613"/>
            <a:ext cx="7096125" cy="762000"/>
          </a:xfrm>
          <a:prstGeom prst="octagon">
            <a:avLst>
              <a:gd name="adj" fmla="val 2928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/>
              <a:t>Power and political systems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89524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9" grpId="0" animBg="1"/>
      <p:bldP spid="485380" grpId="0" animBg="1"/>
      <p:bldP spid="485381" grpId="0" animBg="1"/>
      <p:bldP spid="485382" grpId="0" animBg="1"/>
      <p:bldP spid="48538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1976438" y="266700"/>
            <a:ext cx="8229600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Organisational rituals and change</a:t>
            </a:r>
          </a:p>
        </p:txBody>
      </p:sp>
      <p:sp>
        <p:nvSpPr>
          <p:cNvPr id="47107" name="Rectangle 6"/>
          <p:cNvSpPr>
            <a:spLocks noChangeArrowheads="1"/>
          </p:cNvSpPr>
          <p:nvPr/>
        </p:nvSpPr>
        <p:spPr bwMode="auto">
          <a:xfrm>
            <a:off x="1838325" y="5895976"/>
            <a:ext cx="833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/>
              <a:t>Table 14.2 </a:t>
            </a:r>
            <a:r>
              <a:rPr lang="en-US" b="1"/>
              <a:t> </a:t>
            </a:r>
            <a:r>
              <a:rPr lang="en-US"/>
              <a:t>Organisational rituals and change</a:t>
            </a:r>
          </a:p>
        </p:txBody>
      </p:sp>
      <p:pic>
        <p:nvPicPr>
          <p:cNvPr id="47108" name="Picture 7" descr="Table-14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89" y="1666875"/>
            <a:ext cx="8137525" cy="350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7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Political mechanisms in organisations</a:t>
            </a:r>
          </a:p>
        </p:txBody>
      </p:sp>
      <p:sp>
        <p:nvSpPr>
          <p:cNvPr id="49155" name="Rectangle 6"/>
          <p:cNvSpPr>
            <a:spLocks noChangeArrowheads="1"/>
          </p:cNvSpPr>
          <p:nvPr/>
        </p:nvSpPr>
        <p:spPr bwMode="auto">
          <a:xfrm>
            <a:off x="1838325" y="5895976"/>
            <a:ext cx="833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/>
              <a:t>Table 14.3 </a:t>
            </a:r>
            <a:r>
              <a:rPr lang="en-US" b="1"/>
              <a:t> </a:t>
            </a:r>
            <a:r>
              <a:rPr lang="en-US"/>
              <a:t>Political mechanisms in organisations</a:t>
            </a:r>
          </a:p>
        </p:txBody>
      </p:sp>
      <p:pic>
        <p:nvPicPr>
          <p:cNvPr id="49156" name="Picture 7" descr="Table-14-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8" y="1413474"/>
            <a:ext cx="6461764" cy="438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3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1976438" y="266700"/>
            <a:ext cx="8229600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Change tactics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2033588" y="1341438"/>
            <a:ext cx="8229600" cy="4100512"/>
          </a:xfrm>
        </p:spPr>
        <p:txBody>
          <a:bodyPr/>
          <a:lstStyle/>
          <a:p>
            <a:pPr marL="284163" indent="-284163"/>
            <a:r>
              <a:rPr lang="en-GB" sz="3000" b="1" i="1">
                <a:solidFill>
                  <a:srgbClr val="0070C0"/>
                </a:solidFill>
              </a:rPr>
              <a:t>Timing:</a:t>
            </a:r>
          </a:p>
          <a:p>
            <a:pPr marL="660400" lvl="1" indent="-374650">
              <a:buFont typeface="Wingdings" panose="05000000000000000000" pitchFamily="2" charset="2"/>
              <a:buChar char="Ø"/>
            </a:pPr>
            <a:r>
              <a:rPr lang="en-GB" sz="3000"/>
              <a:t> </a:t>
            </a:r>
            <a:r>
              <a:rPr lang="en-GB" smtClean="0"/>
              <a:t>Building on an actual or perceived crisis.</a:t>
            </a:r>
          </a:p>
          <a:p>
            <a:pPr marL="660400" lvl="1" indent="-374650">
              <a:buFont typeface="Wingdings" panose="05000000000000000000" pitchFamily="2" charset="2"/>
              <a:buChar char="Ø"/>
            </a:pPr>
            <a:r>
              <a:rPr lang="en-GB" smtClean="0"/>
              <a:t> Exploiting windows of opportunity.</a:t>
            </a:r>
          </a:p>
          <a:p>
            <a:pPr marL="660400" lvl="1" indent="-374650">
              <a:buFont typeface="Wingdings" panose="05000000000000000000" pitchFamily="2" charset="2"/>
              <a:buChar char="Ø"/>
            </a:pPr>
            <a:r>
              <a:rPr lang="en-GB" smtClean="0"/>
              <a:t> Symbolic signalling of time frames.</a:t>
            </a:r>
          </a:p>
          <a:p>
            <a:pPr marL="660400" lvl="1" indent="-374650">
              <a:buFont typeface="Wingdings" panose="05000000000000000000" pitchFamily="2" charset="2"/>
              <a:buChar char="Ø"/>
            </a:pPr>
            <a:endParaRPr lang="en-GB" smtClean="0"/>
          </a:p>
          <a:p>
            <a:pPr marL="284163" indent="-284163"/>
            <a:r>
              <a:rPr lang="en-GB" sz="3000" b="1" i="1">
                <a:solidFill>
                  <a:srgbClr val="0070C0"/>
                </a:solidFill>
              </a:rPr>
              <a:t>Visible short-term wins </a:t>
            </a:r>
            <a:r>
              <a:rPr lang="en-GB" sz="2700" b="1"/>
              <a:t>–</a:t>
            </a:r>
            <a:r>
              <a:rPr lang="en-GB" sz="3000"/>
              <a:t> the demonstration of such wins can galvanise commitment to the wider change strategy.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Turnaround strategy (1) 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1765301" y="1341439"/>
            <a:ext cx="8639175" cy="14636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sz="3000" b="1" i="1">
                <a:solidFill>
                  <a:srgbClr val="0070C0"/>
                </a:solidFill>
              </a:rPr>
              <a:t>	A turnaround strategy </a:t>
            </a:r>
            <a:r>
              <a:rPr lang="en-GB" sz="3000"/>
              <a:t>is where the emphasis is on speed of change and rapid cost reduction and/or revenue generation</a:t>
            </a:r>
            <a:r>
              <a:rPr lang="en-GB" sz="3000" b="1"/>
              <a:t>.</a:t>
            </a:r>
            <a:endParaRPr lang="en-GB" sz="3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4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Turnaround strategy (2) 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1735138" y="1322389"/>
            <a:ext cx="8229600" cy="3570287"/>
          </a:xfrm>
        </p:spPr>
        <p:txBody>
          <a:bodyPr/>
          <a:lstStyle/>
          <a:p>
            <a:pPr>
              <a:buNone/>
              <a:tabLst>
                <a:tab pos="712788" algn="l"/>
              </a:tabLst>
            </a:pPr>
            <a:r>
              <a:rPr lang="en-GB" smtClean="0"/>
              <a:t>	</a:t>
            </a:r>
            <a:r>
              <a:rPr lang="en-GB" sz="3000"/>
              <a:t>Elements of turnaround strategies: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GB" i="1" smtClean="0">
                <a:solidFill>
                  <a:srgbClr val="0070C0"/>
                </a:solidFill>
              </a:rPr>
              <a:t>Crisis stabilisation.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GB" i="1" smtClean="0">
                <a:solidFill>
                  <a:srgbClr val="0070C0"/>
                </a:solidFill>
              </a:rPr>
              <a:t>Management changes.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GB" i="1" smtClean="0">
                <a:solidFill>
                  <a:srgbClr val="0070C0"/>
                </a:solidFill>
              </a:rPr>
              <a:t>Gaining stakeholder support.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GB" i="1" smtClean="0">
                <a:solidFill>
                  <a:srgbClr val="0070C0"/>
                </a:solidFill>
              </a:rPr>
              <a:t>Clarifying the target market(s) and core products.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GB" i="1" smtClean="0">
                <a:solidFill>
                  <a:srgbClr val="0070C0"/>
                </a:solidFill>
              </a:rPr>
              <a:t>Financial restructuring.</a:t>
            </a:r>
            <a:endParaRPr lang="en-GB" smtClean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2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Turnaround strategy </a:t>
            </a:r>
          </a:p>
        </p:txBody>
      </p:sp>
      <p:sp>
        <p:nvSpPr>
          <p:cNvPr id="57347" name="Rectangle 6"/>
          <p:cNvSpPr>
            <a:spLocks noChangeArrowheads="1"/>
          </p:cNvSpPr>
          <p:nvPr/>
        </p:nvSpPr>
        <p:spPr bwMode="auto">
          <a:xfrm>
            <a:off x="1830389" y="5895976"/>
            <a:ext cx="8442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/>
              <a:t>Table 14.4</a:t>
            </a:r>
            <a:r>
              <a:rPr lang="en-US" sz="1200" b="1"/>
              <a:t> </a:t>
            </a:r>
            <a:r>
              <a:rPr lang="en-US" b="1"/>
              <a:t> </a:t>
            </a:r>
            <a:r>
              <a:rPr lang="en-US"/>
              <a:t>Turnaround: revenue generation and cost reduction steps</a:t>
            </a:r>
          </a:p>
        </p:txBody>
      </p:sp>
      <p:pic>
        <p:nvPicPr>
          <p:cNvPr id="57348" name="Picture 7" descr="Table-14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4" y="1474788"/>
            <a:ext cx="8353425" cy="382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0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5113"/>
            <a:ext cx="8229600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Managing revolutionary change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063" y="1350964"/>
            <a:ext cx="8445500" cy="3570287"/>
          </a:xfrm>
        </p:spPr>
        <p:txBody>
          <a:bodyPr/>
          <a:lstStyle/>
          <a:p>
            <a:pPr marL="9525" indent="-9525">
              <a:buNone/>
              <a:tabLst>
                <a:tab pos="292100" algn="l"/>
              </a:tabLst>
            </a:pPr>
            <a:r>
              <a:rPr lang="en-GB" sz="3000"/>
              <a:t>Managing change in such circumstances is likely to involve:</a:t>
            </a:r>
            <a:endParaRPr lang="en-US" sz="3000"/>
          </a:p>
          <a:p>
            <a:pPr marL="9525" indent="-9525">
              <a:tabLst>
                <a:tab pos="292100" algn="l"/>
              </a:tabLst>
            </a:pPr>
            <a:r>
              <a:rPr lang="en-US" i="1">
                <a:solidFill>
                  <a:srgbClr val="0070C0"/>
                </a:solidFill>
              </a:rPr>
              <a:t>	Clear strategic direction.</a:t>
            </a:r>
          </a:p>
          <a:p>
            <a:pPr marL="9525" indent="-9525">
              <a:tabLst>
                <a:tab pos="292100" algn="l"/>
              </a:tabLst>
            </a:pPr>
            <a:r>
              <a:rPr lang="en-US" i="1">
                <a:solidFill>
                  <a:srgbClr val="0070C0"/>
                </a:solidFill>
              </a:rPr>
              <a:t>	Combining rational and symbolic levers.</a:t>
            </a:r>
          </a:p>
          <a:p>
            <a:pPr marL="9525" indent="-9525">
              <a:tabLst>
                <a:tab pos="292100" algn="l"/>
              </a:tabLst>
            </a:pPr>
            <a:r>
              <a:rPr lang="en-US" i="1">
                <a:solidFill>
                  <a:srgbClr val="0070C0"/>
                </a:solidFill>
              </a:rPr>
              <a:t>	Multiple styles of change management.</a:t>
            </a:r>
          </a:p>
          <a:p>
            <a:pPr marL="9525" indent="-9525">
              <a:tabLst>
                <a:tab pos="292100" algn="l"/>
              </a:tabLst>
            </a:pPr>
            <a:r>
              <a:rPr lang="en-US" i="1">
                <a:solidFill>
                  <a:srgbClr val="0070C0"/>
                </a:solidFill>
              </a:rPr>
              <a:t>	Working with aspects of the existing culture.</a:t>
            </a:r>
          </a:p>
          <a:p>
            <a:pPr marL="9525" indent="-9525">
              <a:tabLst>
                <a:tab pos="292100" algn="l"/>
              </a:tabLst>
            </a:pPr>
            <a:r>
              <a:rPr lang="en-US" i="1">
                <a:solidFill>
                  <a:srgbClr val="0070C0"/>
                </a:solidFill>
              </a:rPr>
              <a:t>	Monitoring change.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30546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Managing evolutionary change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4064" y="1355726"/>
            <a:ext cx="8493125" cy="4970463"/>
          </a:xfrm>
        </p:spPr>
        <p:txBody>
          <a:bodyPr/>
          <a:lstStyle/>
          <a:p>
            <a:pPr marL="19050" indent="-19050" defTabSz="876300">
              <a:spcBef>
                <a:spcPct val="15000"/>
              </a:spcBef>
              <a:buNone/>
              <a:tabLst>
                <a:tab pos="395288" algn="l"/>
              </a:tabLst>
            </a:pPr>
            <a:r>
              <a:rPr lang="en-GB"/>
              <a:t>Managing change as evolution involves transformational change, but implemented incrementally. </a:t>
            </a:r>
            <a:r>
              <a:rPr lang="en-US"/>
              <a:t>This requires:</a:t>
            </a:r>
          </a:p>
          <a:p>
            <a:pPr marL="19050" indent="-19050" defTabSz="876300">
              <a:spcBef>
                <a:spcPct val="15000"/>
              </a:spcBef>
              <a:buFont typeface="Wingdings" panose="05000000000000000000" pitchFamily="2" charset="2"/>
              <a:buChar char="Ø"/>
              <a:tabLst>
                <a:tab pos="395288" algn="l"/>
              </a:tabLst>
            </a:pPr>
            <a:r>
              <a:rPr lang="en-US" sz="2600">
                <a:solidFill>
                  <a:srgbClr val="0070C0"/>
                </a:solidFill>
              </a:rPr>
              <a:t>	An empowering organisation.</a:t>
            </a:r>
          </a:p>
          <a:p>
            <a:pPr marL="19050" indent="-19050" defTabSz="876300">
              <a:spcBef>
                <a:spcPct val="15000"/>
              </a:spcBef>
              <a:buFont typeface="Wingdings" panose="05000000000000000000" pitchFamily="2" charset="2"/>
              <a:buChar char="Ø"/>
              <a:tabLst>
                <a:tab pos="395288" algn="l"/>
              </a:tabLst>
            </a:pPr>
            <a:r>
              <a:rPr lang="en-US" sz="2600">
                <a:solidFill>
                  <a:srgbClr val="0070C0"/>
                </a:solidFill>
              </a:rPr>
              <a:t>	Clear strategic vision.</a:t>
            </a:r>
          </a:p>
          <a:p>
            <a:pPr marL="19050" indent="-19050" defTabSz="876300">
              <a:spcBef>
                <a:spcPct val="15000"/>
              </a:spcBef>
              <a:buFont typeface="Wingdings" panose="05000000000000000000" pitchFamily="2" charset="2"/>
              <a:buChar char="Ø"/>
              <a:tabLst>
                <a:tab pos="395288" algn="l"/>
              </a:tabLst>
            </a:pPr>
            <a:r>
              <a:rPr lang="en-US" sz="2600">
                <a:solidFill>
                  <a:srgbClr val="0070C0"/>
                </a:solidFill>
              </a:rPr>
              <a:t>	Continual change and commitment to 	experimentation.</a:t>
            </a:r>
          </a:p>
          <a:p>
            <a:pPr marL="19050" indent="-19050" defTabSz="876300">
              <a:spcBef>
                <a:spcPct val="15000"/>
              </a:spcBef>
              <a:buFont typeface="Wingdings" panose="05000000000000000000" pitchFamily="2" charset="2"/>
              <a:buChar char="Ø"/>
              <a:tabLst>
                <a:tab pos="395288" algn="l"/>
              </a:tabLst>
            </a:pPr>
            <a:r>
              <a:rPr lang="en-GB" sz="2600">
                <a:solidFill>
                  <a:srgbClr val="0070C0"/>
                </a:solidFill>
              </a:rPr>
              <a:t>	Identifying interim stages and targets.</a:t>
            </a:r>
            <a:endParaRPr lang="en-US" sz="2600">
              <a:solidFill>
                <a:srgbClr val="0070C0"/>
              </a:solidFill>
            </a:endParaRPr>
          </a:p>
          <a:p>
            <a:pPr marL="19050" indent="-19050" defTabSz="876300">
              <a:spcBef>
                <a:spcPct val="15000"/>
              </a:spcBef>
              <a:buFont typeface="Wingdings" panose="05000000000000000000" pitchFamily="2" charset="2"/>
              <a:buChar char="Ø"/>
              <a:tabLst>
                <a:tab pos="395288" algn="l"/>
              </a:tabLst>
            </a:pPr>
            <a:r>
              <a:rPr lang="en-US" sz="2600">
                <a:solidFill>
                  <a:srgbClr val="0070C0"/>
                </a:solidFill>
              </a:rPr>
              <a:t>	Use of irreversible changes.</a:t>
            </a:r>
          </a:p>
          <a:p>
            <a:pPr marL="19050" indent="-19050" defTabSz="876300">
              <a:spcBef>
                <a:spcPct val="15000"/>
              </a:spcBef>
              <a:buFont typeface="Wingdings" panose="05000000000000000000" pitchFamily="2" charset="2"/>
              <a:buChar char="Ø"/>
              <a:tabLst>
                <a:tab pos="395288" algn="l"/>
              </a:tabLst>
            </a:pPr>
            <a:r>
              <a:rPr lang="en-US" sz="2600">
                <a:solidFill>
                  <a:srgbClr val="0070C0"/>
                </a:solidFill>
              </a:rPr>
              <a:t>	Sustained top management commitment.</a:t>
            </a:r>
          </a:p>
          <a:p>
            <a:pPr marL="19050" indent="-19050" defTabSz="876300">
              <a:spcBef>
                <a:spcPct val="15000"/>
              </a:spcBef>
              <a:buFont typeface="Wingdings" panose="05000000000000000000" pitchFamily="2" charset="2"/>
              <a:buChar char="Ø"/>
              <a:tabLst>
                <a:tab pos="395288" algn="l"/>
              </a:tabLst>
            </a:pPr>
            <a:r>
              <a:rPr lang="en-US" sz="2600">
                <a:solidFill>
                  <a:srgbClr val="0070C0"/>
                </a:solidFill>
              </a:rPr>
              <a:t>	Winning hearts and minds.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70110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5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5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outcomes (2)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3588" y="1341439"/>
            <a:ext cx="8229600" cy="3019425"/>
          </a:xfrm>
        </p:spPr>
        <p:txBody>
          <a:bodyPr/>
          <a:lstStyle/>
          <a:p>
            <a:pPr eaLnBrk="1" hangingPunct="1"/>
            <a:r>
              <a:rPr lang="en-US" sz="3000"/>
              <a:t>Identify</a:t>
            </a:r>
            <a:r>
              <a:rPr lang="en-GB" sz="3000"/>
              <a:t> and assess the different </a:t>
            </a:r>
            <a:r>
              <a:rPr lang="en-GB" sz="3000" i="1">
                <a:solidFill>
                  <a:srgbClr val="0070C0"/>
                </a:solidFill>
              </a:rPr>
              <a:t>styles</a:t>
            </a:r>
            <a:r>
              <a:rPr lang="en-GB" sz="3000"/>
              <a:t> of leading and managing strategic change.</a:t>
            </a:r>
            <a:endParaRPr lang="en-US" sz="3000"/>
          </a:p>
          <a:p>
            <a:pPr eaLnBrk="1" hangingPunct="1"/>
            <a:r>
              <a:rPr lang="en-US" sz="3000"/>
              <a:t>Assess the value of different </a:t>
            </a:r>
            <a:r>
              <a:rPr lang="en-US" sz="3000" i="1">
                <a:solidFill>
                  <a:srgbClr val="0070C0"/>
                </a:solidFill>
              </a:rPr>
              <a:t>levers</a:t>
            </a:r>
            <a:r>
              <a:rPr lang="en-US" sz="3000"/>
              <a:t> for strategic change.</a:t>
            </a:r>
          </a:p>
          <a:p>
            <a:pPr eaLnBrk="1" hangingPunct="1"/>
            <a:r>
              <a:rPr lang="en-US" sz="3000"/>
              <a:t>Identify the </a:t>
            </a:r>
            <a:r>
              <a:rPr lang="en-US" sz="3000" i="1">
                <a:solidFill>
                  <a:srgbClr val="0070C0"/>
                </a:solidFill>
              </a:rPr>
              <a:t>pitfalls and problems </a:t>
            </a:r>
            <a:r>
              <a:rPr lang="en-US" sz="3000"/>
              <a:t>of managing change programmes.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1346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1982788" y="266700"/>
            <a:ext cx="8229600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Why change programmes fail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5000"/>
              </a:lnSpc>
              <a:buFont typeface="Arial" panose="020B0604020202020204" pitchFamily="34" charset="0"/>
              <a:buNone/>
            </a:pPr>
            <a:r>
              <a:rPr lang="en-GB" sz="3000"/>
              <a:t>	</a:t>
            </a:r>
            <a:r>
              <a:rPr lang="en-GB"/>
              <a:t>Research into why change programmes fail indicates seven main failings:</a:t>
            </a:r>
          </a:p>
          <a:p>
            <a:pPr marL="585788" lvl="1" indent="-29210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en-GB" sz="2600" i="1">
                <a:solidFill>
                  <a:srgbClr val="0070C0"/>
                </a:solidFill>
              </a:rPr>
              <a:t>Death by planning.</a:t>
            </a:r>
          </a:p>
          <a:p>
            <a:pPr marL="585788" lvl="1" indent="-29210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en-GB" sz="2600" i="1">
                <a:solidFill>
                  <a:srgbClr val="0070C0"/>
                </a:solidFill>
              </a:rPr>
              <a:t>Loss of focus.</a:t>
            </a:r>
          </a:p>
          <a:p>
            <a:pPr marL="585788" lvl="1" indent="-29210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en-GB" sz="2600" i="1">
                <a:solidFill>
                  <a:srgbClr val="0070C0"/>
                </a:solidFill>
              </a:rPr>
              <a:t>Reinterpretation of change in terms of current </a:t>
            </a:r>
          </a:p>
          <a:p>
            <a:pPr marL="585788" lvl="1" indent="-292100">
              <a:lnSpc>
                <a:spcPct val="95000"/>
              </a:lnSpc>
              <a:buNone/>
            </a:pPr>
            <a:r>
              <a:rPr lang="en-GB" sz="2600" i="1">
                <a:solidFill>
                  <a:srgbClr val="0070C0"/>
                </a:solidFill>
              </a:rPr>
              <a:t>   culture.</a:t>
            </a:r>
          </a:p>
          <a:p>
            <a:pPr marL="585788" lvl="1" indent="-29210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en-GB" sz="2600" i="1">
                <a:solidFill>
                  <a:srgbClr val="0070C0"/>
                </a:solidFill>
              </a:rPr>
              <a:t>Disconnectedness.</a:t>
            </a:r>
          </a:p>
          <a:p>
            <a:pPr marL="585788" lvl="1" indent="-29210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en-GB" sz="2600" i="1">
                <a:solidFill>
                  <a:srgbClr val="0070C0"/>
                </a:solidFill>
              </a:rPr>
              <a:t>Behavioural (only) compliance.</a:t>
            </a:r>
          </a:p>
          <a:p>
            <a:pPr marL="585788" lvl="1" indent="-29210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en-GB" sz="2600" i="1">
                <a:solidFill>
                  <a:srgbClr val="0070C0"/>
                </a:solidFill>
              </a:rPr>
              <a:t>Misreading scrutiny and resistance.</a:t>
            </a:r>
          </a:p>
          <a:p>
            <a:pPr marL="585788" lvl="1" indent="-292100">
              <a:lnSpc>
                <a:spcPct val="95000"/>
              </a:lnSpc>
              <a:buFont typeface="Wingdings" panose="05000000000000000000" pitchFamily="2" charset="2"/>
              <a:buChar char="Ø"/>
            </a:pPr>
            <a:r>
              <a:rPr lang="en-GB" sz="2600" i="1">
                <a:solidFill>
                  <a:srgbClr val="0070C0"/>
                </a:solidFill>
              </a:rPr>
              <a:t>Broken agreements and violation of trust by  management.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599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Summary (1)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700" i="1">
                <a:solidFill>
                  <a:srgbClr val="0070C0"/>
                </a:solidFill>
              </a:rPr>
              <a:t>Types of strategic change </a:t>
            </a:r>
            <a:r>
              <a:rPr lang="en-GB" sz="2700"/>
              <a:t>differ in terms of:</a:t>
            </a:r>
          </a:p>
          <a:p>
            <a:pPr lvl="1" eaLnBrk="1" hangingPunct="1">
              <a:lnSpc>
                <a:spcPct val="90000"/>
              </a:lnSpc>
            </a:pPr>
            <a:r>
              <a:rPr lang="en-GB"/>
              <a:t>extent of culture change required;</a:t>
            </a:r>
          </a:p>
          <a:p>
            <a:pPr lvl="1" eaLnBrk="1" hangingPunct="1">
              <a:lnSpc>
                <a:spcPct val="90000"/>
              </a:lnSpc>
            </a:pPr>
            <a:r>
              <a:rPr lang="en-GB"/>
              <a:t>incremental change or urgency</a:t>
            </a:r>
          </a:p>
          <a:p>
            <a:pPr eaLnBrk="1" hangingPunct="1">
              <a:lnSpc>
                <a:spcPct val="90000"/>
              </a:lnSpc>
            </a:pPr>
            <a:r>
              <a:rPr lang="en-GB" sz="2700"/>
              <a:t>Aspects of organisational context  (as shown in the </a:t>
            </a:r>
            <a:r>
              <a:rPr lang="en-GB" sz="2700" i="1">
                <a:solidFill>
                  <a:srgbClr val="0070C0"/>
                </a:solidFill>
              </a:rPr>
              <a:t>Change Kaleidoscope</a:t>
            </a:r>
            <a:r>
              <a:rPr lang="en-GB" sz="2700"/>
              <a:t>) include: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>
                <a:solidFill>
                  <a:srgbClr val="0070C0"/>
                </a:solidFill>
              </a:rPr>
              <a:t>the resources and skills that need to be preserved,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>
                <a:solidFill>
                  <a:srgbClr val="0070C0"/>
                </a:solidFill>
              </a:rPr>
              <a:t> the degree of homogeneity or diversity in the organisation,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>
                <a:solidFill>
                  <a:srgbClr val="0070C0"/>
                </a:solidFill>
              </a:rPr>
              <a:t>the capability, capacity and readiness for change,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>
                <a:solidFill>
                  <a:srgbClr val="0070C0"/>
                </a:solidFill>
              </a:rPr>
              <a:t> the power to make change happen.</a:t>
            </a:r>
          </a:p>
          <a:p>
            <a:pPr eaLnBrk="1" hangingPunct="1">
              <a:lnSpc>
                <a:spcPct val="90000"/>
              </a:lnSpc>
            </a:pPr>
            <a:r>
              <a:rPr lang="en-GB" sz="2700"/>
              <a:t>Different approaches to managing change are likely according for different types of change and context.</a:t>
            </a:r>
          </a:p>
        </p:txBody>
      </p:sp>
      <p:sp>
        <p:nvSpPr>
          <p:cNvPr id="65540" name="Slide Number Placeholder 3"/>
          <p:cNvSpPr txBox="1">
            <a:spLocks noGrp="1"/>
          </p:cNvSpPr>
          <p:nvPr/>
        </p:nvSpPr>
        <p:spPr bwMode="auto">
          <a:xfrm>
            <a:off x="8077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9D4AEA7-9D73-4584-B054-2C8EBE6DA30D}" type="slidenum">
              <a:rPr lang="en-GB" sz="1200">
                <a:solidFill>
                  <a:srgbClr val="898989"/>
                </a:solidFill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GB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190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1976438" y="250825"/>
            <a:ext cx="8229600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Summary (2)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2033589" y="1365250"/>
            <a:ext cx="8474075" cy="4984750"/>
          </a:xfrm>
        </p:spPr>
        <p:txBody>
          <a:bodyPr/>
          <a:lstStyle/>
          <a:p>
            <a:r>
              <a:rPr lang="en-US" sz="2400" i="1">
                <a:solidFill>
                  <a:srgbClr val="0070C2"/>
                </a:solidFill>
              </a:rPr>
              <a:t>Forcefield analysis</a:t>
            </a:r>
            <a:r>
              <a:rPr lang="en-US" sz="2400" i="1"/>
              <a:t> </a:t>
            </a:r>
            <a:r>
              <a:rPr lang="en-US" sz="2400"/>
              <a:t>is a useful means of identifying blockages to change and potential levers for change.</a:t>
            </a:r>
            <a:endParaRPr lang="en-US" sz="2400" i="1"/>
          </a:p>
          <a:p>
            <a:r>
              <a:rPr lang="en-US" sz="2400" i="1">
                <a:solidFill>
                  <a:srgbClr val="0070C2"/>
                </a:solidFill>
              </a:rPr>
              <a:t>Situational leadership</a:t>
            </a:r>
            <a:r>
              <a:rPr lang="en-US" sz="2400" i="1"/>
              <a:t> </a:t>
            </a:r>
            <a:r>
              <a:rPr lang="en-US" sz="2400"/>
              <a:t>suggests that strategic leaders need to adopt different </a:t>
            </a:r>
            <a:r>
              <a:rPr lang="en-US" sz="2400" i="1"/>
              <a:t>styles </a:t>
            </a:r>
            <a:r>
              <a:rPr lang="en-US" sz="2400"/>
              <a:t>of managing strategic change according to different contexts and in relation to the involvement and interest of different groups.</a:t>
            </a:r>
          </a:p>
          <a:p>
            <a:r>
              <a:rPr lang="en-US" sz="2400" i="1"/>
              <a:t>Levers for </a:t>
            </a:r>
            <a:r>
              <a:rPr lang="en-US" sz="2400" i="1">
                <a:solidFill>
                  <a:srgbClr val="0070C2"/>
                </a:solidFill>
              </a:rPr>
              <a:t>managing strategic change</a:t>
            </a:r>
            <a:r>
              <a:rPr lang="en-US" sz="2400" i="1"/>
              <a:t> </a:t>
            </a:r>
            <a:r>
              <a:rPr lang="en-US" sz="2400"/>
              <a:t>need to be considered in terms of the type of change and context of change. Such levers include building a </a:t>
            </a:r>
            <a:r>
              <a:rPr lang="en-US" sz="2400" i="1">
                <a:solidFill>
                  <a:srgbClr val="0070C2"/>
                </a:solidFill>
              </a:rPr>
              <a:t>compelling case for change</a:t>
            </a:r>
            <a:r>
              <a:rPr lang="en-US" sz="2400">
                <a:solidFill>
                  <a:srgbClr val="0070C2"/>
                </a:solidFill>
              </a:rPr>
              <a:t>, </a:t>
            </a:r>
            <a:r>
              <a:rPr lang="en-US" sz="2400" i="1">
                <a:solidFill>
                  <a:srgbClr val="0070C2"/>
                </a:solidFill>
              </a:rPr>
              <a:t>challenging the taken-for-granted</a:t>
            </a:r>
            <a:r>
              <a:rPr lang="en-US" sz="2400"/>
              <a:t>, the need to change </a:t>
            </a:r>
            <a:r>
              <a:rPr lang="en-US" sz="2400" i="1">
                <a:solidFill>
                  <a:srgbClr val="0070C2"/>
                </a:solidFill>
              </a:rPr>
              <a:t>operational processes</a:t>
            </a:r>
            <a:r>
              <a:rPr lang="en-US" sz="2400">
                <a:solidFill>
                  <a:srgbClr val="0070C2"/>
                </a:solidFill>
              </a:rPr>
              <a:t>, </a:t>
            </a:r>
            <a:r>
              <a:rPr lang="en-US" sz="2400" i="1">
                <a:solidFill>
                  <a:srgbClr val="0070C2"/>
                </a:solidFill>
              </a:rPr>
              <a:t>routines </a:t>
            </a:r>
            <a:r>
              <a:rPr lang="en-US" sz="2400">
                <a:solidFill>
                  <a:srgbClr val="0070C2"/>
                </a:solidFill>
              </a:rPr>
              <a:t>and </a:t>
            </a:r>
            <a:r>
              <a:rPr lang="en-US" sz="2400" i="1">
                <a:solidFill>
                  <a:srgbClr val="0070C2"/>
                </a:solidFill>
              </a:rPr>
              <a:t>symbols</a:t>
            </a:r>
            <a:r>
              <a:rPr lang="en-US" sz="2400"/>
              <a:t>, the importance of </a:t>
            </a:r>
            <a:r>
              <a:rPr lang="en-US" sz="2400" i="1">
                <a:solidFill>
                  <a:srgbClr val="0070C2"/>
                </a:solidFill>
              </a:rPr>
              <a:t>political processes</a:t>
            </a:r>
            <a:r>
              <a:rPr lang="en-US" sz="2400"/>
              <a:t>, and other change </a:t>
            </a:r>
            <a:r>
              <a:rPr lang="en-US" sz="2400" i="1">
                <a:solidFill>
                  <a:srgbClr val="0070C2"/>
                </a:solidFill>
              </a:rPr>
              <a:t>tactics</a:t>
            </a:r>
            <a:r>
              <a:rPr lang="en-US" sz="2400"/>
              <a:t>.</a:t>
            </a:r>
            <a:endParaRPr lang="en-GB" sz="240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26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room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one strategic change in your organization or any other organization and discuss what “</a:t>
            </a:r>
            <a:r>
              <a:rPr lang="en-US" i="1" dirty="0" smtClean="0"/>
              <a:t>style of managing change</a:t>
            </a:r>
            <a:r>
              <a:rPr lang="en-US" dirty="0" smtClean="0"/>
              <a:t>”, management applied and its repercussions.</a:t>
            </a:r>
          </a:p>
          <a:p>
            <a:endParaRPr lang="en-US" dirty="0"/>
          </a:p>
          <a:p>
            <a:pPr marL="0" indent="0" algn="r">
              <a:buNone/>
            </a:pPr>
            <a:r>
              <a:rPr lang="en-US" dirty="0" smtClean="0"/>
              <a:t>(20 Marks)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41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63526"/>
            <a:ext cx="8775700" cy="1190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Key elements in managing</a:t>
            </a:r>
            <a:br>
              <a:rPr lang="en-US" smtClean="0"/>
            </a:br>
            <a:r>
              <a:rPr lang="en-US" smtClean="0"/>
              <a:t>strategic change</a:t>
            </a:r>
          </a:p>
        </p:txBody>
      </p:sp>
      <p:sp>
        <p:nvSpPr>
          <p:cNvPr id="464899" name="Oval 3"/>
          <p:cNvSpPr>
            <a:spLocks noChangeArrowheads="1"/>
          </p:cNvSpPr>
          <p:nvPr/>
        </p:nvSpPr>
        <p:spPr bwMode="auto">
          <a:xfrm>
            <a:off x="5021263" y="1576388"/>
            <a:ext cx="21336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noFill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/>
              <a:t>Diagnosis </a:t>
            </a:r>
          </a:p>
        </p:txBody>
      </p:sp>
      <p:sp>
        <p:nvSpPr>
          <p:cNvPr id="464900" name="Oval 4"/>
          <p:cNvSpPr>
            <a:spLocks noChangeArrowheads="1"/>
          </p:cNvSpPr>
          <p:nvPr/>
        </p:nvSpPr>
        <p:spPr bwMode="auto">
          <a:xfrm>
            <a:off x="2659063" y="2795588"/>
            <a:ext cx="2133600" cy="1905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noFill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z="2400"/>
          </a:p>
          <a:p>
            <a:pPr algn="ctr" eaLnBrk="1" hangingPunct="1">
              <a:defRPr/>
            </a:pPr>
            <a:r>
              <a:rPr lang="en-US" sz="2400"/>
              <a:t>Leading and </a:t>
            </a:r>
          </a:p>
          <a:p>
            <a:pPr algn="ctr" eaLnBrk="1" hangingPunct="1">
              <a:defRPr/>
            </a:pPr>
            <a:r>
              <a:rPr lang="en-US" sz="2400"/>
              <a:t>managing </a:t>
            </a:r>
          </a:p>
          <a:p>
            <a:pPr algn="ctr" eaLnBrk="1" hangingPunct="1">
              <a:defRPr/>
            </a:pPr>
            <a:r>
              <a:rPr lang="en-US" sz="2400"/>
              <a:t>change </a:t>
            </a:r>
          </a:p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464901" name="Oval 5"/>
          <p:cNvSpPr>
            <a:spLocks noChangeArrowheads="1"/>
          </p:cNvSpPr>
          <p:nvPr/>
        </p:nvSpPr>
        <p:spPr bwMode="auto">
          <a:xfrm>
            <a:off x="7307263" y="2947988"/>
            <a:ext cx="2133600" cy="1828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noFill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/>
              <a:t>Levers</a:t>
            </a:r>
          </a:p>
          <a:p>
            <a:pPr algn="ctr" eaLnBrk="1" hangingPunct="1">
              <a:defRPr/>
            </a:pPr>
            <a:r>
              <a:rPr lang="en-US" sz="2400"/>
              <a:t>for</a:t>
            </a:r>
          </a:p>
          <a:p>
            <a:pPr algn="ctr" eaLnBrk="1" hangingPunct="1">
              <a:defRPr/>
            </a:pPr>
            <a:r>
              <a:rPr lang="en-US" sz="2400"/>
              <a:t>change</a:t>
            </a:r>
          </a:p>
        </p:txBody>
      </p:sp>
      <p:sp>
        <p:nvSpPr>
          <p:cNvPr id="464902" name="Oval 6"/>
          <p:cNvSpPr>
            <a:spLocks noChangeArrowheads="1"/>
          </p:cNvSpPr>
          <p:nvPr/>
        </p:nvSpPr>
        <p:spPr bwMode="auto">
          <a:xfrm>
            <a:off x="4792663" y="4660900"/>
            <a:ext cx="2590800" cy="1524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noFill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/>
              <a:t>Managing</a:t>
            </a:r>
          </a:p>
          <a:p>
            <a:pPr algn="ctr" eaLnBrk="1" hangingPunct="1">
              <a:defRPr/>
            </a:pPr>
            <a:r>
              <a:rPr lang="en-US" sz="2400"/>
              <a:t>change</a:t>
            </a:r>
          </a:p>
          <a:p>
            <a:pPr algn="ctr" eaLnBrk="1" hangingPunct="1">
              <a:defRPr/>
            </a:pPr>
            <a:r>
              <a:rPr lang="en-US" sz="2400"/>
              <a:t>programmes</a:t>
            </a:r>
          </a:p>
        </p:txBody>
      </p:sp>
      <p:cxnSp>
        <p:nvCxnSpPr>
          <p:cNvPr id="464903" name="AutoShape 7"/>
          <p:cNvCxnSpPr>
            <a:cxnSpLocks noChangeShapeType="1"/>
            <a:stCxn id="464899" idx="2"/>
            <a:endCxn id="464900" idx="7"/>
          </p:cNvCxnSpPr>
          <p:nvPr/>
        </p:nvCxnSpPr>
        <p:spPr bwMode="auto">
          <a:xfrm flipH="1">
            <a:off x="4479925" y="2262188"/>
            <a:ext cx="541338" cy="8128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4904" name="AutoShape 8"/>
          <p:cNvCxnSpPr>
            <a:cxnSpLocks noChangeShapeType="1"/>
            <a:stCxn id="464899" idx="6"/>
            <a:endCxn id="464901" idx="1"/>
          </p:cNvCxnSpPr>
          <p:nvPr/>
        </p:nvCxnSpPr>
        <p:spPr bwMode="auto">
          <a:xfrm>
            <a:off x="7154864" y="2262189"/>
            <a:ext cx="465137" cy="95408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4905" name="AutoShape 9"/>
          <p:cNvCxnSpPr>
            <a:cxnSpLocks noChangeShapeType="1"/>
            <a:stCxn id="464900" idx="5"/>
            <a:endCxn id="464902" idx="1"/>
          </p:cNvCxnSpPr>
          <p:nvPr/>
        </p:nvCxnSpPr>
        <p:spPr bwMode="auto">
          <a:xfrm>
            <a:off x="4479925" y="4421188"/>
            <a:ext cx="692150" cy="46355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4906" name="AutoShape 10"/>
          <p:cNvCxnSpPr>
            <a:cxnSpLocks noChangeShapeType="1"/>
            <a:stCxn id="464901" idx="3"/>
            <a:endCxn id="464902" idx="7"/>
          </p:cNvCxnSpPr>
          <p:nvPr/>
        </p:nvCxnSpPr>
        <p:spPr bwMode="auto">
          <a:xfrm flipH="1">
            <a:off x="7004050" y="4508500"/>
            <a:ext cx="615950" cy="376238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4907" name="AutoShape 11"/>
          <p:cNvCxnSpPr>
            <a:cxnSpLocks noChangeShapeType="1"/>
            <a:stCxn id="464899" idx="4"/>
            <a:endCxn id="464902" idx="0"/>
          </p:cNvCxnSpPr>
          <p:nvPr/>
        </p:nvCxnSpPr>
        <p:spPr bwMode="auto">
          <a:xfrm>
            <a:off x="6088063" y="2947988"/>
            <a:ext cx="0" cy="1712912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64728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4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64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64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6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64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64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6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899" grpId="0" animBg="1"/>
      <p:bldP spid="464900" grpId="0" animBg="1"/>
      <p:bldP spid="464901" grpId="0" animBg="1"/>
      <p:bldP spid="4649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Managing change – key issues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>
          <a:xfrm>
            <a:off x="1736725" y="1322389"/>
            <a:ext cx="8693150" cy="47656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smtClean="0"/>
              <a:t>	</a:t>
            </a:r>
            <a:r>
              <a:rPr lang="en-GB" sz="3000"/>
              <a:t>Four key premises: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GB" b="1" i="1" smtClean="0">
                <a:solidFill>
                  <a:srgbClr val="0070C0"/>
                </a:solidFill>
              </a:rPr>
              <a:t>Strategy matters </a:t>
            </a:r>
            <a:r>
              <a:rPr lang="en-GB" i="1" smtClean="0"/>
              <a:t>–</a:t>
            </a:r>
            <a:r>
              <a:rPr lang="en-GB" smtClean="0"/>
              <a:t> in identifying the need for change and the direction of change.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GB" b="1" i="1" smtClean="0">
                <a:solidFill>
                  <a:srgbClr val="0070C0"/>
                </a:solidFill>
              </a:rPr>
              <a:t>Context matters </a:t>
            </a:r>
            <a:r>
              <a:rPr lang="en-GB" i="1" smtClean="0"/>
              <a:t>– </a:t>
            </a:r>
            <a:r>
              <a:rPr lang="en-GB" smtClean="0"/>
              <a:t>the right approach to change depends on the circumstances</a:t>
            </a:r>
            <a:r>
              <a:rPr lang="en-GB" i="1" smtClean="0"/>
              <a:t>.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GB" b="1" i="1" smtClean="0">
                <a:solidFill>
                  <a:srgbClr val="0070C0"/>
                </a:solidFill>
              </a:rPr>
              <a:t>Inertia and resistance </a:t>
            </a:r>
            <a:r>
              <a:rPr lang="en-GB" i="1" smtClean="0"/>
              <a:t>– </a:t>
            </a:r>
            <a:r>
              <a:rPr lang="en-GB" smtClean="0"/>
              <a:t>getting people to change from existing ways of doing things is essential.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GB" b="1" i="1" smtClean="0">
                <a:solidFill>
                  <a:srgbClr val="0070C0"/>
                </a:solidFill>
              </a:rPr>
              <a:t>Leadership matters </a:t>
            </a:r>
            <a:r>
              <a:rPr lang="en-GB" i="1" smtClean="0"/>
              <a:t>–</a:t>
            </a:r>
            <a:r>
              <a:rPr lang="en-GB" smtClean="0"/>
              <a:t> good leadership of change at all levels is needed.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4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95538" y="260350"/>
            <a:ext cx="7391400" cy="641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Diagnosing the change context</a:t>
            </a:r>
          </a:p>
        </p:txBody>
      </p:sp>
      <p:sp>
        <p:nvSpPr>
          <p:cNvPr id="466947" name="AutoShape 3"/>
          <p:cNvSpPr>
            <a:spLocks noChangeArrowheads="1"/>
          </p:cNvSpPr>
          <p:nvPr/>
        </p:nvSpPr>
        <p:spPr bwMode="auto">
          <a:xfrm>
            <a:off x="2836863" y="2133600"/>
            <a:ext cx="3276600" cy="152400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/>
              <a:t>Types of change</a:t>
            </a:r>
          </a:p>
        </p:txBody>
      </p:sp>
      <p:sp>
        <p:nvSpPr>
          <p:cNvPr id="466948" name="AutoShape 4"/>
          <p:cNvSpPr>
            <a:spLocks noChangeArrowheads="1"/>
          </p:cNvSpPr>
          <p:nvPr/>
        </p:nvSpPr>
        <p:spPr bwMode="auto">
          <a:xfrm>
            <a:off x="6189663" y="2133600"/>
            <a:ext cx="3276600" cy="152400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/>
              <a:t>Context of change</a:t>
            </a:r>
          </a:p>
        </p:txBody>
      </p:sp>
      <p:sp>
        <p:nvSpPr>
          <p:cNvPr id="466950" name="AutoShape 6"/>
          <p:cNvSpPr>
            <a:spLocks noChangeArrowheads="1"/>
          </p:cNvSpPr>
          <p:nvPr/>
        </p:nvSpPr>
        <p:spPr bwMode="auto">
          <a:xfrm>
            <a:off x="4445000" y="3929063"/>
            <a:ext cx="3276600" cy="152400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/>
              <a:t>Forcefield analysis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9624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6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7" grpId="0" animBg="1"/>
      <p:bldP spid="466948" grpId="0" animBg="1"/>
      <p:bldP spid="4669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Types of strategic change</a:t>
            </a: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1816101" y="5889625"/>
            <a:ext cx="84566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/>
              <a:t>Figure 14.2 </a:t>
            </a:r>
            <a:r>
              <a:rPr lang="en-US"/>
              <a:t> Types of change</a:t>
            </a:r>
          </a:p>
          <a:p>
            <a:pPr eaLnBrk="1" hangingPunct="1"/>
            <a:r>
              <a:rPr lang="en-US" sz="800" i="1"/>
              <a:t>Source</a:t>
            </a:r>
            <a:r>
              <a:rPr lang="en-US" sz="800"/>
              <a:t>: Adapted from J. Balogun and V. Hope Hailey, </a:t>
            </a:r>
            <a:r>
              <a:rPr lang="en-US" sz="800" i="1"/>
              <a:t>Exploring Strategic Change</a:t>
            </a:r>
            <a:r>
              <a:rPr lang="en-US" sz="800"/>
              <a:t>, 3rd edition, Prentice Hall, 2007</a:t>
            </a:r>
          </a:p>
        </p:txBody>
      </p:sp>
      <p:pic>
        <p:nvPicPr>
          <p:cNvPr id="16388" name="Picture 8" descr="M14NF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1" y="1690688"/>
            <a:ext cx="6860227" cy="4072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4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Types of strategic change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736726" y="1312864"/>
            <a:ext cx="8772525" cy="433863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smtClean="0"/>
              <a:t>	</a:t>
            </a:r>
            <a:r>
              <a:rPr lang="en-GB" sz="3000"/>
              <a:t>Four types of strategic change: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GB" i="1" smtClean="0">
                <a:solidFill>
                  <a:srgbClr val="0070C0"/>
                </a:solidFill>
              </a:rPr>
              <a:t>Adaptation </a:t>
            </a:r>
            <a:r>
              <a:rPr lang="en-GB" sz="2300" b="1"/>
              <a:t>–</a:t>
            </a:r>
            <a:r>
              <a:rPr lang="en-GB" smtClean="0"/>
              <a:t> can be accommodated with the existing culture and can occur incrementally.</a:t>
            </a:r>
            <a:endParaRPr lang="en-GB" i="1" smtClean="0">
              <a:solidFill>
                <a:srgbClr val="0070C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GB" i="1" smtClean="0">
                <a:solidFill>
                  <a:srgbClr val="0070C0"/>
                </a:solidFill>
              </a:rPr>
              <a:t>Reconstruction </a:t>
            </a:r>
            <a:r>
              <a:rPr lang="en-GB" sz="2300" b="1"/>
              <a:t>–</a:t>
            </a:r>
            <a:r>
              <a:rPr lang="en-GB" smtClean="0"/>
              <a:t> rapid change but without fundamentally changing the culture.</a:t>
            </a:r>
            <a:endParaRPr lang="en-GB" i="1" smtClean="0">
              <a:solidFill>
                <a:srgbClr val="0070C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GB" i="1" smtClean="0">
                <a:solidFill>
                  <a:srgbClr val="0070C0"/>
                </a:solidFill>
              </a:rPr>
              <a:t>Revolution </a:t>
            </a:r>
            <a:r>
              <a:rPr lang="en-GB" sz="2300" b="1"/>
              <a:t>–</a:t>
            </a:r>
            <a:r>
              <a:rPr lang="en-GB" smtClean="0"/>
              <a:t> fundamental changes in both strategy and culture.</a:t>
            </a:r>
            <a:endParaRPr lang="en-GB" i="1" smtClean="0">
              <a:solidFill>
                <a:srgbClr val="0070C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GB" i="1" smtClean="0">
                <a:solidFill>
                  <a:srgbClr val="0070C0"/>
                </a:solidFill>
              </a:rPr>
              <a:t>Evolution </a:t>
            </a:r>
            <a:r>
              <a:rPr lang="en-GB" smtClean="0"/>
              <a:t>– cultural change is required but this can be accomplished over time.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0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importance of context</a:t>
            </a:r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1816101" y="5889625"/>
            <a:ext cx="84566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/>
              <a:t>Figure 14.3 </a:t>
            </a:r>
            <a:r>
              <a:rPr lang="en-US"/>
              <a:t> The Change Kaleidoscope</a:t>
            </a:r>
          </a:p>
          <a:p>
            <a:pPr eaLnBrk="1" hangingPunct="1"/>
            <a:r>
              <a:rPr lang="en-US" sz="800" i="1"/>
              <a:t>Source</a:t>
            </a:r>
            <a:r>
              <a:rPr lang="en-US" sz="800"/>
              <a:t>: Adapted from J. Balogun and V. Hope Hailey, </a:t>
            </a:r>
            <a:r>
              <a:rPr lang="en-US" sz="800" i="1"/>
              <a:t>Exploring Strategic Change</a:t>
            </a:r>
            <a:r>
              <a:rPr lang="en-US" sz="800"/>
              <a:t>, Prentice Hall, 2007</a:t>
            </a:r>
          </a:p>
        </p:txBody>
      </p:sp>
      <p:pic>
        <p:nvPicPr>
          <p:cNvPr id="20485" name="Picture 8" descr="M14NF0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015" y="1879108"/>
            <a:ext cx="5099404" cy="391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6AAD-5463-4D61-AD1C-C583F07265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7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747</Words>
  <Application>Microsoft Office PowerPoint</Application>
  <PresentationFormat>Widescreen</PresentationFormat>
  <Paragraphs>241</Paragraphs>
  <Slides>33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 Theme</vt:lpstr>
      <vt:lpstr>Leadership and Strategic Change</vt:lpstr>
      <vt:lpstr>Learning outcomes (1)</vt:lpstr>
      <vt:lpstr>Learning outcomes (2)</vt:lpstr>
      <vt:lpstr>Key elements in managing strategic change</vt:lpstr>
      <vt:lpstr>Managing change – key issues</vt:lpstr>
      <vt:lpstr>Diagnosing the change context</vt:lpstr>
      <vt:lpstr>Types of strategic change</vt:lpstr>
      <vt:lpstr>Types of strategic change</vt:lpstr>
      <vt:lpstr>The importance of context</vt:lpstr>
      <vt:lpstr>Forcefield analysis</vt:lpstr>
      <vt:lpstr>A forcefield analysis for the UK forestry commission</vt:lpstr>
      <vt:lpstr>Strategic leadership roles</vt:lpstr>
      <vt:lpstr>Newcomers and outsiders</vt:lpstr>
      <vt:lpstr>Styles of strategic leadership</vt:lpstr>
      <vt:lpstr>Styles of managing change</vt:lpstr>
      <vt:lpstr>Styles of managing change (1)</vt:lpstr>
      <vt:lpstr>Styles of managing change (2)</vt:lpstr>
      <vt:lpstr>Styles of managing change (3)</vt:lpstr>
      <vt:lpstr>Styles of managing change (4)</vt:lpstr>
      <vt:lpstr>Styles of managing change (5)</vt:lpstr>
      <vt:lpstr>Levers for change</vt:lpstr>
      <vt:lpstr>Organisational rituals and change</vt:lpstr>
      <vt:lpstr>Political mechanisms in organisations</vt:lpstr>
      <vt:lpstr>Change tactics</vt:lpstr>
      <vt:lpstr>Turnaround strategy (1) </vt:lpstr>
      <vt:lpstr>Turnaround strategy (2) </vt:lpstr>
      <vt:lpstr>Turnaround strategy </vt:lpstr>
      <vt:lpstr>Managing revolutionary change</vt:lpstr>
      <vt:lpstr>Managing evolutionary change</vt:lpstr>
      <vt:lpstr>Why change programmes fail</vt:lpstr>
      <vt:lpstr>Summary (1)</vt:lpstr>
      <vt:lpstr>Summary (2)</vt:lpstr>
      <vt:lpstr>Class room test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and Strategic Change</dc:title>
  <dc:creator>nilantha perera</dc:creator>
  <cp:lastModifiedBy>nilantha perera</cp:lastModifiedBy>
  <cp:revision>5</cp:revision>
  <dcterms:created xsi:type="dcterms:W3CDTF">2016-06-08T17:56:01Z</dcterms:created>
  <dcterms:modified xsi:type="dcterms:W3CDTF">2016-06-09T05:32:37Z</dcterms:modified>
</cp:coreProperties>
</file>