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1F96F-87E9-4A76-BDED-B815E9BF250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9D8A8-660A-49A1-9E19-7B05CC1BF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4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B71934-E8AF-4A98-9B33-302F3A0DA7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4115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83070C-C30B-4D3D-8B21-353CB82BB6E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Use easyJet, start with 1:39 to 2:14 (on getting into car rentals)</a:t>
            </a:r>
          </a:p>
        </p:txBody>
      </p:sp>
    </p:spTree>
    <p:extLst>
      <p:ext uri="{BB962C8B-B14F-4D97-AF65-F5344CB8AC3E}">
        <p14:creationId xmlns:p14="http://schemas.microsoft.com/office/powerpoint/2010/main" val="2490744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BB0F7A-1EE7-4A91-939B-85C8F163B40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47656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8F8755-CBD5-48AB-8AE9-91AAF0CD309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19494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2EA422-7229-4572-9CD9-DEB0EDD6D2F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9307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5E46E9-BAB3-4BA7-80C2-54698D1D6B8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22235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C64D14-7394-451E-B8B8-B163DF24813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24748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7F2328-24C2-4137-8241-286FCC64C13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42876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89B354-EEE2-4AF3-BA2C-15C9EDA9BF5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Use easyJet, 11:46 -12:10 on how the Internet ties its businesses together.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9623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AF5CF9-9669-4DAE-BAAB-324A14B4B3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17497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45F4FA-1FC3-452D-97EF-B620EEDF1A9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310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07A1CC-DF99-4A7A-8AF4-51FFECA6E7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87646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E62AA9-2923-4924-8C86-D248F4548AA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4935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49AE30-3CFD-4689-B67F-EBF556ED161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53130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CBB544-7B46-4926-89C9-D509DEC1926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19323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965E1E-529B-4535-9496-46FEF946BDA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625271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A74D4C-D3BE-4DB0-89C3-F6F717CB7C6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06486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516F42-E433-4EEE-8BA0-52DA0AA9EFD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82842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0DFEA-F6F8-432F-B97B-23F19EE462A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07313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F776F-EAC2-4FD8-BAE4-52B786931E9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72358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178F43-C6BD-4119-B92C-7266AAC67C5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957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0BB4E-724F-46A4-BBCC-9C79CA61FF4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3676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1D875B-D2D0-4BCF-BB00-F1E5B0B2246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4644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C6BE8D-86C4-4236-B3D8-E8B35047F01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06509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FEA422-7ED0-44A5-BA37-F7D00D7194D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87150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117D72-8FE2-4DD5-ABC8-1A245E3482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83400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DD4693-0AD3-4EE7-8EA7-DD9C8F42F29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85799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AE13EE-A279-4E50-84D9-CC195D1EC45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544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6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8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57200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8288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828800"/>
            <a:ext cx="477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02400" y="3962400"/>
            <a:ext cx="477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6BF5E20-C331-4817-95A1-8887F8D4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12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57200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88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828800"/>
            <a:ext cx="477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02400" y="3962400"/>
            <a:ext cx="477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76427C3-4829-4972-9BFD-C4FE72C12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1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8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5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3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20A2C-A3E4-4194-A48F-08CD750C4840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A505-0DA0-489C-8496-EF5C6EB71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8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Strategic Decisions and Corporate-Level Strategy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8A69AB58-9C0D-4C3D-9B48-18222655AA6D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Consolidation?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Consolidation</a:t>
            </a:r>
            <a:r>
              <a:rPr lang="en-GB" b="1" smtClean="0"/>
              <a:t> </a:t>
            </a:r>
            <a:r>
              <a:rPr lang="en-GB" smtClean="0"/>
              <a:t>refers to a strategy by which an organisation focuses defensively on their current markets with current products.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661191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C823C61D-9855-41A1-9D5E-7FD20E6334C8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 of Consolidation</a:t>
            </a:r>
          </a:p>
        </p:txBody>
      </p:sp>
      <p:sp>
        <p:nvSpPr>
          <p:cNvPr id="314371" name="AutoShape 3"/>
          <p:cNvSpPr>
            <a:spLocks noChangeArrowheads="1"/>
          </p:cNvSpPr>
          <p:nvPr/>
        </p:nvSpPr>
        <p:spPr bwMode="auto">
          <a:xfrm>
            <a:off x="3352800" y="2133600"/>
            <a:ext cx="2743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Defending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market share</a:t>
            </a: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6400800" y="2133600"/>
            <a:ext cx="2743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Downsizing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or divestment</a:t>
            </a:r>
          </a:p>
        </p:txBody>
      </p:sp>
    </p:spTree>
    <p:extLst>
      <p:ext uri="{BB962C8B-B14F-4D97-AF65-F5344CB8AC3E}">
        <p14:creationId xmlns:p14="http://schemas.microsoft.com/office/powerpoint/2010/main" val="5245778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nimBg="1"/>
      <p:bldP spid="3143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9C1930E4-8C18-4906-A5D5-F99D21DF648E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Product Development?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828800"/>
            <a:ext cx="6934200" cy="41148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Product development</a:t>
            </a:r>
            <a:r>
              <a:rPr lang="en-GB" b="1" smtClean="0"/>
              <a:t> </a:t>
            </a:r>
            <a:r>
              <a:rPr lang="en-GB" smtClean="0"/>
              <a:t>refers to a strategy by which an organisation delivers modified or new products to existing markets</a:t>
            </a:r>
            <a:r>
              <a:rPr lang="en-GB"/>
              <a:t>.</a:t>
            </a:r>
            <a:endParaRPr lang="en-US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8229600" y="4724401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Bourbon biscuits……</a:t>
            </a:r>
          </a:p>
        </p:txBody>
      </p:sp>
    </p:spTree>
    <p:extLst>
      <p:ext uri="{BB962C8B-B14F-4D97-AF65-F5344CB8AC3E}">
        <p14:creationId xmlns:p14="http://schemas.microsoft.com/office/powerpoint/2010/main" val="409357055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027645F8-6D2C-469C-9B9D-1EE37A2CF831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Risks of Product Development</a:t>
            </a:r>
          </a:p>
        </p:txBody>
      </p:sp>
      <p:sp>
        <p:nvSpPr>
          <p:cNvPr id="318467" name="AutoShape 3"/>
          <p:cNvSpPr>
            <a:spLocks noChangeArrowheads="1"/>
          </p:cNvSpPr>
          <p:nvPr/>
        </p:nvSpPr>
        <p:spPr bwMode="auto">
          <a:xfrm>
            <a:off x="3505200" y="2209800"/>
            <a:ext cx="2743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New strategic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capabilities</a:t>
            </a:r>
          </a:p>
        </p:txBody>
      </p:sp>
      <p:sp>
        <p:nvSpPr>
          <p:cNvPr id="318468" name="AutoShape 4"/>
          <p:cNvSpPr>
            <a:spLocks noChangeArrowheads="1"/>
          </p:cNvSpPr>
          <p:nvPr/>
        </p:nvSpPr>
        <p:spPr bwMode="auto">
          <a:xfrm>
            <a:off x="6400800" y="2209800"/>
            <a:ext cx="2743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Project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management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risk</a:t>
            </a:r>
          </a:p>
        </p:txBody>
      </p:sp>
    </p:spTree>
    <p:extLst>
      <p:ext uri="{BB962C8B-B14F-4D97-AF65-F5344CB8AC3E}">
        <p14:creationId xmlns:p14="http://schemas.microsoft.com/office/powerpoint/2010/main" val="251882445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animBg="1"/>
      <p:bldP spid="3184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2FC0D5C5-A669-439C-8E94-C3F283CD4723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Market Development?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Market development</a:t>
            </a:r>
            <a:r>
              <a:rPr lang="en-GB" b="1" smtClean="0"/>
              <a:t> </a:t>
            </a:r>
            <a:r>
              <a:rPr lang="en-GB" smtClean="0"/>
              <a:t>refers to a strategy by which an organisation offers existing products to                   new markets.</a:t>
            </a:r>
            <a:endParaRPr lang="en-US" smtClean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8229600" y="4724400"/>
            <a:ext cx="1600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Elephant House Ice cream Aturupasa Chaarithraya……</a:t>
            </a:r>
          </a:p>
        </p:txBody>
      </p:sp>
    </p:spTree>
    <p:extLst>
      <p:ext uri="{BB962C8B-B14F-4D97-AF65-F5344CB8AC3E}">
        <p14:creationId xmlns:p14="http://schemas.microsoft.com/office/powerpoint/2010/main" val="269039706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5F91B7DF-3960-4485-87B8-A07F3DC91A5C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 of Market Development</a:t>
            </a:r>
          </a:p>
        </p:txBody>
      </p:sp>
      <p:sp>
        <p:nvSpPr>
          <p:cNvPr id="322563" name="AutoShape 3"/>
          <p:cNvSpPr>
            <a:spLocks noChangeArrowheads="1"/>
          </p:cNvSpPr>
          <p:nvPr/>
        </p:nvSpPr>
        <p:spPr bwMode="auto">
          <a:xfrm>
            <a:off x="2667000" y="2209800"/>
            <a:ext cx="2362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New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segments</a:t>
            </a:r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>
            <a:off x="5181600" y="2209800"/>
            <a:ext cx="2362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New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users</a:t>
            </a:r>
          </a:p>
        </p:txBody>
      </p:sp>
      <p:sp>
        <p:nvSpPr>
          <p:cNvPr id="322565" name="AutoShape 5"/>
          <p:cNvSpPr>
            <a:spLocks noChangeArrowheads="1"/>
          </p:cNvSpPr>
          <p:nvPr/>
        </p:nvSpPr>
        <p:spPr bwMode="auto">
          <a:xfrm>
            <a:off x="7696200" y="2209800"/>
            <a:ext cx="2362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New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geographies</a:t>
            </a:r>
          </a:p>
        </p:txBody>
      </p:sp>
    </p:spTree>
    <p:extLst>
      <p:ext uri="{BB962C8B-B14F-4D97-AF65-F5344CB8AC3E}">
        <p14:creationId xmlns:p14="http://schemas.microsoft.com/office/powerpoint/2010/main" val="172559214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animBg="1"/>
      <p:bldP spid="322564" grpId="0" animBg="1"/>
      <p:bldP spid="3225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A8AC209A-9C32-4D16-8817-6D6C3FBF39AB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Diversification?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dirty="0" smtClean="0">
                <a:solidFill>
                  <a:srgbClr val="CC0099"/>
                </a:solidFill>
              </a:rPr>
              <a:t>Diversification </a:t>
            </a:r>
            <a:r>
              <a:rPr lang="en-GB" dirty="0" smtClean="0"/>
              <a:t>refers to a </a:t>
            </a:r>
            <a:r>
              <a:rPr lang="en-GB" dirty="0" smtClean="0"/>
              <a:t>strategy </a:t>
            </a:r>
            <a:r>
              <a:rPr lang="en-GB" dirty="0" smtClean="0"/>
              <a:t>by which an organisation pursues new product offerings and new markets.</a:t>
            </a:r>
            <a:endParaRPr lang="en-US" dirty="0" smtClean="0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8229600" y="4724401"/>
            <a:ext cx="160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Cam Beer by Lion brewery……</a:t>
            </a:r>
          </a:p>
        </p:txBody>
      </p:sp>
    </p:spTree>
    <p:extLst>
      <p:ext uri="{BB962C8B-B14F-4D97-AF65-F5344CB8AC3E}">
        <p14:creationId xmlns:p14="http://schemas.microsoft.com/office/powerpoint/2010/main" val="406653830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E36B31AD-9A4C-4CBA-8695-83074ED0E62B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17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Reasons for Pursuing </a:t>
            </a:r>
            <a:br>
              <a:rPr lang="en-US" sz="3200"/>
            </a:br>
            <a:r>
              <a:rPr lang="en-US" sz="3200"/>
              <a:t>Diversification (1) </a:t>
            </a:r>
          </a:p>
        </p:txBody>
      </p:sp>
      <p:sp>
        <p:nvSpPr>
          <p:cNvPr id="326659" name="AutoShape 3"/>
          <p:cNvSpPr>
            <a:spLocks noChangeArrowheads="1"/>
          </p:cNvSpPr>
          <p:nvPr/>
        </p:nvSpPr>
        <p:spPr bwMode="auto">
          <a:xfrm>
            <a:off x="3124200" y="1905000"/>
            <a:ext cx="6553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Efficiency gains</a:t>
            </a:r>
          </a:p>
        </p:txBody>
      </p:sp>
      <p:sp>
        <p:nvSpPr>
          <p:cNvPr id="326660" name="AutoShape 4"/>
          <p:cNvSpPr>
            <a:spLocks noChangeArrowheads="1"/>
          </p:cNvSpPr>
          <p:nvPr/>
        </p:nvSpPr>
        <p:spPr bwMode="auto">
          <a:xfrm>
            <a:off x="3124200" y="3048000"/>
            <a:ext cx="66294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Stretching corporate parenting capabilities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3124200" y="4191000"/>
            <a:ext cx="67056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Increasing market power</a:t>
            </a: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6637338" y="2525714"/>
            <a:ext cx="327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University Resources……</a:t>
            </a:r>
          </a:p>
        </p:txBody>
      </p:sp>
    </p:spTree>
    <p:extLst>
      <p:ext uri="{BB962C8B-B14F-4D97-AF65-F5344CB8AC3E}">
        <p14:creationId xmlns:p14="http://schemas.microsoft.com/office/powerpoint/2010/main" val="303666855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EA4CB5FF-A09F-4A1C-924F-99539A6173A8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18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Reasons for Pursuing </a:t>
            </a:r>
            <a:br>
              <a:rPr lang="en-US" sz="3200"/>
            </a:br>
            <a:r>
              <a:rPr lang="en-US" sz="3200"/>
              <a:t>Diversification (2) </a:t>
            </a:r>
          </a:p>
        </p:txBody>
      </p:sp>
      <p:sp>
        <p:nvSpPr>
          <p:cNvPr id="328707" name="AutoShape 3"/>
          <p:cNvSpPr>
            <a:spLocks noChangeArrowheads="1"/>
          </p:cNvSpPr>
          <p:nvPr/>
        </p:nvSpPr>
        <p:spPr bwMode="auto">
          <a:xfrm>
            <a:off x="3048000" y="2133600"/>
            <a:ext cx="6553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Responding to market decline</a:t>
            </a:r>
          </a:p>
        </p:txBody>
      </p:sp>
      <p:sp>
        <p:nvSpPr>
          <p:cNvPr id="328708" name="AutoShape 4"/>
          <p:cNvSpPr>
            <a:spLocks noChangeArrowheads="1"/>
          </p:cNvSpPr>
          <p:nvPr/>
        </p:nvSpPr>
        <p:spPr bwMode="auto">
          <a:xfrm>
            <a:off x="2971800" y="3200400"/>
            <a:ext cx="66294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Spreading risk</a:t>
            </a:r>
          </a:p>
        </p:txBody>
      </p:sp>
      <p:sp>
        <p:nvSpPr>
          <p:cNvPr id="328709" name="AutoShape 5"/>
          <p:cNvSpPr>
            <a:spLocks noChangeArrowheads="1"/>
          </p:cNvSpPr>
          <p:nvPr/>
        </p:nvSpPr>
        <p:spPr bwMode="auto">
          <a:xfrm>
            <a:off x="2971800" y="4267200"/>
            <a:ext cx="67056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Expectations of powerful stakeholders</a:t>
            </a: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6553200" y="27432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Kodak Film roll……</a:t>
            </a:r>
          </a:p>
        </p:txBody>
      </p:sp>
      <p:sp>
        <p:nvSpPr>
          <p:cNvPr id="37896" name="TextBox 8"/>
          <p:cNvSpPr txBox="1">
            <a:spLocks noChangeArrowheads="1"/>
          </p:cNvSpPr>
          <p:nvPr/>
        </p:nvSpPr>
        <p:spPr bwMode="auto">
          <a:xfrm>
            <a:off x="6599238" y="4887914"/>
            <a:ext cx="327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Enron fate……</a:t>
            </a:r>
          </a:p>
        </p:txBody>
      </p:sp>
    </p:spTree>
    <p:extLst>
      <p:ext uri="{BB962C8B-B14F-4D97-AF65-F5344CB8AC3E}">
        <p14:creationId xmlns:p14="http://schemas.microsoft.com/office/powerpoint/2010/main" val="3070686349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animBg="1"/>
      <p:bldP spid="328708" grpId="0" animBg="1"/>
      <p:bldP spid="3287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F1DEF829-4E21-4214-8B7C-65DD7FAE68FB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19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Exhibit 7.3 Related </a:t>
            </a:r>
            <a:br>
              <a:rPr lang="en-US" sz="2800"/>
            </a:br>
            <a:r>
              <a:rPr lang="en-US" sz="2800"/>
              <a:t>Diversification Options</a:t>
            </a:r>
          </a:p>
        </p:txBody>
      </p:sp>
      <p:pic>
        <p:nvPicPr>
          <p:cNvPr id="39940" name="Picture 6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524000"/>
            <a:ext cx="58674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8686800" y="5967414"/>
            <a:ext cx="1981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Asiri Health..www.doc.lk……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8686800" y="4038601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SMAK water bottles……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8991600" y="2205039"/>
            <a:ext cx="1981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>
                <a:solidFill>
                  <a:srgbClr val="FF0000"/>
                </a:solidFill>
              </a:rPr>
              <a:t>Cargills Bank……</a:t>
            </a:r>
          </a:p>
        </p:txBody>
      </p:sp>
    </p:spTree>
    <p:extLst>
      <p:ext uri="{BB962C8B-B14F-4D97-AF65-F5344CB8AC3E}">
        <p14:creationId xmlns:p14="http://schemas.microsoft.com/office/powerpoint/2010/main" val="311512088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E504A770-103F-43DA-BD3A-00D790A750C4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Outcomes (1)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Identify alternative directions for strategy, including market penetration or consolidation, product development, market development, and diversification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Recognise when diversification is an effective strategy for growth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Distinguish between different diversification strategies (related and unrelated) and identify conditions under which they work best</a:t>
            </a:r>
          </a:p>
        </p:txBody>
      </p:sp>
    </p:spTree>
    <p:extLst>
      <p:ext uri="{BB962C8B-B14F-4D97-AF65-F5344CB8AC3E}">
        <p14:creationId xmlns:p14="http://schemas.microsoft.com/office/powerpoint/2010/main" val="114235772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ECAB545F-5A67-4A08-B9DD-7109887EC949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20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7.4 Diversification </a:t>
            </a:r>
            <a:br>
              <a:rPr lang="en-US" sz="3200"/>
            </a:br>
            <a:r>
              <a:rPr lang="en-US" sz="3200"/>
              <a:t>and Performance</a:t>
            </a:r>
          </a:p>
        </p:txBody>
      </p:sp>
      <p:pic>
        <p:nvPicPr>
          <p:cNvPr id="41988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84"/>
          <a:stretch>
            <a:fillRect/>
          </a:stretch>
        </p:blipFill>
        <p:spPr>
          <a:xfrm>
            <a:off x="2438401" y="1752600"/>
            <a:ext cx="6069013" cy="427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29600" y="1905000"/>
            <a:ext cx="19812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LAUFGS Holdings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FF0000"/>
                </a:solidFill>
              </a:rPr>
              <a:t>Power and energy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70C0"/>
                </a:solidFill>
              </a:rPr>
              <a:t>Retail and consumer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FF0000"/>
                </a:solidFill>
              </a:rPr>
              <a:t>Industrial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70C0"/>
                </a:solidFill>
              </a:rPr>
              <a:t>Leisure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FF0000"/>
                </a:solidFill>
              </a:rPr>
              <a:t>Logistics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70C0"/>
                </a:solidFill>
              </a:rPr>
              <a:t>Property and real estate</a:t>
            </a:r>
          </a:p>
        </p:txBody>
      </p:sp>
    </p:spTree>
    <p:extLst>
      <p:ext uri="{BB962C8B-B14F-4D97-AF65-F5344CB8AC3E}">
        <p14:creationId xmlns:p14="http://schemas.microsoft.com/office/powerpoint/2010/main" val="284436139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0E3CD46C-45A8-4082-A7D5-F2B3CD0BE35E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21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Value-Adding Activities</a:t>
            </a:r>
          </a:p>
        </p:txBody>
      </p:sp>
      <p:sp>
        <p:nvSpPr>
          <p:cNvPr id="336899" name="AutoShape 3"/>
          <p:cNvSpPr>
            <a:spLocks noChangeArrowheads="1"/>
          </p:cNvSpPr>
          <p:nvPr/>
        </p:nvSpPr>
        <p:spPr bwMode="auto">
          <a:xfrm>
            <a:off x="3048000" y="19812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Envisioning</a:t>
            </a:r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6477000" y="19812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Coaching and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facilitating</a:t>
            </a:r>
          </a:p>
        </p:txBody>
      </p:sp>
      <p:sp>
        <p:nvSpPr>
          <p:cNvPr id="336901" name="AutoShape 5"/>
          <p:cNvSpPr>
            <a:spLocks noChangeArrowheads="1"/>
          </p:cNvSpPr>
          <p:nvPr/>
        </p:nvSpPr>
        <p:spPr bwMode="auto">
          <a:xfrm>
            <a:off x="3048000" y="35814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Providing central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services and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resources</a:t>
            </a:r>
          </a:p>
        </p:txBody>
      </p:sp>
      <p:sp>
        <p:nvSpPr>
          <p:cNvPr id="336902" name="AutoShape 6"/>
          <p:cNvSpPr>
            <a:spLocks noChangeArrowheads="1"/>
          </p:cNvSpPr>
          <p:nvPr/>
        </p:nvSpPr>
        <p:spPr bwMode="auto">
          <a:xfrm>
            <a:off x="6477000" y="35814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Intervening</a:t>
            </a:r>
          </a:p>
        </p:txBody>
      </p:sp>
    </p:spTree>
    <p:extLst>
      <p:ext uri="{BB962C8B-B14F-4D97-AF65-F5344CB8AC3E}">
        <p14:creationId xmlns:p14="http://schemas.microsoft.com/office/powerpoint/2010/main" val="306117507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336900" grpId="0" animBg="1"/>
      <p:bldP spid="336901" grpId="0" animBg="1"/>
      <p:bldP spid="3369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2F70FC00-3D52-4E5D-8E2C-B5258875B8AC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Value-Destroying Activities</a:t>
            </a:r>
          </a:p>
        </p:txBody>
      </p:sp>
      <p:sp>
        <p:nvSpPr>
          <p:cNvPr id="338947" name="AutoShape 3"/>
          <p:cNvSpPr>
            <a:spLocks noChangeArrowheads="1"/>
          </p:cNvSpPr>
          <p:nvPr/>
        </p:nvSpPr>
        <p:spPr bwMode="auto">
          <a:xfrm>
            <a:off x="3657600" y="1981200"/>
            <a:ext cx="5562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79BC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Adding management costs</a:t>
            </a:r>
          </a:p>
        </p:txBody>
      </p:sp>
      <p:sp>
        <p:nvSpPr>
          <p:cNvPr id="338948" name="AutoShape 4"/>
          <p:cNvSpPr>
            <a:spLocks noChangeArrowheads="1"/>
          </p:cNvSpPr>
          <p:nvPr/>
        </p:nvSpPr>
        <p:spPr bwMode="auto">
          <a:xfrm>
            <a:off x="3657600" y="3048000"/>
            <a:ext cx="55626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79BC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Adding bureaucratic complexity</a:t>
            </a:r>
          </a:p>
        </p:txBody>
      </p:sp>
      <p:sp>
        <p:nvSpPr>
          <p:cNvPr id="338949" name="AutoShape 5"/>
          <p:cNvSpPr>
            <a:spLocks noChangeArrowheads="1"/>
          </p:cNvSpPr>
          <p:nvPr/>
        </p:nvSpPr>
        <p:spPr bwMode="auto">
          <a:xfrm>
            <a:off x="3657600" y="4038600"/>
            <a:ext cx="56388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D79BC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Obscuring financial performance</a:t>
            </a:r>
          </a:p>
        </p:txBody>
      </p:sp>
    </p:spTree>
    <p:extLst>
      <p:ext uri="{BB962C8B-B14F-4D97-AF65-F5344CB8AC3E}">
        <p14:creationId xmlns:p14="http://schemas.microsoft.com/office/powerpoint/2010/main" val="419342827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animBg="1"/>
      <p:bldP spid="338948" grpId="0" animBg="1"/>
      <p:bldP spid="3389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015CD3F3-C079-4DD7-8EA2-FBF74A77F153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7.5 Portfolio and Synergy Managers and Parental Developers</a:t>
            </a:r>
          </a:p>
        </p:txBody>
      </p:sp>
      <p:pic>
        <p:nvPicPr>
          <p:cNvPr id="48132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" r="8423"/>
          <a:stretch>
            <a:fillRect/>
          </a:stretch>
        </p:blipFill>
        <p:spPr>
          <a:xfrm>
            <a:off x="3200400" y="1752600"/>
            <a:ext cx="6324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9327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96B4E694-CF2E-4004-AF77-8900E9CFBA49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24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Achieving Synergy</a:t>
            </a:r>
          </a:p>
        </p:txBody>
      </p:sp>
      <p:sp>
        <p:nvSpPr>
          <p:cNvPr id="343043" name="AutoShape 3"/>
          <p:cNvSpPr>
            <a:spLocks noChangeArrowheads="1"/>
          </p:cNvSpPr>
          <p:nvPr/>
        </p:nvSpPr>
        <p:spPr bwMode="auto">
          <a:xfrm>
            <a:off x="3505200" y="1905000"/>
            <a:ext cx="5562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Excessive costs</a:t>
            </a:r>
          </a:p>
        </p:txBody>
      </p:sp>
      <p:sp>
        <p:nvSpPr>
          <p:cNvPr id="343044" name="AutoShape 4"/>
          <p:cNvSpPr>
            <a:spLocks noChangeArrowheads="1"/>
          </p:cNvSpPr>
          <p:nvPr/>
        </p:nvSpPr>
        <p:spPr bwMode="auto">
          <a:xfrm>
            <a:off x="3505200" y="2971800"/>
            <a:ext cx="55626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Overcoming self-interest</a:t>
            </a:r>
          </a:p>
        </p:txBody>
      </p:sp>
      <p:sp>
        <p:nvSpPr>
          <p:cNvPr id="343045" name="AutoShape 5"/>
          <p:cNvSpPr>
            <a:spLocks noChangeArrowheads="1"/>
          </p:cNvSpPr>
          <p:nvPr/>
        </p:nvSpPr>
        <p:spPr bwMode="auto">
          <a:xfrm>
            <a:off x="3505200" y="4038600"/>
            <a:ext cx="56388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Illusory synergies</a:t>
            </a:r>
          </a:p>
        </p:txBody>
      </p:sp>
    </p:spTree>
    <p:extLst>
      <p:ext uri="{BB962C8B-B14F-4D97-AF65-F5344CB8AC3E}">
        <p14:creationId xmlns:p14="http://schemas.microsoft.com/office/powerpoint/2010/main" val="91413374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animBg="1"/>
      <p:bldP spid="343044" grpId="0" animBg="1"/>
      <p:bldP spid="3430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E130B8F8-E1E4-44EF-A7C9-CF5D75ECF3EB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25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Challenges for Parental Developers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parent capabilities</a:t>
            </a:r>
          </a:p>
          <a:p>
            <a:pPr eaLnBrk="1" hangingPunct="1"/>
            <a:r>
              <a:rPr lang="en-US" smtClean="0"/>
              <a:t>Parental focus</a:t>
            </a:r>
          </a:p>
          <a:p>
            <a:pPr eaLnBrk="1" hangingPunct="1"/>
            <a:r>
              <a:rPr lang="en-US" smtClean="0"/>
              <a:t>The ‘crown jewel’ problem</a:t>
            </a:r>
          </a:p>
          <a:p>
            <a:pPr eaLnBrk="1" hangingPunct="1"/>
            <a:r>
              <a:rPr lang="en-US" smtClean="0"/>
              <a:t>Sufficient ‘feel’</a:t>
            </a:r>
          </a:p>
        </p:txBody>
      </p:sp>
    </p:spTree>
    <p:extLst>
      <p:ext uri="{BB962C8B-B14F-4D97-AF65-F5344CB8AC3E}">
        <p14:creationId xmlns:p14="http://schemas.microsoft.com/office/powerpoint/2010/main" val="25816677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CFC3AF96-BED8-4974-8B6C-C854624213B7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26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Portfolio Matrices</a:t>
            </a:r>
          </a:p>
        </p:txBody>
      </p:sp>
      <p:sp>
        <p:nvSpPr>
          <p:cNvPr id="347139" name="AutoShape 3"/>
          <p:cNvSpPr>
            <a:spLocks noChangeArrowheads="1"/>
          </p:cNvSpPr>
          <p:nvPr/>
        </p:nvSpPr>
        <p:spPr bwMode="auto">
          <a:xfrm>
            <a:off x="3124200" y="1981200"/>
            <a:ext cx="6553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DEDEF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Growth/Share (BCG) Matrix</a:t>
            </a:r>
          </a:p>
        </p:txBody>
      </p:sp>
      <p:sp>
        <p:nvSpPr>
          <p:cNvPr id="347140" name="AutoShape 4"/>
          <p:cNvSpPr>
            <a:spLocks noChangeArrowheads="1"/>
          </p:cNvSpPr>
          <p:nvPr/>
        </p:nvSpPr>
        <p:spPr bwMode="auto">
          <a:xfrm>
            <a:off x="3048000" y="3048000"/>
            <a:ext cx="66294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DEDEF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Directional Policy (GE-McKinsey) Matrix</a:t>
            </a:r>
          </a:p>
        </p:txBody>
      </p:sp>
      <p:sp>
        <p:nvSpPr>
          <p:cNvPr id="347141" name="AutoShape 5"/>
          <p:cNvSpPr>
            <a:spLocks noChangeArrowheads="1"/>
          </p:cNvSpPr>
          <p:nvPr/>
        </p:nvSpPr>
        <p:spPr bwMode="auto">
          <a:xfrm>
            <a:off x="3048000" y="4114800"/>
            <a:ext cx="67056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rgbClr val="DEDEF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Parenting Matrix</a:t>
            </a:r>
          </a:p>
        </p:txBody>
      </p:sp>
    </p:spTree>
    <p:extLst>
      <p:ext uri="{BB962C8B-B14F-4D97-AF65-F5344CB8AC3E}">
        <p14:creationId xmlns:p14="http://schemas.microsoft.com/office/powerpoint/2010/main" val="315518580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animBg="1"/>
      <p:bldP spid="347140" grpId="0" animBg="1"/>
      <p:bldP spid="3471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234CFD6A-1774-4A02-B8CD-EE4234591FE9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27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7.7 The Growth Share </a:t>
            </a:r>
            <a:br>
              <a:rPr lang="en-US" sz="3200"/>
            </a:br>
            <a:r>
              <a:rPr lang="en-US" sz="3200"/>
              <a:t>(BCG) Matrix</a:t>
            </a:r>
          </a:p>
        </p:txBody>
      </p:sp>
      <p:pic>
        <p:nvPicPr>
          <p:cNvPr id="56324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" r="17363"/>
          <a:stretch>
            <a:fillRect/>
          </a:stretch>
        </p:blipFill>
        <p:spPr>
          <a:xfrm>
            <a:off x="2971800" y="2057400"/>
            <a:ext cx="6553200" cy="405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669785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C8F39F93-4DE1-433A-9316-5627D1F476A8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28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7.8 The Directional </a:t>
            </a:r>
            <a:br>
              <a:rPr lang="en-US" sz="3200"/>
            </a:br>
            <a:r>
              <a:rPr lang="en-US" sz="3200"/>
              <a:t>Policy (GE-McKinsey) Matrix</a:t>
            </a:r>
          </a:p>
        </p:txBody>
      </p:sp>
      <p:pic>
        <p:nvPicPr>
          <p:cNvPr id="58372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981201"/>
            <a:ext cx="6477000" cy="4079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00356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1F41FAF1-4D30-4D80-B365-974F34603928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29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7.9 Strategy Guidelines </a:t>
            </a:r>
            <a:br>
              <a:rPr lang="en-US" sz="3200"/>
            </a:br>
            <a:r>
              <a:rPr lang="en-US" sz="3200"/>
              <a:t>Based on Directional Policy Matrix</a:t>
            </a:r>
          </a:p>
        </p:txBody>
      </p:sp>
      <p:pic>
        <p:nvPicPr>
          <p:cNvPr id="60420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1" r="8081"/>
          <a:stretch>
            <a:fillRect/>
          </a:stretch>
        </p:blipFill>
        <p:spPr>
          <a:xfrm>
            <a:off x="2438400" y="1676401"/>
            <a:ext cx="6553200" cy="406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16850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69A03D4D-A945-4AE7-B482-33830CD6FE76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Outcomes (2)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Analyse the ways in which a corporate parent can add or destroy value for its portfolio of business units</a:t>
            </a:r>
          </a:p>
          <a:p>
            <a:pPr eaLnBrk="1" hangingPunct="1"/>
            <a:r>
              <a:rPr lang="en-US"/>
              <a:t>Analyse portfolios of business units and judge which to invest in and which to divest</a:t>
            </a:r>
          </a:p>
        </p:txBody>
      </p:sp>
    </p:spTree>
    <p:extLst>
      <p:ext uri="{BB962C8B-B14F-4D97-AF65-F5344CB8AC3E}">
        <p14:creationId xmlns:p14="http://schemas.microsoft.com/office/powerpoint/2010/main" val="355450259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059840D0-969E-45AA-9798-964F46672841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30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Exhibit 7.10 The Parenting Matrix</a:t>
            </a:r>
          </a:p>
        </p:txBody>
      </p:sp>
      <p:pic>
        <p:nvPicPr>
          <p:cNvPr id="62468" name="Picture 5"/>
          <p:cNvPicPr>
            <a:picLocks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568450"/>
            <a:ext cx="5943600" cy="4789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54174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11227C17-33F3-440C-8A7F-B1DCD8DC4394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Corporate Parent?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050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smtClean="0"/>
              <a:t>The</a:t>
            </a:r>
            <a:r>
              <a:rPr lang="en-GB" b="1" smtClean="0"/>
              <a:t> </a:t>
            </a:r>
            <a:r>
              <a:rPr lang="en-GB" b="1" smtClean="0">
                <a:solidFill>
                  <a:srgbClr val="CC0099"/>
                </a:solidFill>
              </a:rPr>
              <a:t>corporate parent</a:t>
            </a:r>
            <a:r>
              <a:rPr lang="en-GB" b="1" smtClean="0"/>
              <a:t> </a:t>
            </a:r>
            <a:r>
              <a:rPr lang="en-GB" smtClean="0"/>
              <a:t>refers to the levels of management above that of the business units, and therefore without direct interaction with buyers and competitors.</a:t>
            </a:r>
            <a:endParaRPr lang="en-US" smtClean="0"/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8229600" y="472440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Small business like a local builder……</a:t>
            </a:r>
          </a:p>
        </p:txBody>
      </p:sp>
    </p:spTree>
    <p:extLst>
      <p:ext uri="{BB962C8B-B14F-4D97-AF65-F5344CB8AC3E}">
        <p14:creationId xmlns:p14="http://schemas.microsoft.com/office/powerpoint/2010/main" val="112380145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654120D7-CC1D-4DCC-AB40-47D3630BCB65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7.1 Strategic Directions </a:t>
            </a:r>
            <a:br>
              <a:rPr lang="en-US" sz="3200"/>
            </a:br>
            <a:r>
              <a:rPr lang="en-US" sz="3200"/>
              <a:t>and Corporate-Level Strategy</a:t>
            </a:r>
          </a:p>
        </p:txBody>
      </p:sp>
      <p:sp>
        <p:nvSpPr>
          <p:cNvPr id="302083" name="Oval 3"/>
          <p:cNvSpPr>
            <a:spLocks noChangeArrowheads="1"/>
          </p:cNvSpPr>
          <p:nvPr/>
        </p:nvSpPr>
        <p:spPr bwMode="auto">
          <a:xfrm>
            <a:off x="3429000" y="2362200"/>
            <a:ext cx="2514600" cy="1371600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Corporate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parenting</a:t>
            </a:r>
          </a:p>
        </p:txBody>
      </p:sp>
      <p:sp>
        <p:nvSpPr>
          <p:cNvPr id="302084" name="Oval 4"/>
          <p:cNvSpPr>
            <a:spLocks noChangeArrowheads="1"/>
          </p:cNvSpPr>
          <p:nvPr/>
        </p:nvSpPr>
        <p:spPr bwMode="auto">
          <a:xfrm>
            <a:off x="6705600" y="2362200"/>
            <a:ext cx="2514600" cy="1371600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Portfolio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management</a:t>
            </a:r>
          </a:p>
        </p:txBody>
      </p:sp>
      <p:sp>
        <p:nvSpPr>
          <p:cNvPr id="302085" name="Oval 5"/>
          <p:cNvSpPr>
            <a:spLocks noChangeArrowheads="1"/>
          </p:cNvSpPr>
          <p:nvPr/>
        </p:nvSpPr>
        <p:spPr bwMode="auto">
          <a:xfrm>
            <a:off x="3429000" y="4038600"/>
            <a:ext cx="2514600" cy="1371600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Diversification</a:t>
            </a:r>
          </a:p>
        </p:txBody>
      </p:sp>
      <p:sp>
        <p:nvSpPr>
          <p:cNvPr id="302086" name="Oval 6"/>
          <p:cNvSpPr>
            <a:spLocks noChangeArrowheads="1"/>
          </p:cNvSpPr>
          <p:nvPr/>
        </p:nvSpPr>
        <p:spPr bwMode="auto">
          <a:xfrm>
            <a:off x="6705600" y="4038600"/>
            <a:ext cx="2514600" cy="1371600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Penetration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Consolidation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Development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3429000" y="1752600"/>
            <a:ext cx="6019800" cy="457200"/>
          </a:xfrm>
          <a:prstGeom prst="rect">
            <a:avLst/>
          </a:prstGeom>
          <a:gradFill rotWithShape="1">
            <a:gsLst>
              <a:gs pos="0">
                <a:srgbClr val="CC3399"/>
              </a:gs>
              <a:gs pos="100000">
                <a:srgbClr val="CC00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Value creation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3505200" y="5562600"/>
            <a:ext cx="5715000" cy="457200"/>
          </a:xfrm>
          <a:prstGeom prst="rect">
            <a:avLst/>
          </a:prstGeom>
          <a:gradFill rotWithShape="1">
            <a:gsLst>
              <a:gs pos="0">
                <a:srgbClr val="9900CC"/>
              </a:gs>
              <a:gs pos="100000">
                <a:srgbClr val="CC00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Scope decisions</a:t>
            </a:r>
          </a:p>
        </p:txBody>
      </p:sp>
      <p:cxnSp>
        <p:nvCxnSpPr>
          <p:cNvPr id="302089" name="AutoShape 9"/>
          <p:cNvCxnSpPr>
            <a:cxnSpLocks noChangeShapeType="1"/>
            <a:stCxn id="302083" idx="6"/>
            <a:endCxn id="302084" idx="2"/>
          </p:cNvCxnSpPr>
          <p:nvPr/>
        </p:nvCxnSpPr>
        <p:spPr bwMode="auto">
          <a:xfrm>
            <a:off x="5957889" y="3048000"/>
            <a:ext cx="733425" cy="0"/>
          </a:xfrm>
          <a:prstGeom prst="straightConnector1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090" name="AutoShape 10"/>
          <p:cNvCxnSpPr>
            <a:cxnSpLocks noChangeShapeType="1"/>
            <a:stCxn id="302084" idx="4"/>
            <a:endCxn id="302086" idx="0"/>
          </p:cNvCxnSpPr>
          <p:nvPr/>
        </p:nvCxnSpPr>
        <p:spPr bwMode="auto">
          <a:xfrm>
            <a:off x="7962900" y="3748089"/>
            <a:ext cx="0" cy="276225"/>
          </a:xfrm>
          <a:prstGeom prst="straightConnector1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091" name="AutoShape 11"/>
          <p:cNvCxnSpPr>
            <a:cxnSpLocks noChangeShapeType="1"/>
            <a:stCxn id="302085" idx="6"/>
            <a:endCxn id="302086" idx="2"/>
          </p:cNvCxnSpPr>
          <p:nvPr/>
        </p:nvCxnSpPr>
        <p:spPr bwMode="auto">
          <a:xfrm>
            <a:off x="5957889" y="4724400"/>
            <a:ext cx="733425" cy="0"/>
          </a:xfrm>
          <a:prstGeom prst="straightConnector1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092" name="AutoShape 12"/>
          <p:cNvCxnSpPr>
            <a:cxnSpLocks noChangeShapeType="1"/>
            <a:stCxn id="302083" idx="4"/>
            <a:endCxn id="302085" idx="0"/>
          </p:cNvCxnSpPr>
          <p:nvPr/>
        </p:nvCxnSpPr>
        <p:spPr bwMode="auto">
          <a:xfrm>
            <a:off x="4686300" y="3748089"/>
            <a:ext cx="0" cy="276225"/>
          </a:xfrm>
          <a:prstGeom prst="straightConnector1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9403368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animBg="1"/>
      <p:bldP spid="302084" grpId="0" animBg="1"/>
      <p:bldP spid="302085" grpId="0" animBg="1"/>
      <p:bldP spid="302086" grpId="0" animBg="1"/>
      <p:bldP spid="302087" grpId="0" animBg="1"/>
      <p:bldP spid="3020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3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04800"/>
            <a:ext cx="7924800" cy="6248400"/>
          </a:xfrm>
        </p:spPr>
      </p:pic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02F7C256-3916-4CEF-9F20-0C5A49DBB760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710DF949-EFE1-4DFB-AA0A-6E0301079A33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7.2 Strategic Directions </a:t>
            </a:r>
            <a:br>
              <a:rPr lang="en-US" sz="3200"/>
            </a:br>
            <a:r>
              <a:rPr lang="en-US" sz="3200"/>
              <a:t>(Ansoff Matrix)</a:t>
            </a:r>
          </a:p>
        </p:txBody>
      </p:sp>
      <p:pic>
        <p:nvPicPr>
          <p:cNvPr id="15364" name="Picture 4" descr="kc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1" y="1066801"/>
            <a:ext cx="917575" cy="91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7"/>
          <p:cNvPicPr>
            <a:picLocks noChangeAspect="1" noChangeArrowheads="1"/>
          </p:cNvPicPr>
          <p:nvPr>
            <p:ph sz="half" idx="1"/>
          </p:nvPr>
        </p:nvPicPr>
        <p:blipFill>
          <a:blip r:embed="rId4" cstate="print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2133601"/>
            <a:ext cx="6781800" cy="4079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28289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2538D0D6-39FC-4A33-BECE-7EA5DB759ED4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Market Penetration?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050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Market penetration</a:t>
            </a:r>
            <a:r>
              <a:rPr lang="en-GB" b="1" smtClean="0"/>
              <a:t> </a:t>
            </a:r>
            <a:r>
              <a:rPr lang="en-GB" smtClean="0"/>
              <a:t>refers to a strategy by which an organisation takes increased share of its existing markets with its existing               product range.</a:t>
            </a:r>
            <a:endParaRPr lang="en-US" smtClean="0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8229600" y="4724401"/>
            <a:ext cx="160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Cream Cracker biscuits……</a:t>
            </a:r>
          </a:p>
        </p:txBody>
      </p:sp>
    </p:spTree>
    <p:extLst>
      <p:ext uri="{BB962C8B-B14F-4D97-AF65-F5344CB8AC3E}">
        <p14:creationId xmlns:p14="http://schemas.microsoft.com/office/powerpoint/2010/main" val="60400368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200">
                <a:solidFill>
                  <a:schemeClr val="bg1"/>
                </a:solidFill>
              </a:rPr>
              <a:t>7-</a:t>
            </a:r>
            <a:fld id="{2EC53FC2-DA10-4FF0-AF34-0F1554876CBC}" type="slidenum">
              <a:rPr lang="en-US" sz="1200">
                <a:solidFill>
                  <a:schemeClr val="bg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Constraints of </a:t>
            </a:r>
            <a:br>
              <a:rPr lang="en-US" smtClean="0"/>
            </a:br>
            <a:r>
              <a:rPr lang="en-US" smtClean="0"/>
              <a:t>Market Penetration</a:t>
            </a:r>
          </a:p>
        </p:txBody>
      </p:sp>
      <p:sp>
        <p:nvSpPr>
          <p:cNvPr id="310275" name="AutoShape 3"/>
          <p:cNvSpPr>
            <a:spLocks noChangeArrowheads="1"/>
          </p:cNvSpPr>
          <p:nvPr/>
        </p:nvSpPr>
        <p:spPr bwMode="auto">
          <a:xfrm>
            <a:off x="3352800" y="2209800"/>
            <a:ext cx="2743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Retaliation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from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competitors</a:t>
            </a:r>
          </a:p>
        </p:txBody>
      </p:sp>
      <p:sp>
        <p:nvSpPr>
          <p:cNvPr id="310276" name="AutoShape 4"/>
          <p:cNvSpPr>
            <a:spLocks noChangeArrowheads="1"/>
          </p:cNvSpPr>
          <p:nvPr/>
        </p:nvSpPr>
        <p:spPr bwMode="auto">
          <a:xfrm>
            <a:off x="6553200" y="2209800"/>
            <a:ext cx="2743200" cy="26670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25000"/>
              </a:spcAft>
              <a:buClr>
                <a:srgbClr val="42005A"/>
              </a:buClr>
              <a:buFont typeface="Wingdings" panose="05000000000000000000" pitchFamily="2" charset="2"/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Legal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156804739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/>
      <p:bldP spid="3102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577</Words>
  <Application>Microsoft Office PowerPoint</Application>
  <PresentationFormat>Widescreen</PresentationFormat>
  <Paragraphs>173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Strategic Decisions and Corporate-Level Strategy</vt:lpstr>
      <vt:lpstr>Learning Outcomes (1)</vt:lpstr>
      <vt:lpstr>Learning Outcomes (2)</vt:lpstr>
      <vt:lpstr>What is a Corporate Parent?</vt:lpstr>
      <vt:lpstr>Exhibit 7.1 Strategic Directions  and Corporate-Level Strategy</vt:lpstr>
      <vt:lpstr>PowerPoint Presentation</vt:lpstr>
      <vt:lpstr>Exhibit 7.2 Strategic Directions  (Ansoff Matrix)</vt:lpstr>
      <vt:lpstr>What is Market Penetration?</vt:lpstr>
      <vt:lpstr>Constraints of  Market Penetration</vt:lpstr>
      <vt:lpstr>What is Consolidation?</vt:lpstr>
      <vt:lpstr>Forms of Consolidation</vt:lpstr>
      <vt:lpstr>What is Product Development?</vt:lpstr>
      <vt:lpstr>Risks of Product Development</vt:lpstr>
      <vt:lpstr>What is Market Development?</vt:lpstr>
      <vt:lpstr>Forms of Market Development</vt:lpstr>
      <vt:lpstr>What is Diversification?</vt:lpstr>
      <vt:lpstr>Reasons for Pursuing  Diversification (1) </vt:lpstr>
      <vt:lpstr>Reasons for Pursuing  Diversification (2) </vt:lpstr>
      <vt:lpstr>Exhibit 7.3 Related  Diversification Options</vt:lpstr>
      <vt:lpstr>Exhibit 7.4 Diversification  and Performance</vt:lpstr>
      <vt:lpstr>Value-Adding Activities</vt:lpstr>
      <vt:lpstr>Value-Destroying Activities</vt:lpstr>
      <vt:lpstr>Exhibit 7.5 Portfolio and Synergy Managers and Parental Developers</vt:lpstr>
      <vt:lpstr>Problems Achieving Synergy</vt:lpstr>
      <vt:lpstr>Challenges for Parental Developers</vt:lpstr>
      <vt:lpstr>Portfolio Matrices</vt:lpstr>
      <vt:lpstr>Exhibit 7.7 The Growth Share  (BCG) Matrix</vt:lpstr>
      <vt:lpstr>Exhibit 7.8 The Directional  Policy (GE-McKinsey) Matrix</vt:lpstr>
      <vt:lpstr>Exhibit 7.9 Strategy Guidelines  Based on Directional Policy Matrix</vt:lpstr>
      <vt:lpstr>Exhibit 7.10 The Parenting Matrix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Decisions and Corporate-Level Strategy</dc:title>
  <dc:creator>nilantha perera</dc:creator>
  <cp:lastModifiedBy>nilantha perera</cp:lastModifiedBy>
  <cp:revision>2</cp:revision>
  <dcterms:created xsi:type="dcterms:W3CDTF">2016-10-12T17:38:11Z</dcterms:created>
  <dcterms:modified xsi:type="dcterms:W3CDTF">2016-10-12T17:42:09Z</dcterms:modified>
</cp:coreProperties>
</file>