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95" r:id="rId33"/>
    <p:sldId id="287" r:id="rId34"/>
    <p:sldId id="288" r:id="rId35"/>
    <p:sldId id="289" r:id="rId36"/>
    <p:sldId id="290" r:id="rId37"/>
    <p:sldId id="291" r:id="rId38"/>
    <p:sldId id="292" r:id="rId39"/>
    <p:sldId id="293" r:id="rId40"/>
    <p:sldId id="294"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lantha perera" initials="n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3-19T14:39:33.623" idx="1">
    <p:pos x="2499" y="884"/>
    <p:text>Hypercompetition is rapid and dynamic competition characterized by unsustainable advantage.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F9CA85-269D-418F-ADB1-63B35F895D4D}"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82350B-AEA6-4FEC-B6BA-FCE51C0D1569}" type="slidenum">
              <a:rPr lang="en-US" smtClean="0"/>
              <a:t>‹#›</a:t>
            </a:fld>
            <a:endParaRPr lang="en-US"/>
          </a:p>
        </p:txBody>
      </p:sp>
    </p:spTree>
    <p:extLst>
      <p:ext uri="{BB962C8B-B14F-4D97-AF65-F5344CB8AC3E}">
        <p14:creationId xmlns:p14="http://schemas.microsoft.com/office/powerpoint/2010/main" val="4253590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86DF17-0224-4F77-8190-317FF74C7ACA}" type="slidenum">
              <a:rPr lang="en-US" smtClean="0"/>
              <a:pPr>
                <a:spcBef>
                  <a:spcPct val="0"/>
                </a:spcBef>
              </a:pPr>
              <a:t>1</a:t>
            </a:fld>
            <a:endParaRPr lang="en-US" smtClean="0"/>
          </a:p>
        </p:txBody>
      </p:sp>
      <p:sp>
        <p:nvSpPr>
          <p:cNvPr id="92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Change to 9</a:t>
            </a:r>
            <a:r>
              <a:rPr lang="en-GB" baseline="30000" smtClean="0"/>
              <a:t>th</a:t>
            </a:r>
            <a:r>
              <a:rPr lang="en-GB" smtClean="0"/>
              <a:t> Edition and change title to Exploring Strategy. Update design</a:t>
            </a:r>
          </a:p>
        </p:txBody>
      </p:sp>
    </p:spTree>
    <p:extLst>
      <p:ext uri="{BB962C8B-B14F-4D97-AF65-F5344CB8AC3E}">
        <p14:creationId xmlns:p14="http://schemas.microsoft.com/office/powerpoint/2010/main" val="219574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E5941B-FAD2-41A1-B81A-D46D5FA21C5F}" type="slidenum">
              <a:rPr lang="en-GB" smtClean="0"/>
              <a:pPr>
                <a:spcBef>
                  <a:spcPct val="0"/>
                </a:spcBef>
              </a:pPr>
              <a:t>11</a:t>
            </a:fld>
            <a:endParaRPr lang="en-GB" smtClean="0"/>
          </a:p>
        </p:txBody>
      </p:sp>
    </p:spTree>
    <p:extLst>
      <p:ext uri="{BB962C8B-B14F-4D97-AF65-F5344CB8AC3E}">
        <p14:creationId xmlns:p14="http://schemas.microsoft.com/office/powerpoint/2010/main" val="2013366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90C7C1-4B69-46A9-85FA-AFBCD7795588}" type="slidenum">
              <a:rPr lang="en-GB" smtClean="0"/>
              <a:pPr>
                <a:spcBef>
                  <a:spcPct val="0"/>
                </a:spcBef>
              </a:pPr>
              <a:t>12</a:t>
            </a:fld>
            <a:endParaRPr lang="en-GB" smtClean="0"/>
          </a:p>
        </p:txBody>
      </p:sp>
    </p:spTree>
    <p:extLst>
      <p:ext uri="{BB962C8B-B14F-4D97-AF65-F5344CB8AC3E}">
        <p14:creationId xmlns:p14="http://schemas.microsoft.com/office/powerpoint/2010/main" val="1646785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8835E6-5A83-4FAE-BCE7-2C73D2722C98}" type="slidenum">
              <a:rPr lang="en-GB" smtClean="0"/>
              <a:pPr>
                <a:spcBef>
                  <a:spcPct val="0"/>
                </a:spcBef>
              </a:pPr>
              <a:t>13</a:t>
            </a:fld>
            <a:endParaRPr lang="en-GB" smtClean="0"/>
          </a:p>
        </p:txBody>
      </p:sp>
    </p:spTree>
    <p:extLst>
      <p:ext uri="{BB962C8B-B14F-4D97-AF65-F5344CB8AC3E}">
        <p14:creationId xmlns:p14="http://schemas.microsoft.com/office/powerpoint/2010/main" val="379379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5352DC-6910-4761-964D-7A537FCF0BEB}" type="slidenum">
              <a:rPr lang="en-US" smtClean="0"/>
              <a:pPr>
                <a:spcBef>
                  <a:spcPct val="0"/>
                </a:spcBef>
              </a:pPr>
              <a:t>14</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2091932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C492B3-7CA9-4DE2-A54F-F8BBA59B597B}" type="slidenum">
              <a:rPr lang="en-GB" smtClean="0"/>
              <a:pPr>
                <a:spcBef>
                  <a:spcPct val="0"/>
                </a:spcBef>
              </a:pPr>
              <a:t>15</a:t>
            </a:fld>
            <a:endParaRPr lang="en-GB" smtClean="0"/>
          </a:p>
        </p:txBody>
      </p:sp>
    </p:spTree>
    <p:extLst>
      <p:ext uri="{BB962C8B-B14F-4D97-AF65-F5344CB8AC3E}">
        <p14:creationId xmlns:p14="http://schemas.microsoft.com/office/powerpoint/2010/main" val="2371591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E258FEB-7763-4EBA-B191-E28178D14516}" type="slidenum">
              <a:rPr lang="en-GB" smtClean="0"/>
              <a:pPr>
                <a:spcBef>
                  <a:spcPct val="0"/>
                </a:spcBef>
              </a:pPr>
              <a:t>16</a:t>
            </a:fld>
            <a:endParaRPr lang="en-GB" smtClean="0"/>
          </a:p>
        </p:txBody>
      </p:sp>
    </p:spTree>
    <p:extLst>
      <p:ext uri="{BB962C8B-B14F-4D97-AF65-F5344CB8AC3E}">
        <p14:creationId xmlns:p14="http://schemas.microsoft.com/office/powerpoint/2010/main" val="10516315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F7208F-F002-454D-915A-7B9174FD5B70}" type="slidenum">
              <a:rPr lang="en-GB" smtClean="0"/>
              <a:pPr>
                <a:spcBef>
                  <a:spcPct val="0"/>
                </a:spcBef>
              </a:pPr>
              <a:t>17</a:t>
            </a:fld>
            <a:endParaRPr lang="en-GB" smtClean="0"/>
          </a:p>
        </p:txBody>
      </p:sp>
    </p:spTree>
    <p:extLst>
      <p:ext uri="{BB962C8B-B14F-4D97-AF65-F5344CB8AC3E}">
        <p14:creationId xmlns:p14="http://schemas.microsoft.com/office/powerpoint/2010/main" val="867688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73138A-A2A1-4A11-B4C8-9F0ECFFA7CF4}" type="slidenum">
              <a:rPr lang="en-GB" smtClean="0"/>
              <a:pPr>
                <a:spcBef>
                  <a:spcPct val="0"/>
                </a:spcBef>
              </a:pPr>
              <a:t>18</a:t>
            </a:fld>
            <a:endParaRPr lang="en-GB" smtClean="0"/>
          </a:p>
        </p:txBody>
      </p:sp>
    </p:spTree>
    <p:extLst>
      <p:ext uri="{BB962C8B-B14F-4D97-AF65-F5344CB8AC3E}">
        <p14:creationId xmlns:p14="http://schemas.microsoft.com/office/powerpoint/2010/main" val="821990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696D0C-A21D-4680-8675-F14C7ADB61A8}" type="slidenum">
              <a:rPr lang="en-GB" smtClean="0"/>
              <a:pPr>
                <a:spcBef>
                  <a:spcPct val="0"/>
                </a:spcBef>
              </a:pPr>
              <a:t>19</a:t>
            </a:fld>
            <a:endParaRPr lang="en-GB" smtClean="0"/>
          </a:p>
        </p:txBody>
      </p:sp>
    </p:spTree>
    <p:extLst>
      <p:ext uri="{BB962C8B-B14F-4D97-AF65-F5344CB8AC3E}">
        <p14:creationId xmlns:p14="http://schemas.microsoft.com/office/powerpoint/2010/main" val="41436666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0F0CD5-5CB8-4100-AEFE-EDB2F2C320C2}" type="slidenum">
              <a:rPr lang="en-GB" smtClean="0"/>
              <a:pPr>
                <a:spcBef>
                  <a:spcPct val="0"/>
                </a:spcBef>
              </a:pPr>
              <a:t>20</a:t>
            </a:fld>
            <a:endParaRPr lang="en-GB" smtClean="0"/>
          </a:p>
        </p:txBody>
      </p:sp>
    </p:spTree>
    <p:extLst>
      <p:ext uri="{BB962C8B-B14F-4D97-AF65-F5344CB8AC3E}">
        <p14:creationId xmlns:p14="http://schemas.microsoft.com/office/powerpoint/2010/main" val="1850778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F0035AF-5C6C-4FD1-9CAE-644791E6F6DD}" type="slidenum">
              <a:rPr lang="en-US" smtClean="0"/>
              <a:pPr>
                <a:spcBef>
                  <a:spcPct val="0"/>
                </a:spcBef>
              </a:pPr>
              <a:t>3</a:t>
            </a:fld>
            <a:endParaRPr lang="en-US" smtClean="0"/>
          </a:p>
        </p:txBody>
      </p:sp>
      <p:sp>
        <p:nvSpPr>
          <p:cNvPr id="122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41708782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4E635A-74E5-414B-B22A-C6E99B649689}" type="slidenum">
              <a:rPr lang="en-GB" smtClean="0"/>
              <a:pPr>
                <a:spcBef>
                  <a:spcPct val="0"/>
                </a:spcBef>
              </a:pPr>
              <a:t>21</a:t>
            </a:fld>
            <a:endParaRPr lang="en-GB" smtClean="0"/>
          </a:p>
        </p:txBody>
      </p:sp>
    </p:spTree>
    <p:extLst>
      <p:ext uri="{BB962C8B-B14F-4D97-AF65-F5344CB8AC3E}">
        <p14:creationId xmlns:p14="http://schemas.microsoft.com/office/powerpoint/2010/main" val="35956498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03A4FE-C71D-4E74-B5B9-E48BA112C2E1}" type="slidenum">
              <a:rPr lang="en-GB" smtClean="0"/>
              <a:pPr>
                <a:spcBef>
                  <a:spcPct val="0"/>
                </a:spcBef>
              </a:pPr>
              <a:t>22</a:t>
            </a:fld>
            <a:endParaRPr lang="en-GB" smtClean="0"/>
          </a:p>
        </p:txBody>
      </p:sp>
    </p:spTree>
    <p:extLst>
      <p:ext uri="{BB962C8B-B14F-4D97-AF65-F5344CB8AC3E}">
        <p14:creationId xmlns:p14="http://schemas.microsoft.com/office/powerpoint/2010/main" val="32034722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303C5E-9F48-49AE-858E-C20A57ACA533}" type="slidenum">
              <a:rPr lang="en-GB" smtClean="0"/>
              <a:pPr>
                <a:spcBef>
                  <a:spcPct val="0"/>
                </a:spcBef>
              </a:pPr>
              <a:t>23</a:t>
            </a:fld>
            <a:endParaRPr lang="en-GB" smtClean="0"/>
          </a:p>
        </p:txBody>
      </p:sp>
    </p:spTree>
    <p:extLst>
      <p:ext uri="{BB962C8B-B14F-4D97-AF65-F5344CB8AC3E}">
        <p14:creationId xmlns:p14="http://schemas.microsoft.com/office/powerpoint/2010/main" val="3951482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1D8AB3-26C9-4019-AB32-DA450939C198}" type="slidenum">
              <a:rPr lang="en-GB" smtClean="0"/>
              <a:pPr>
                <a:spcBef>
                  <a:spcPct val="0"/>
                </a:spcBef>
              </a:pPr>
              <a:t>24</a:t>
            </a:fld>
            <a:endParaRPr lang="en-GB" smtClean="0"/>
          </a:p>
        </p:txBody>
      </p:sp>
    </p:spTree>
    <p:extLst>
      <p:ext uri="{BB962C8B-B14F-4D97-AF65-F5344CB8AC3E}">
        <p14:creationId xmlns:p14="http://schemas.microsoft.com/office/powerpoint/2010/main" val="40159107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D9539C-D52F-4A15-AEB6-49176599F403}" type="slidenum">
              <a:rPr lang="en-GB" smtClean="0"/>
              <a:pPr>
                <a:spcBef>
                  <a:spcPct val="0"/>
                </a:spcBef>
              </a:pPr>
              <a:t>25</a:t>
            </a:fld>
            <a:endParaRPr lang="en-GB" smtClean="0"/>
          </a:p>
        </p:txBody>
      </p:sp>
    </p:spTree>
    <p:extLst>
      <p:ext uri="{BB962C8B-B14F-4D97-AF65-F5344CB8AC3E}">
        <p14:creationId xmlns:p14="http://schemas.microsoft.com/office/powerpoint/2010/main" val="42544318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6F213D-7ED6-4DF0-9CEA-2272B26D60A8}" type="slidenum">
              <a:rPr lang="en-GB" smtClean="0"/>
              <a:pPr>
                <a:spcBef>
                  <a:spcPct val="0"/>
                </a:spcBef>
              </a:pPr>
              <a:t>26</a:t>
            </a:fld>
            <a:endParaRPr lang="en-GB" smtClean="0"/>
          </a:p>
        </p:txBody>
      </p:sp>
    </p:spTree>
    <p:extLst>
      <p:ext uri="{BB962C8B-B14F-4D97-AF65-F5344CB8AC3E}">
        <p14:creationId xmlns:p14="http://schemas.microsoft.com/office/powerpoint/2010/main" val="13598202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24B56C-19C7-4954-8AC6-F89027B26B81}" type="slidenum">
              <a:rPr lang="en-GB" smtClean="0"/>
              <a:pPr>
                <a:spcBef>
                  <a:spcPct val="0"/>
                </a:spcBef>
              </a:pPr>
              <a:t>27</a:t>
            </a:fld>
            <a:endParaRPr lang="en-GB" smtClean="0"/>
          </a:p>
        </p:txBody>
      </p:sp>
    </p:spTree>
    <p:extLst>
      <p:ext uri="{BB962C8B-B14F-4D97-AF65-F5344CB8AC3E}">
        <p14:creationId xmlns:p14="http://schemas.microsoft.com/office/powerpoint/2010/main" val="31643061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5D0BB7-4D16-4C06-8859-870CF29B19DC}" type="slidenum">
              <a:rPr lang="en-GB" smtClean="0"/>
              <a:pPr>
                <a:spcBef>
                  <a:spcPct val="0"/>
                </a:spcBef>
              </a:pPr>
              <a:t>28</a:t>
            </a:fld>
            <a:endParaRPr lang="en-GB" smtClean="0"/>
          </a:p>
        </p:txBody>
      </p:sp>
    </p:spTree>
    <p:extLst>
      <p:ext uri="{BB962C8B-B14F-4D97-AF65-F5344CB8AC3E}">
        <p14:creationId xmlns:p14="http://schemas.microsoft.com/office/powerpoint/2010/main" val="31886059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CDCCBB-7631-4A90-9812-54BFD8348E59}" type="slidenum">
              <a:rPr lang="en-GB" smtClean="0"/>
              <a:pPr>
                <a:spcBef>
                  <a:spcPct val="0"/>
                </a:spcBef>
              </a:pPr>
              <a:t>29</a:t>
            </a:fld>
            <a:endParaRPr lang="en-GB" smtClean="0"/>
          </a:p>
        </p:txBody>
      </p:sp>
    </p:spTree>
    <p:extLst>
      <p:ext uri="{BB962C8B-B14F-4D97-AF65-F5344CB8AC3E}">
        <p14:creationId xmlns:p14="http://schemas.microsoft.com/office/powerpoint/2010/main" val="3853873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1F201B-2111-4097-8C85-53EEAC9618C7}" type="slidenum">
              <a:rPr lang="en-GB" smtClean="0"/>
              <a:pPr>
                <a:spcBef>
                  <a:spcPct val="0"/>
                </a:spcBef>
              </a:pPr>
              <a:t>30</a:t>
            </a:fld>
            <a:endParaRPr lang="en-GB" smtClean="0"/>
          </a:p>
        </p:txBody>
      </p:sp>
    </p:spTree>
    <p:extLst>
      <p:ext uri="{BB962C8B-B14F-4D97-AF65-F5344CB8AC3E}">
        <p14:creationId xmlns:p14="http://schemas.microsoft.com/office/powerpoint/2010/main" val="2474331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30F211-6445-4844-8B77-8BAD312F32CE}" type="slidenum">
              <a:rPr lang="en-GB" smtClean="0"/>
              <a:pPr>
                <a:spcBef>
                  <a:spcPct val="0"/>
                </a:spcBef>
              </a:pPr>
              <a:t>4</a:t>
            </a:fld>
            <a:endParaRPr lang="en-GB" smtClean="0"/>
          </a:p>
        </p:txBody>
      </p:sp>
    </p:spTree>
    <p:extLst>
      <p:ext uri="{BB962C8B-B14F-4D97-AF65-F5344CB8AC3E}">
        <p14:creationId xmlns:p14="http://schemas.microsoft.com/office/powerpoint/2010/main" val="33031077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5EDA41-208F-4516-BC01-D0F20AC1EE9D}" type="slidenum">
              <a:rPr lang="en-GB" smtClean="0"/>
              <a:pPr>
                <a:spcBef>
                  <a:spcPct val="0"/>
                </a:spcBef>
              </a:pPr>
              <a:t>33</a:t>
            </a:fld>
            <a:endParaRPr lang="en-GB" smtClean="0"/>
          </a:p>
        </p:txBody>
      </p:sp>
    </p:spTree>
    <p:extLst>
      <p:ext uri="{BB962C8B-B14F-4D97-AF65-F5344CB8AC3E}">
        <p14:creationId xmlns:p14="http://schemas.microsoft.com/office/powerpoint/2010/main" val="3735962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30B5BF-BE01-4515-A771-C1A03EDB3E90}" type="slidenum">
              <a:rPr lang="en-GB" smtClean="0"/>
              <a:pPr>
                <a:spcBef>
                  <a:spcPct val="0"/>
                </a:spcBef>
              </a:pPr>
              <a:t>34</a:t>
            </a:fld>
            <a:endParaRPr lang="en-GB" smtClean="0"/>
          </a:p>
        </p:txBody>
      </p:sp>
    </p:spTree>
    <p:extLst>
      <p:ext uri="{BB962C8B-B14F-4D97-AF65-F5344CB8AC3E}">
        <p14:creationId xmlns:p14="http://schemas.microsoft.com/office/powerpoint/2010/main" val="18256988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C7078A-8E2D-421B-8BD4-BD4CCC31E638}" type="slidenum">
              <a:rPr lang="en-US" smtClean="0"/>
              <a:pPr>
                <a:spcBef>
                  <a:spcPct val="0"/>
                </a:spcBef>
              </a:pPr>
              <a:t>35</a:t>
            </a:fld>
            <a:endParaRPr lang="en-US" smtClean="0"/>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26484103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34AC61-903C-4772-BF99-D55E539BD40D}" type="slidenum">
              <a:rPr lang="en-GB" smtClean="0"/>
              <a:pPr>
                <a:spcBef>
                  <a:spcPct val="0"/>
                </a:spcBef>
              </a:pPr>
              <a:t>36</a:t>
            </a:fld>
            <a:endParaRPr lang="en-GB" smtClean="0"/>
          </a:p>
        </p:txBody>
      </p:sp>
    </p:spTree>
    <p:extLst>
      <p:ext uri="{BB962C8B-B14F-4D97-AF65-F5344CB8AC3E}">
        <p14:creationId xmlns:p14="http://schemas.microsoft.com/office/powerpoint/2010/main" val="17823414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6DE740-8658-4EB2-B511-9CA1F2E030E0}" type="slidenum">
              <a:rPr lang="en-GB" smtClean="0"/>
              <a:pPr>
                <a:spcBef>
                  <a:spcPct val="0"/>
                </a:spcBef>
              </a:pPr>
              <a:t>37</a:t>
            </a:fld>
            <a:endParaRPr lang="en-GB" smtClean="0"/>
          </a:p>
        </p:txBody>
      </p:sp>
    </p:spTree>
    <p:extLst>
      <p:ext uri="{BB962C8B-B14F-4D97-AF65-F5344CB8AC3E}">
        <p14:creationId xmlns:p14="http://schemas.microsoft.com/office/powerpoint/2010/main" val="4870037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EFA751-A836-491B-AFDE-070007E92F3C}" type="slidenum">
              <a:rPr lang="en-GB" smtClean="0"/>
              <a:pPr>
                <a:spcBef>
                  <a:spcPct val="0"/>
                </a:spcBef>
              </a:pPr>
              <a:t>38</a:t>
            </a:fld>
            <a:endParaRPr lang="en-GB" smtClean="0"/>
          </a:p>
        </p:txBody>
      </p:sp>
    </p:spTree>
    <p:extLst>
      <p:ext uri="{BB962C8B-B14F-4D97-AF65-F5344CB8AC3E}">
        <p14:creationId xmlns:p14="http://schemas.microsoft.com/office/powerpoint/2010/main" val="14981659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A6D38E-AC1A-4CBB-9D5A-0B91ABA622EB}" type="slidenum">
              <a:rPr lang="en-GB" smtClean="0"/>
              <a:pPr>
                <a:spcBef>
                  <a:spcPct val="0"/>
                </a:spcBef>
              </a:pPr>
              <a:t>39</a:t>
            </a:fld>
            <a:endParaRPr lang="en-GB" smtClean="0"/>
          </a:p>
        </p:txBody>
      </p:sp>
    </p:spTree>
    <p:extLst>
      <p:ext uri="{BB962C8B-B14F-4D97-AF65-F5344CB8AC3E}">
        <p14:creationId xmlns:p14="http://schemas.microsoft.com/office/powerpoint/2010/main" val="9923062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F58F36-5625-4E3A-A3DC-00FA17E2682D}" type="slidenum">
              <a:rPr lang="en-GB" smtClean="0"/>
              <a:pPr>
                <a:spcBef>
                  <a:spcPct val="0"/>
                </a:spcBef>
              </a:pPr>
              <a:t>40</a:t>
            </a:fld>
            <a:endParaRPr lang="en-GB" smtClean="0"/>
          </a:p>
        </p:txBody>
      </p:sp>
    </p:spTree>
    <p:extLst>
      <p:ext uri="{BB962C8B-B14F-4D97-AF65-F5344CB8AC3E}">
        <p14:creationId xmlns:p14="http://schemas.microsoft.com/office/powerpoint/2010/main" val="2983581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549EC90-EFC4-403D-A5D1-27805545A1D1}" type="slidenum">
              <a:rPr lang="en-GB" smtClean="0"/>
              <a:pPr>
                <a:spcBef>
                  <a:spcPct val="0"/>
                </a:spcBef>
              </a:pPr>
              <a:t>5</a:t>
            </a:fld>
            <a:endParaRPr lang="en-GB" smtClean="0"/>
          </a:p>
        </p:txBody>
      </p:sp>
    </p:spTree>
    <p:extLst>
      <p:ext uri="{BB962C8B-B14F-4D97-AF65-F5344CB8AC3E}">
        <p14:creationId xmlns:p14="http://schemas.microsoft.com/office/powerpoint/2010/main" val="72848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39CA15-58EA-4AC0-8B7B-336556BF09F6}" type="slidenum">
              <a:rPr lang="en-GB" smtClean="0"/>
              <a:pPr>
                <a:spcBef>
                  <a:spcPct val="0"/>
                </a:spcBef>
              </a:pPr>
              <a:t>6</a:t>
            </a:fld>
            <a:endParaRPr lang="en-GB" smtClean="0"/>
          </a:p>
        </p:txBody>
      </p:sp>
    </p:spTree>
    <p:extLst>
      <p:ext uri="{BB962C8B-B14F-4D97-AF65-F5344CB8AC3E}">
        <p14:creationId xmlns:p14="http://schemas.microsoft.com/office/powerpoint/2010/main" val="4262318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5A6CAE-0890-48C9-A780-98F8ED8D1015}" type="slidenum">
              <a:rPr lang="en-GB" smtClean="0"/>
              <a:pPr>
                <a:spcBef>
                  <a:spcPct val="0"/>
                </a:spcBef>
              </a:pPr>
              <a:t>7</a:t>
            </a:fld>
            <a:endParaRPr lang="en-GB" smtClean="0"/>
          </a:p>
        </p:txBody>
      </p:sp>
    </p:spTree>
    <p:extLst>
      <p:ext uri="{BB962C8B-B14F-4D97-AF65-F5344CB8AC3E}">
        <p14:creationId xmlns:p14="http://schemas.microsoft.com/office/powerpoint/2010/main" val="756463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8B0E7D-D011-4F92-836C-0D9CD2823659}" type="slidenum">
              <a:rPr lang="en-GB" smtClean="0"/>
              <a:pPr>
                <a:spcBef>
                  <a:spcPct val="0"/>
                </a:spcBef>
              </a:pPr>
              <a:t>8</a:t>
            </a:fld>
            <a:endParaRPr lang="en-GB" smtClean="0"/>
          </a:p>
        </p:txBody>
      </p:sp>
    </p:spTree>
    <p:extLst>
      <p:ext uri="{BB962C8B-B14F-4D97-AF65-F5344CB8AC3E}">
        <p14:creationId xmlns:p14="http://schemas.microsoft.com/office/powerpoint/2010/main" val="3516205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315F0F-2665-4131-A432-13A63D096999}" type="slidenum">
              <a:rPr lang="en-GB" smtClean="0"/>
              <a:pPr>
                <a:spcBef>
                  <a:spcPct val="0"/>
                </a:spcBef>
              </a:pPr>
              <a:t>9</a:t>
            </a:fld>
            <a:endParaRPr lang="en-GB" smtClean="0"/>
          </a:p>
        </p:txBody>
      </p:sp>
    </p:spTree>
    <p:extLst>
      <p:ext uri="{BB962C8B-B14F-4D97-AF65-F5344CB8AC3E}">
        <p14:creationId xmlns:p14="http://schemas.microsoft.com/office/powerpoint/2010/main" val="468424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F662A6-A310-4B69-BF51-18D84DB5CA95}" type="slidenum">
              <a:rPr lang="en-GB" smtClean="0"/>
              <a:pPr>
                <a:spcBef>
                  <a:spcPct val="0"/>
                </a:spcBef>
              </a:pPr>
              <a:t>10</a:t>
            </a:fld>
            <a:endParaRPr lang="en-GB" smtClean="0"/>
          </a:p>
        </p:txBody>
      </p:sp>
    </p:spTree>
    <p:extLst>
      <p:ext uri="{BB962C8B-B14F-4D97-AF65-F5344CB8AC3E}">
        <p14:creationId xmlns:p14="http://schemas.microsoft.com/office/powerpoint/2010/main" val="406817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09ED80-483F-4120-8F09-B1ED18D5D1D2}" type="datetime1">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11E76-6ACE-4FE2-B993-B09811D5B49A}" type="slidenum">
              <a:rPr lang="en-US" smtClean="0"/>
              <a:t>‹#›</a:t>
            </a:fld>
            <a:endParaRPr lang="en-US"/>
          </a:p>
        </p:txBody>
      </p:sp>
    </p:spTree>
    <p:extLst>
      <p:ext uri="{BB962C8B-B14F-4D97-AF65-F5344CB8AC3E}">
        <p14:creationId xmlns:p14="http://schemas.microsoft.com/office/powerpoint/2010/main" val="2218052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7BE911-8C90-49AC-B13E-689A1240C60E}" type="datetime1">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11E76-6ACE-4FE2-B993-B09811D5B49A}" type="slidenum">
              <a:rPr lang="en-US" smtClean="0"/>
              <a:t>‹#›</a:t>
            </a:fld>
            <a:endParaRPr lang="en-US"/>
          </a:p>
        </p:txBody>
      </p:sp>
    </p:spTree>
    <p:extLst>
      <p:ext uri="{BB962C8B-B14F-4D97-AF65-F5344CB8AC3E}">
        <p14:creationId xmlns:p14="http://schemas.microsoft.com/office/powerpoint/2010/main" val="502326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A7746-D526-42CC-8306-A560371B9ABE}" type="datetime1">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11E76-6ACE-4FE2-B993-B09811D5B49A}" type="slidenum">
              <a:rPr lang="en-US" smtClean="0"/>
              <a:t>‹#›</a:t>
            </a:fld>
            <a:endParaRPr lang="en-US"/>
          </a:p>
        </p:txBody>
      </p:sp>
    </p:spTree>
    <p:extLst>
      <p:ext uri="{BB962C8B-B14F-4D97-AF65-F5344CB8AC3E}">
        <p14:creationId xmlns:p14="http://schemas.microsoft.com/office/powerpoint/2010/main" val="1178155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5" name="Text Box 13"/>
          <p:cNvSpPr txBox="1">
            <a:spLocks noChangeArrowheads="1"/>
          </p:cNvSpPr>
          <p:nvPr userDrawn="1"/>
        </p:nvSpPr>
        <p:spPr bwMode="auto">
          <a:xfrm>
            <a:off x="0" y="0"/>
            <a:ext cx="1075267" cy="217488"/>
          </a:xfrm>
          <a:prstGeom prst="rect">
            <a:avLst/>
          </a:prstGeom>
          <a:noFill/>
          <a:ln w="9525">
            <a:noFill/>
            <a:miter lim="800000"/>
            <a:headEnd/>
            <a:tailEnd/>
          </a:ln>
          <a:effectLst/>
        </p:spPr>
        <p:txBody>
          <a:bodyPr wrap="none"/>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r>
              <a:rPr lang="en-GB" sz="800" smtClean="0">
                <a:solidFill>
                  <a:srgbClr val="000000"/>
                </a:solidFill>
                <a:latin typeface="Arial" panose="020B0604020202020204" pitchFamily="34" charset="0"/>
              </a:rPr>
              <a:t>Slide 2.</a:t>
            </a:r>
            <a:fld id="{4D4E5A4E-D466-4E36-B7A2-990816043A51}" type="slidenum">
              <a:rPr lang="en-GB" sz="800" smtClean="0">
                <a:solidFill>
                  <a:srgbClr val="000000"/>
                </a:solidFill>
                <a:latin typeface="Arial" panose="020B0604020202020204" pitchFamily="34" charset="0"/>
              </a:rPr>
              <a:pPr algn="ctr">
                <a:defRPr/>
              </a:pPr>
              <a:t>‹#›</a:t>
            </a:fld>
            <a:endParaRPr lang="en-GB" sz="800" smtClean="0">
              <a:solidFill>
                <a:srgbClr val="000000"/>
              </a:solidFill>
              <a:latin typeface="Times" panose="02020603050405020304" pitchFamily="18" charset="0"/>
            </a:endParaRPr>
          </a:p>
        </p:txBody>
      </p:sp>
      <p:sp>
        <p:nvSpPr>
          <p:cNvPr id="6" name="Text Box 14"/>
          <p:cNvSpPr txBox="1">
            <a:spLocks noChangeArrowheads="1"/>
          </p:cNvSpPr>
          <p:nvPr userDrawn="1"/>
        </p:nvSpPr>
        <p:spPr bwMode="auto">
          <a:xfrm>
            <a:off x="317500" y="6569076"/>
            <a:ext cx="11523133"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Calibri" panose="020F0502020204030204" pitchFamily="34" charset="0"/>
              </a:defRPr>
            </a:lvl1pPr>
            <a:lvl2pPr marL="742950" indent="-285750">
              <a:defRPr sz="2600">
                <a:solidFill>
                  <a:schemeClr val="tx1"/>
                </a:solidFill>
                <a:latin typeface="Calibri" panose="020F0502020204030204" pitchFamily="34" charset="0"/>
              </a:defRPr>
            </a:lvl2pPr>
            <a:lvl3pPr marL="1143000" indent="-228600">
              <a:defRPr sz="2600">
                <a:solidFill>
                  <a:schemeClr val="tx1"/>
                </a:solidFill>
                <a:latin typeface="Calibri" panose="020F0502020204030204" pitchFamily="34" charset="0"/>
              </a:defRPr>
            </a:lvl3pPr>
            <a:lvl4pPr marL="1600200" indent="-228600">
              <a:defRPr sz="2600">
                <a:solidFill>
                  <a:schemeClr val="tx1"/>
                </a:solidFill>
                <a:latin typeface="Calibri" panose="020F0502020204030204" pitchFamily="34" charset="0"/>
              </a:defRPr>
            </a:lvl4pPr>
            <a:lvl5pPr marL="2057400" indent="-228600">
              <a:defRPr sz="2600">
                <a:solidFill>
                  <a:schemeClr val="tx1"/>
                </a:solidFill>
                <a:latin typeface="Calibri" panose="020F0502020204030204" pitchFamily="34" charset="0"/>
              </a:defRPr>
            </a:lvl5pPr>
            <a:lvl6pPr marL="2514600" indent="-228600" eaLnBrk="0" fontAlgn="base" hangingPunct="0">
              <a:spcBef>
                <a:spcPct val="0"/>
              </a:spcBef>
              <a:spcAft>
                <a:spcPct val="0"/>
              </a:spcAft>
              <a:defRPr sz="2600">
                <a:solidFill>
                  <a:schemeClr val="tx1"/>
                </a:solidFill>
                <a:latin typeface="Calibri" panose="020F0502020204030204" pitchFamily="34" charset="0"/>
              </a:defRPr>
            </a:lvl6pPr>
            <a:lvl7pPr marL="2971800" indent="-228600" eaLnBrk="0" fontAlgn="base" hangingPunct="0">
              <a:spcBef>
                <a:spcPct val="0"/>
              </a:spcBef>
              <a:spcAft>
                <a:spcPct val="0"/>
              </a:spcAft>
              <a:defRPr sz="2600">
                <a:solidFill>
                  <a:schemeClr val="tx1"/>
                </a:solidFill>
                <a:latin typeface="Calibri" panose="020F0502020204030204" pitchFamily="34" charset="0"/>
              </a:defRPr>
            </a:lvl7pPr>
            <a:lvl8pPr marL="3429000" indent="-228600" eaLnBrk="0" fontAlgn="base" hangingPunct="0">
              <a:spcBef>
                <a:spcPct val="0"/>
              </a:spcBef>
              <a:spcAft>
                <a:spcPct val="0"/>
              </a:spcAft>
              <a:defRPr sz="2600">
                <a:solidFill>
                  <a:schemeClr val="tx1"/>
                </a:solidFill>
                <a:latin typeface="Calibri" panose="020F0502020204030204" pitchFamily="34" charset="0"/>
              </a:defRPr>
            </a:lvl8pPr>
            <a:lvl9pPr marL="3886200" indent="-228600" eaLnBrk="0" fontAlgn="base" hangingPunct="0">
              <a:spcBef>
                <a:spcPct val="0"/>
              </a:spcBef>
              <a:spcAft>
                <a:spcPct val="0"/>
              </a:spcAft>
              <a:defRPr sz="2600">
                <a:solidFill>
                  <a:schemeClr val="tx1"/>
                </a:solidFill>
                <a:latin typeface="Calibri" panose="020F0502020204030204" pitchFamily="34" charset="0"/>
              </a:defRPr>
            </a:lvl9pPr>
          </a:lstStyle>
          <a:p>
            <a:pPr algn="r">
              <a:defRPr/>
            </a:pPr>
            <a:r>
              <a:rPr lang="en-US" sz="800" smtClean="0">
                <a:solidFill>
                  <a:srgbClr val="000000"/>
                </a:solidFill>
                <a:latin typeface="Arial" panose="020B0604020202020204" pitchFamily="34" charset="0"/>
                <a:cs typeface="Times New Roman" panose="02020603050405020304" pitchFamily="18" charset="0"/>
              </a:rPr>
              <a:t>Johnson, Whittington and Scholes</a:t>
            </a:r>
            <a:r>
              <a:rPr lang="en-GB" sz="800" smtClean="0">
                <a:solidFill>
                  <a:srgbClr val="000000"/>
                </a:solidFill>
                <a:latin typeface="Arial" panose="020B0604020202020204" pitchFamily="34" charset="0"/>
              </a:rPr>
              <a:t>, </a:t>
            </a:r>
            <a:r>
              <a:rPr lang="en-US" sz="800" i="1" smtClean="0">
                <a:solidFill>
                  <a:srgbClr val="000000"/>
                </a:solidFill>
                <a:latin typeface="Arial" panose="020B0604020202020204" pitchFamily="34" charset="0"/>
                <a:cs typeface="Times New Roman" panose="02020603050405020304" pitchFamily="18" charset="0"/>
              </a:rPr>
              <a:t>Exploring Strategy</a:t>
            </a:r>
            <a:r>
              <a:rPr lang="en-GB" sz="800" smtClean="0">
                <a:solidFill>
                  <a:srgbClr val="000000"/>
                </a:solidFill>
                <a:latin typeface="Arial" panose="020B0604020202020204" pitchFamily="34" charset="0"/>
              </a:rPr>
              <a:t>, 9</a:t>
            </a:r>
            <a:r>
              <a:rPr lang="en-GB" sz="800" baseline="30000" smtClean="0">
                <a:solidFill>
                  <a:srgbClr val="000000"/>
                </a:solidFill>
                <a:latin typeface="Arial" panose="020B0604020202020204" pitchFamily="34" charset="0"/>
              </a:rPr>
              <a:t>th</a:t>
            </a:r>
            <a:r>
              <a:rPr lang="en-GB" sz="800" smtClean="0">
                <a:solidFill>
                  <a:srgbClr val="000000"/>
                </a:solidFill>
                <a:latin typeface="Arial" panose="020B0604020202020204" pitchFamily="34" charset="0"/>
              </a:rPr>
              <a:t> Edition, </a:t>
            </a:r>
            <a:r>
              <a:rPr lang="en-US" sz="800" smtClean="0">
                <a:solidFill>
                  <a:srgbClr val="000000"/>
                </a:solidFill>
                <a:latin typeface="Arial" panose="020B0604020202020204" pitchFamily="34" charset="0"/>
              </a:rPr>
              <a:t>© Pearson Education Limited 2011</a:t>
            </a:r>
            <a:endParaRPr lang="en-GB" sz="800" smtClean="0">
              <a:solidFill>
                <a:srgbClr val="000000"/>
              </a:solidFill>
              <a:latin typeface="Arial" panose="020B0604020202020204" pitchFamily="34" charset="0"/>
            </a:endParaRPr>
          </a:p>
        </p:txBody>
      </p:sp>
      <p:sp>
        <p:nvSpPr>
          <p:cNvPr id="2" name="Title 1"/>
          <p:cNvSpPr>
            <a:spLocks noGrp="1"/>
          </p:cNvSpPr>
          <p:nvPr>
            <p:ph type="title"/>
          </p:nvPr>
        </p:nvSpPr>
        <p:spPr>
          <a:xfrm>
            <a:off x="609600" y="471488"/>
            <a:ext cx="10972800" cy="74771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4346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CE82BF-B82A-4355-9554-E1E202260530}" type="datetime1">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11E76-6ACE-4FE2-B993-B09811D5B49A}" type="slidenum">
              <a:rPr lang="en-US" smtClean="0"/>
              <a:t>‹#›</a:t>
            </a:fld>
            <a:endParaRPr lang="en-US"/>
          </a:p>
        </p:txBody>
      </p:sp>
    </p:spTree>
    <p:extLst>
      <p:ext uri="{BB962C8B-B14F-4D97-AF65-F5344CB8AC3E}">
        <p14:creationId xmlns:p14="http://schemas.microsoft.com/office/powerpoint/2010/main" val="451414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3078B0-857F-4942-ADB6-DC31E46F38D6}" type="datetime1">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11E76-6ACE-4FE2-B993-B09811D5B49A}" type="slidenum">
              <a:rPr lang="en-US" smtClean="0"/>
              <a:t>‹#›</a:t>
            </a:fld>
            <a:endParaRPr lang="en-US"/>
          </a:p>
        </p:txBody>
      </p:sp>
    </p:spTree>
    <p:extLst>
      <p:ext uri="{BB962C8B-B14F-4D97-AF65-F5344CB8AC3E}">
        <p14:creationId xmlns:p14="http://schemas.microsoft.com/office/powerpoint/2010/main" val="3450992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315466-C794-4162-A475-6F0BA427FB44}" type="datetime1">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A11E76-6ACE-4FE2-B993-B09811D5B49A}" type="slidenum">
              <a:rPr lang="en-US" smtClean="0"/>
              <a:t>‹#›</a:t>
            </a:fld>
            <a:endParaRPr lang="en-US"/>
          </a:p>
        </p:txBody>
      </p:sp>
    </p:spTree>
    <p:extLst>
      <p:ext uri="{BB962C8B-B14F-4D97-AF65-F5344CB8AC3E}">
        <p14:creationId xmlns:p14="http://schemas.microsoft.com/office/powerpoint/2010/main" val="594126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7AF9FB-9CAF-4AE7-B867-239A7F54B1A0}" type="datetime1">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A11E76-6ACE-4FE2-B993-B09811D5B49A}" type="slidenum">
              <a:rPr lang="en-US" smtClean="0"/>
              <a:t>‹#›</a:t>
            </a:fld>
            <a:endParaRPr lang="en-US"/>
          </a:p>
        </p:txBody>
      </p:sp>
    </p:spTree>
    <p:extLst>
      <p:ext uri="{BB962C8B-B14F-4D97-AF65-F5344CB8AC3E}">
        <p14:creationId xmlns:p14="http://schemas.microsoft.com/office/powerpoint/2010/main" val="359617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9E9D3E-FDA0-40F6-B69B-8EFF34F09602}" type="datetime1">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A11E76-6ACE-4FE2-B993-B09811D5B49A}" type="slidenum">
              <a:rPr lang="en-US" smtClean="0"/>
              <a:t>‹#›</a:t>
            </a:fld>
            <a:endParaRPr lang="en-US"/>
          </a:p>
        </p:txBody>
      </p:sp>
    </p:spTree>
    <p:extLst>
      <p:ext uri="{BB962C8B-B14F-4D97-AF65-F5344CB8AC3E}">
        <p14:creationId xmlns:p14="http://schemas.microsoft.com/office/powerpoint/2010/main" val="1444091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2A307B-BE54-4C16-9516-E0132510B86E}" type="datetime1">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A11E76-6ACE-4FE2-B993-B09811D5B49A}" type="slidenum">
              <a:rPr lang="en-US" smtClean="0"/>
              <a:t>‹#›</a:t>
            </a:fld>
            <a:endParaRPr lang="en-US"/>
          </a:p>
        </p:txBody>
      </p:sp>
    </p:spTree>
    <p:extLst>
      <p:ext uri="{BB962C8B-B14F-4D97-AF65-F5344CB8AC3E}">
        <p14:creationId xmlns:p14="http://schemas.microsoft.com/office/powerpoint/2010/main" val="2439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2D141-0F6E-467F-9F9C-DBA8E8501625}" type="datetime1">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A11E76-6ACE-4FE2-B993-B09811D5B49A}" type="slidenum">
              <a:rPr lang="en-US" smtClean="0"/>
              <a:t>‹#›</a:t>
            </a:fld>
            <a:endParaRPr lang="en-US"/>
          </a:p>
        </p:txBody>
      </p:sp>
    </p:spTree>
    <p:extLst>
      <p:ext uri="{BB962C8B-B14F-4D97-AF65-F5344CB8AC3E}">
        <p14:creationId xmlns:p14="http://schemas.microsoft.com/office/powerpoint/2010/main" val="3973009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F5DA1A-1E36-41EF-A6E8-FC48ED9C7884}" type="datetime1">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A11E76-6ACE-4FE2-B993-B09811D5B49A}" type="slidenum">
              <a:rPr lang="en-US" smtClean="0"/>
              <a:t>‹#›</a:t>
            </a:fld>
            <a:endParaRPr lang="en-US"/>
          </a:p>
        </p:txBody>
      </p:sp>
    </p:spTree>
    <p:extLst>
      <p:ext uri="{BB962C8B-B14F-4D97-AF65-F5344CB8AC3E}">
        <p14:creationId xmlns:p14="http://schemas.microsoft.com/office/powerpoint/2010/main" val="1600059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FEA6B-FA52-44F0-AA4B-2CB8F6FC9791}" type="datetime1">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11E76-6ACE-4FE2-B993-B09811D5B49A}" type="slidenum">
              <a:rPr lang="en-US" smtClean="0"/>
              <a:t>‹#›</a:t>
            </a:fld>
            <a:endParaRPr lang="en-US"/>
          </a:p>
        </p:txBody>
      </p:sp>
    </p:spTree>
    <p:extLst>
      <p:ext uri="{BB962C8B-B14F-4D97-AF65-F5344CB8AC3E}">
        <p14:creationId xmlns:p14="http://schemas.microsoft.com/office/powerpoint/2010/main" val="2104011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ctrTitle" idx="4294967295"/>
          </p:nvPr>
        </p:nvSpPr>
        <p:spPr>
          <a:xfrm>
            <a:off x="2640013" y="1633539"/>
            <a:ext cx="6553200" cy="2558633"/>
          </a:xfrm>
        </p:spPr>
        <p:txBody>
          <a:bodyPr>
            <a:noAutofit/>
          </a:bodyPr>
          <a:lstStyle/>
          <a:p>
            <a:pPr algn="ctr" eaLnBrk="1" hangingPunct="1"/>
            <a:r>
              <a:rPr lang="en-US" sz="4800" dirty="0">
                <a:latin typeface="Arial" panose="020B0604020202020204" pitchFamily="34" charset="0"/>
              </a:rPr>
              <a:t/>
            </a:r>
            <a:br>
              <a:rPr lang="en-US" sz="4800" dirty="0">
                <a:latin typeface="Arial" panose="020B0604020202020204" pitchFamily="34" charset="0"/>
              </a:rPr>
            </a:br>
            <a:r>
              <a:rPr lang="en-US" sz="4800" dirty="0">
                <a:latin typeface="Arial" panose="020B0604020202020204" pitchFamily="34" charset="0"/>
              </a:rPr>
              <a:t>The Strategic Position</a:t>
            </a:r>
            <a:br>
              <a:rPr lang="en-US" sz="4800" dirty="0">
                <a:latin typeface="Arial" panose="020B0604020202020204" pitchFamily="34" charset="0"/>
              </a:rPr>
            </a:br>
            <a:r>
              <a:rPr lang="en-US" sz="2800" dirty="0">
                <a:latin typeface="Arial" panose="020B0604020202020204" pitchFamily="34" charset="0"/>
              </a:rPr>
              <a:t>by </a:t>
            </a:r>
            <a:br>
              <a:rPr lang="en-US" sz="2800" dirty="0">
                <a:latin typeface="Arial" panose="020B0604020202020204" pitchFamily="34" charset="0"/>
              </a:rPr>
            </a:br>
            <a:r>
              <a:rPr lang="en-US" sz="2800" dirty="0" smtClean="0">
                <a:latin typeface="Arial" panose="020B0604020202020204" pitchFamily="34" charset="0"/>
              </a:rPr>
              <a:t>Nilantha Perera</a:t>
            </a:r>
            <a:endParaRPr lang="en-US" sz="2800" dirty="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CBA11E76-6ACE-4FE2-B993-B09811D5B49A}" type="slidenum">
              <a:rPr lang="en-US" smtClean="0"/>
              <a:t>1</a:t>
            </a:fld>
            <a:endParaRPr lang="en-US"/>
          </a:p>
        </p:txBody>
      </p:sp>
    </p:spTree>
    <p:extLst>
      <p:ext uri="{BB962C8B-B14F-4D97-AF65-F5344CB8AC3E}">
        <p14:creationId xmlns:p14="http://schemas.microsoft.com/office/powerpoint/2010/main" val="2073763742"/>
      </p:ext>
    </p:extLst>
  </p:cSld>
  <p:clrMapOvr>
    <a:masterClrMapping/>
  </p:clrMapOvr>
  <p:transition>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GB" smtClean="0">
                <a:latin typeface="Arial" panose="020B0604020202020204" pitchFamily="34" charset="0"/>
              </a:rPr>
              <a:t>Carrying out scenario analysis (1)</a:t>
            </a:r>
          </a:p>
        </p:txBody>
      </p:sp>
      <p:sp>
        <p:nvSpPr>
          <p:cNvPr id="25603" name="Content Placeholder 2"/>
          <p:cNvSpPr>
            <a:spLocks noGrp="1"/>
          </p:cNvSpPr>
          <p:nvPr>
            <p:ph idx="1"/>
          </p:nvPr>
        </p:nvSpPr>
        <p:spPr>
          <a:xfrm>
            <a:off x="2024063" y="1360489"/>
            <a:ext cx="8464550" cy="3252787"/>
          </a:xfrm>
        </p:spPr>
        <p:txBody>
          <a:bodyPr/>
          <a:lstStyle/>
          <a:p>
            <a:pPr marL="292100" indent="-292100">
              <a:buClr>
                <a:schemeClr val="tx1"/>
              </a:buClr>
              <a:buFontTx/>
              <a:buChar char="•"/>
            </a:pPr>
            <a:r>
              <a:rPr lang="en-GB">
                <a:latin typeface="Arial" panose="020B0604020202020204" pitchFamily="34" charset="0"/>
              </a:rPr>
              <a:t>Identify the most </a:t>
            </a:r>
            <a:r>
              <a:rPr lang="en-GB" i="1">
                <a:solidFill>
                  <a:srgbClr val="0070C0"/>
                </a:solidFill>
                <a:latin typeface="Arial" panose="020B0604020202020204" pitchFamily="34" charset="0"/>
              </a:rPr>
              <a:t>relevant scope of the study </a:t>
            </a:r>
            <a:r>
              <a:rPr lang="en-GB">
                <a:latin typeface="Arial" panose="020B0604020202020204" pitchFamily="34" charset="0"/>
              </a:rPr>
              <a:t>– the relevant product/market and time span.</a:t>
            </a:r>
          </a:p>
          <a:p>
            <a:pPr marL="292100" indent="-292100">
              <a:buClr>
                <a:schemeClr val="tx1"/>
              </a:buClr>
              <a:buFontTx/>
              <a:buChar char="•"/>
            </a:pPr>
            <a:r>
              <a:rPr lang="en-GB">
                <a:latin typeface="Arial" panose="020B0604020202020204" pitchFamily="34" charset="0"/>
              </a:rPr>
              <a:t>Identify </a:t>
            </a:r>
            <a:r>
              <a:rPr lang="en-GB" i="1">
                <a:solidFill>
                  <a:srgbClr val="0070C0"/>
                </a:solidFill>
                <a:latin typeface="Arial" panose="020B0604020202020204" pitchFamily="34" charset="0"/>
              </a:rPr>
              <a:t>key drivers of change </a:t>
            </a:r>
            <a:r>
              <a:rPr lang="en-GB">
                <a:latin typeface="Arial" panose="020B0604020202020204" pitchFamily="34" charset="0"/>
              </a:rPr>
              <a:t>– PESTEL factors that have the most impact in the future but have uncertain outcomes.</a:t>
            </a:r>
          </a:p>
          <a:p>
            <a:pPr marL="292100" indent="-292100">
              <a:buClr>
                <a:schemeClr val="tx1"/>
              </a:buClr>
              <a:buFontTx/>
              <a:buChar char="•"/>
            </a:pPr>
            <a:r>
              <a:rPr lang="en-GB">
                <a:latin typeface="Arial" panose="020B0604020202020204" pitchFamily="34" charset="0"/>
              </a:rPr>
              <a:t>For each key driver </a:t>
            </a:r>
            <a:r>
              <a:rPr lang="en-GB" i="1">
                <a:solidFill>
                  <a:schemeClr val="accent1"/>
                </a:solidFill>
                <a:latin typeface="Arial" panose="020B0604020202020204" pitchFamily="34" charset="0"/>
              </a:rPr>
              <a:t>select </a:t>
            </a:r>
            <a:r>
              <a:rPr lang="en-GB" i="1">
                <a:solidFill>
                  <a:srgbClr val="0070C0"/>
                </a:solidFill>
                <a:latin typeface="Arial" panose="020B0604020202020204" pitchFamily="34" charset="0"/>
              </a:rPr>
              <a:t>opposing outcomes </a:t>
            </a:r>
            <a:r>
              <a:rPr lang="en-GB">
                <a:latin typeface="Arial" panose="020B0604020202020204" pitchFamily="34" charset="0"/>
              </a:rPr>
              <a:t>where each leads to very different consequences.</a:t>
            </a:r>
          </a:p>
        </p:txBody>
      </p:sp>
      <p:sp>
        <p:nvSpPr>
          <p:cNvPr id="2" name="Slide Number Placeholder 1"/>
          <p:cNvSpPr>
            <a:spLocks noGrp="1"/>
          </p:cNvSpPr>
          <p:nvPr>
            <p:ph type="sldNum" sz="quarter" idx="12"/>
          </p:nvPr>
        </p:nvSpPr>
        <p:spPr/>
        <p:txBody>
          <a:bodyPr/>
          <a:lstStyle/>
          <a:p>
            <a:fld id="{CBA11E76-6ACE-4FE2-B993-B09811D5B49A}" type="slidenum">
              <a:rPr lang="en-US" smtClean="0"/>
              <a:t>10</a:t>
            </a:fld>
            <a:endParaRPr lang="en-US"/>
          </a:p>
        </p:txBody>
      </p:sp>
    </p:spTree>
    <p:extLst>
      <p:ext uri="{BB962C8B-B14F-4D97-AF65-F5344CB8AC3E}">
        <p14:creationId xmlns:p14="http://schemas.microsoft.com/office/powerpoint/2010/main" val="2691326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GB" smtClean="0">
                <a:latin typeface="Arial" panose="020B0604020202020204" pitchFamily="34" charset="0"/>
              </a:rPr>
              <a:t>Carrying out scenario analysis (2)</a:t>
            </a:r>
          </a:p>
        </p:txBody>
      </p:sp>
      <p:sp>
        <p:nvSpPr>
          <p:cNvPr id="27651" name="Content Placeholder 2"/>
          <p:cNvSpPr>
            <a:spLocks noGrp="1"/>
          </p:cNvSpPr>
          <p:nvPr>
            <p:ph idx="1"/>
          </p:nvPr>
        </p:nvSpPr>
        <p:spPr>
          <a:xfrm>
            <a:off x="2024064" y="1341439"/>
            <a:ext cx="8531225" cy="4391025"/>
          </a:xfrm>
        </p:spPr>
        <p:txBody>
          <a:bodyPr/>
          <a:lstStyle/>
          <a:p>
            <a:pPr marL="295275" indent="-295275">
              <a:buClr>
                <a:srgbClr val="0F6FC6"/>
              </a:buClr>
              <a:buFontTx/>
              <a:buChar char="•"/>
            </a:pPr>
            <a:r>
              <a:rPr lang="en-GB" sz="3000" i="1">
                <a:solidFill>
                  <a:srgbClr val="0070C0"/>
                </a:solidFill>
                <a:latin typeface="Arial" panose="020B0604020202020204" pitchFamily="34" charset="0"/>
              </a:rPr>
              <a:t>Develop scenario ‘stories’ - </a:t>
            </a:r>
            <a:r>
              <a:rPr lang="en-GB" sz="3000">
                <a:latin typeface="Arial" panose="020B0604020202020204" pitchFamily="34" charset="0"/>
              </a:rPr>
              <a:t>That is, coherent and plausible descriptions of the environment that result from opposing outcomes</a:t>
            </a:r>
          </a:p>
          <a:p>
            <a:pPr marL="295275" indent="-295275">
              <a:buClr>
                <a:srgbClr val="0F6FC6"/>
              </a:buClr>
              <a:buFontTx/>
              <a:buChar char="•"/>
            </a:pPr>
            <a:r>
              <a:rPr lang="en-GB" sz="3000" i="1">
                <a:solidFill>
                  <a:srgbClr val="0070C0"/>
                </a:solidFill>
                <a:latin typeface="Arial" panose="020B0604020202020204" pitchFamily="34" charset="0"/>
              </a:rPr>
              <a:t>Identify the impact of each scenario </a:t>
            </a:r>
            <a:r>
              <a:rPr lang="en-GB" sz="3000">
                <a:latin typeface="Arial" panose="020B0604020202020204" pitchFamily="34" charset="0"/>
              </a:rPr>
              <a:t>on the organisation and evaluate future strategies in the light of the anticipated scenarios.</a:t>
            </a:r>
          </a:p>
          <a:p>
            <a:pPr marL="295275" indent="-295275">
              <a:buClr>
                <a:srgbClr val="0F6FC6"/>
              </a:buClr>
              <a:buFontTx/>
              <a:buChar char="•"/>
            </a:pPr>
            <a:r>
              <a:rPr lang="en-GB" sz="3000" i="1">
                <a:solidFill>
                  <a:srgbClr val="0070C0"/>
                </a:solidFill>
                <a:latin typeface="Arial" panose="020B0604020202020204" pitchFamily="34" charset="0"/>
              </a:rPr>
              <a:t>Scenario analysis is used </a:t>
            </a:r>
            <a:r>
              <a:rPr lang="en-GB" sz="3000">
                <a:latin typeface="Arial" panose="020B0604020202020204" pitchFamily="34" charset="0"/>
              </a:rPr>
              <a:t>in industries with long planning horizons for example, the oil industry or airlines.</a:t>
            </a:r>
          </a:p>
        </p:txBody>
      </p:sp>
      <p:sp>
        <p:nvSpPr>
          <p:cNvPr id="2" name="Slide Number Placeholder 1"/>
          <p:cNvSpPr>
            <a:spLocks noGrp="1"/>
          </p:cNvSpPr>
          <p:nvPr>
            <p:ph type="sldNum" sz="quarter" idx="12"/>
          </p:nvPr>
        </p:nvSpPr>
        <p:spPr/>
        <p:txBody>
          <a:bodyPr/>
          <a:lstStyle/>
          <a:p>
            <a:fld id="{CBA11E76-6ACE-4FE2-B993-B09811D5B49A}" type="slidenum">
              <a:rPr lang="en-US" smtClean="0"/>
              <a:t>11</a:t>
            </a:fld>
            <a:endParaRPr lang="en-US"/>
          </a:p>
        </p:txBody>
      </p:sp>
    </p:spTree>
    <p:extLst>
      <p:ext uri="{BB962C8B-B14F-4D97-AF65-F5344CB8AC3E}">
        <p14:creationId xmlns:p14="http://schemas.microsoft.com/office/powerpoint/2010/main" val="2085248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063750" y="269876"/>
            <a:ext cx="8229600" cy="595313"/>
          </a:xfrm>
        </p:spPr>
        <p:txBody>
          <a:bodyPr>
            <a:normAutofit fontScale="90000"/>
          </a:bodyPr>
          <a:lstStyle/>
          <a:p>
            <a:pPr eaLnBrk="1" hangingPunct="1"/>
            <a:r>
              <a:rPr lang="en-GB" smtClean="0">
                <a:latin typeface="Arial" panose="020B0604020202020204" pitchFamily="34" charset="0"/>
              </a:rPr>
              <a:t>Industries, markets and sectors</a:t>
            </a:r>
          </a:p>
        </p:txBody>
      </p:sp>
      <p:sp>
        <p:nvSpPr>
          <p:cNvPr id="29699" name="Content Placeholder 2"/>
          <p:cNvSpPr>
            <a:spLocks noGrp="1"/>
          </p:cNvSpPr>
          <p:nvPr>
            <p:ph idx="1"/>
          </p:nvPr>
        </p:nvSpPr>
        <p:spPr>
          <a:xfrm>
            <a:off x="2063751" y="1350963"/>
            <a:ext cx="8455025" cy="4533900"/>
          </a:xfrm>
        </p:spPr>
        <p:txBody>
          <a:bodyPr/>
          <a:lstStyle/>
          <a:p>
            <a:pPr eaLnBrk="1" hangingPunct="1">
              <a:buFont typeface="Wingdings 2" panose="05020102010507070707" pitchFamily="18" charset="2"/>
              <a:buNone/>
            </a:pPr>
            <a:r>
              <a:rPr lang="en-GB">
                <a:latin typeface="Arial" panose="020B0604020202020204" pitchFamily="34" charset="0"/>
              </a:rPr>
              <a:t>	</a:t>
            </a:r>
            <a:r>
              <a:rPr lang="en-GB" b="1" i="1">
                <a:solidFill>
                  <a:srgbClr val="0070C0"/>
                </a:solidFill>
                <a:latin typeface="Arial" panose="020B0604020202020204" pitchFamily="34" charset="0"/>
              </a:rPr>
              <a:t>An industry </a:t>
            </a:r>
            <a:r>
              <a:rPr lang="en-GB">
                <a:latin typeface="Arial" panose="020B0604020202020204" pitchFamily="34" charset="0"/>
              </a:rPr>
              <a:t>is a group of firms producing products and services that are essentially the same. For example, automobile industry and airline industry.</a:t>
            </a:r>
          </a:p>
          <a:p>
            <a:pPr eaLnBrk="1" hangingPunct="1">
              <a:buFont typeface="Wingdings 2" panose="05020102010507070707" pitchFamily="18" charset="2"/>
              <a:buNone/>
            </a:pPr>
            <a:r>
              <a:rPr lang="en-GB">
                <a:latin typeface="Arial" panose="020B0604020202020204" pitchFamily="34" charset="0"/>
              </a:rPr>
              <a:t>	</a:t>
            </a:r>
            <a:r>
              <a:rPr lang="en-GB" b="1" i="1">
                <a:solidFill>
                  <a:srgbClr val="0070C0"/>
                </a:solidFill>
                <a:latin typeface="Arial" panose="020B0604020202020204" pitchFamily="34" charset="0"/>
              </a:rPr>
              <a:t>A market </a:t>
            </a:r>
            <a:r>
              <a:rPr lang="en-GB">
                <a:latin typeface="Arial" panose="020B0604020202020204" pitchFamily="34" charset="0"/>
              </a:rPr>
              <a:t>is a group of customers for specific products or services that are essentially the same (e.g. the market for luxury cars in Germany).</a:t>
            </a:r>
          </a:p>
          <a:p>
            <a:pPr eaLnBrk="1" hangingPunct="1">
              <a:buFont typeface="Wingdings 2" panose="05020102010507070707" pitchFamily="18" charset="2"/>
              <a:buNone/>
            </a:pPr>
            <a:r>
              <a:rPr lang="en-GB">
                <a:latin typeface="Arial" panose="020B0604020202020204" pitchFamily="34" charset="0"/>
              </a:rPr>
              <a:t>	</a:t>
            </a:r>
            <a:r>
              <a:rPr lang="en-GB" b="1" i="1">
                <a:solidFill>
                  <a:srgbClr val="0070C0"/>
                </a:solidFill>
                <a:latin typeface="Arial" panose="020B0604020202020204" pitchFamily="34" charset="0"/>
              </a:rPr>
              <a:t>A sector </a:t>
            </a:r>
            <a:r>
              <a:rPr lang="en-GB">
                <a:latin typeface="Arial" panose="020B0604020202020204" pitchFamily="34" charset="0"/>
              </a:rPr>
              <a:t>is a broad industry group (or a group of markets) especially in the public sector (e.g. the health sector)</a:t>
            </a:r>
          </a:p>
        </p:txBody>
      </p:sp>
      <p:sp>
        <p:nvSpPr>
          <p:cNvPr id="2" name="Slide Number Placeholder 1"/>
          <p:cNvSpPr>
            <a:spLocks noGrp="1"/>
          </p:cNvSpPr>
          <p:nvPr>
            <p:ph type="sldNum" sz="quarter" idx="12"/>
          </p:nvPr>
        </p:nvSpPr>
        <p:spPr/>
        <p:txBody>
          <a:bodyPr/>
          <a:lstStyle/>
          <a:p>
            <a:fld id="{CBA11E76-6ACE-4FE2-B993-B09811D5B49A}" type="slidenum">
              <a:rPr lang="en-US" smtClean="0"/>
              <a:t>12</a:t>
            </a:fld>
            <a:endParaRPr lang="en-US"/>
          </a:p>
        </p:txBody>
      </p:sp>
    </p:spTree>
    <p:extLst>
      <p:ext uri="{BB962C8B-B14F-4D97-AF65-F5344CB8AC3E}">
        <p14:creationId xmlns:p14="http://schemas.microsoft.com/office/powerpoint/2010/main" val="939616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81200" y="269876"/>
            <a:ext cx="8229600" cy="595313"/>
          </a:xfrm>
        </p:spPr>
        <p:txBody>
          <a:bodyPr>
            <a:normAutofit fontScale="90000"/>
          </a:bodyPr>
          <a:lstStyle/>
          <a:p>
            <a:pPr eaLnBrk="1" hangingPunct="1"/>
            <a:r>
              <a:rPr lang="en-GB" smtClean="0">
                <a:latin typeface="Arial" panose="020B0604020202020204" pitchFamily="34" charset="0"/>
              </a:rPr>
              <a:t>Porter’s five forces framework</a:t>
            </a:r>
          </a:p>
        </p:txBody>
      </p:sp>
      <p:sp>
        <p:nvSpPr>
          <p:cNvPr id="31747" name="Content Placeholder 2"/>
          <p:cNvSpPr>
            <a:spLocks noGrp="1"/>
          </p:cNvSpPr>
          <p:nvPr>
            <p:ph idx="1"/>
          </p:nvPr>
        </p:nvSpPr>
        <p:spPr>
          <a:xfrm>
            <a:off x="2035176" y="1355726"/>
            <a:ext cx="8512175" cy="4449763"/>
          </a:xfrm>
        </p:spPr>
        <p:txBody>
          <a:bodyPr/>
          <a:lstStyle/>
          <a:p>
            <a:pPr marL="0" indent="0">
              <a:buNone/>
              <a:tabLst>
                <a:tab pos="285750" algn="l"/>
              </a:tabLst>
            </a:pPr>
            <a:r>
              <a:rPr lang="en-GB" b="1">
                <a:solidFill>
                  <a:srgbClr val="0070C0"/>
                </a:solidFill>
                <a:latin typeface="Arial" panose="020B0604020202020204" pitchFamily="34" charset="0"/>
              </a:rPr>
              <a:t>Porter’s five forces </a:t>
            </a:r>
            <a:r>
              <a:rPr lang="en-GB">
                <a:latin typeface="Arial" panose="020B0604020202020204" pitchFamily="34" charset="0"/>
              </a:rPr>
              <a:t>framework helps identify the attractiveness of an industry in terms of five competitive forces: </a:t>
            </a:r>
          </a:p>
          <a:p>
            <a:pPr marL="0" indent="0">
              <a:buClr>
                <a:srgbClr val="0F6FC6"/>
              </a:buClr>
              <a:buFontTx/>
              <a:buChar char="•"/>
              <a:tabLst>
                <a:tab pos="285750" algn="l"/>
              </a:tabLst>
            </a:pPr>
            <a:r>
              <a:rPr lang="en-GB" b="1" i="1">
                <a:solidFill>
                  <a:srgbClr val="0070C0"/>
                </a:solidFill>
                <a:latin typeface="Arial" panose="020B0604020202020204" pitchFamily="34" charset="0"/>
              </a:rPr>
              <a:t>	the threat of entry, </a:t>
            </a:r>
          </a:p>
          <a:p>
            <a:pPr marL="0" indent="0">
              <a:buClr>
                <a:srgbClr val="0F6FC6"/>
              </a:buClr>
              <a:buFontTx/>
              <a:buChar char="•"/>
              <a:tabLst>
                <a:tab pos="285750" algn="l"/>
              </a:tabLst>
            </a:pPr>
            <a:r>
              <a:rPr lang="en-GB" b="1" i="1">
                <a:solidFill>
                  <a:srgbClr val="0070C0"/>
                </a:solidFill>
                <a:latin typeface="Arial" panose="020B0604020202020204" pitchFamily="34" charset="0"/>
              </a:rPr>
              <a:t>	the threat of substitutes, </a:t>
            </a:r>
          </a:p>
          <a:p>
            <a:pPr marL="0" indent="0">
              <a:buClr>
                <a:srgbClr val="0F6FC6"/>
              </a:buClr>
              <a:buFontTx/>
              <a:buChar char="•"/>
              <a:tabLst>
                <a:tab pos="285750" algn="l"/>
              </a:tabLst>
            </a:pPr>
            <a:r>
              <a:rPr lang="en-GB" b="1" i="1">
                <a:solidFill>
                  <a:srgbClr val="0070C0"/>
                </a:solidFill>
                <a:latin typeface="Arial" panose="020B0604020202020204" pitchFamily="34" charset="0"/>
              </a:rPr>
              <a:t>	the bargaining power of buyers,</a:t>
            </a:r>
          </a:p>
          <a:p>
            <a:pPr marL="0" indent="0">
              <a:buClr>
                <a:srgbClr val="0F6FC6"/>
              </a:buClr>
              <a:buFontTx/>
              <a:buChar char="•"/>
              <a:tabLst>
                <a:tab pos="285750" algn="l"/>
              </a:tabLst>
            </a:pPr>
            <a:r>
              <a:rPr lang="en-GB" b="1" i="1">
                <a:solidFill>
                  <a:srgbClr val="0070C0"/>
                </a:solidFill>
                <a:latin typeface="Arial" panose="020B0604020202020204" pitchFamily="34" charset="0"/>
              </a:rPr>
              <a:t>	the bargaining power of suppliers and</a:t>
            </a:r>
          </a:p>
          <a:p>
            <a:pPr marL="0" indent="0">
              <a:buClr>
                <a:srgbClr val="0F6FC6"/>
              </a:buClr>
              <a:buFontTx/>
              <a:buChar char="•"/>
              <a:tabLst>
                <a:tab pos="285750" algn="l"/>
              </a:tabLst>
            </a:pPr>
            <a:r>
              <a:rPr lang="en-GB" b="1" i="1">
                <a:solidFill>
                  <a:srgbClr val="0070C0"/>
                </a:solidFill>
                <a:latin typeface="Arial" panose="020B0604020202020204" pitchFamily="34" charset="0"/>
              </a:rPr>
              <a:t>	the extent of rivalry between competitors. </a:t>
            </a:r>
          </a:p>
          <a:p>
            <a:pPr marL="0" indent="0">
              <a:buNone/>
              <a:tabLst>
                <a:tab pos="285750" algn="l"/>
              </a:tabLst>
            </a:pPr>
            <a:r>
              <a:rPr lang="en-GB">
                <a:latin typeface="Arial" panose="020B0604020202020204" pitchFamily="34" charset="0"/>
              </a:rPr>
              <a:t>	The five forces constitute an industry’s ‘structure’.</a:t>
            </a:r>
          </a:p>
        </p:txBody>
      </p:sp>
      <p:sp>
        <p:nvSpPr>
          <p:cNvPr id="2" name="Slide Number Placeholder 1"/>
          <p:cNvSpPr>
            <a:spLocks noGrp="1"/>
          </p:cNvSpPr>
          <p:nvPr>
            <p:ph type="sldNum" sz="quarter" idx="12"/>
          </p:nvPr>
        </p:nvSpPr>
        <p:spPr/>
        <p:txBody>
          <a:bodyPr/>
          <a:lstStyle/>
          <a:p>
            <a:fld id="{CBA11E76-6ACE-4FE2-B993-B09811D5B49A}" type="slidenum">
              <a:rPr lang="en-US" smtClean="0"/>
              <a:t>13</a:t>
            </a:fld>
            <a:endParaRPr lang="en-US"/>
          </a:p>
        </p:txBody>
      </p:sp>
    </p:spTree>
    <p:extLst>
      <p:ext uri="{BB962C8B-B14F-4D97-AF65-F5344CB8AC3E}">
        <p14:creationId xmlns:p14="http://schemas.microsoft.com/office/powerpoint/2010/main" val="3032347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5" name="Picture 3" descr="G:\Powerpoint\Pe_Uk\PE133-Johnson\Final files\Gif\ch02\C02NE002.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8551" y="962026"/>
            <a:ext cx="4886325" cy="488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Rectangle 3"/>
          <p:cNvSpPr>
            <a:spLocks noChangeArrowheads="1"/>
          </p:cNvSpPr>
          <p:nvPr/>
        </p:nvSpPr>
        <p:spPr bwMode="auto">
          <a:xfrm>
            <a:off x="1895476" y="266700"/>
            <a:ext cx="84232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Arial" panose="020B0604020202020204" pitchFamily="34"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Arial" panose="020B0604020202020204" pitchFamily="34"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Arial" panose="020B0604020202020204" pitchFamily="34"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GB" sz="3600" b="1"/>
              <a:t>The five forces framework (1)</a:t>
            </a:r>
          </a:p>
        </p:txBody>
      </p:sp>
      <p:sp>
        <p:nvSpPr>
          <p:cNvPr id="33797" name="Rectangle 9"/>
          <p:cNvSpPr>
            <a:spLocks noChangeArrowheads="1"/>
          </p:cNvSpPr>
          <p:nvPr/>
        </p:nvSpPr>
        <p:spPr bwMode="auto">
          <a:xfrm>
            <a:off x="1828801" y="5880101"/>
            <a:ext cx="36036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Arial" panose="020B0604020202020204" pitchFamily="34"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Arial" panose="020B0604020202020204" pitchFamily="34"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Arial" panose="020B0604020202020204" pitchFamily="34"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sz="1200"/>
              <a:t>Figure 2.2</a:t>
            </a:r>
            <a:r>
              <a:rPr lang="en-US" sz="1200" b="1"/>
              <a:t> </a:t>
            </a:r>
            <a:r>
              <a:rPr lang="en-US" sz="1800" b="1"/>
              <a:t> </a:t>
            </a:r>
            <a:r>
              <a:rPr lang="en-US" sz="1800"/>
              <a:t>The five forces framework</a:t>
            </a:r>
          </a:p>
        </p:txBody>
      </p:sp>
    </p:spTree>
    <p:extLst>
      <p:ext uri="{BB962C8B-B14F-4D97-AF65-F5344CB8AC3E}">
        <p14:creationId xmlns:p14="http://schemas.microsoft.com/office/powerpoint/2010/main" val="11404234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4"/>
          <p:cNvSpPr>
            <a:spLocks noGrp="1"/>
          </p:cNvSpPr>
          <p:nvPr>
            <p:ph type="title"/>
          </p:nvPr>
        </p:nvSpPr>
        <p:spPr>
          <a:xfrm>
            <a:off x="1981200" y="271463"/>
            <a:ext cx="8229600" cy="595312"/>
          </a:xfrm>
        </p:spPr>
        <p:txBody>
          <a:bodyPr>
            <a:normAutofit fontScale="90000"/>
          </a:bodyPr>
          <a:lstStyle/>
          <a:p>
            <a:pPr eaLnBrk="1" hangingPunct="1"/>
            <a:r>
              <a:rPr lang="en-GB" smtClean="0">
                <a:latin typeface="Arial" panose="020B0604020202020204" pitchFamily="34" charset="0"/>
              </a:rPr>
              <a:t>The five forces framework (2)</a:t>
            </a:r>
          </a:p>
        </p:txBody>
      </p:sp>
      <p:sp>
        <p:nvSpPr>
          <p:cNvPr id="35843" name="Content Placeholder 5"/>
          <p:cNvSpPr>
            <a:spLocks noGrp="1"/>
          </p:cNvSpPr>
          <p:nvPr>
            <p:ph idx="1"/>
          </p:nvPr>
        </p:nvSpPr>
        <p:spPr>
          <a:xfrm>
            <a:off x="1981200" y="1412876"/>
            <a:ext cx="8229600" cy="2041525"/>
          </a:xfrm>
        </p:spPr>
        <p:txBody>
          <a:bodyPr>
            <a:noAutofit/>
          </a:bodyPr>
          <a:lstStyle/>
          <a:p>
            <a:pPr marL="292100" indent="-292100" algn="ctr">
              <a:buNone/>
            </a:pPr>
            <a:r>
              <a:rPr lang="en-US" sz="2400" b="1" i="1" dirty="0">
                <a:solidFill>
                  <a:srgbClr val="0070C0"/>
                </a:solidFill>
                <a:latin typeface="Arial" panose="020B0604020202020204" pitchFamily="34" charset="0"/>
              </a:rPr>
              <a:t>The Threat of Entry &amp; Barriers to Entry</a:t>
            </a:r>
            <a:endParaRPr lang="en-GB" sz="2400" b="1" i="1" dirty="0">
              <a:solidFill>
                <a:srgbClr val="0070C0"/>
              </a:solidFill>
              <a:latin typeface="Arial" panose="020B0604020202020204" pitchFamily="34" charset="0"/>
            </a:endParaRPr>
          </a:p>
          <a:p>
            <a:pPr marL="292100" indent="-292100">
              <a:buClr>
                <a:srgbClr val="0F6FC6"/>
              </a:buClr>
              <a:buFontTx/>
              <a:buChar char="•"/>
            </a:pPr>
            <a:r>
              <a:rPr lang="en-GB" sz="2400" dirty="0">
                <a:latin typeface="Arial" panose="020B0604020202020204" pitchFamily="34" charset="0"/>
              </a:rPr>
              <a:t>The threat of entry is low when the barriers to entry are high and vice versa.</a:t>
            </a:r>
          </a:p>
          <a:p>
            <a:pPr marL="292100" indent="-292100">
              <a:buClr>
                <a:srgbClr val="0F6FC6"/>
              </a:buClr>
              <a:buFontTx/>
              <a:buChar char="•"/>
            </a:pPr>
            <a:r>
              <a:rPr lang="en-GB" sz="2400" dirty="0">
                <a:latin typeface="Arial" panose="020B0604020202020204" pitchFamily="34" charset="0"/>
              </a:rPr>
              <a:t>The main barriers to entry are:</a:t>
            </a:r>
          </a:p>
          <a:p>
            <a:pPr lvl="1" indent="-346075">
              <a:buFont typeface="Wingdings" panose="05000000000000000000" pitchFamily="2" charset="2"/>
              <a:buChar char="Ø"/>
            </a:pPr>
            <a:r>
              <a:rPr lang="en-GB" sz="2000" dirty="0">
                <a:latin typeface="Arial" panose="020B0604020202020204" pitchFamily="34" charset="0"/>
              </a:rPr>
              <a:t>Economies of scale/high fixed costs</a:t>
            </a:r>
          </a:p>
          <a:p>
            <a:pPr lvl="1" indent="-346075">
              <a:buFont typeface="Wingdings" panose="05000000000000000000" pitchFamily="2" charset="2"/>
              <a:buChar char="Ø"/>
            </a:pPr>
            <a:r>
              <a:rPr lang="en-GB" sz="2000" dirty="0">
                <a:latin typeface="Arial" panose="020B0604020202020204" pitchFamily="34" charset="0"/>
              </a:rPr>
              <a:t>Experience and learning</a:t>
            </a:r>
          </a:p>
          <a:p>
            <a:pPr lvl="1" indent="-346075">
              <a:buFont typeface="Wingdings" panose="05000000000000000000" pitchFamily="2" charset="2"/>
              <a:buChar char="Ø"/>
            </a:pPr>
            <a:r>
              <a:rPr lang="en-GB" sz="2000" dirty="0">
                <a:latin typeface="Arial" panose="020B0604020202020204" pitchFamily="34" charset="0"/>
              </a:rPr>
              <a:t>Access to supply and distribution channels</a:t>
            </a:r>
          </a:p>
          <a:p>
            <a:pPr lvl="1" indent="-346075">
              <a:buFont typeface="Wingdings" panose="05000000000000000000" pitchFamily="2" charset="2"/>
              <a:buChar char="Ø"/>
            </a:pPr>
            <a:r>
              <a:rPr lang="en-GB" sz="2000" dirty="0">
                <a:latin typeface="Arial" panose="020B0604020202020204" pitchFamily="34" charset="0"/>
              </a:rPr>
              <a:t>Differentiation and market penetration costs</a:t>
            </a:r>
          </a:p>
          <a:p>
            <a:pPr lvl="1" indent="-346075">
              <a:buFont typeface="Wingdings" panose="05000000000000000000" pitchFamily="2" charset="2"/>
              <a:buChar char="Ø"/>
            </a:pPr>
            <a:r>
              <a:rPr lang="en-GB" sz="2000" dirty="0">
                <a:latin typeface="Arial" panose="020B0604020202020204" pitchFamily="34" charset="0"/>
              </a:rPr>
              <a:t>Government restrictions (e.g. licensing)</a:t>
            </a:r>
          </a:p>
          <a:p>
            <a:pPr marL="292100" indent="-292100">
              <a:buClr>
                <a:srgbClr val="0F6FC6"/>
              </a:buClr>
              <a:buFontTx/>
              <a:buChar char="•"/>
            </a:pPr>
            <a:r>
              <a:rPr lang="en-GB" sz="2400" dirty="0">
                <a:latin typeface="Arial" panose="020B0604020202020204" pitchFamily="34" charset="0"/>
              </a:rPr>
              <a:t>Entrants must also consider the expected retaliation from organisations already in the market</a:t>
            </a:r>
          </a:p>
        </p:txBody>
      </p:sp>
      <p:sp>
        <p:nvSpPr>
          <p:cNvPr id="2" name="Slide Number Placeholder 1"/>
          <p:cNvSpPr>
            <a:spLocks noGrp="1"/>
          </p:cNvSpPr>
          <p:nvPr>
            <p:ph type="sldNum" sz="quarter" idx="12"/>
          </p:nvPr>
        </p:nvSpPr>
        <p:spPr/>
        <p:txBody>
          <a:bodyPr/>
          <a:lstStyle/>
          <a:p>
            <a:fld id="{CBA11E76-6ACE-4FE2-B993-B09811D5B49A}" type="slidenum">
              <a:rPr lang="en-US" smtClean="0"/>
              <a:t>15</a:t>
            </a:fld>
            <a:endParaRPr lang="en-US"/>
          </a:p>
        </p:txBody>
      </p:sp>
    </p:spTree>
    <p:extLst>
      <p:ext uri="{BB962C8B-B14F-4D97-AF65-F5344CB8AC3E}">
        <p14:creationId xmlns:p14="http://schemas.microsoft.com/office/powerpoint/2010/main" val="2046128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981200" y="269876"/>
            <a:ext cx="8229600" cy="595313"/>
          </a:xfrm>
        </p:spPr>
        <p:txBody>
          <a:bodyPr>
            <a:normAutofit fontScale="90000"/>
          </a:bodyPr>
          <a:lstStyle/>
          <a:p>
            <a:pPr eaLnBrk="1" hangingPunct="1"/>
            <a:r>
              <a:rPr lang="en-GB" smtClean="0">
                <a:latin typeface="Arial" panose="020B0604020202020204" pitchFamily="34" charset="0"/>
              </a:rPr>
              <a:t>The five forces framework (3)</a:t>
            </a:r>
          </a:p>
        </p:txBody>
      </p:sp>
      <p:sp>
        <p:nvSpPr>
          <p:cNvPr id="37891" name="Content Placeholder 2"/>
          <p:cNvSpPr>
            <a:spLocks noGrp="1"/>
          </p:cNvSpPr>
          <p:nvPr>
            <p:ph idx="1"/>
          </p:nvPr>
        </p:nvSpPr>
        <p:spPr>
          <a:xfrm>
            <a:off x="1981200" y="1196976"/>
            <a:ext cx="8229600" cy="2041525"/>
          </a:xfrm>
        </p:spPr>
        <p:txBody>
          <a:bodyPr>
            <a:noAutofit/>
          </a:bodyPr>
          <a:lstStyle/>
          <a:p>
            <a:pPr marL="9525" indent="-9525" algn="ctr">
              <a:lnSpc>
                <a:spcPct val="95000"/>
              </a:lnSpc>
              <a:spcBef>
                <a:spcPct val="15000"/>
              </a:spcBef>
              <a:buNone/>
              <a:tabLst>
                <a:tab pos="304800" algn="l"/>
              </a:tabLst>
            </a:pPr>
            <a:r>
              <a:rPr lang="en-GB" sz="2400" b="1" i="1" dirty="0">
                <a:solidFill>
                  <a:srgbClr val="0070C0"/>
                </a:solidFill>
                <a:latin typeface="Arial" panose="020B0604020202020204" pitchFamily="34" charset="0"/>
              </a:rPr>
              <a:t>Threat of Substitutes</a:t>
            </a:r>
          </a:p>
          <a:p>
            <a:pPr marL="9525" indent="-9525">
              <a:lnSpc>
                <a:spcPct val="95000"/>
              </a:lnSpc>
              <a:spcBef>
                <a:spcPct val="15000"/>
              </a:spcBef>
              <a:buNone/>
              <a:tabLst>
                <a:tab pos="304800" algn="l"/>
              </a:tabLst>
            </a:pPr>
            <a:r>
              <a:rPr lang="en-GB" sz="2400" dirty="0">
                <a:latin typeface="Arial" panose="020B0604020202020204" pitchFamily="34" charset="0"/>
              </a:rPr>
              <a:t>	</a:t>
            </a:r>
            <a:r>
              <a:rPr lang="en-GB" sz="2400" dirty="0">
                <a:solidFill>
                  <a:srgbClr val="0070C0"/>
                </a:solidFill>
                <a:latin typeface="Arial" panose="020B0604020202020204" pitchFamily="34" charset="0"/>
              </a:rPr>
              <a:t>Substitutes</a:t>
            </a:r>
            <a:r>
              <a:rPr lang="en-GB" sz="2400" dirty="0">
                <a:latin typeface="Arial" panose="020B0604020202020204" pitchFamily="34" charset="0"/>
              </a:rPr>
              <a:t> are products or services that offer a similar benefit to an industry’s products or services, but by a different process.</a:t>
            </a:r>
          </a:p>
          <a:p>
            <a:pPr marL="9525" indent="-9525">
              <a:lnSpc>
                <a:spcPct val="95000"/>
              </a:lnSpc>
              <a:spcBef>
                <a:spcPct val="15000"/>
              </a:spcBef>
              <a:buNone/>
              <a:tabLst>
                <a:tab pos="304800" algn="l"/>
              </a:tabLst>
            </a:pPr>
            <a:r>
              <a:rPr lang="en-GB" sz="2400" dirty="0">
                <a:latin typeface="Arial" panose="020B0604020202020204" pitchFamily="34" charset="0"/>
              </a:rPr>
              <a:t>	Customers will switch to alternatives (and thus the threat increases) if:</a:t>
            </a:r>
          </a:p>
          <a:p>
            <a:pPr marL="9525" indent="-9525">
              <a:lnSpc>
                <a:spcPct val="95000"/>
              </a:lnSpc>
              <a:spcBef>
                <a:spcPct val="15000"/>
              </a:spcBef>
              <a:buClr>
                <a:srgbClr val="0F6FC6"/>
              </a:buClr>
              <a:buFontTx/>
              <a:buChar char="•"/>
              <a:tabLst>
                <a:tab pos="304800" algn="l"/>
              </a:tabLst>
            </a:pPr>
            <a:r>
              <a:rPr lang="en-GB" sz="2400" dirty="0">
                <a:latin typeface="Arial" panose="020B0604020202020204" pitchFamily="34" charset="0"/>
              </a:rPr>
              <a:t>	The price/performance ratio of the substitute is superior (e.g. aluminium maybe more expensive than 	steel but it is more cost efficient for some car parts)</a:t>
            </a:r>
          </a:p>
          <a:p>
            <a:pPr marL="9525" indent="-9525">
              <a:lnSpc>
                <a:spcPct val="95000"/>
              </a:lnSpc>
              <a:spcBef>
                <a:spcPct val="15000"/>
              </a:spcBef>
              <a:buClr>
                <a:srgbClr val="0F6FC6"/>
              </a:buClr>
              <a:buFontTx/>
              <a:buChar char="•"/>
              <a:tabLst>
                <a:tab pos="304800" algn="l"/>
              </a:tabLst>
            </a:pPr>
            <a:r>
              <a:rPr lang="en-GB" sz="2400" dirty="0">
                <a:latin typeface="Arial" panose="020B0604020202020204" pitchFamily="34" charset="0"/>
              </a:rPr>
              <a:t>	The substitute benefits from an innovation that improves customer satisfaction (e.g. high speed trains can be quicker than airlines from city centre to city centre)</a:t>
            </a:r>
          </a:p>
        </p:txBody>
      </p:sp>
      <p:sp>
        <p:nvSpPr>
          <p:cNvPr id="2" name="Slide Number Placeholder 1"/>
          <p:cNvSpPr>
            <a:spLocks noGrp="1"/>
          </p:cNvSpPr>
          <p:nvPr>
            <p:ph type="sldNum" sz="quarter" idx="12"/>
          </p:nvPr>
        </p:nvSpPr>
        <p:spPr/>
        <p:txBody>
          <a:bodyPr/>
          <a:lstStyle/>
          <a:p>
            <a:fld id="{CBA11E76-6ACE-4FE2-B993-B09811D5B49A}" type="slidenum">
              <a:rPr lang="en-US" smtClean="0"/>
              <a:t>16</a:t>
            </a:fld>
            <a:endParaRPr lang="en-US"/>
          </a:p>
        </p:txBody>
      </p:sp>
    </p:spTree>
    <p:extLst>
      <p:ext uri="{BB962C8B-B14F-4D97-AF65-F5344CB8AC3E}">
        <p14:creationId xmlns:p14="http://schemas.microsoft.com/office/powerpoint/2010/main" val="3376726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981200" y="266701"/>
            <a:ext cx="8229600" cy="595313"/>
          </a:xfrm>
        </p:spPr>
        <p:txBody>
          <a:bodyPr>
            <a:normAutofit fontScale="90000"/>
          </a:bodyPr>
          <a:lstStyle/>
          <a:p>
            <a:pPr eaLnBrk="1" hangingPunct="1"/>
            <a:r>
              <a:rPr lang="en-GB" smtClean="0">
                <a:latin typeface="Arial" panose="020B0604020202020204" pitchFamily="34" charset="0"/>
              </a:rPr>
              <a:t>The five forces framework (4)</a:t>
            </a:r>
          </a:p>
        </p:txBody>
      </p:sp>
      <p:sp>
        <p:nvSpPr>
          <p:cNvPr id="39939" name="Content Placeholder 2"/>
          <p:cNvSpPr>
            <a:spLocks noGrp="1"/>
          </p:cNvSpPr>
          <p:nvPr>
            <p:ph idx="1"/>
          </p:nvPr>
        </p:nvSpPr>
        <p:spPr>
          <a:xfrm>
            <a:off x="1981200" y="1484314"/>
            <a:ext cx="8229600" cy="2041525"/>
          </a:xfrm>
        </p:spPr>
        <p:txBody>
          <a:bodyPr>
            <a:noAutofit/>
          </a:bodyPr>
          <a:lstStyle/>
          <a:p>
            <a:pPr algn="ctr" eaLnBrk="1" hangingPunct="1">
              <a:buFont typeface="Wingdings 2" panose="05020102010507070707" pitchFamily="18" charset="2"/>
              <a:buNone/>
            </a:pPr>
            <a:r>
              <a:rPr lang="en-GB" b="1" i="1" dirty="0">
                <a:solidFill>
                  <a:srgbClr val="0070C0"/>
                </a:solidFill>
                <a:latin typeface="Arial" panose="020B0604020202020204" pitchFamily="34" charset="0"/>
              </a:rPr>
              <a:t>The bargaining power of buyers</a:t>
            </a:r>
          </a:p>
          <a:p>
            <a:pPr eaLnBrk="1" hangingPunct="1">
              <a:buFont typeface="Wingdings 2" panose="05020102010507070707" pitchFamily="18" charset="2"/>
              <a:buNone/>
            </a:pPr>
            <a:r>
              <a:rPr lang="en-GB" dirty="0">
                <a:latin typeface="Arial" panose="020B0604020202020204" pitchFamily="34" charset="0"/>
              </a:rPr>
              <a:t>	</a:t>
            </a:r>
            <a:r>
              <a:rPr lang="en-GB" dirty="0">
                <a:solidFill>
                  <a:srgbClr val="0070C0"/>
                </a:solidFill>
                <a:latin typeface="Arial" panose="020B0604020202020204" pitchFamily="34" charset="0"/>
              </a:rPr>
              <a:t>Buyers</a:t>
            </a:r>
            <a:r>
              <a:rPr lang="en-GB" dirty="0">
                <a:latin typeface="Arial" panose="020B0604020202020204" pitchFamily="34" charset="0"/>
              </a:rPr>
              <a:t> are the organisation’s immediate customers, not necessarily the ultimate consumers. </a:t>
            </a:r>
          </a:p>
          <a:p>
            <a:pPr eaLnBrk="1" hangingPunct="1">
              <a:buFont typeface="Wingdings 2" panose="05020102010507070707" pitchFamily="18" charset="2"/>
              <a:buNone/>
            </a:pPr>
            <a:r>
              <a:rPr lang="en-GB" dirty="0">
                <a:latin typeface="Arial" panose="020B0604020202020204" pitchFamily="34" charset="0"/>
              </a:rPr>
              <a:t>	If buyers are powerful, then they can demand cheap prices or product / service improvements to reduce profits .</a:t>
            </a:r>
          </a:p>
          <a:p>
            <a:pPr eaLnBrk="1" hangingPunct="1">
              <a:buFont typeface="Wingdings 2" panose="05020102010507070707" pitchFamily="18" charset="2"/>
              <a:buNone/>
            </a:pPr>
            <a:r>
              <a:rPr lang="en-GB" dirty="0">
                <a:latin typeface="Arial" panose="020B0604020202020204" pitchFamily="34" charset="0"/>
              </a:rPr>
              <a:t>	Buyer power is likely to be high when:</a:t>
            </a:r>
          </a:p>
          <a:p>
            <a:pPr marL="569913" lvl="1" indent="-295275">
              <a:buFont typeface="Wingdings" panose="05000000000000000000" pitchFamily="2" charset="2"/>
              <a:buChar char="Ø"/>
            </a:pPr>
            <a:r>
              <a:rPr lang="en-GB" dirty="0">
                <a:solidFill>
                  <a:srgbClr val="0070C0"/>
                </a:solidFill>
                <a:latin typeface="Arial" panose="020B0604020202020204" pitchFamily="34" charset="0"/>
              </a:rPr>
              <a:t>Buyers are concentrated</a:t>
            </a:r>
          </a:p>
          <a:p>
            <a:pPr marL="569913" lvl="1" indent="-295275">
              <a:buFont typeface="Wingdings" panose="05000000000000000000" pitchFamily="2" charset="2"/>
              <a:buChar char="Ø"/>
            </a:pPr>
            <a:r>
              <a:rPr lang="en-GB" dirty="0">
                <a:solidFill>
                  <a:srgbClr val="0070C0"/>
                </a:solidFill>
                <a:latin typeface="Arial" panose="020B0604020202020204" pitchFamily="34" charset="0"/>
              </a:rPr>
              <a:t>Buyers have low switching costs</a:t>
            </a:r>
          </a:p>
          <a:p>
            <a:pPr marL="569913" lvl="1" indent="-295275">
              <a:buFont typeface="Wingdings" panose="05000000000000000000" pitchFamily="2" charset="2"/>
              <a:buChar char="Ø"/>
            </a:pPr>
            <a:r>
              <a:rPr lang="en-GB" dirty="0">
                <a:solidFill>
                  <a:srgbClr val="0070C0"/>
                </a:solidFill>
                <a:latin typeface="Arial" panose="020B0604020202020204" pitchFamily="34" charset="0"/>
              </a:rPr>
              <a:t>Buyers can supply their own inputs (backward vertical integration)</a:t>
            </a:r>
          </a:p>
        </p:txBody>
      </p:sp>
      <p:sp>
        <p:nvSpPr>
          <p:cNvPr id="2" name="Slide Number Placeholder 1"/>
          <p:cNvSpPr>
            <a:spLocks noGrp="1"/>
          </p:cNvSpPr>
          <p:nvPr>
            <p:ph type="sldNum" sz="quarter" idx="12"/>
          </p:nvPr>
        </p:nvSpPr>
        <p:spPr/>
        <p:txBody>
          <a:bodyPr/>
          <a:lstStyle/>
          <a:p>
            <a:fld id="{CBA11E76-6ACE-4FE2-B993-B09811D5B49A}" type="slidenum">
              <a:rPr lang="en-US" smtClean="0"/>
              <a:t>17</a:t>
            </a:fld>
            <a:endParaRPr lang="en-US"/>
          </a:p>
        </p:txBody>
      </p:sp>
    </p:spTree>
    <p:extLst>
      <p:ext uri="{BB962C8B-B14F-4D97-AF65-F5344CB8AC3E}">
        <p14:creationId xmlns:p14="http://schemas.microsoft.com/office/powerpoint/2010/main" val="2664657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81200" y="269876"/>
            <a:ext cx="8229600" cy="595313"/>
          </a:xfrm>
        </p:spPr>
        <p:txBody>
          <a:bodyPr>
            <a:normAutofit fontScale="90000"/>
          </a:bodyPr>
          <a:lstStyle/>
          <a:p>
            <a:pPr eaLnBrk="1" hangingPunct="1"/>
            <a:r>
              <a:rPr lang="en-GB" smtClean="0">
                <a:latin typeface="Arial" panose="020B0604020202020204" pitchFamily="34" charset="0"/>
              </a:rPr>
              <a:t>The five forces framework (5)</a:t>
            </a:r>
          </a:p>
        </p:txBody>
      </p:sp>
      <p:sp>
        <p:nvSpPr>
          <p:cNvPr id="41987" name="Content Placeholder 2"/>
          <p:cNvSpPr>
            <a:spLocks noGrp="1"/>
          </p:cNvSpPr>
          <p:nvPr>
            <p:ph idx="1"/>
          </p:nvPr>
        </p:nvSpPr>
        <p:spPr>
          <a:xfrm>
            <a:off x="1981200" y="1484314"/>
            <a:ext cx="8229600" cy="2041525"/>
          </a:xfrm>
        </p:spPr>
        <p:txBody>
          <a:bodyPr>
            <a:noAutofit/>
          </a:bodyPr>
          <a:lstStyle/>
          <a:p>
            <a:pPr marL="263525" indent="-263525" algn="ctr">
              <a:buNone/>
            </a:pPr>
            <a:r>
              <a:rPr lang="en-GB" b="1" i="1" dirty="0">
                <a:solidFill>
                  <a:srgbClr val="0070C0"/>
                </a:solidFill>
                <a:latin typeface="Arial" panose="020B0604020202020204" pitchFamily="34" charset="0"/>
              </a:rPr>
              <a:t>The bargaining power of suppliers</a:t>
            </a:r>
          </a:p>
          <a:p>
            <a:pPr marL="263525" indent="-263525">
              <a:buNone/>
            </a:pPr>
            <a:r>
              <a:rPr lang="en-GB" dirty="0">
                <a:latin typeface="Arial" panose="020B0604020202020204" pitchFamily="34" charset="0"/>
              </a:rPr>
              <a:t>	</a:t>
            </a:r>
            <a:r>
              <a:rPr lang="en-GB" dirty="0">
                <a:solidFill>
                  <a:srgbClr val="0070C0"/>
                </a:solidFill>
                <a:latin typeface="Arial" panose="020B0604020202020204" pitchFamily="34" charset="0"/>
              </a:rPr>
              <a:t>Suppliers</a:t>
            </a:r>
            <a:r>
              <a:rPr lang="en-GB" dirty="0">
                <a:latin typeface="Arial" panose="020B0604020202020204" pitchFamily="34" charset="0"/>
              </a:rPr>
              <a:t> are those who supply what organisations need to produce the product or service. Powerful suppliers can eat into an organisation’s profits. </a:t>
            </a:r>
          </a:p>
          <a:p>
            <a:pPr marL="263525" indent="-263525">
              <a:buNone/>
            </a:pPr>
            <a:r>
              <a:rPr lang="en-GB" dirty="0">
                <a:latin typeface="Arial" panose="020B0604020202020204" pitchFamily="34" charset="0"/>
              </a:rPr>
              <a:t>	Supplier power is likely to be high when:</a:t>
            </a:r>
          </a:p>
          <a:p>
            <a:pPr marL="546100" lvl="1" indent="-280988">
              <a:buFont typeface="Wingdings" panose="05000000000000000000" pitchFamily="2" charset="2"/>
              <a:buChar char="Ø"/>
            </a:pPr>
            <a:r>
              <a:rPr lang="en-GB" dirty="0">
                <a:latin typeface="Arial" panose="020B0604020202020204" pitchFamily="34" charset="0"/>
              </a:rPr>
              <a:t>The suppliers are concentrated (few of them).</a:t>
            </a:r>
          </a:p>
          <a:p>
            <a:pPr marL="546100" lvl="1" indent="-280988">
              <a:buFont typeface="Wingdings" panose="05000000000000000000" pitchFamily="2" charset="2"/>
              <a:buChar char="Ø"/>
            </a:pPr>
            <a:r>
              <a:rPr lang="en-GB" dirty="0">
                <a:latin typeface="Arial" panose="020B0604020202020204" pitchFamily="34" charset="0"/>
              </a:rPr>
              <a:t>Suppliers provide a specialist or rare input.</a:t>
            </a:r>
          </a:p>
          <a:p>
            <a:pPr marL="546100" lvl="1" indent="-280988">
              <a:buFont typeface="Wingdings" panose="05000000000000000000" pitchFamily="2" charset="2"/>
              <a:buChar char="Ø"/>
            </a:pPr>
            <a:r>
              <a:rPr lang="en-GB" dirty="0">
                <a:latin typeface="Arial" panose="020B0604020202020204" pitchFamily="34" charset="0"/>
              </a:rPr>
              <a:t>Switching costs are high (it is disruptive or expensive to change suppliers).</a:t>
            </a:r>
          </a:p>
          <a:p>
            <a:pPr marL="546100" lvl="1" indent="-280988">
              <a:buFont typeface="Wingdings" panose="05000000000000000000" pitchFamily="2" charset="2"/>
              <a:buChar char="Ø"/>
            </a:pPr>
            <a:r>
              <a:rPr lang="en-GB" dirty="0">
                <a:latin typeface="Arial" panose="020B0604020202020204" pitchFamily="34" charset="0"/>
              </a:rPr>
              <a:t>Suppliers can integrate forwards (e.g. low cost airlines have cut out the use of travel agents).</a:t>
            </a:r>
          </a:p>
        </p:txBody>
      </p:sp>
      <p:sp>
        <p:nvSpPr>
          <p:cNvPr id="2" name="Slide Number Placeholder 1"/>
          <p:cNvSpPr>
            <a:spLocks noGrp="1"/>
          </p:cNvSpPr>
          <p:nvPr>
            <p:ph type="sldNum" sz="quarter" idx="12"/>
          </p:nvPr>
        </p:nvSpPr>
        <p:spPr/>
        <p:txBody>
          <a:bodyPr/>
          <a:lstStyle/>
          <a:p>
            <a:fld id="{CBA11E76-6ACE-4FE2-B993-B09811D5B49A}" type="slidenum">
              <a:rPr lang="en-US" smtClean="0"/>
              <a:t>18</a:t>
            </a:fld>
            <a:endParaRPr lang="en-US"/>
          </a:p>
        </p:txBody>
      </p:sp>
    </p:spTree>
    <p:extLst>
      <p:ext uri="{BB962C8B-B14F-4D97-AF65-F5344CB8AC3E}">
        <p14:creationId xmlns:p14="http://schemas.microsoft.com/office/powerpoint/2010/main" val="1049569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981200" y="269876"/>
            <a:ext cx="8229600" cy="595313"/>
          </a:xfrm>
        </p:spPr>
        <p:txBody>
          <a:bodyPr>
            <a:normAutofit fontScale="90000"/>
          </a:bodyPr>
          <a:lstStyle/>
          <a:p>
            <a:pPr eaLnBrk="1" hangingPunct="1"/>
            <a:r>
              <a:rPr lang="en-GB" smtClean="0">
                <a:latin typeface="Arial" panose="020B0604020202020204" pitchFamily="34" charset="0"/>
              </a:rPr>
              <a:t>The five forces framework (6)</a:t>
            </a:r>
          </a:p>
        </p:txBody>
      </p:sp>
      <p:sp>
        <p:nvSpPr>
          <p:cNvPr id="44035" name="Content Placeholder 2"/>
          <p:cNvSpPr>
            <a:spLocks noGrp="1"/>
          </p:cNvSpPr>
          <p:nvPr>
            <p:ph idx="1"/>
          </p:nvPr>
        </p:nvSpPr>
        <p:spPr>
          <a:xfrm>
            <a:off x="1765301" y="1116014"/>
            <a:ext cx="8723313" cy="5260975"/>
          </a:xfrm>
        </p:spPr>
        <p:txBody>
          <a:bodyPr/>
          <a:lstStyle/>
          <a:p>
            <a:pPr algn="ctr" eaLnBrk="1" hangingPunct="1">
              <a:buFont typeface="Wingdings 2" panose="05020102010507070707" pitchFamily="18" charset="2"/>
              <a:buNone/>
            </a:pPr>
            <a:r>
              <a:rPr lang="en-GB" b="1" i="1" smtClean="0">
                <a:solidFill>
                  <a:srgbClr val="0070C0"/>
                </a:solidFill>
                <a:latin typeface="Arial" panose="020B0604020202020204" pitchFamily="34" charset="0"/>
              </a:rPr>
              <a:t>Rivalry between competitors</a:t>
            </a:r>
          </a:p>
          <a:p>
            <a:pPr eaLnBrk="1" hangingPunct="1">
              <a:buFont typeface="Wingdings 2" panose="05020102010507070707" pitchFamily="18" charset="2"/>
              <a:buNone/>
            </a:pPr>
            <a:r>
              <a:rPr lang="en-GB" sz="2400">
                <a:latin typeface="Arial" panose="020B0604020202020204" pitchFamily="34" charset="0"/>
              </a:rPr>
              <a:t>	</a:t>
            </a:r>
            <a:r>
              <a:rPr lang="en-GB" smtClean="0">
                <a:latin typeface="Arial" panose="020B0604020202020204" pitchFamily="34" charset="0"/>
              </a:rPr>
              <a:t>Competitive rivals are organisations with similar products and services aimed at the same customer group and are direct competitors in the same industry/market (they are distinct from substitutes).</a:t>
            </a:r>
          </a:p>
          <a:p>
            <a:pPr eaLnBrk="1" hangingPunct="1">
              <a:buFont typeface="Wingdings 2" panose="05020102010507070707" pitchFamily="18" charset="2"/>
              <a:buNone/>
            </a:pPr>
            <a:r>
              <a:rPr lang="en-GB" smtClean="0">
                <a:latin typeface="Arial" panose="020B0604020202020204" pitchFamily="34" charset="0"/>
              </a:rPr>
              <a:t>	The degree of rivalry is increased when :</a:t>
            </a:r>
          </a:p>
          <a:p>
            <a:pPr marL="565150" lvl="1" indent="-290513">
              <a:buFont typeface="Wingdings" panose="05000000000000000000" pitchFamily="2" charset="2"/>
              <a:buChar char="Ø"/>
            </a:pPr>
            <a:r>
              <a:rPr lang="en-GB" smtClean="0">
                <a:latin typeface="Arial" panose="020B0604020202020204" pitchFamily="34" charset="0"/>
              </a:rPr>
              <a:t>Competitors are of roughly equal size</a:t>
            </a:r>
          </a:p>
          <a:p>
            <a:pPr marL="565150" lvl="1" indent="-290513">
              <a:buFont typeface="Wingdings" panose="05000000000000000000" pitchFamily="2" charset="2"/>
              <a:buChar char="Ø"/>
            </a:pPr>
            <a:r>
              <a:rPr lang="en-GB" smtClean="0">
                <a:latin typeface="Arial" panose="020B0604020202020204" pitchFamily="34" charset="0"/>
              </a:rPr>
              <a:t>Competitors are aggressive in seeking leadership</a:t>
            </a:r>
          </a:p>
          <a:p>
            <a:pPr marL="565150" lvl="1" indent="-290513">
              <a:buFont typeface="Wingdings" panose="05000000000000000000" pitchFamily="2" charset="2"/>
              <a:buChar char="Ø"/>
            </a:pPr>
            <a:r>
              <a:rPr lang="en-GB" smtClean="0">
                <a:latin typeface="Arial" panose="020B0604020202020204" pitchFamily="34" charset="0"/>
              </a:rPr>
              <a:t>The market is mature or declining</a:t>
            </a:r>
          </a:p>
          <a:p>
            <a:pPr marL="565150" lvl="1" indent="-290513">
              <a:buFont typeface="Wingdings" panose="05000000000000000000" pitchFamily="2" charset="2"/>
              <a:buChar char="Ø"/>
            </a:pPr>
            <a:r>
              <a:rPr lang="en-GB" smtClean="0">
                <a:latin typeface="Arial" panose="020B0604020202020204" pitchFamily="34" charset="0"/>
              </a:rPr>
              <a:t>There are high fixed costs</a:t>
            </a:r>
          </a:p>
          <a:p>
            <a:pPr marL="565150" lvl="1" indent="-290513">
              <a:buFont typeface="Wingdings" panose="05000000000000000000" pitchFamily="2" charset="2"/>
              <a:buChar char="Ø"/>
            </a:pPr>
            <a:r>
              <a:rPr lang="en-GB" smtClean="0">
                <a:latin typeface="Arial" panose="020B0604020202020204" pitchFamily="34" charset="0"/>
              </a:rPr>
              <a:t>The exit barriers are high</a:t>
            </a:r>
          </a:p>
          <a:p>
            <a:pPr marL="565150" lvl="1" indent="-290513">
              <a:buFont typeface="Wingdings" panose="05000000000000000000" pitchFamily="2" charset="2"/>
              <a:buChar char="Ø"/>
            </a:pPr>
            <a:r>
              <a:rPr lang="en-GB" smtClean="0">
                <a:latin typeface="Arial" panose="020B0604020202020204" pitchFamily="34" charset="0"/>
              </a:rPr>
              <a:t>There is a low level of differentiation</a:t>
            </a:r>
          </a:p>
        </p:txBody>
      </p:sp>
      <p:sp>
        <p:nvSpPr>
          <p:cNvPr id="2" name="Slide Number Placeholder 1"/>
          <p:cNvSpPr>
            <a:spLocks noGrp="1"/>
          </p:cNvSpPr>
          <p:nvPr>
            <p:ph type="sldNum" sz="quarter" idx="12"/>
          </p:nvPr>
        </p:nvSpPr>
        <p:spPr/>
        <p:txBody>
          <a:bodyPr/>
          <a:lstStyle/>
          <a:p>
            <a:fld id="{CBA11E76-6ACE-4FE2-B993-B09811D5B49A}" type="slidenum">
              <a:rPr lang="en-US" smtClean="0"/>
              <a:t>19</a:t>
            </a:fld>
            <a:endParaRPr lang="en-US"/>
          </a:p>
        </p:txBody>
      </p:sp>
    </p:spTree>
    <p:extLst>
      <p:ext uri="{BB962C8B-B14F-4D97-AF65-F5344CB8AC3E}">
        <p14:creationId xmlns:p14="http://schemas.microsoft.com/office/powerpoint/2010/main" val="1379926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450375" y="887104"/>
            <a:ext cx="11477767"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600">
                <a:solidFill>
                  <a:schemeClr val="tx1"/>
                </a:solidFill>
                <a:latin typeface="Calibri" panose="020F0502020204030204" pitchFamily="34" charset="0"/>
              </a:defRPr>
            </a:lvl1pPr>
            <a:lvl2pPr marL="742950" indent="-285750">
              <a:defRPr sz="2600">
                <a:solidFill>
                  <a:schemeClr val="tx1"/>
                </a:solidFill>
                <a:latin typeface="Calibri" panose="020F0502020204030204" pitchFamily="34" charset="0"/>
              </a:defRPr>
            </a:lvl2pPr>
            <a:lvl3pPr marL="1143000" indent="-228600">
              <a:defRPr sz="2600">
                <a:solidFill>
                  <a:schemeClr val="tx1"/>
                </a:solidFill>
                <a:latin typeface="Calibri" panose="020F0502020204030204" pitchFamily="34" charset="0"/>
              </a:defRPr>
            </a:lvl3pPr>
            <a:lvl4pPr marL="1600200" indent="-228600">
              <a:defRPr sz="2600">
                <a:solidFill>
                  <a:schemeClr val="tx1"/>
                </a:solidFill>
                <a:latin typeface="Calibri" panose="020F0502020204030204" pitchFamily="34" charset="0"/>
              </a:defRPr>
            </a:lvl4pPr>
            <a:lvl5pPr marL="2057400" indent="-228600">
              <a:defRPr sz="2600">
                <a:solidFill>
                  <a:schemeClr val="tx1"/>
                </a:solidFill>
                <a:latin typeface="Calibri" panose="020F0502020204030204" pitchFamily="34" charset="0"/>
              </a:defRPr>
            </a:lvl5pPr>
            <a:lvl6pPr marL="2514600" indent="-228600" eaLnBrk="0" fontAlgn="base" hangingPunct="0">
              <a:spcBef>
                <a:spcPct val="0"/>
              </a:spcBef>
              <a:spcAft>
                <a:spcPct val="0"/>
              </a:spcAft>
              <a:defRPr sz="2600">
                <a:solidFill>
                  <a:schemeClr val="tx1"/>
                </a:solidFill>
                <a:latin typeface="Calibri" panose="020F0502020204030204" pitchFamily="34" charset="0"/>
              </a:defRPr>
            </a:lvl6pPr>
            <a:lvl7pPr marL="2971800" indent="-228600" eaLnBrk="0" fontAlgn="base" hangingPunct="0">
              <a:spcBef>
                <a:spcPct val="0"/>
              </a:spcBef>
              <a:spcAft>
                <a:spcPct val="0"/>
              </a:spcAft>
              <a:defRPr sz="2600">
                <a:solidFill>
                  <a:schemeClr val="tx1"/>
                </a:solidFill>
                <a:latin typeface="Calibri" panose="020F0502020204030204" pitchFamily="34" charset="0"/>
              </a:defRPr>
            </a:lvl7pPr>
            <a:lvl8pPr marL="3429000" indent="-228600" eaLnBrk="0" fontAlgn="base" hangingPunct="0">
              <a:spcBef>
                <a:spcPct val="0"/>
              </a:spcBef>
              <a:spcAft>
                <a:spcPct val="0"/>
              </a:spcAft>
              <a:defRPr sz="2600">
                <a:solidFill>
                  <a:schemeClr val="tx1"/>
                </a:solidFill>
                <a:latin typeface="Calibri" panose="020F0502020204030204" pitchFamily="34" charset="0"/>
              </a:defRPr>
            </a:lvl8pPr>
            <a:lvl9pPr marL="3886200" indent="-228600" eaLnBrk="0" fontAlgn="base" hangingPunct="0">
              <a:spcBef>
                <a:spcPct val="0"/>
              </a:spcBef>
              <a:spcAft>
                <a:spcPct val="0"/>
              </a:spcAft>
              <a:defRPr sz="2600">
                <a:solidFill>
                  <a:schemeClr val="tx1"/>
                </a:solidFill>
                <a:latin typeface="Calibri" panose="020F0502020204030204" pitchFamily="34" charset="0"/>
              </a:defRPr>
            </a:lvl9pPr>
          </a:lstStyle>
          <a:p>
            <a:pPr eaLnBrk="1" hangingPunct="1"/>
            <a:r>
              <a:rPr lang="en-GB" sz="2800" dirty="0"/>
              <a:t>1. What are the layers of business environment</a:t>
            </a:r>
          </a:p>
          <a:p>
            <a:pPr eaLnBrk="1" hangingPunct="1"/>
            <a:r>
              <a:rPr lang="en-GB" sz="2800" dirty="0"/>
              <a:t>2. Define the key drivers of change</a:t>
            </a:r>
          </a:p>
          <a:p>
            <a:pPr eaLnBrk="1" hangingPunct="1"/>
            <a:r>
              <a:rPr lang="en-GB" sz="2800" dirty="0"/>
              <a:t>3. Define scenario mapping and its steps of application</a:t>
            </a:r>
          </a:p>
          <a:p>
            <a:pPr eaLnBrk="1" hangingPunct="1"/>
            <a:r>
              <a:rPr lang="en-GB" sz="2800" dirty="0"/>
              <a:t>4. contrast An Industries, A market and A sector</a:t>
            </a:r>
          </a:p>
          <a:p>
            <a:pPr eaLnBrk="1" hangingPunct="1"/>
            <a:r>
              <a:rPr lang="en-GB" sz="2800" dirty="0"/>
              <a:t>5. What are the positive implications of five forces analysis</a:t>
            </a:r>
          </a:p>
          <a:p>
            <a:pPr eaLnBrk="1" hangingPunct="1"/>
            <a:r>
              <a:rPr lang="en-GB" sz="2800" dirty="0"/>
              <a:t>6. Define the value net</a:t>
            </a:r>
          </a:p>
          <a:p>
            <a:pPr eaLnBrk="1" hangingPunct="1"/>
            <a:r>
              <a:rPr lang="en-GB" sz="2800" dirty="0"/>
              <a:t>7. Discuss the types of industries and their characteristics</a:t>
            </a:r>
          </a:p>
          <a:p>
            <a:pPr eaLnBrk="1" hangingPunct="1"/>
            <a:r>
              <a:rPr lang="en-GB" sz="2800" dirty="0"/>
              <a:t>8. Define strategic groups and discuss the uses of strategic group analysis</a:t>
            </a:r>
          </a:p>
          <a:p>
            <a:pPr eaLnBrk="1" hangingPunct="1"/>
            <a:r>
              <a:rPr lang="en-GB" sz="2800" dirty="0"/>
              <a:t>9. Define strategic customer and its relevance for the Critical Success Factors</a:t>
            </a:r>
          </a:p>
          <a:p>
            <a:pPr eaLnBrk="1" hangingPunct="1"/>
            <a:r>
              <a:rPr lang="en-GB" sz="2800" dirty="0"/>
              <a:t>10. Compare Blue ocean and red ocean thinking</a:t>
            </a:r>
          </a:p>
          <a:p>
            <a:pPr eaLnBrk="1" hangingPunct="1"/>
            <a:r>
              <a:rPr lang="en-GB" sz="2800" dirty="0"/>
              <a:t>11. Relate blue ocean thinking with strategy canvas</a:t>
            </a:r>
            <a:endParaRPr lang="en-US" sz="2800" dirty="0"/>
          </a:p>
        </p:txBody>
      </p:sp>
      <p:sp>
        <p:nvSpPr>
          <p:cNvPr id="10243" name="TextBox 2"/>
          <p:cNvSpPr txBox="1">
            <a:spLocks noChangeArrowheads="1"/>
          </p:cNvSpPr>
          <p:nvPr/>
        </p:nvSpPr>
        <p:spPr bwMode="auto">
          <a:xfrm>
            <a:off x="2355875" y="240991"/>
            <a:ext cx="68405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600">
                <a:solidFill>
                  <a:schemeClr val="tx1"/>
                </a:solidFill>
                <a:latin typeface="Calibri" panose="020F0502020204030204" pitchFamily="34" charset="0"/>
              </a:defRPr>
            </a:lvl1pPr>
            <a:lvl2pPr marL="742950" indent="-285750">
              <a:defRPr sz="2600">
                <a:solidFill>
                  <a:schemeClr val="tx1"/>
                </a:solidFill>
                <a:latin typeface="Calibri" panose="020F0502020204030204" pitchFamily="34" charset="0"/>
              </a:defRPr>
            </a:lvl2pPr>
            <a:lvl3pPr marL="1143000" indent="-228600">
              <a:defRPr sz="2600">
                <a:solidFill>
                  <a:schemeClr val="tx1"/>
                </a:solidFill>
                <a:latin typeface="Calibri" panose="020F0502020204030204" pitchFamily="34" charset="0"/>
              </a:defRPr>
            </a:lvl3pPr>
            <a:lvl4pPr marL="1600200" indent="-228600">
              <a:defRPr sz="2600">
                <a:solidFill>
                  <a:schemeClr val="tx1"/>
                </a:solidFill>
                <a:latin typeface="Calibri" panose="020F0502020204030204" pitchFamily="34" charset="0"/>
              </a:defRPr>
            </a:lvl4pPr>
            <a:lvl5pPr marL="2057400" indent="-228600">
              <a:defRPr sz="2600">
                <a:solidFill>
                  <a:schemeClr val="tx1"/>
                </a:solidFill>
                <a:latin typeface="Calibri" panose="020F0502020204030204" pitchFamily="34" charset="0"/>
              </a:defRPr>
            </a:lvl5pPr>
            <a:lvl6pPr marL="2514600" indent="-228600" eaLnBrk="0" fontAlgn="base" hangingPunct="0">
              <a:spcBef>
                <a:spcPct val="0"/>
              </a:spcBef>
              <a:spcAft>
                <a:spcPct val="0"/>
              </a:spcAft>
              <a:defRPr sz="2600">
                <a:solidFill>
                  <a:schemeClr val="tx1"/>
                </a:solidFill>
                <a:latin typeface="Calibri" panose="020F0502020204030204" pitchFamily="34" charset="0"/>
              </a:defRPr>
            </a:lvl6pPr>
            <a:lvl7pPr marL="2971800" indent="-228600" eaLnBrk="0" fontAlgn="base" hangingPunct="0">
              <a:spcBef>
                <a:spcPct val="0"/>
              </a:spcBef>
              <a:spcAft>
                <a:spcPct val="0"/>
              </a:spcAft>
              <a:defRPr sz="2600">
                <a:solidFill>
                  <a:schemeClr val="tx1"/>
                </a:solidFill>
                <a:latin typeface="Calibri" panose="020F0502020204030204" pitchFamily="34" charset="0"/>
              </a:defRPr>
            </a:lvl7pPr>
            <a:lvl8pPr marL="3429000" indent="-228600" eaLnBrk="0" fontAlgn="base" hangingPunct="0">
              <a:spcBef>
                <a:spcPct val="0"/>
              </a:spcBef>
              <a:spcAft>
                <a:spcPct val="0"/>
              </a:spcAft>
              <a:defRPr sz="2600">
                <a:solidFill>
                  <a:schemeClr val="tx1"/>
                </a:solidFill>
                <a:latin typeface="Calibri" panose="020F0502020204030204" pitchFamily="34" charset="0"/>
              </a:defRPr>
            </a:lvl8pPr>
            <a:lvl9pPr marL="3886200" indent="-228600" eaLnBrk="0" fontAlgn="base" hangingPunct="0">
              <a:spcBef>
                <a:spcPct val="0"/>
              </a:spcBef>
              <a:spcAft>
                <a:spcPct val="0"/>
              </a:spcAft>
              <a:defRPr sz="2600">
                <a:solidFill>
                  <a:schemeClr val="tx1"/>
                </a:solidFill>
                <a:latin typeface="Calibri" panose="020F0502020204030204" pitchFamily="34" charset="0"/>
              </a:defRPr>
            </a:lvl9pPr>
          </a:lstStyle>
          <a:p>
            <a:pPr eaLnBrk="1" hangingPunct="1"/>
            <a:r>
              <a:rPr lang="en-US" sz="3600" b="1" dirty="0"/>
              <a:t>Discussion questions</a:t>
            </a:r>
          </a:p>
        </p:txBody>
      </p:sp>
      <p:sp>
        <p:nvSpPr>
          <p:cNvPr id="2" name="Slide Number Placeholder 1"/>
          <p:cNvSpPr>
            <a:spLocks noGrp="1"/>
          </p:cNvSpPr>
          <p:nvPr>
            <p:ph type="sldNum" sz="quarter" idx="12"/>
          </p:nvPr>
        </p:nvSpPr>
        <p:spPr/>
        <p:txBody>
          <a:bodyPr/>
          <a:lstStyle/>
          <a:p>
            <a:fld id="{CBA11E76-6ACE-4FE2-B993-B09811D5B49A}" type="slidenum">
              <a:rPr lang="en-US" smtClean="0"/>
              <a:t>2</a:t>
            </a:fld>
            <a:endParaRPr lang="en-US"/>
          </a:p>
        </p:txBody>
      </p:sp>
    </p:spTree>
    <p:extLst>
      <p:ext uri="{BB962C8B-B14F-4D97-AF65-F5344CB8AC3E}">
        <p14:creationId xmlns:p14="http://schemas.microsoft.com/office/powerpoint/2010/main" val="1108563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GB" smtClean="0">
                <a:latin typeface="Arial" panose="020B0604020202020204" pitchFamily="34" charset="0"/>
              </a:rPr>
              <a:t>Implications of five forces analysis</a:t>
            </a:r>
          </a:p>
        </p:txBody>
      </p:sp>
      <p:sp>
        <p:nvSpPr>
          <p:cNvPr id="46083" name="Content Placeholder 2"/>
          <p:cNvSpPr>
            <a:spLocks noGrp="1"/>
          </p:cNvSpPr>
          <p:nvPr>
            <p:ph idx="1"/>
          </p:nvPr>
        </p:nvSpPr>
        <p:spPr>
          <a:xfrm>
            <a:off x="2020888" y="1346201"/>
            <a:ext cx="8521700" cy="4391025"/>
          </a:xfrm>
        </p:spPr>
        <p:txBody>
          <a:bodyPr/>
          <a:lstStyle/>
          <a:p>
            <a:pPr marL="292100" indent="-292100">
              <a:buClr>
                <a:schemeClr val="tx1"/>
              </a:buClr>
              <a:buFontTx/>
              <a:buChar char="•"/>
            </a:pPr>
            <a:r>
              <a:rPr lang="en-GB" sz="3000">
                <a:latin typeface="Arial" panose="020B0604020202020204" pitchFamily="34" charset="0"/>
              </a:rPr>
              <a:t>Identifies the </a:t>
            </a:r>
            <a:r>
              <a:rPr lang="en-GB" sz="3000" i="1">
                <a:solidFill>
                  <a:srgbClr val="0070C0"/>
                </a:solidFill>
                <a:latin typeface="Arial" panose="020B0604020202020204" pitchFamily="34" charset="0"/>
              </a:rPr>
              <a:t>attractiveness</a:t>
            </a:r>
            <a:r>
              <a:rPr lang="en-GB" sz="3000">
                <a:latin typeface="Arial" panose="020B0604020202020204" pitchFamily="34" charset="0"/>
              </a:rPr>
              <a:t> of industries – which industries/markets to enter or leave.</a:t>
            </a:r>
          </a:p>
          <a:p>
            <a:pPr marL="292100" indent="-292100">
              <a:buClr>
                <a:schemeClr val="tx1"/>
              </a:buClr>
              <a:buFontTx/>
              <a:buChar char="•"/>
            </a:pPr>
            <a:r>
              <a:rPr lang="en-GB" sz="3000">
                <a:latin typeface="Arial" panose="020B0604020202020204" pitchFamily="34" charset="0"/>
              </a:rPr>
              <a:t>Identifies </a:t>
            </a:r>
            <a:r>
              <a:rPr lang="en-GB" sz="3000" i="1">
                <a:solidFill>
                  <a:srgbClr val="0070C0"/>
                </a:solidFill>
                <a:latin typeface="Arial" panose="020B0604020202020204" pitchFamily="34" charset="0"/>
              </a:rPr>
              <a:t>strategies to influence </a:t>
            </a:r>
            <a:r>
              <a:rPr lang="en-GB" sz="3000">
                <a:latin typeface="Arial" panose="020B0604020202020204" pitchFamily="34" charset="0"/>
              </a:rPr>
              <a:t>the impact of the forces, for example, building barriers to entry by becoming more vertically integrated.</a:t>
            </a:r>
          </a:p>
          <a:p>
            <a:pPr marL="292100" indent="-292100">
              <a:buClr>
                <a:schemeClr val="tx1"/>
              </a:buClr>
              <a:buFontTx/>
              <a:buChar char="•"/>
            </a:pPr>
            <a:r>
              <a:rPr lang="en-GB" sz="3000">
                <a:latin typeface="Arial" panose="020B0604020202020204" pitchFamily="34" charset="0"/>
              </a:rPr>
              <a:t>The forces may have a </a:t>
            </a:r>
            <a:r>
              <a:rPr lang="en-GB" sz="3000" i="1">
                <a:solidFill>
                  <a:srgbClr val="0070C0"/>
                </a:solidFill>
                <a:latin typeface="Arial" panose="020B0604020202020204" pitchFamily="34" charset="0"/>
              </a:rPr>
              <a:t>different impact on different organisations </a:t>
            </a:r>
            <a:r>
              <a:rPr lang="en-GB" sz="3000">
                <a:latin typeface="Arial" panose="020B0604020202020204" pitchFamily="34" charset="0"/>
              </a:rPr>
              <a:t>e.g. large firms can deal with barriers to entry more easily than small firms. </a:t>
            </a:r>
          </a:p>
        </p:txBody>
      </p:sp>
      <p:sp>
        <p:nvSpPr>
          <p:cNvPr id="2" name="Slide Number Placeholder 1"/>
          <p:cNvSpPr>
            <a:spLocks noGrp="1"/>
          </p:cNvSpPr>
          <p:nvPr>
            <p:ph type="sldNum" sz="quarter" idx="12"/>
          </p:nvPr>
        </p:nvSpPr>
        <p:spPr/>
        <p:txBody>
          <a:bodyPr/>
          <a:lstStyle/>
          <a:p>
            <a:fld id="{CBA11E76-6ACE-4FE2-B993-B09811D5B49A}" type="slidenum">
              <a:rPr lang="en-US" smtClean="0"/>
              <a:t>20</a:t>
            </a:fld>
            <a:endParaRPr lang="en-US"/>
          </a:p>
        </p:txBody>
      </p:sp>
    </p:spTree>
    <p:extLst>
      <p:ext uri="{BB962C8B-B14F-4D97-AF65-F5344CB8AC3E}">
        <p14:creationId xmlns:p14="http://schemas.microsoft.com/office/powerpoint/2010/main" val="4039550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981200" y="269876"/>
            <a:ext cx="8229600" cy="595313"/>
          </a:xfrm>
        </p:spPr>
        <p:txBody>
          <a:bodyPr>
            <a:normAutofit fontScale="90000"/>
          </a:bodyPr>
          <a:lstStyle/>
          <a:p>
            <a:pPr eaLnBrk="1" hangingPunct="1"/>
            <a:r>
              <a:rPr lang="en-GB" smtClean="0">
                <a:latin typeface="Arial" panose="020B0604020202020204" pitchFamily="34" charset="0"/>
              </a:rPr>
              <a:t>Issues in five forces analysis</a:t>
            </a:r>
          </a:p>
        </p:txBody>
      </p:sp>
      <p:sp>
        <p:nvSpPr>
          <p:cNvPr id="48131" name="Content Placeholder 2"/>
          <p:cNvSpPr>
            <a:spLocks noGrp="1"/>
          </p:cNvSpPr>
          <p:nvPr>
            <p:ph idx="1"/>
          </p:nvPr>
        </p:nvSpPr>
        <p:spPr>
          <a:xfrm>
            <a:off x="1981201" y="1196975"/>
            <a:ext cx="8531225" cy="4916488"/>
          </a:xfrm>
        </p:spPr>
        <p:txBody>
          <a:bodyPr/>
          <a:lstStyle/>
          <a:p>
            <a:pPr marL="292100" indent="-292100">
              <a:spcBef>
                <a:spcPct val="15000"/>
              </a:spcBef>
              <a:buClr>
                <a:schemeClr val="tx1"/>
              </a:buClr>
              <a:buFontTx/>
              <a:buChar char="•"/>
            </a:pPr>
            <a:r>
              <a:rPr lang="en-GB" dirty="0">
                <a:latin typeface="Arial" panose="020B0604020202020204" pitchFamily="34" charset="0"/>
              </a:rPr>
              <a:t>Apply at the most </a:t>
            </a:r>
            <a:r>
              <a:rPr lang="en-GB" i="1" dirty="0">
                <a:solidFill>
                  <a:srgbClr val="0070C0"/>
                </a:solidFill>
                <a:latin typeface="Arial" panose="020B0604020202020204" pitchFamily="34" charset="0"/>
              </a:rPr>
              <a:t>appropriate level </a:t>
            </a:r>
            <a:r>
              <a:rPr lang="en-GB" dirty="0">
                <a:latin typeface="Arial" panose="020B0604020202020204" pitchFamily="34" charset="0"/>
              </a:rPr>
              <a:t>– not necessarily the whole industry. E.g. the European low cost airline industry rather than airlines globally.</a:t>
            </a:r>
          </a:p>
          <a:p>
            <a:pPr marL="292100" indent="-292100">
              <a:spcBef>
                <a:spcPct val="15000"/>
              </a:spcBef>
              <a:buClr>
                <a:schemeClr val="tx1"/>
              </a:buClr>
              <a:buFontTx/>
              <a:buChar char="•"/>
            </a:pPr>
            <a:r>
              <a:rPr lang="en-GB" dirty="0">
                <a:latin typeface="Arial" panose="020B0604020202020204" pitchFamily="34" charset="0"/>
              </a:rPr>
              <a:t>Note the </a:t>
            </a:r>
            <a:r>
              <a:rPr lang="en-GB" i="1" dirty="0">
                <a:solidFill>
                  <a:srgbClr val="0070C0"/>
                </a:solidFill>
                <a:latin typeface="Arial" panose="020B0604020202020204" pitchFamily="34" charset="0"/>
              </a:rPr>
              <a:t>convergence</a:t>
            </a:r>
            <a:r>
              <a:rPr lang="en-GB" dirty="0">
                <a:solidFill>
                  <a:srgbClr val="0070C0"/>
                </a:solidFill>
                <a:latin typeface="Arial" panose="020B0604020202020204" pitchFamily="34" charset="0"/>
              </a:rPr>
              <a:t> </a:t>
            </a:r>
            <a:r>
              <a:rPr lang="en-GB" dirty="0">
                <a:latin typeface="Arial" panose="020B0604020202020204" pitchFamily="34" charset="0"/>
              </a:rPr>
              <a:t>of industries – particularly in the high tech sectors (e.g. digital industries - mobile phones/cameras/mp3 players).</a:t>
            </a:r>
          </a:p>
          <a:p>
            <a:pPr marL="292100" indent="-292100">
              <a:spcBef>
                <a:spcPct val="15000"/>
              </a:spcBef>
              <a:buClr>
                <a:schemeClr val="tx1"/>
              </a:buClr>
              <a:buFontTx/>
              <a:buChar char="•"/>
            </a:pPr>
            <a:r>
              <a:rPr lang="en-GB" dirty="0">
                <a:latin typeface="Arial" panose="020B0604020202020204" pitchFamily="34" charset="0"/>
              </a:rPr>
              <a:t>Note the importance of </a:t>
            </a:r>
            <a:r>
              <a:rPr lang="en-GB" i="1" dirty="0">
                <a:solidFill>
                  <a:srgbClr val="0070C0"/>
                </a:solidFill>
                <a:latin typeface="Arial" panose="020B0604020202020204" pitchFamily="34" charset="0"/>
              </a:rPr>
              <a:t>complementary</a:t>
            </a:r>
            <a:r>
              <a:rPr lang="en-GB" dirty="0">
                <a:solidFill>
                  <a:srgbClr val="0070C0"/>
                </a:solidFill>
                <a:latin typeface="Arial" panose="020B0604020202020204" pitchFamily="34" charset="0"/>
              </a:rPr>
              <a:t> </a:t>
            </a:r>
            <a:r>
              <a:rPr lang="en-GB" dirty="0">
                <a:latin typeface="Arial" panose="020B0604020202020204" pitchFamily="34" charset="0"/>
              </a:rPr>
              <a:t>products and services (e.g. Microsoft windows and McAfee computer security systems are complements). This can almost be considered as a sixth force.</a:t>
            </a:r>
          </a:p>
        </p:txBody>
      </p:sp>
      <p:sp>
        <p:nvSpPr>
          <p:cNvPr id="2" name="Slide Number Placeholder 1"/>
          <p:cNvSpPr>
            <a:spLocks noGrp="1"/>
          </p:cNvSpPr>
          <p:nvPr>
            <p:ph type="sldNum" sz="quarter" idx="12"/>
          </p:nvPr>
        </p:nvSpPr>
        <p:spPr/>
        <p:txBody>
          <a:bodyPr/>
          <a:lstStyle/>
          <a:p>
            <a:fld id="{CBA11E76-6ACE-4FE2-B993-B09811D5B49A}" type="slidenum">
              <a:rPr lang="en-US" smtClean="0"/>
              <a:t>21</a:t>
            </a:fld>
            <a:endParaRPr lang="en-US"/>
          </a:p>
        </p:txBody>
      </p:sp>
    </p:spTree>
    <p:extLst>
      <p:ext uri="{BB962C8B-B14F-4D97-AF65-F5344CB8AC3E}">
        <p14:creationId xmlns:p14="http://schemas.microsoft.com/office/powerpoint/2010/main" val="38415968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981200" y="269876"/>
            <a:ext cx="8229600" cy="595313"/>
          </a:xfrm>
        </p:spPr>
        <p:txBody>
          <a:bodyPr>
            <a:normAutofit fontScale="90000"/>
          </a:bodyPr>
          <a:lstStyle/>
          <a:p>
            <a:pPr eaLnBrk="1" hangingPunct="1"/>
            <a:r>
              <a:rPr lang="en-GB" smtClean="0">
                <a:latin typeface="Arial" panose="020B0604020202020204" pitchFamily="34" charset="0"/>
              </a:rPr>
              <a:t>The value net</a:t>
            </a:r>
          </a:p>
        </p:txBody>
      </p:sp>
      <p:sp>
        <p:nvSpPr>
          <p:cNvPr id="50179" name="Rectangle 9"/>
          <p:cNvSpPr>
            <a:spLocks noChangeArrowheads="1"/>
          </p:cNvSpPr>
          <p:nvPr/>
        </p:nvSpPr>
        <p:spPr bwMode="auto">
          <a:xfrm>
            <a:off x="1822451" y="5832476"/>
            <a:ext cx="86661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Arial" panose="020B0604020202020204" pitchFamily="34"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Arial" panose="020B0604020202020204" pitchFamily="34"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Arial" panose="020B0604020202020204" pitchFamily="34"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sz="1200" dirty="0">
                <a:solidFill>
                  <a:srgbClr val="000000"/>
                </a:solidFill>
              </a:rPr>
              <a:t>Figure 2.3 </a:t>
            </a:r>
            <a:r>
              <a:rPr lang="en-US" sz="1800" dirty="0">
                <a:solidFill>
                  <a:srgbClr val="000000"/>
                </a:solidFill>
              </a:rPr>
              <a:t> </a:t>
            </a:r>
            <a:r>
              <a:rPr lang="en-US" sz="1800" dirty="0"/>
              <a:t>The value </a:t>
            </a:r>
            <a:r>
              <a:rPr lang="en-US" sz="1800" dirty="0" smtClean="0"/>
              <a:t>net</a:t>
            </a:r>
            <a:endParaRPr lang="en-US" sz="1800" dirty="0"/>
          </a:p>
        </p:txBody>
      </p:sp>
      <p:pic>
        <p:nvPicPr>
          <p:cNvPr id="50180" name="Picture 10" descr="M02NF00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92539" y="884238"/>
            <a:ext cx="4587875" cy="499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CBA11E76-6ACE-4FE2-B993-B09811D5B49A}" type="slidenum">
              <a:rPr lang="en-US" smtClean="0"/>
              <a:t>22</a:t>
            </a:fld>
            <a:endParaRPr lang="en-US"/>
          </a:p>
        </p:txBody>
      </p:sp>
    </p:spTree>
    <p:extLst>
      <p:ext uri="{BB962C8B-B14F-4D97-AF65-F5344CB8AC3E}">
        <p14:creationId xmlns:p14="http://schemas.microsoft.com/office/powerpoint/2010/main" val="11886185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GB" sz="3400">
                <a:latin typeface="Arial" panose="020B0604020202020204" pitchFamily="34" charset="0"/>
              </a:rPr>
              <a:t>Comparative industry structure analysis</a:t>
            </a:r>
          </a:p>
        </p:txBody>
      </p:sp>
      <p:sp>
        <p:nvSpPr>
          <p:cNvPr id="52227" name="Rectangle 8"/>
          <p:cNvSpPr>
            <a:spLocks noChangeArrowheads="1"/>
          </p:cNvSpPr>
          <p:nvPr/>
        </p:nvSpPr>
        <p:spPr bwMode="auto">
          <a:xfrm>
            <a:off x="1726917" y="6496051"/>
            <a:ext cx="49752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Arial" panose="020B0604020202020204" pitchFamily="34"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Arial" panose="020B0604020202020204" pitchFamily="34"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Arial" panose="020B0604020202020204" pitchFamily="34"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sz="1200">
                <a:solidFill>
                  <a:srgbClr val="000000"/>
                </a:solidFill>
              </a:rPr>
              <a:t>Figure 2.5 </a:t>
            </a:r>
            <a:r>
              <a:rPr lang="en-US" sz="1800">
                <a:solidFill>
                  <a:srgbClr val="000000"/>
                </a:solidFill>
              </a:rPr>
              <a:t> </a:t>
            </a:r>
            <a:r>
              <a:rPr lang="en-US" sz="1800"/>
              <a:t>Comparative industry structure analysis</a:t>
            </a:r>
          </a:p>
        </p:txBody>
      </p:sp>
      <p:pic>
        <p:nvPicPr>
          <p:cNvPr id="52228" name="Picture 9" descr="M02NF0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6917" y="1389585"/>
            <a:ext cx="6985000" cy="4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CBA11E76-6ACE-4FE2-B993-B09811D5B49A}" type="slidenum">
              <a:rPr lang="en-US" smtClean="0"/>
              <a:t>23</a:t>
            </a:fld>
            <a:endParaRPr lang="en-US"/>
          </a:p>
        </p:txBody>
      </p:sp>
    </p:spTree>
    <p:extLst>
      <p:ext uri="{BB962C8B-B14F-4D97-AF65-F5344CB8AC3E}">
        <p14:creationId xmlns:p14="http://schemas.microsoft.com/office/powerpoint/2010/main" val="26942818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981200" y="269876"/>
            <a:ext cx="8229600" cy="595313"/>
          </a:xfrm>
        </p:spPr>
        <p:txBody>
          <a:bodyPr>
            <a:normAutofit fontScale="90000"/>
          </a:bodyPr>
          <a:lstStyle/>
          <a:p>
            <a:pPr eaLnBrk="1" hangingPunct="1"/>
            <a:r>
              <a:rPr lang="en-GB" smtClean="0">
                <a:latin typeface="Arial" panose="020B0604020202020204" pitchFamily="34" charset="0"/>
              </a:rPr>
              <a:t>Types of industry (1)</a:t>
            </a:r>
          </a:p>
        </p:txBody>
      </p:sp>
      <p:sp>
        <p:nvSpPr>
          <p:cNvPr id="54275" name="Content Placeholder 2"/>
          <p:cNvSpPr>
            <a:spLocks noGrp="1"/>
          </p:cNvSpPr>
          <p:nvPr>
            <p:ph idx="1"/>
          </p:nvPr>
        </p:nvSpPr>
        <p:spPr/>
        <p:txBody>
          <a:bodyPr>
            <a:normAutofit/>
          </a:bodyPr>
          <a:lstStyle/>
          <a:p>
            <a:pPr marL="304800" indent="-304800">
              <a:buClr>
                <a:srgbClr val="0F6FC6"/>
              </a:buClr>
              <a:buFontTx/>
              <a:buChar char="•"/>
            </a:pPr>
            <a:r>
              <a:rPr lang="en-GB" sz="2400" b="1" i="1" dirty="0">
                <a:solidFill>
                  <a:srgbClr val="0070C0"/>
                </a:solidFill>
                <a:latin typeface="Arial" panose="020B0604020202020204" pitchFamily="34" charset="0"/>
              </a:rPr>
              <a:t>Monopolistic industries</a:t>
            </a:r>
            <a:r>
              <a:rPr lang="en-GB" sz="2400" dirty="0">
                <a:latin typeface="Arial" panose="020B0604020202020204" pitchFamily="34" charset="0"/>
              </a:rPr>
              <a:t> - an industry with one firm and therefore no competitive rivalry. A firm has ‘monopoly power’ if it has a dominant position in the market. </a:t>
            </a:r>
          </a:p>
          <a:p>
            <a:pPr marL="304800" indent="-304800">
              <a:buClr>
                <a:srgbClr val="0F6FC6"/>
              </a:buClr>
              <a:buFontTx/>
              <a:buChar char="•"/>
            </a:pPr>
            <a:r>
              <a:rPr lang="en-GB" sz="2400" b="1" i="1" dirty="0">
                <a:solidFill>
                  <a:srgbClr val="0070C0"/>
                </a:solidFill>
                <a:latin typeface="Arial" panose="020B0604020202020204" pitchFamily="34" charset="0"/>
              </a:rPr>
              <a:t>Oligopolistic industries</a:t>
            </a:r>
            <a:r>
              <a:rPr lang="en-GB" sz="2400" dirty="0">
                <a:latin typeface="Arial" panose="020B0604020202020204" pitchFamily="34" charset="0"/>
              </a:rPr>
              <a:t> - an industry dominated by a few firms with limited rivalry and in which firms have power over buyers and suppliers.</a:t>
            </a:r>
          </a:p>
          <a:p>
            <a:pPr marL="304800" indent="-304800">
              <a:buClr>
                <a:srgbClr val="0F6FC6"/>
              </a:buClr>
              <a:buFontTx/>
              <a:buChar char="•"/>
            </a:pPr>
            <a:r>
              <a:rPr lang="en-GB" sz="2400" b="1" i="1" dirty="0">
                <a:solidFill>
                  <a:srgbClr val="0070C0"/>
                </a:solidFill>
                <a:latin typeface="Arial" panose="020B0604020202020204" pitchFamily="34" charset="0"/>
              </a:rPr>
              <a:t>Perfectly competitive industries</a:t>
            </a:r>
            <a:r>
              <a:rPr lang="en-GB" sz="2400" b="1" dirty="0">
                <a:latin typeface="Arial" panose="020B0604020202020204" pitchFamily="34" charset="0"/>
              </a:rPr>
              <a:t> - </a:t>
            </a:r>
            <a:r>
              <a:rPr lang="en-GB" sz="2400" dirty="0">
                <a:latin typeface="Arial" panose="020B0604020202020204" pitchFamily="34" charset="0"/>
              </a:rPr>
              <a:t>where barriers to entry are low, there are many equal rivals each with very similar products, and information about competitors is freely available. Few (if any) markets are ‘perfect’ but may have features of highly competitive markets, for example, taxi service in Sri Lanka.</a:t>
            </a:r>
          </a:p>
        </p:txBody>
      </p:sp>
      <p:sp>
        <p:nvSpPr>
          <p:cNvPr id="2" name="Slide Number Placeholder 1"/>
          <p:cNvSpPr>
            <a:spLocks noGrp="1"/>
          </p:cNvSpPr>
          <p:nvPr>
            <p:ph type="sldNum" sz="quarter" idx="12"/>
          </p:nvPr>
        </p:nvSpPr>
        <p:spPr/>
        <p:txBody>
          <a:bodyPr/>
          <a:lstStyle/>
          <a:p>
            <a:fld id="{CBA11E76-6ACE-4FE2-B993-B09811D5B49A}" type="slidenum">
              <a:rPr lang="en-US" smtClean="0"/>
              <a:t>24</a:t>
            </a:fld>
            <a:endParaRPr lang="en-US"/>
          </a:p>
        </p:txBody>
      </p:sp>
    </p:spTree>
    <p:extLst>
      <p:ext uri="{BB962C8B-B14F-4D97-AF65-F5344CB8AC3E}">
        <p14:creationId xmlns:p14="http://schemas.microsoft.com/office/powerpoint/2010/main" val="69156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981200" y="269876"/>
            <a:ext cx="8229600" cy="595313"/>
          </a:xfrm>
        </p:spPr>
        <p:txBody>
          <a:bodyPr>
            <a:normAutofit fontScale="90000"/>
          </a:bodyPr>
          <a:lstStyle/>
          <a:p>
            <a:pPr eaLnBrk="1" hangingPunct="1"/>
            <a:r>
              <a:rPr lang="en-GB" smtClean="0">
                <a:latin typeface="Arial" panose="020B0604020202020204" pitchFamily="34" charset="0"/>
              </a:rPr>
              <a:t>Types of industry (2)</a:t>
            </a:r>
          </a:p>
        </p:txBody>
      </p:sp>
      <p:sp>
        <p:nvSpPr>
          <p:cNvPr id="56323" name="Content Placeholder 2"/>
          <p:cNvSpPr>
            <a:spLocks noGrp="1"/>
          </p:cNvSpPr>
          <p:nvPr>
            <p:ph idx="1"/>
          </p:nvPr>
        </p:nvSpPr>
        <p:spPr>
          <a:xfrm>
            <a:off x="2024063" y="1360488"/>
            <a:ext cx="8445500" cy="4533900"/>
          </a:xfrm>
        </p:spPr>
        <p:txBody>
          <a:bodyPr/>
          <a:lstStyle/>
          <a:p>
            <a:pPr marL="292100" indent="-292100">
              <a:buClr>
                <a:srgbClr val="0F6FC6"/>
              </a:buClr>
              <a:buFontTx/>
              <a:buChar char="•"/>
            </a:pPr>
            <a:r>
              <a:rPr lang="en-GB" b="1" i="1">
                <a:solidFill>
                  <a:srgbClr val="0070C0"/>
                </a:solidFill>
                <a:latin typeface="Arial" panose="020B0604020202020204" pitchFamily="34" charset="0"/>
              </a:rPr>
              <a:t>Hypercompetitive industries</a:t>
            </a:r>
            <a:r>
              <a:rPr lang="en-GB">
                <a:latin typeface="Arial" panose="020B0604020202020204" pitchFamily="34" charset="0"/>
              </a:rPr>
              <a:t> - where the frequency, boldness and aggression of competitor interactions accelerate to create a condition of constant disequilibrium and change.</a:t>
            </a:r>
          </a:p>
          <a:p>
            <a:pPr marL="292100" indent="-292100">
              <a:buClr>
                <a:schemeClr val="tx1"/>
              </a:buClr>
              <a:buFontTx/>
              <a:buChar char="•"/>
            </a:pPr>
            <a:r>
              <a:rPr lang="en-GB">
                <a:latin typeface="Arial" panose="020B0604020202020204" pitchFamily="34" charset="0"/>
              </a:rPr>
              <a:t>Hypercompetition often breaks out in otherwise oligopolistic industries (e.g. mobile phones).</a:t>
            </a:r>
          </a:p>
          <a:p>
            <a:pPr marL="292100" indent="-292100">
              <a:buClr>
                <a:schemeClr val="tx1"/>
              </a:buClr>
              <a:buFontTx/>
              <a:buChar char="•"/>
            </a:pPr>
            <a:r>
              <a:rPr lang="en-GB">
                <a:latin typeface="Arial" panose="020B0604020202020204" pitchFamily="34" charset="0"/>
              </a:rPr>
              <a:t>Organisations interact in a series of competitive moves in hypercompetition which often becomes extremely rapid and aggressive as firms vie for market leadership.</a:t>
            </a:r>
          </a:p>
        </p:txBody>
      </p:sp>
      <p:sp>
        <p:nvSpPr>
          <p:cNvPr id="2" name="Slide Number Placeholder 1"/>
          <p:cNvSpPr>
            <a:spLocks noGrp="1"/>
          </p:cNvSpPr>
          <p:nvPr>
            <p:ph type="sldNum" sz="quarter" idx="12"/>
          </p:nvPr>
        </p:nvSpPr>
        <p:spPr/>
        <p:txBody>
          <a:bodyPr/>
          <a:lstStyle/>
          <a:p>
            <a:fld id="{CBA11E76-6ACE-4FE2-B993-B09811D5B49A}" type="slidenum">
              <a:rPr lang="en-US" smtClean="0"/>
              <a:t>25</a:t>
            </a:fld>
            <a:endParaRPr lang="en-US"/>
          </a:p>
        </p:txBody>
      </p:sp>
    </p:spTree>
    <p:extLst>
      <p:ext uri="{BB962C8B-B14F-4D97-AF65-F5344CB8AC3E}">
        <p14:creationId xmlns:p14="http://schemas.microsoft.com/office/powerpoint/2010/main" val="24050474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981200" y="269876"/>
            <a:ext cx="8229600" cy="595313"/>
          </a:xfrm>
        </p:spPr>
        <p:txBody>
          <a:bodyPr>
            <a:normAutofit fontScale="90000"/>
          </a:bodyPr>
          <a:lstStyle/>
          <a:p>
            <a:pPr eaLnBrk="1" hangingPunct="1"/>
            <a:r>
              <a:rPr lang="en-GB" smtClean="0">
                <a:latin typeface="Arial" panose="020B0604020202020204" pitchFamily="34" charset="0"/>
              </a:rPr>
              <a:t>Cycles of competition</a:t>
            </a:r>
          </a:p>
        </p:txBody>
      </p:sp>
      <p:sp>
        <p:nvSpPr>
          <p:cNvPr id="58371" name="Rectangle 8"/>
          <p:cNvSpPr>
            <a:spLocks noChangeArrowheads="1"/>
          </p:cNvSpPr>
          <p:nvPr/>
        </p:nvSpPr>
        <p:spPr bwMode="auto">
          <a:xfrm>
            <a:off x="1822451" y="5880100"/>
            <a:ext cx="86661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Arial" panose="020B0604020202020204" pitchFamily="34"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Arial" panose="020B0604020202020204" pitchFamily="34"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Arial" panose="020B0604020202020204" pitchFamily="34"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sz="1200" dirty="0">
                <a:solidFill>
                  <a:srgbClr val="000000"/>
                </a:solidFill>
              </a:rPr>
              <a:t>Figure 2.6 </a:t>
            </a:r>
            <a:r>
              <a:rPr lang="en-US" sz="1800" dirty="0">
                <a:solidFill>
                  <a:srgbClr val="000000"/>
                </a:solidFill>
              </a:rPr>
              <a:t> </a:t>
            </a:r>
            <a:r>
              <a:rPr lang="en-US" sz="1800" dirty="0"/>
              <a:t>Cycles of </a:t>
            </a:r>
            <a:r>
              <a:rPr lang="en-US" sz="1800" dirty="0" smtClean="0"/>
              <a:t>competition</a:t>
            </a:r>
            <a:endParaRPr lang="en-US" sz="1800" dirty="0"/>
          </a:p>
        </p:txBody>
      </p:sp>
      <p:pic>
        <p:nvPicPr>
          <p:cNvPr id="58372" name="Picture 9" descr="M02NF0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3825" y="1052514"/>
            <a:ext cx="6840538" cy="482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CBA11E76-6ACE-4FE2-B993-B09811D5B49A}" type="slidenum">
              <a:rPr lang="en-US" smtClean="0"/>
              <a:t>26</a:t>
            </a:fld>
            <a:endParaRPr lang="en-US"/>
          </a:p>
        </p:txBody>
      </p:sp>
    </p:spTree>
    <p:extLst>
      <p:ext uri="{BB962C8B-B14F-4D97-AF65-F5344CB8AC3E}">
        <p14:creationId xmlns:p14="http://schemas.microsoft.com/office/powerpoint/2010/main" val="514640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981200" y="269876"/>
            <a:ext cx="8229600" cy="595313"/>
          </a:xfrm>
        </p:spPr>
        <p:txBody>
          <a:bodyPr>
            <a:normAutofit fontScale="90000"/>
          </a:bodyPr>
          <a:lstStyle/>
          <a:p>
            <a:pPr eaLnBrk="1" hangingPunct="1"/>
            <a:r>
              <a:rPr lang="en-GB" smtClean="0">
                <a:latin typeface="Arial" panose="020B0604020202020204" pitchFamily="34" charset="0"/>
              </a:rPr>
              <a:t>The industry life cycle</a:t>
            </a:r>
          </a:p>
        </p:txBody>
      </p:sp>
      <p:sp>
        <p:nvSpPr>
          <p:cNvPr id="60419" name="Rectangle 8"/>
          <p:cNvSpPr>
            <a:spLocks noChangeArrowheads="1"/>
          </p:cNvSpPr>
          <p:nvPr/>
        </p:nvSpPr>
        <p:spPr bwMode="auto">
          <a:xfrm>
            <a:off x="1822451" y="5880101"/>
            <a:ext cx="3171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Arial" panose="020B0604020202020204" pitchFamily="34"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Arial" panose="020B0604020202020204" pitchFamily="34"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Arial" panose="020B0604020202020204" pitchFamily="34"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sz="1200">
                <a:solidFill>
                  <a:srgbClr val="000000"/>
                </a:solidFill>
              </a:rPr>
              <a:t>Figure 2.4 </a:t>
            </a:r>
            <a:r>
              <a:rPr lang="en-US" sz="1800">
                <a:solidFill>
                  <a:srgbClr val="000000"/>
                </a:solidFill>
              </a:rPr>
              <a:t> </a:t>
            </a:r>
            <a:r>
              <a:rPr lang="en-US" sz="1800"/>
              <a:t>The industry life cycle</a:t>
            </a:r>
          </a:p>
        </p:txBody>
      </p:sp>
      <p:pic>
        <p:nvPicPr>
          <p:cNvPr id="60420" name="Picture 9" descr="M02NF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9764" y="1052513"/>
            <a:ext cx="835342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CBA11E76-6ACE-4FE2-B993-B09811D5B49A}" type="slidenum">
              <a:rPr lang="en-US" smtClean="0"/>
              <a:t>27</a:t>
            </a:fld>
            <a:endParaRPr lang="en-US"/>
          </a:p>
        </p:txBody>
      </p:sp>
    </p:spTree>
    <p:extLst>
      <p:ext uri="{BB962C8B-B14F-4D97-AF65-F5344CB8AC3E}">
        <p14:creationId xmlns:p14="http://schemas.microsoft.com/office/powerpoint/2010/main" val="26747405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eaLnBrk="1" hangingPunct="1"/>
            <a:r>
              <a:rPr lang="en-GB" smtClean="0">
                <a:latin typeface="Arial" panose="020B0604020202020204" pitchFamily="34" charset="0"/>
              </a:rPr>
              <a:t>Strategic Groups</a:t>
            </a:r>
          </a:p>
        </p:txBody>
      </p:sp>
      <p:sp>
        <p:nvSpPr>
          <p:cNvPr id="62467" name="Content Placeholder 2"/>
          <p:cNvSpPr>
            <a:spLocks noGrp="1"/>
          </p:cNvSpPr>
          <p:nvPr>
            <p:ph idx="1"/>
          </p:nvPr>
        </p:nvSpPr>
        <p:spPr>
          <a:xfrm>
            <a:off x="2024063" y="1370013"/>
            <a:ext cx="8483600" cy="4298950"/>
          </a:xfrm>
        </p:spPr>
        <p:txBody>
          <a:bodyPr>
            <a:normAutofit fontScale="92500"/>
          </a:bodyPr>
          <a:lstStyle/>
          <a:p>
            <a:pPr marL="9525" indent="-9525">
              <a:buNone/>
              <a:tabLst>
                <a:tab pos="304800" algn="l"/>
              </a:tabLst>
            </a:pPr>
            <a:r>
              <a:rPr lang="en-GB" b="1" i="1" smtClean="0">
                <a:solidFill>
                  <a:srgbClr val="0070C0"/>
                </a:solidFill>
                <a:latin typeface="Arial" panose="020B0604020202020204" pitchFamily="34" charset="0"/>
              </a:rPr>
              <a:t>	Strategic groups </a:t>
            </a:r>
            <a:r>
              <a:rPr lang="en-GB" smtClean="0">
                <a:latin typeface="Arial" panose="020B0604020202020204" pitchFamily="34" charset="0"/>
              </a:rPr>
              <a:t>are organisations within an industry or sector with similar strategic characteristics, following similar strategies or competing on similar bases</a:t>
            </a:r>
            <a:r>
              <a:rPr lang="en-GB" b="1" smtClean="0">
                <a:latin typeface="Arial" panose="020B0604020202020204" pitchFamily="34" charset="0"/>
              </a:rPr>
              <a:t>.</a:t>
            </a:r>
          </a:p>
          <a:p>
            <a:pPr marL="9525" indent="-9525">
              <a:buClr>
                <a:schemeClr val="tx1"/>
              </a:buClr>
              <a:buFontTx/>
              <a:buChar char="•"/>
              <a:tabLst>
                <a:tab pos="304800" algn="l"/>
              </a:tabLst>
            </a:pPr>
            <a:r>
              <a:rPr lang="en-GB" smtClean="0">
                <a:latin typeface="Arial" panose="020B0604020202020204" pitchFamily="34" charset="0"/>
              </a:rPr>
              <a:t>	These characteristics are different from those in other 	strategic groups in the same industry or sector.</a:t>
            </a:r>
          </a:p>
          <a:p>
            <a:pPr marL="9525" indent="-9525">
              <a:buClr>
                <a:schemeClr val="tx1"/>
              </a:buClr>
              <a:buFontTx/>
              <a:buChar char="•"/>
              <a:tabLst>
                <a:tab pos="304800" algn="l"/>
              </a:tabLst>
            </a:pPr>
            <a:r>
              <a:rPr lang="en-GB" smtClean="0">
                <a:latin typeface="Arial" panose="020B0604020202020204" pitchFamily="34" charset="0"/>
              </a:rPr>
              <a:t>	There are many different characteristics that 	distinguish between strategic groups.</a:t>
            </a:r>
          </a:p>
          <a:p>
            <a:pPr marL="9525" indent="-9525">
              <a:buClr>
                <a:schemeClr val="tx1"/>
              </a:buClr>
              <a:buFontTx/>
              <a:buChar char="•"/>
              <a:tabLst>
                <a:tab pos="304800" algn="l"/>
              </a:tabLst>
            </a:pPr>
            <a:r>
              <a:rPr lang="en-GB" smtClean="0">
                <a:latin typeface="Arial" panose="020B0604020202020204" pitchFamily="34" charset="0"/>
              </a:rPr>
              <a:t>	Strategic groups can be mapped on to two 	dimensional charts – maps. These can be useful tools 	of analysis.</a:t>
            </a:r>
          </a:p>
        </p:txBody>
      </p:sp>
      <p:sp>
        <p:nvSpPr>
          <p:cNvPr id="2" name="Slide Number Placeholder 1"/>
          <p:cNvSpPr>
            <a:spLocks noGrp="1"/>
          </p:cNvSpPr>
          <p:nvPr>
            <p:ph type="sldNum" sz="quarter" idx="12"/>
          </p:nvPr>
        </p:nvSpPr>
        <p:spPr/>
        <p:txBody>
          <a:bodyPr/>
          <a:lstStyle/>
          <a:p>
            <a:fld id="{CBA11E76-6ACE-4FE2-B993-B09811D5B49A}" type="slidenum">
              <a:rPr lang="en-US" smtClean="0"/>
              <a:t>28</a:t>
            </a:fld>
            <a:endParaRPr lang="en-US"/>
          </a:p>
        </p:txBody>
      </p:sp>
    </p:spTree>
    <p:extLst>
      <p:ext uri="{BB962C8B-B14F-4D97-AF65-F5344CB8AC3E}">
        <p14:creationId xmlns:p14="http://schemas.microsoft.com/office/powerpoint/2010/main" val="18688713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750" y="558801"/>
            <a:ext cx="8229600" cy="595313"/>
          </a:xfrm>
        </p:spPr>
        <p:txBody>
          <a:bodyPr>
            <a:normAutofit fontScale="90000"/>
          </a:bodyPr>
          <a:lstStyle/>
          <a:p>
            <a:pPr eaLnBrk="1" hangingPunct="1">
              <a:defRPr/>
            </a:pPr>
            <a:r>
              <a:rPr lang="en-GB" dirty="0" smtClean="0">
                <a:latin typeface="Arial" panose="020B0604020202020204" pitchFamily="34" charset="0"/>
              </a:rPr>
              <a:t>Characteristics for identifying strategic groups</a:t>
            </a:r>
          </a:p>
        </p:txBody>
      </p:sp>
      <p:sp>
        <p:nvSpPr>
          <p:cNvPr id="64515" name="Rectangle 8"/>
          <p:cNvSpPr>
            <a:spLocks noChangeArrowheads="1"/>
          </p:cNvSpPr>
          <p:nvPr/>
        </p:nvSpPr>
        <p:spPr bwMode="auto">
          <a:xfrm>
            <a:off x="1822451" y="5880101"/>
            <a:ext cx="62071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Arial" panose="020B0604020202020204" pitchFamily="34"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Arial" panose="020B0604020202020204" pitchFamily="34"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Arial" panose="020B0604020202020204" pitchFamily="34"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sz="1200">
                <a:solidFill>
                  <a:srgbClr val="000000"/>
                </a:solidFill>
              </a:rPr>
              <a:t>Figure 2.7 </a:t>
            </a:r>
            <a:r>
              <a:rPr lang="en-US" sz="1800">
                <a:solidFill>
                  <a:srgbClr val="000000"/>
                </a:solidFill>
              </a:rPr>
              <a:t> </a:t>
            </a:r>
            <a:r>
              <a:rPr lang="en-US" sz="1800"/>
              <a:t>Some characteristics for identifying strategic groups</a:t>
            </a:r>
          </a:p>
        </p:txBody>
      </p:sp>
      <p:pic>
        <p:nvPicPr>
          <p:cNvPr id="64516" name="Picture 9" descr="M02NF0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8401" y="1489076"/>
            <a:ext cx="4746625" cy="431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CBA11E76-6ACE-4FE2-B993-B09811D5B49A}" type="slidenum">
              <a:rPr lang="en-US" smtClean="0"/>
              <a:t>29</a:t>
            </a:fld>
            <a:endParaRPr lang="en-US"/>
          </a:p>
        </p:txBody>
      </p:sp>
    </p:spTree>
    <p:extLst>
      <p:ext uri="{BB962C8B-B14F-4D97-AF65-F5344CB8AC3E}">
        <p14:creationId xmlns:p14="http://schemas.microsoft.com/office/powerpoint/2010/main" val="691976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6" descr="G:\Powerpoint\Pe_Uk\PE133-Johnson\Final files\Gif\ch02\C02NE00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44838" y="1125539"/>
            <a:ext cx="5886450" cy="463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3"/>
          <p:cNvSpPr>
            <a:spLocks noChangeArrowheads="1"/>
          </p:cNvSpPr>
          <p:nvPr/>
        </p:nvSpPr>
        <p:spPr bwMode="auto">
          <a:xfrm>
            <a:off x="1838325" y="266700"/>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Arial" panose="020B0604020202020204" pitchFamily="34"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Arial" panose="020B0604020202020204" pitchFamily="34"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Arial" panose="020B0604020202020204" pitchFamily="34"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GB" sz="3600" b="1">
                <a:solidFill>
                  <a:srgbClr val="000000"/>
                </a:solidFill>
              </a:rPr>
              <a:t>Layers of the business environment</a:t>
            </a:r>
            <a:endParaRPr lang="en-GB" sz="3600" b="1"/>
          </a:p>
        </p:txBody>
      </p:sp>
      <p:sp>
        <p:nvSpPr>
          <p:cNvPr id="11268" name="Rectangle 7"/>
          <p:cNvSpPr>
            <a:spLocks noChangeArrowheads="1"/>
          </p:cNvSpPr>
          <p:nvPr/>
        </p:nvSpPr>
        <p:spPr bwMode="auto">
          <a:xfrm>
            <a:off x="1828801" y="5880101"/>
            <a:ext cx="38266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Arial" panose="020B0604020202020204" pitchFamily="34"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Arial" panose="020B0604020202020204" pitchFamily="34"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Arial" panose="020B0604020202020204" pitchFamily="34"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sz="1800" dirty="0" smtClean="0"/>
              <a:t>Layers </a:t>
            </a:r>
            <a:r>
              <a:rPr lang="en-US" sz="1800" dirty="0"/>
              <a:t>of the business environment</a:t>
            </a:r>
          </a:p>
        </p:txBody>
      </p:sp>
    </p:spTree>
    <p:extLst>
      <p:ext uri="{BB962C8B-B14F-4D97-AF65-F5344CB8AC3E}">
        <p14:creationId xmlns:p14="http://schemas.microsoft.com/office/powerpoint/2010/main" val="28608165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pPr eaLnBrk="1" hangingPunct="1"/>
            <a:r>
              <a:rPr lang="en-GB" smtClean="0">
                <a:latin typeface="Arial" panose="020B0604020202020204" pitchFamily="34" charset="0"/>
              </a:rPr>
              <a:t>Uses of strategic group analysis</a:t>
            </a:r>
          </a:p>
        </p:txBody>
      </p:sp>
      <p:sp>
        <p:nvSpPr>
          <p:cNvPr id="66563" name="Content Placeholder 2"/>
          <p:cNvSpPr>
            <a:spLocks noGrp="1"/>
          </p:cNvSpPr>
          <p:nvPr>
            <p:ph idx="1"/>
          </p:nvPr>
        </p:nvSpPr>
        <p:spPr/>
        <p:txBody>
          <a:bodyPr>
            <a:normAutofit/>
          </a:bodyPr>
          <a:lstStyle/>
          <a:p>
            <a:pPr eaLnBrk="1" hangingPunct="1">
              <a:buClr>
                <a:srgbClr val="0F6FC6"/>
              </a:buClr>
              <a:buSzTx/>
              <a:buFontTx/>
              <a:buChar char="•"/>
            </a:pPr>
            <a:r>
              <a:rPr lang="en-GB" sz="2400" b="1" i="1" dirty="0">
                <a:solidFill>
                  <a:srgbClr val="0070C0"/>
                </a:solidFill>
                <a:latin typeface="Arial" panose="020B0604020202020204" pitchFamily="34" charset="0"/>
              </a:rPr>
              <a:t>Understanding competition</a:t>
            </a:r>
            <a:r>
              <a:rPr lang="en-GB" sz="2400" dirty="0">
                <a:latin typeface="Arial" panose="020B0604020202020204" pitchFamily="34" charset="0"/>
              </a:rPr>
              <a:t> - enables focus on  direct competitors within a strategic group, rather than the whole industry. (E.g. Tesco will focus on </a:t>
            </a:r>
            <a:r>
              <a:rPr lang="en-GB" sz="2400" dirty="0" err="1">
                <a:latin typeface="Arial" panose="020B0604020202020204" pitchFamily="34" charset="0"/>
              </a:rPr>
              <a:t>Sainsburys</a:t>
            </a:r>
            <a:r>
              <a:rPr lang="en-GB" sz="2400" dirty="0">
                <a:latin typeface="Arial" panose="020B0604020202020204" pitchFamily="34" charset="0"/>
              </a:rPr>
              <a:t> and Asda)</a:t>
            </a:r>
          </a:p>
          <a:p>
            <a:pPr eaLnBrk="1" hangingPunct="1">
              <a:buClr>
                <a:srgbClr val="0F6FC6"/>
              </a:buClr>
              <a:buSzTx/>
              <a:buFontTx/>
              <a:buChar char="•"/>
            </a:pPr>
            <a:r>
              <a:rPr lang="en-GB" sz="2400" dirty="0">
                <a:latin typeface="Arial" panose="020B0604020202020204" pitchFamily="34" charset="0"/>
              </a:rPr>
              <a:t> </a:t>
            </a:r>
            <a:r>
              <a:rPr lang="en-GB" sz="2400" b="1" i="1" dirty="0">
                <a:solidFill>
                  <a:srgbClr val="0070C0"/>
                </a:solidFill>
                <a:latin typeface="Arial" panose="020B0604020202020204" pitchFamily="34" charset="0"/>
              </a:rPr>
              <a:t>Analysis of strategic opportunities </a:t>
            </a:r>
            <a:r>
              <a:rPr lang="en-GB" sz="2400" b="1" i="1" dirty="0">
                <a:latin typeface="Arial" panose="020B0604020202020204" pitchFamily="34" charset="0"/>
              </a:rPr>
              <a:t>- </a:t>
            </a:r>
            <a:r>
              <a:rPr lang="en-GB" sz="2400" dirty="0">
                <a:latin typeface="Arial" panose="020B0604020202020204" pitchFamily="34" charset="0"/>
              </a:rPr>
              <a:t>helps identify  attractive ‘strategic spaces’ within an industry. </a:t>
            </a:r>
          </a:p>
          <a:p>
            <a:pPr eaLnBrk="1" hangingPunct="1">
              <a:buClr>
                <a:srgbClr val="0F6FC6"/>
              </a:buClr>
              <a:buSzTx/>
              <a:buFontTx/>
              <a:buChar char="•"/>
            </a:pPr>
            <a:r>
              <a:rPr lang="en-GB" sz="2400" b="1" i="1" dirty="0">
                <a:solidFill>
                  <a:srgbClr val="0070C0"/>
                </a:solidFill>
                <a:latin typeface="Arial" panose="020B0604020202020204" pitchFamily="34" charset="0"/>
              </a:rPr>
              <a:t>Analysis of ‘mobility barriers’ </a:t>
            </a:r>
            <a:r>
              <a:rPr lang="en-GB" sz="2400" dirty="0">
                <a:latin typeface="Arial" panose="020B0604020202020204" pitchFamily="34" charset="0"/>
              </a:rPr>
              <a:t>i.e. obstacles to movement from one strategic group to another. These barriers can be overcome to enter more attractive groups. Barriers can be built to defend an attractive  position in a strategic group.</a:t>
            </a:r>
          </a:p>
        </p:txBody>
      </p:sp>
      <p:sp>
        <p:nvSpPr>
          <p:cNvPr id="2" name="Slide Number Placeholder 1"/>
          <p:cNvSpPr>
            <a:spLocks noGrp="1"/>
          </p:cNvSpPr>
          <p:nvPr>
            <p:ph type="sldNum" sz="quarter" idx="12"/>
          </p:nvPr>
        </p:nvSpPr>
        <p:spPr/>
        <p:txBody>
          <a:bodyPr/>
          <a:lstStyle/>
          <a:p>
            <a:fld id="{CBA11E76-6ACE-4FE2-B993-B09811D5B49A}" type="slidenum">
              <a:rPr lang="en-US" smtClean="0"/>
              <a:t>30</a:t>
            </a:fld>
            <a:endParaRPr lang="en-US"/>
          </a:p>
        </p:txBody>
      </p:sp>
    </p:spTree>
    <p:extLst>
      <p:ext uri="{BB962C8B-B14F-4D97-AF65-F5344CB8AC3E}">
        <p14:creationId xmlns:p14="http://schemas.microsoft.com/office/powerpoint/2010/main" val="12491514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endParaRPr lang="en-US" smtClean="0">
              <a:latin typeface="Arial" panose="020B0604020202020204" pitchFamily="34" charset="0"/>
            </a:endParaRPr>
          </a:p>
        </p:txBody>
      </p:sp>
      <p:sp>
        <p:nvSpPr>
          <p:cNvPr id="68611" name="Content Placeholder 2"/>
          <p:cNvSpPr>
            <a:spLocks noGrp="1"/>
          </p:cNvSpPr>
          <p:nvPr>
            <p:ph idx="1"/>
          </p:nvPr>
        </p:nvSpPr>
        <p:spPr/>
        <p:txBody>
          <a:bodyPr/>
          <a:lstStyle/>
          <a:p>
            <a:endParaRPr lang="en-US" smtClean="0">
              <a:latin typeface="Arial" panose="020B0604020202020204" pitchFamily="34" charset="0"/>
            </a:endParaRPr>
          </a:p>
        </p:txBody>
      </p:sp>
      <p:pic>
        <p:nvPicPr>
          <p:cNvPr id="68612" name="Picture 2" descr="http://image.slidesharecdn.com/strategicgroupmapping-130816110453-phpapp02/95/strategic-group-mapping-9-638.jpg?cb=137665114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7176" y="1"/>
            <a:ext cx="9140825" cy="686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CBA11E76-6ACE-4FE2-B993-B09811D5B49A}" type="slidenum">
              <a:rPr lang="en-US" smtClean="0"/>
              <a:t>31</a:t>
            </a:fld>
            <a:endParaRPr lang="en-US"/>
          </a:p>
        </p:txBody>
      </p:sp>
    </p:spTree>
    <p:extLst>
      <p:ext uri="{BB962C8B-B14F-4D97-AF65-F5344CB8AC3E}">
        <p14:creationId xmlns:p14="http://schemas.microsoft.com/office/powerpoint/2010/main" val="32310506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CBA11E76-6ACE-4FE2-B993-B09811D5B49A}" type="slidenum">
              <a:rPr lang="en-US" smtClean="0"/>
              <a:t>32</a:t>
            </a:fld>
            <a:endParaRPr lang="en-US"/>
          </a:p>
        </p:txBody>
      </p:sp>
      <p:pic>
        <p:nvPicPr>
          <p:cNvPr id="6" name="Picture 5"/>
          <p:cNvPicPr>
            <a:picLocks noChangeAspect="1"/>
          </p:cNvPicPr>
          <p:nvPr/>
        </p:nvPicPr>
        <p:blipFill>
          <a:blip r:embed="rId2"/>
          <a:stretch>
            <a:fillRect/>
          </a:stretch>
        </p:blipFill>
        <p:spPr>
          <a:xfrm>
            <a:off x="1228724" y="126609"/>
            <a:ext cx="9134455" cy="6858000"/>
          </a:xfrm>
          <a:prstGeom prst="rect">
            <a:avLst/>
          </a:prstGeom>
        </p:spPr>
      </p:pic>
    </p:spTree>
    <p:extLst>
      <p:ext uri="{BB962C8B-B14F-4D97-AF65-F5344CB8AC3E}">
        <p14:creationId xmlns:p14="http://schemas.microsoft.com/office/powerpoint/2010/main" val="40872051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1981200" y="269876"/>
            <a:ext cx="8229600" cy="595313"/>
          </a:xfrm>
        </p:spPr>
        <p:txBody>
          <a:bodyPr>
            <a:normAutofit fontScale="90000"/>
          </a:bodyPr>
          <a:lstStyle/>
          <a:p>
            <a:pPr eaLnBrk="1" hangingPunct="1"/>
            <a:r>
              <a:rPr lang="en-GB" smtClean="0">
                <a:latin typeface="Arial" panose="020B0604020202020204" pitchFamily="34" charset="0"/>
              </a:rPr>
              <a:t>Market segments</a:t>
            </a:r>
          </a:p>
        </p:txBody>
      </p:sp>
      <p:sp>
        <p:nvSpPr>
          <p:cNvPr id="69635" name="Content Placeholder 2"/>
          <p:cNvSpPr>
            <a:spLocks noGrp="1"/>
          </p:cNvSpPr>
          <p:nvPr>
            <p:ph idx="1"/>
          </p:nvPr>
        </p:nvSpPr>
        <p:spPr>
          <a:xfrm>
            <a:off x="1981200" y="1916114"/>
            <a:ext cx="8229600" cy="2041525"/>
          </a:xfrm>
        </p:spPr>
        <p:txBody>
          <a:bodyPr>
            <a:noAutofit/>
          </a:bodyPr>
          <a:lstStyle/>
          <a:p>
            <a:pPr marL="0" indent="0">
              <a:buNone/>
              <a:tabLst>
                <a:tab pos="295275" algn="l"/>
              </a:tabLst>
            </a:pPr>
            <a:r>
              <a:rPr lang="en-GB" sz="2400" b="1" i="1" dirty="0">
                <a:solidFill>
                  <a:srgbClr val="0070C0"/>
                </a:solidFill>
                <a:latin typeface="Arial" panose="020B0604020202020204" pitchFamily="34" charset="0"/>
              </a:rPr>
              <a:t>A market segment </a:t>
            </a:r>
            <a:r>
              <a:rPr lang="en-GB" sz="2400" dirty="0">
                <a:latin typeface="Arial" panose="020B0604020202020204" pitchFamily="34" charset="0"/>
              </a:rPr>
              <a:t>is a group of customers who have similar needs that are different from customer needs in other parts of the market.</a:t>
            </a:r>
          </a:p>
          <a:p>
            <a:pPr marL="0" indent="0">
              <a:buClr>
                <a:schemeClr val="tx1"/>
              </a:buClr>
              <a:buFontTx/>
              <a:buChar char="•"/>
              <a:tabLst>
                <a:tab pos="295275" algn="l"/>
              </a:tabLst>
            </a:pPr>
            <a:r>
              <a:rPr lang="en-GB" sz="2400" dirty="0">
                <a:latin typeface="Arial" panose="020B0604020202020204" pitchFamily="34" charset="0"/>
              </a:rPr>
              <a:t>	Where these customer groups are relatively small, such 	market segments are called ‘niches’.</a:t>
            </a:r>
          </a:p>
          <a:p>
            <a:pPr marL="0" indent="0">
              <a:buClr>
                <a:schemeClr val="tx1"/>
              </a:buClr>
              <a:buFontTx/>
              <a:buChar char="•"/>
              <a:tabLst>
                <a:tab pos="295275" algn="l"/>
              </a:tabLst>
            </a:pPr>
            <a:r>
              <a:rPr lang="en-GB" sz="2400" dirty="0">
                <a:latin typeface="Arial" panose="020B0604020202020204" pitchFamily="34" charset="0"/>
              </a:rPr>
              <a:t>	Customer needs vary. Focusing on customer needs that are highly distinctive is one means of building a secure segment strategy.</a:t>
            </a:r>
          </a:p>
          <a:p>
            <a:pPr marL="0" indent="0">
              <a:buClr>
                <a:schemeClr val="tx1"/>
              </a:buClr>
              <a:buFontTx/>
              <a:buChar char="•"/>
              <a:tabLst>
                <a:tab pos="295275" algn="l"/>
              </a:tabLst>
            </a:pPr>
            <a:r>
              <a:rPr lang="en-GB" sz="2400" dirty="0">
                <a:latin typeface="Arial" panose="020B0604020202020204" pitchFamily="34" charset="0"/>
              </a:rPr>
              <a:t>	Customer needs vary for a variety of reasons - these factors can be used to identify distinct market segments.</a:t>
            </a:r>
          </a:p>
          <a:p>
            <a:pPr marL="0" indent="0">
              <a:buClr>
                <a:schemeClr val="tx1"/>
              </a:buClr>
              <a:buFontTx/>
              <a:buChar char="•"/>
              <a:tabLst>
                <a:tab pos="295275" algn="l"/>
              </a:tabLst>
            </a:pPr>
            <a:r>
              <a:rPr lang="en-GB" sz="2400" dirty="0">
                <a:latin typeface="Arial" panose="020B0604020202020204" pitchFamily="34" charset="0"/>
              </a:rPr>
              <a:t>	Not all segments are attractive or viable market opportunities – evaluation is essential.</a:t>
            </a:r>
          </a:p>
        </p:txBody>
      </p:sp>
      <p:sp>
        <p:nvSpPr>
          <p:cNvPr id="2" name="Slide Number Placeholder 1"/>
          <p:cNvSpPr>
            <a:spLocks noGrp="1"/>
          </p:cNvSpPr>
          <p:nvPr>
            <p:ph type="sldNum" sz="quarter" idx="12"/>
          </p:nvPr>
        </p:nvSpPr>
        <p:spPr/>
        <p:txBody>
          <a:bodyPr/>
          <a:lstStyle/>
          <a:p>
            <a:fld id="{CBA11E76-6ACE-4FE2-B993-B09811D5B49A}" type="slidenum">
              <a:rPr lang="en-US" smtClean="0"/>
              <a:t>33</a:t>
            </a:fld>
            <a:endParaRPr lang="en-US"/>
          </a:p>
        </p:txBody>
      </p:sp>
    </p:spTree>
    <p:extLst>
      <p:ext uri="{BB962C8B-B14F-4D97-AF65-F5344CB8AC3E}">
        <p14:creationId xmlns:p14="http://schemas.microsoft.com/office/powerpoint/2010/main" val="40249242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r>
              <a:rPr lang="en-GB" smtClean="0">
                <a:latin typeface="Arial" panose="020B0604020202020204" pitchFamily="34" charset="0"/>
              </a:rPr>
              <a:t>Bases of market segmentation (1)</a:t>
            </a:r>
          </a:p>
        </p:txBody>
      </p:sp>
      <p:sp>
        <p:nvSpPr>
          <p:cNvPr id="71683" name="Rectangle 8"/>
          <p:cNvSpPr>
            <a:spLocks noChangeArrowheads="1"/>
          </p:cNvSpPr>
          <p:nvPr/>
        </p:nvSpPr>
        <p:spPr bwMode="auto">
          <a:xfrm>
            <a:off x="1808803" y="6295233"/>
            <a:ext cx="46450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Arial" panose="020B0604020202020204" pitchFamily="34"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Arial" panose="020B0604020202020204" pitchFamily="34"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Arial" panose="020B0604020202020204" pitchFamily="34"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sz="1200" dirty="0">
                <a:solidFill>
                  <a:srgbClr val="000000"/>
                </a:solidFill>
              </a:rPr>
              <a:t>Table 2.1 </a:t>
            </a:r>
            <a:r>
              <a:rPr lang="en-US" sz="1800" dirty="0">
                <a:solidFill>
                  <a:srgbClr val="000000"/>
                </a:solidFill>
              </a:rPr>
              <a:t> </a:t>
            </a:r>
            <a:r>
              <a:rPr lang="en-US" sz="1800" dirty="0"/>
              <a:t>Some bases of market segmentation</a:t>
            </a:r>
          </a:p>
        </p:txBody>
      </p:sp>
      <p:pic>
        <p:nvPicPr>
          <p:cNvPr id="71684" name="Picture 14" descr="Table-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558" y="1457824"/>
            <a:ext cx="8353425" cy="471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CBA11E76-6ACE-4FE2-B993-B09811D5B49A}" type="slidenum">
              <a:rPr lang="en-US" smtClean="0"/>
              <a:t>34</a:t>
            </a:fld>
            <a:endParaRPr lang="en-US"/>
          </a:p>
        </p:txBody>
      </p:sp>
    </p:spTree>
    <p:extLst>
      <p:ext uri="{BB962C8B-B14F-4D97-AF65-F5344CB8AC3E}">
        <p14:creationId xmlns:p14="http://schemas.microsoft.com/office/powerpoint/2010/main" val="15551092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981200" y="269876"/>
            <a:ext cx="8229600" cy="595313"/>
          </a:xfrm>
        </p:spPr>
        <p:txBody>
          <a:bodyPr>
            <a:normAutofit fontScale="90000"/>
          </a:bodyPr>
          <a:lstStyle/>
          <a:p>
            <a:pPr eaLnBrk="1" hangingPunct="1"/>
            <a:r>
              <a:rPr lang="en-US" smtClean="0">
                <a:latin typeface="Arial" panose="020B0604020202020204" pitchFamily="34" charset="0"/>
              </a:rPr>
              <a:t>Who are the strategic customers? </a:t>
            </a:r>
          </a:p>
        </p:txBody>
      </p:sp>
      <p:sp>
        <p:nvSpPr>
          <p:cNvPr id="251907" name="Rectangle 3"/>
          <p:cNvSpPr>
            <a:spLocks noGrp="1" noChangeArrowheads="1"/>
          </p:cNvSpPr>
          <p:nvPr>
            <p:ph type="body" idx="1"/>
          </p:nvPr>
        </p:nvSpPr>
        <p:spPr>
          <a:xfrm>
            <a:off x="1765300" y="1365250"/>
            <a:ext cx="8732838" cy="4298950"/>
          </a:xfrm>
        </p:spPr>
        <p:txBody>
          <a:bodyPr>
            <a:normAutofit lnSpcReduction="10000"/>
          </a:bodyPr>
          <a:lstStyle/>
          <a:p>
            <a:pPr marL="265113" indent="0" defTabSz="560388">
              <a:buNone/>
            </a:pPr>
            <a:r>
              <a:rPr lang="en-GB" b="1" i="1" smtClean="0">
                <a:solidFill>
                  <a:srgbClr val="0070C0"/>
                </a:solidFill>
                <a:latin typeface="Arial" panose="020B0604020202020204" pitchFamily="34" charset="0"/>
              </a:rPr>
              <a:t>A strategic customer </a:t>
            </a:r>
            <a:r>
              <a:rPr lang="en-GB" smtClean="0">
                <a:latin typeface="Arial" panose="020B0604020202020204" pitchFamily="34" charset="0"/>
              </a:rPr>
              <a:t>is the person(s) at whom the strategy is primarily addressed because they have the most influence over which goods or services are purchased.</a:t>
            </a:r>
          </a:p>
          <a:p>
            <a:pPr marL="265113" indent="0" defTabSz="560388">
              <a:buNone/>
            </a:pPr>
            <a:r>
              <a:rPr lang="en-GB" smtClean="0">
                <a:latin typeface="Arial" panose="020B0604020202020204" pitchFamily="34" charset="0"/>
              </a:rPr>
              <a:t>Examples:</a:t>
            </a:r>
          </a:p>
          <a:p>
            <a:pPr marL="265113" indent="0" defTabSz="560388">
              <a:buClr>
                <a:schemeClr val="tx1"/>
              </a:buClr>
              <a:buFontTx/>
              <a:buChar char="•"/>
            </a:pPr>
            <a:r>
              <a:rPr lang="en-GB" smtClean="0">
                <a:latin typeface="Arial" panose="020B0604020202020204" pitchFamily="34" charset="0"/>
              </a:rPr>
              <a:t>	For a food manufacturer it is the multiple retailers 	(e.g. 	Cargills) that are the strategic customers not the 	ultimate consumer.</a:t>
            </a:r>
          </a:p>
          <a:p>
            <a:pPr marL="265113" indent="0" defTabSz="560388">
              <a:buClr>
                <a:schemeClr val="tx1"/>
              </a:buClr>
              <a:buFontTx/>
              <a:buChar char="•"/>
            </a:pPr>
            <a:r>
              <a:rPr lang="en-GB" smtClean="0">
                <a:latin typeface="Arial" panose="020B0604020202020204" pitchFamily="34" charset="0"/>
              </a:rPr>
              <a:t>	For a pharmaceutical manufacturer it is the health 	authorities and hospitals not the final patient.</a:t>
            </a:r>
            <a:endParaRPr lang="en-US" sz="240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CBA11E76-6ACE-4FE2-B993-B09811D5B49A}" type="slidenum">
              <a:rPr lang="en-US" smtClean="0"/>
              <a:t>35</a:t>
            </a:fld>
            <a:endParaRPr lang="en-US"/>
          </a:p>
        </p:txBody>
      </p:sp>
    </p:spTree>
    <p:extLst>
      <p:ext uri="{BB962C8B-B14F-4D97-AF65-F5344CB8AC3E}">
        <p14:creationId xmlns:p14="http://schemas.microsoft.com/office/powerpoint/2010/main" val="2203033538"/>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1907">
                                            <p:txEl>
                                              <p:pRg st="0" end="0"/>
                                            </p:txEl>
                                          </p:spTgt>
                                        </p:tgtEl>
                                        <p:attrNameLst>
                                          <p:attrName>style.visibility</p:attrName>
                                        </p:attrNameLst>
                                      </p:cBhvr>
                                      <p:to>
                                        <p:strVal val="visible"/>
                                      </p:to>
                                    </p:set>
                                    <p:animEffect transition="in" filter="blinds(horizontal)">
                                      <p:cBhvr>
                                        <p:cTn id="7" dur="500"/>
                                        <p:tgtEl>
                                          <p:spTgt spid="2519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1907">
                                            <p:txEl>
                                              <p:pRg st="1" end="1"/>
                                            </p:txEl>
                                          </p:spTgt>
                                        </p:tgtEl>
                                        <p:attrNameLst>
                                          <p:attrName>style.visibility</p:attrName>
                                        </p:attrNameLst>
                                      </p:cBhvr>
                                      <p:to>
                                        <p:strVal val="visible"/>
                                      </p:to>
                                    </p:set>
                                    <p:animEffect transition="in" filter="blinds(horizontal)">
                                      <p:cBhvr>
                                        <p:cTn id="12" dur="500"/>
                                        <p:tgtEl>
                                          <p:spTgt spid="2519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1907">
                                            <p:txEl>
                                              <p:pRg st="2" end="2"/>
                                            </p:txEl>
                                          </p:spTgt>
                                        </p:tgtEl>
                                        <p:attrNameLst>
                                          <p:attrName>style.visibility</p:attrName>
                                        </p:attrNameLst>
                                      </p:cBhvr>
                                      <p:to>
                                        <p:strVal val="visible"/>
                                      </p:to>
                                    </p:set>
                                    <p:animEffect transition="in" filter="blinds(horizontal)">
                                      <p:cBhvr>
                                        <p:cTn id="17" dur="500"/>
                                        <p:tgtEl>
                                          <p:spTgt spid="2519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51907">
                                            <p:txEl>
                                              <p:pRg st="3" end="3"/>
                                            </p:txEl>
                                          </p:spTgt>
                                        </p:tgtEl>
                                        <p:attrNameLst>
                                          <p:attrName>style.visibility</p:attrName>
                                        </p:attrNameLst>
                                      </p:cBhvr>
                                      <p:to>
                                        <p:strVal val="visible"/>
                                      </p:to>
                                    </p:set>
                                    <p:animEffect transition="in" filter="blinds(horizontal)">
                                      <p:cBhvr>
                                        <p:cTn id="22" dur="500"/>
                                        <p:tgtEl>
                                          <p:spTgt spid="251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1992313" y="274638"/>
            <a:ext cx="8229600" cy="595312"/>
          </a:xfrm>
        </p:spPr>
        <p:txBody>
          <a:bodyPr>
            <a:normAutofit fontScale="90000"/>
          </a:bodyPr>
          <a:lstStyle/>
          <a:p>
            <a:pPr eaLnBrk="1" hangingPunct="1"/>
            <a:r>
              <a:rPr lang="en-GB" smtClean="0">
                <a:latin typeface="Arial" panose="020B0604020202020204" pitchFamily="34" charset="0"/>
              </a:rPr>
              <a:t>Critical success factors (CSFs)</a:t>
            </a:r>
          </a:p>
        </p:txBody>
      </p:sp>
      <p:sp>
        <p:nvSpPr>
          <p:cNvPr id="75779" name="Content Placeholder 2"/>
          <p:cNvSpPr>
            <a:spLocks noGrp="1"/>
          </p:cNvSpPr>
          <p:nvPr>
            <p:ph idx="1"/>
          </p:nvPr>
        </p:nvSpPr>
        <p:spPr/>
        <p:txBody>
          <a:bodyPr>
            <a:normAutofit/>
          </a:bodyPr>
          <a:lstStyle/>
          <a:p>
            <a:pPr marL="292100" indent="-292100">
              <a:buClr>
                <a:srgbClr val="0F6FC6"/>
              </a:buClr>
              <a:buFontTx/>
              <a:buChar char="•"/>
            </a:pPr>
            <a:r>
              <a:rPr lang="en-GB" sz="2400" b="1" i="1" dirty="0">
                <a:solidFill>
                  <a:srgbClr val="0070C0"/>
                </a:solidFill>
                <a:latin typeface="Arial" panose="020B0604020202020204" pitchFamily="34" charset="0"/>
              </a:rPr>
              <a:t>Critical success factors </a:t>
            </a:r>
            <a:r>
              <a:rPr lang="en-GB" sz="2400" dirty="0">
                <a:latin typeface="Arial" panose="020B0604020202020204" pitchFamily="34" charset="0"/>
              </a:rPr>
              <a:t>are those factors that are either particularly valued by customers or which provide a significant advantage in terms of cost.</a:t>
            </a:r>
          </a:p>
          <a:p>
            <a:pPr marL="292100" indent="-292100">
              <a:buClr>
                <a:schemeClr val="tx1"/>
              </a:buClr>
              <a:buFontTx/>
              <a:buChar char="•"/>
            </a:pPr>
            <a:r>
              <a:rPr lang="en-GB" sz="2400" dirty="0">
                <a:latin typeface="Arial" panose="020B0604020202020204" pitchFamily="34" charset="0"/>
              </a:rPr>
              <a:t>Critical success factors are likely to be an important source of competitive advantage if an organisation has them (or a disadvantage if an organisation lacks them).</a:t>
            </a:r>
          </a:p>
          <a:p>
            <a:pPr marL="292100" indent="-292100">
              <a:buClr>
                <a:schemeClr val="tx1"/>
              </a:buClr>
              <a:buFontTx/>
              <a:buChar char="•"/>
            </a:pPr>
            <a:r>
              <a:rPr lang="en-GB" sz="2400" dirty="0">
                <a:latin typeface="Arial" panose="020B0604020202020204" pitchFamily="34" charset="0"/>
              </a:rPr>
              <a:t>Different industries and markets will have different critical success factors (e.g. in low cost airlines the CSFs will be punctuality and value for money whereas in full service airlines it is all about quality of service).</a:t>
            </a:r>
          </a:p>
        </p:txBody>
      </p:sp>
      <p:sp>
        <p:nvSpPr>
          <p:cNvPr id="2" name="Slide Number Placeholder 1"/>
          <p:cNvSpPr>
            <a:spLocks noGrp="1"/>
          </p:cNvSpPr>
          <p:nvPr>
            <p:ph type="sldNum" sz="quarter" idx="12"/>
          </p:nvPr>
        </p:nvSpPr>
        <p:spPr/>
        <p:txBody>
          <a:bodyPr/>
          <a:lstStyle/>
          <a:p>
            <a:fld id="{CBA11E76-6ACE-4FE2-B993-B09811D5B49A}" type="slidenum">
              <a:rPr lang="en-US" smtClean="0"/>
              <a:t>36</a:t>
            </a:fld>
            <a:endParaRPr lang="en-US"/>
          </a:p>
        </p:txBody>
      </p:sp>
    </p:spTree>
    <p:extLst>
      <p:ext uri="{BB962C8B-B14F-4D97-AF65-F5344CB8AC3E}">
        <p14:creationId xmlns:p14="http://schemas.microsoft.com/office/powerpoint/2010/main" val="20085460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1981200" y="269876"/>
            <a:ext cx="8229600" cy="595313"/>
          </a:xfrm>
        </p:spPr>
        <p:txBody>
          <a:bodyPr>
            <a:normAutofit fontScale="90000"/>
          </a:bodyPr>
          <a:lstStyle/>
          <a:p>
            <a:pPr eaLnBrk="1" hangingPunct="1"/>
            <a:r>
              <a:rPr lang="en-GB" smtClean="0">
                <a:latin typeface="Arial" panose="020B0604020202020204" pitchFamily="34" charset="0"/>
              </a:rPr>
              <a:t>Blue ocean thinking</a:t>
            </a:r>
          </a:p>
        </p:txBody>
      </p:sp>
      <p:sp>
        <p:nvSpPr>
          <p:cNvPr id="77827" name="Content Placeholder 2"/>
          <p:cNvSpPr>
            <a:spLocks noGrp="1"/>
          </p:cNvSpPr>
          <p:nvPr>
            <p:ph idx="1"/>
          </p:nvPr>
        </p:nvSpPr>
        <p:spPr/>
        <p:txBody>
          <a:bodyPr>
            <a:normAutofit/>
          </a:bodyPr>
          <a:lstStyle/>
          <a:p>
            <a:pPr marL="292100" indent="-292100">
              <a:buClr>
                <a:srgbClr val="0F6FC6"/>
              </a:buClr>
              <a:buFontTx/>
              <a:buChar char="•"/>
            </a:pPr>
            <a:r>
              <a:rPr lang="en-GB" sz="2400" b="1">
                <a:solidFill>
                  <a:srgbClr val="0070C0"/>
                </a:solidFill>
                <a:latin typeface="Arial" panose="020B0604020202020204" pitchFamily="34" charset="0"/>
              </a:rPr>
              <a:t>‘Blue oceans’ </a:t>
            </a:r>
            <a:r>
              <a:rPr lang="en-GB" sz="2400">
                <a:latin typeface="Arial" panose="020B0604020202020204" pitchFamily="34" charset="0"/>
              </a:rPr>
              <a:t>are new market spaces where competition is minimised.</a:t>
            </a:r>
          </a:p>
          <a:p>
            <a:pPr marL="292100" indent="-292100">
              <a:buClr>
                <a:srgbClr val="0F6FC6"/>
              </a:buClr>
              <a:buFontTx/>
              <a:buChar char="•"/>
            </a:pPr>
            <a:r>
              <a:rPr lang="en-GB" sz="2400" b="1">
                <a:solidFill>
                  <a:srgbClr val="0070C0"/>
                </a:solidFill>
                <a:latin typeface="Arial" panose="020B0604020202020204" pitchFamily="34" charset="0"/>
              </a:rPr>
              <a:t>‘Red Oceans</a:t>
            </a:r>
            <a:r>
              <a:rPr lang="en-GB" sz="2400">
                <a:solidFill>
                  <a:srgbClr val="0070C0"/>
                </a:solidFill>
                <a:latin typeface="Arial" panose="020B0604020202020204" pitchFamily="34" charset="0"/>
              </a:rPr>
              <a:t>’ </a:t>
            </a:r>
            <a:r>
              <a:rPr lang="en-GB" sz="2400">
                <a:latin typeface="Arial" panose="020B0604020202020204" pitchFamily="34" charset="0"/>
              </a:rPr>
              <a:t>are where industries are already well defined and rivalry is intense.</a:t>
            </a:r>
          </a:p>
          <a:p>
            <a:pPr marL="292100" indent="-292100">
              <a:buClr>
                <a:schemeClr val="tx1"/>
              </a:buClr>
              <a:buFontTx/>
              <a:buChar char="•"/>
            </a:pPr>
            <a:r>
              <a:rPr lang="en-GB" sz="2400">
                <a:latin typeface="Arial" panose="020B0604020202020204" pitchFamily="34" charset="0"/>
              </a:rPr>
              <a:t>Blue Ocean thinking encourages entrepreneurs and managers to be different by finding or creating market spaces that are not currently being served.</a:t>
            </a:r>
          </a:p>
          <a:p>
            <a:pPr marL="292100" indent="-292100">
              <a:buClr>
                <a:srgbClr val="0F6FC6"/>
              </a:buClr>
              <a:buFontTx/>
              <a:buChar char="•"/>
            </a:pPr>
            <a:r>
              <a:rPr lang="en-GB" sz="2400" b="1">
                <a:solidFill>
                  <a:srgbClr val="0070C0"/>
                </a:solidFill>
                <a:latin typeface="Arial" panose="020B0604020202020204" pitchFamily="34" charset="0"/>
              </a:rPr>
              <a:t>A</a:t>
            </a:r>
            <a:r>
              <a:rPr lang="en-GB" sz="2400">
                <a:solidFill>
                  <a:srgbClr val="0070C0"/>
                </a:solidFill>
                <a:latin typeface="Arial" panose="020B0604020202020204" pitchFamily="34" charset="0"/>
              </a:rPr>
              <a:t> </a:t>
            </a:r>
            <a:r>
              <a:rPr lang="en-GB" sz="2400" b="1">
                <a:solidFill>
                  <a:srgbClr val="0070C0"/>
                </a:solidFill>
                <a:latin typeface="Arial" panose="020B0604020202020204" pitchFamily="34" charset="0"/>
              </a:rPr>
              <a:t>‘strategy canvas’ </a:t>
            </a:r>
            <a:r>
              <a:rPr lang="en-GB" sz="2400">
                <a:latin typeface="Arial" panose="020B0604020202020204" pitchFamily="34" charset="0"/>
              </a:rPr>
              <a:t>compares competitors according to their performance on key success factors in order to develop strategies based on creating new market spaces.</a:t>
            </a:r>
          </a:p>
        </p:txBody>
      </p:sp>
      <p:sp>
        <p:nvSpPr>
          <p:cNvPr id="2" name="Slide Number Placeholder 1"/>
          <p:cNvSpPr>
            <a:spLocks noGrp="1"/>
          </p:cNvSpPr>
          <p:nvPr>
            <p:ph type="sldNum" sz="quarter" idx="12"/>
          </p:nvPr>
        </p:nvSpPr>
        <p:spPr/>
        <p:txBody>
          <a:bodyPr/>
          <a:lstStyle/>
          <a:p>
            <a:fld id="{CBA11E76-6ACE-4FE2-B993-B09811D5B49A}" type="slidenum">
              <a:rPr lang="en-US" smtClean="0"/>
              <a:t>37</a:t>
            </a:fld>
            <a:endParaRPr lang="en-US"/>
          </a:p>
        </p:txBody>
      </p:sp>
    </p:spTree>
    <p:extLst>
      <p:ext uri="{BB962C8B-B14F-4D97-AF65-F5344CB8AC3E}">
        <p14:creationId xmlns:p14="http://schemas.microsoft.com/office/powerpoint/2010/main" val="10590464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eaLnBrk="1" hangingPunct="1"/>
            <a:r>
              <a:rPr lang="en-GB" smtClean="0">
                <a:latin typeface="Arial" panose="020B0604020202020204" pitchFamily="34" charset="0"/>
              </a:rPr>
              <a:t>Strategy canvas</a:t>
            </a:r>
          </a:p>
        </p:txBody>
      </p:sp>
      <p:sp>
        <p:nvSpPr>
          <p:cNvPr id="79875" name="Rectangle 8"/>
          <p:cNvSpPr>
            <a:spLocks noChangeArrowheads="1"/>
          </p:cNvSpPr>
          <p:nvPr/>
        </p:nvSpPr>
        <p:spPr bwMode="auto">
          <a:xfrm>
            <a:off x="1808803" y="6296026"/>
            <a:ext cx="64459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Arial" panose="020B0604020202020204" pitchFamily="34"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Arial" panose="020B0604020202020204" pitchFamily="34"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Arial" panose="020B0604020202020204" pitchFamily="34"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sz="1200" dirty="0">
                <a:solidFill>
                  <a:srgbClr val="000000"/>
                </a:solidFill>
              </a:rPr>
              <a:t>Figure 2.9 </a:t>
            </a:r>
            <a:r>
              <a:rPr lang="en-US" sz="1800" dirty="0">
                <a:solidFill>
                  <a:srgbClr val="000000"/>
                </a:solidFill>
              </a:rPr>
              <a:t> </a:t>
            </a:r>
            <a:r>
              <a:rPr lang="en-US" sz="1800" dirty="0"/>
              <a:t>Strategy canvas for electrical components </a:t>
            </a:r>
            <a:r>
              <a:rPr lang="en-US" sz="1800" dirty="0" smtClean="0"/>
              <a:t>companies</a:t>
            </a:r>
            <a:endParaRPr lang="en-US" sz="1800" dirty="0"/>
          </a:p>
        </p:txBody>
      </p:sp>
      <p:pic>
        <p:nvPicPr>
          <p:cNvPr id="79876" name="Picture 10" descr="M02NF0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864" y="1495426"/>
            <a:ext cx="734536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CBA11E76-6ACE-4FE2-B993-B09811D5B49A}" type="slidenum">
              <a:rPr lang="en-US" smtClean="0"/>
              <a:t>38</a:t>
            </a:fld>
            <a:endParaRPr lang="en-US"/>
          </a:p>
        </p:txBody>
      </p:sp>
    </p:spTree>
    <p:extLst>
      <p:ext uri="{BB962C8B-B14F-4D97-AF65-F5344CB8AC3E}">
        <p14:creationId xmlns:p14="http://schemas.microsoft.com/office/powerpoint/2010/main" val="26785216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a:xfrm>
            <a:off x="1971675" y="269876"/>
            <a:ext cx="8229600" cy="595313"/>
          </a:xfrm>
        </p:spPr>
        <p:txBody>
          <a:bodyPr>
            <a:normAutofit fontScale="90000"/>
          </a:bodyPr>
          <a:lstStyle/>
          <a:p>
            <a:pPr eaLnBrk="1" hangingPunct="1"/>
            <a:r>
              <a:rPr lang="en-GB" smtClean="0">
                <a:latin typeface="Arial" panose="020B0604020202020204" pitchFamily="34" charset="0"/>
              </a:rPr>
              <a:t>Chapter summary (1)</a:t>
            </a:r>
          </a:p>
        </p:txBody>
      </p:sp>
      <p:sp>
        <p:nvSpPr>
          <p:cNvPr id="81923" name="Content Placeholder 2"/>
          <p:cNvSpPr>
            <a:spLocks noGrp="1"/>
          </p:cNvSpPr>
          <p:nvPr>
            <p:ph idx="1"/>
          </p:nvPr>
        </p:nvSpPr>
        <p:spPr>
          <a:xfrm>
            <a:off x="1963738" y="1557339"/>
            <a:ext cx="8229600" cy="2041525"/>
          </a:xfrm>
        </p:spPr>
        <p:txBody>
          <a:bodyPr>
            <a:noAutofit/>
          </a:bodyPr>
          <a:lstStyle/>
          <a:p>
            <a:pPr marL="301625" indent="-301625">
              <a:buClr>
                <a:schemeClr val="tx1"/>
              </a:buClr>
              <a:buFontTx/>
              <a:buChar char="•"/>
            </a:pPr>
            <a:r>
              <a:rPr lang="en-GB" sz="2400" dirty="0">
                <a:latin typeface="Arial" panose="020B0604020202020204" pitchFamily="34" charset="0"/>
              </a:rPr>
              <a:t>Environmental influences can be thought of as </a:t>
            </a:r>
            <a:r>
              <a:rPr lang="en-GB" sz="2400" i="1" dirty="0">
                <a:solidFill>
                  <a:srgbClr val="0070C0"/>
                </a:solidFill>
                <a:latin typeface="Arial" panose="020B0604020202020204" pitchFamily="34" charset="0"/>
              </a:rPr>
              <a:t>layers</a:t>
            </a:r>
            <a:r>
              <a:rPr lang="en-GB" sz="2400" dirty="0">
                <a:latin typeface="Arial" panose="020B0604020202020204" pitchFamily="34" charset="0"/>
              </a:rPr>
              <a:t> around an organisation, with the outer layer making up </a:t>
            </a:r>
            <a:r>
              <a:rPr lang="en-GB" sz="2400" i="1" dirty="0">
                <a:solidFill>
                  <a:srgbClr val="0070C0"/>
                </a:solidFill>
                <a:latin typeface="Arial" panose="020B0604020202020204" pitchFamily="34" charset="0"/>
              </a:rPr>
              <a:t>the macro-environment</a:t>
            </a:r>
            <a:r>
              <a:rPr lang="en-GB" sz="2400" dirty="0">
                <a:latin typeface="Arial" panose="020B0604020202020204" pitchFamily="34" charset="0"/>
              </a:rPr>
              <a:t>, the middle layer making up the </a:t>
            </a:r>
            <a:r>
              <a:rPr lang="en-GB" sz="2400" i="1" dirty="0">
                <a:solidFill>
                  <a:srgbClr val="0070C0"/>
                </a:solidFill>
                <a:latin typeface="Arial" panose="020B0604020202020204" pitchFamily="34" charset="0"/>
              </a:rPr>
              <a:t>industry or sector </a:t>
            </a:r>
            <a:r>
              <a:rPr lang="en-GB" sz="2400" dirty="0">
                <a:latin typeface="Arial" panose="020B0604020202020204" pitchFamily="34" charset="0"/>
              </a:rPr>
              <a:t>and the inner layer </a:t>
            </a:r>
            <a:r>
              <a:rPr lang="en-GB" sz="2400" i="1" dirty="0">
                <a:solidFill>
                  <a:srgbClr val="0070C0"/>
                </a:solidFill>
                <a:latin typeface="Arial" panose="020B0604020202020204" pitchFamily="34" charset="0"/>
              </a:rPr>
              <a:t>strategic groups and market segments</a:t>
            </a:r>
            <a:r>
              <a:rPr lang="en-GB" sz="2400" dirty="0">
                <a:latin typeface="Arial" panose="020B0604020202020204" pitchFamily="34" charset="0"/>
              </a:rPr>
              <a:t>.</a:t>
            </a:r>
          </a:p>
          <a:p>
            <a:pPr marL="301625" indent="-301625">
              <a:buClr>
                <a:schemeClr val="tx1"/>
              </a:buClr>
              <a:buFontTx/>
              <a:buChar char="•"/>
            </a:pPr>
            <a:r>
              <a:rPr lang="en-GB" sz="2400" dirty="0">
                <a:latin typeface="Arial" panose="020B0604020202020204" pitchFamily="34" charset="0"/>
              </a:rPr>
              <a:t>The macro-environment can be analysed in terms of the </a:t>
            </a:r>
            <a:r>
              <a:rPr lang="en-GB" sz="2400" i="1" dirty="0">
                <a:solidFill>
                  <a:srgbClr val="0070C0"/>
                </a:solidFill>
                <a:latin typeface="Arial" panose="020B0604020202020204" pitchFamily="34" charset="0"/>
              </a:rPr>
              <a:t>PESTEL factors</a:t>
            </a:r>
            <a:r>
              <a:rPr lang="en-GB" sz="2400" dirty="0">
                <a:latin typeface="Arial" panose="020B0604020202020204" pitchFamily="34" charset="0"/>
              </a:rPr>
              <a:t>, from which </a:t>
            </a:r>
            <a:r>
              <a:rPr lang="en-GB" sz="2400" i="1" dirty="0">
                <a:solidFill>
                  <a:srgbClr val="0070C0"/>
                </a:solidFill>
                <a:latin typeface="Arial" panose="020B0604020202020204" pitchFamily="34" charset="0"/>
              </a:rPr>
              <a:t>key drivers of change </a:t>
            </a:r>
            <a:r>
              <a:rPr lang="en-GB" sz="2400" dirty="0">
                <a:latin typeface="Arial" panose="020B0604020202020204" pitchFamily="34" charset="0"/>
              </a:rPr>
              <a:t>can be identified. Alternative </a:t>
            </a:r>
            <a:r>
              <a:rPr lang="en-GB" sz="2400" i="1" dirty="0">
                <a:solidFill>
                  <a:srgbClr val="0070C0"/>
                </a:solidFill>
                <a:latin typeface="Arial" panose="020B0604020202020204" pitchFamily="34" charset="0"/>
              </a:rPr>
              <a:t>scenarios </a:t>
            </a:r>
            <a:r>
              <a:rPr lang="en-GB" sz="2400" dirty="0">
                <a:latin typeface="Arial" panose="020B0604020202020204" pitchFamily="34" charset="0"/>
              </a:rPr>
              <a:t>about the future can be constructed according to how the key drivers develop.</a:t>
            </a:r>
          </a:p>
          <a:p>
            <a:pPr marL="301625" indent="-301625">
              <a:buClr>
                <a:schemeClr val="tx1"/>
              </a:buClr>
              <a:buFontTx/>
              <a:buChar char="•"/>
            </a:pPr>
            <a:r>
              <a:rPr lang="en-GB" sz="2400" dirty="0">
                <a:latin typeface="Arial" panose="020B0604020202020204" pitchFamily="34" charset="0"/>
              </a:rPr>
              <a:t>Industries and sectors can be analysed in terms of  </a:t>
            </a:r>
            <a:r>
              <a:rPr lang="en-GB" sz="2400" i="1" dirty="0">
                <a:solidFill>
                  <a:srgbClr val="0070C0"/>
                </a:solidFill>
                <a:latin typeface="Arial" panose="020B0604020202020204" pitchFamily="34" charset="0"/>
              </a:rPr>
              <a:t>Porter’s five forces</a:t>
            </a:r>
            <a:r>
              <a:rPr lang="en-GB" sz="2400" dirty="0">
                <a:latin typeface="Arial" panose="020B0604020202020204" pitchFamily="34" charset="0"/>
              </a:rPr>
              <a:t> – barriers to entry, substitutes, buyer power, supplier power and rivalry. Together, these determine </a:t>
            </a:r>
            <a:r>
              <a:rPr lang="en-GB" sz="2400" i="1" dirty="0">
                <a:solidFill>
                  <a:srgbClr val="0070C0"/>
                </a:solidFill>
                <a:latin typeface="Arial" panose="020B0604020202020204" pitchFamily="34" charset="0"/>
              </a:rPr>
              <a:t>industry or sector attractiveness.</a:t>
            </a:r>
          </a:p>
        </p:txBody>
      </p:sp>
      <p:sp>
        <p:nvSpPr>
          <p:cNvPr id="2" name="Slide Number Placeholder 1"/>
          <p:cNvSpPr>
            <a:spLocks noGrp="1"/>
          </p:cNvSpPr>
          <p:nvPr>
            <p:ph type="sldNum" sz="quarter" idx="12"/>
          </p:nvPr>
        </p:nvSpPr>
        <p:spPr/>
        <p:txBody>
          <a:bodyPr/>
          <a:lstStyle/>
          <a:p>
            <a:fld id="{CBA11E76-6ACE-4FE2-B993-B09811D5B49A}" type="slidenum">
              <a:rPr lang="en-US" smtClean="0"/>
              <a:t>39</a:t>
            </a:fld>
            <a:endParaRPr lang="en-US"/>
          </a:p>
        </p:txBody>
      </p:sp>
    </p:spTree>
    <p:extLst>
      <p:ext uri="{BB962C8B-B14F-4D97-AF65-F5344CB8AC3E}">
        <p14:creationId xmlns:p14="http://schemas.microsoft.com/office/powerpoint/2010/main" val="4193483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p:txBody>
          <a:bodyPr/>
          <a:lstStyle/>
          <a:p>
            <a:pPr eaLnBrk="1" hangingPunct="1"/>
            <a:r>
              <a:rPr lang="en-GB" smtClean="0">
                <a:latin typeface="Arial" panose="020B0604020202020204" pitchFamily="34" charset="0"/>
              </a:rPr>
              <a:t>The PESTEL framework (1)</a:t>
            </a:r>
          </a:p>
        </p:txBody>
      </p:sp>
      <p:sp>
        <p:nvSpPr>
          <p:cNvPr id="13315" name="Content Placeholder 5"/>
          <p:cNvSpPr>
            <a:spLocks noGrp="1"/>
          </p:cNvSpPr>
          <p:nvPr>
            <p:ph idx="1"/>
          </p:nvPr>
        </p:nvSpPr>
        <p:spPr>
          <a:xfrm>
            <a:off x="1765300" y="1365250"/>
            <a:ext cx="8229600" cy="4364038"/>
          </a:xfrm>
        </p:spPr>
        <p:txBody>
          <a:bodyPr/>
          <a:lstStyle/>
          <a:p>
            <a:pPr eaLnBrk="1" hangingPunct="1">
              <a:buFont typeface="Wingdings 2" panose="05020102010507070707" pitchFamily="18" charset="2"/>
              <a:buNone/>
            </a:pPr>
            <a:r>
              <a:rPr lang="en-GB">
                <a:latin typeface="Arial" panose="020B0604020202020204" pitchFamily="34" charset="0"/>
              </a:rPr>
              <a:t>	The PESTEL framework categorises environmental influences into six main types:</a:t>
            </a:r>
          </a:p>
          <a:p>
            <a:pPr eaLnBrk="1" hangingPunct="1">
              <a:buFont typeface="Wingdings 2" panose="05020102010507070707" pitchFamily="18" charset="2"/>
              <a:buNone/>
            </a:pPr>
            <a:r>
              <a:rPr lang="en-GB">
                <a:latin typeface="Arial" panose="020B0604020202020204" pitchFamily="34" charset="0"/>
              </a:rPr>
              <a:t> 	     	</a:t>
            </a:r>
            <a:r>
              <a:rPr lang="en-GB">
                <a:solidFill>
                  <a:srgbClr val="0070C0"/>
                </a:solidFill>
                <a:latin typeface="Arial" panose="020B0604020202020204" pitchFamily="34" charset="0"/>
              </a:rPr>
              <a:t>political, 			economic, </a:t>
            </a:r>
          </a:p>
          <a:p>
            <a:pPr eaLnBrk="1" hangingPunct="1">
              <a:buFont typeface="Wingdings 2" panose="05020102010507070707" pitchFamily="18" charset="2"/>
              <a:buNone/>
            </a:pPr>
            <a:r>
              <a:rPr lang="en-GB">
                <a:solidFill>
                  <a:srgbClr val="0070C0"/>
                </a:solidFill>
                <a:latin typeface="Arial" panose="020B0604020202020204" pitchFamily="34" charset="0"/>
              </a:rPr>
              <a:t>		social, 			technological,    </a:t>
            </a:r>
          </a:p>
          <a:p>
            <a:pPr eaLnBrk="1" hangingPunct="1">
              <a:buFont typeface="Wingdings 2" panose="05020102010507070707" pitchFamily="18" charset="2"/>
              <a:buNone/>
            </a:pPr>
            <a:r>
              <a:rPr lang="en-GB">
                <a:solidFill>
                  <a:srgbClr val="0070C0"/>
                </a:solidFill>
                <a:latin typeface="Arial" panose="020B0604020202020204" pitchFamily="34" charset="0"/>
              </a:rPr>
              <a:t>	  	environmental 		legal</a:t>
            </a:r>
          </a:p>
          <a:p>
            <a:pPr eaLnBrk="1" hangingPunct="1">
              <a:buFont typeface="Wingdings 2" panose="05020102010507070707" pitchFamily="18" charset="2"/>
              <a:buNone/>
            </a:pPr>
            <a:r>
              <a:rPr lang="en-GB">
                <a:latin typeface="Arial" panose="020B0604020202020204" pitchFamily="34" charset="0"/>
              </a:rPr>
              <a:t>	</a:t>
            </a:r>
          </a:p>
          <a:p>
            <a:pPr eaLnBrk="1" hangingPunct="1">
              <a:buFont typeface="Wingdings 2" panose="05020102010507070707" pitchFamily="18" charset="2"/>
              <a:buNone/>
            </a:pPr>
            <a:r>
              <a:rPr lang="en-GB">
                <a:latin typeface="Arial" panose="020B0604020202020204" pitchFamily="34" charset="0"/>
              </a:rPr>
              <a:t>	Thus PESTEL provides a comprehensive list of influences on the possible success or failure of particular strategies.</a:t>
            </a:r>
          </a:p>
        </p:txBody>
      </p:sp>
      <p:sp>
        <p:nvSpPr>
          <p:cNvPr id="2" name="Slide Number Placeholder 1"/>
          <p:cNvSpPr>
            <a:spLocks noGrp="1"/>
          </p:cNvSpPr>
          <p:nvPr>
            <p:ph type="sldNum" sz="quarter" idx="12"/>
          </p:nvPr>
        </p:nvSpPr>
        <p:spPr/>
        <p:txBody>
          <a:bodyPr/>
          <a:lstStyle/>
          <a:p>
            <a:fld id="{CBA11E76-6ACE-4FE2-B993-B09811D5B49A}" type="slidenum">
              <a:rPr lang="en-US" smtClean="0"/>
              <a:t>4</a:t>
            </a:fld>
            <a:endParaRPr lang="en-US"/>
          </a:p>
        </p:txBody>
      </p:sp>
    </p:spTree>
    <p:extLst>
      <p:ext uri="{BB962C8B-B14F-4D97-AF65-F5344CB8AC3E}">
        <p14:creationId xmlns:p14="http://schemas.microsoft.com/office/powerpoint/2010/main" val="40788468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a:xfrm>
            <a:off x="1973263" y="274638"/>
            <a:ext cx="8229600" cy="595312"/>
          </a:xfrm>
        </p:spPr>
        <p:txBody>
          <a:bodyPr>
            <a:normAutofit fontScale="90000"/>
          </a:bodyPr>
          <a:lstStyle/>
          <a:p>
            <a:pPr eaLnBrk="1" hangingPunct="1"/>
            <a:r>
              <a:rPr lang="en-GB" smtClean="0">
                <a:latin typeface="Arial" panose="020B0604020202020204" pitchFamily="34" charset="0"/>
              </a:rPr>
              <a:t>Chapter summary (2)</a:t>
            </a:r>
          </a:p>
        </p:txBody>
      </p:sp>
      <p:sp>
        <p:nvSpPr>
          <p:cNvPr id="83971" name="Content Placeholder 2"/>
          <p:cNvSpPr>
            <a:spLocks noGrp="1"/>
          </p:cNvSpPr>
          <p:nvPr>
            <p:ph idx="1"/>
          </p:nvPr>
        </p:nvSpPr>
        <p:spPr>
          <a:xfrm>
            <a:off x="830263" y="1307010"/>
            <a:ext cx="10515600" cy="4351338"/>
          </a:xfrm>
        </p:spPr>
        <p:txBody>
          <a:bodyPr>
            <a:noAutofit/>
          </a:bodyPr>
          <a:lstStyle/>
          <a:p>
            <a:pPr marL="292100" indent="-292100">
              <a:buClr>
                <a:srgbClr val="0F6FC6"/>
              </a:buClr>
              <a:buFontTx/>
              <a:buChar char="•"/>
            </a:pPr>
            <a:r>
              <a:rPr lang="en-GB" i="1" dirty="0">
                <a:solidFill>
                  <a:srgbClr val="0070C0"/>
                </a:solidFill>
                <a:latin typeface="Arial" panose="020B0604020202020204" pitchFamily="34" charset="0"/>
              </a:rPr>
              <a:t>Industries and sectors are dynamic</a:t>
            </a:r>
            <a:r>
              <a:rPr lang="en-GB" dirty="0">
                <a:latin typeface="Arial" panose="020B0604020202020204" pitchFamily="34" charset="0"/>
              </a:rPr>
              <a:t>, and their	 changes can be analysed in terms of the </a:t>
            </a:r>
            <a:r>
              <a:rPr lang="en-GB" i="1" dirty="0">
                <a:solidFill>
                  <a:srgbClr val="0070C0"/>
                </a:solidFill>
                <a:latin typeface="Arial" panose="020B0604020202020204" pitchFamily="34" charset="0"/>
              </a:rPr>
              <a:t>industry life cycle</a:t>
            </a:r>
            <a:r>
              <a:rPr lang="en-GB" dirty="0">
                <a:latin typeface="Arial" panose="020B0604020202020204" pitchFamily="34" charset="0"/>
              </a:rPr>
              <a:t>, </a:t>
            </a:r>
            <a:r>
              <a:rPr lang="en-GB" i="1" dirty="0">
                <a:solidFill>
                  <a:schemeClr val="accent1"/>
                </a:solidFill>
                <a:latin typeface="Arial" panose="020B0604020202020204" pitchFamily="34" charset="0"/>
              </a:rPr>
              <a:t>comparative five forces radar plots</a:t>
            </a:r>
            <a:r>
              <a:rPr lang="en-GB" dirty="0">
                <a:latin typeface="Arial" panose="020B0604020202020204" pitchFamily="34" charset="0"/>
              </a:rPr>
              <a:t> and </a:t>
            </a:r>
            <a:r>
              <a:rPr lang="en-GB" i="1" dirty="0">
                <a:solidFill>
                  <a:srgbClr val="0070C0"/>
                </a:solidFill>
                <a:latin typeface="Arial" panose="020B0604020202020204" pitchFamily="34" charset="0"/>
              </a:rPr>
              <a:t>hypercompetitive cycles </a:t>
            </a:r>
            <a:r>
              <a:rPr lang="en-GB" i="1" dirty="0">
                <a:solidFill>
                  <a:schemeClr val="accent1"/>
                </a:solidFill>
                <a:latin typeface="Arial" panose="020B0604020202020204" pitchFamily="34" charset="0"/>
              </a:rPr>
              <a:t>of competition</a:t>
            </a:r>
            <a:r>
              <a:rPr lang="en-GB" dirty="0">
                <a:latin typeface="Arial" panose="020B0604020202020204" pitchFamily="34" charset="0"/>
              </a:rPr>
              <a:t>.</a:t>
            </a:r>
          </a:p>
          <a:p>
            <a:pPr marL="292100" indent="-292100">
              <a:buClr>
                <a:schemeClr val="tx1"/>
              </a:buClr>
              <a:buFontTx/>
              <a:buChar char="•"/>
            </a:pPr>
            <a:r>
              <a:rPr lang="en-GB" dirty="0">
                <a:latin typeface="Arial" panose="020B0604020202020204" pitchFamily="34" charset="0"/>
              </a:rPr>
              <a:t>In the inner layer of the environment</a:t>
            </a:r>
            <a:r>
              <a:rPr lang="en-GB" i="1" dirty="0">
                <a:latin typeface="Arial" panose="020B0604020202020204" pitchFamily="34" charset="0"/>
              </a:rPr>
              <a:t>, </a:t>
            </a:r>
            <a:r>
              <a:rPr lang="en-GB" i="1" dirty="0">
                <a:solidFill>
                  <a:srgbClr val="0070C0"/>
                </a:solidFill>
                <a:latin typeface="Arial" panose="020B0604020202020204" pitchFamily="34" charset="0"/>
              </a:rPr>
              <a:t>strategic group analysis, market segment analysis and the strategy canvas</a:t>
            </a:r>
            <a:r>
              <a:rPr lang="en-GB" dirty="0">
                <a:latin typeface="Arial" panose="020B0604020202020204" pitchFamily="34" charset="0"/>
              </a:rPr>
              <a:t> can help identify strategic gaps or opportunities.</a:t>
            </a:r>
          </a:p>
          <a:p>
            <a:pPr marL="292100" indent="-292100">
              <a:buClr>
                <a:srgbClr val="0F6FC6"/>
              </a:buClr>
              <a:buFontTx/>
              <a:buChar char="•"/>
            </a:pPr>
            <a:r>
              <a:rPr lang="en-GB" i="1" dirty="0">
                <a:solidFill>
                  <a:srgbClr val="0070C0"/>
                </a:solidFill>
                <a:latin typeface="Arial" panose="020B0604020202020204" pitchFamily="34" charset="0"/>
              </a:rPr>
              <a:t>Blue Ocean strategies</a:t>
            </a:r>
            <a:r>
              <a:rPr lang="en-GB" b="1" i="1" dirty="0">
                <a:solidFill>
                  <a:srgbClr val="0070C0"/>
                </a:solidFill>
                <a:latin typeface="Arial" panose="020B0604020202020204" pitchFamily="34" charset="0"/>
              </a:rPr>
              <a:t> </a:t>
            </a:r>
            <a:r>
              <a:rPr lang="en-GB" dirty="0">
                <a:latin typeface="Arial" panose="020B0604020202020204" pitchFamily="34" charset="0"/>
              </a:rPr>
              <a:t>characterised by low rivalry are likely to be better opportunities than </a:t>
            </a:r>
            <a:r>
              <a:rPr lang="en-GB" i="1" dirty="0">
                <a:solidFill>
                  <a:schemeClr val="accent1"/>
                </a:solidFill>
                <a:latin typeface="Arial" panose="020B0604020202020204" pitchFamily="34" charset="0"/>
              </a:rPr>
              <a:t>Red Ocean</a:t>
            </a:r>
            <a:r>
              <a:rPr lang="en-GB" dirty="0">
                <a:latin typeface="Arial" panose="020B0604020202020204" pitchFamily="34" charset="0"/>
              </a:rPr>
              <a:t> strategies with many rivals.</a:t>
            </a:r>
          </a:p>
          <a:p>
            <a:pPr marL="292100" indent="-292100">
              <a:buClr>
                <a:schemeClr val="tx1"/>
              </a:buClr>
              <a:buFontTx/>
              <a:buChar char="•"/>
            </a:pPr>
            <a:r>
              <a:rPr lang="en-GB" dirty="0">
                <a:latin typeface="Arial" panose="020B0604020202020204" pitchFamily="34" charset="0"/>
              </a:rPr>
              <a:t>The most important reason for environmental analysis is to </a:t>
            </a:r>
            <a:r>
              <a:rPr lang="en-GB" b="1" dirty="0">
                <a:solidFill>
                  <a:srgbClr val="0070C0"/>
                </a:solidFill>
                <a:latin typeface="Arial" panose="020B0604020202020204" pitchFamily="34" charset="0"/>
              </a:rPr>
              <a:t>identify OPPORTUNITIES AND THREATS</a:t>
            </a:r>
          </a:p>
        </p:txBody>
      </p:sp>
      <p:sp>
        <p:nvSpPr>
          <p:cNvPr id="2" name="Slide Number Placeholder 1"/>
          <p:cNvSpPr>
            <a:spLocks noGrp="1"/>
          </p:cNvSpPr>
          <p:nvPr>
            <p:ph type="sldNum" sz="quarter" idx="12"/>
          </p:nvPr>
        </p:nvSpPr>
        <p:spPr/>
        <p:txBody>
          <a:bodyPr/>
          <a:lstStyle/>
          <a:p>
            <a:fld id="{CBA11E76-6ACE-4FE2-B993-B09811D5B49A}" type="slidenum">
              <a:rPr lang="en-US" smtClean="0"/>
              <a:t>40</a:t>
            </a:fld>
            <a:endParaRPr lang="en-US"/>
          </a:p>
        </p:txBody>
      </p:sp>
    </p:spTree>
    <p:extLst>
      <p:ext uri="{BB962C8B-B14F-4D97-AF65-F5344CB8AC3E}">
        <p14:creationId xmlns:p14="http://schemas.microsoft.com/office/powerpoint/2010/main" val="4180480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smtClean="0">
                <a:latin typeface="Arial" panose="020B0604020202020204" pitchFamily="34" charset="0"/>
              </a:rPr>
              <a:t>The PESTEL framework (2)</a:t>
            </a:r>
          </a:p>
        </p:txBody>
      </p:sp>
      <p:sp>
        <p:nvSpPr>
          <p:cNvPr id="15363" name="Content Placeholder 2"/>
          <p:cNvSpPr>
            <a:spLocks noGrp="1"/>
          </p:cNvSpPr>
          <p:nvPr>
            <p:ph idx="1"/>
          </p:nvPr>
        </p:nvSpPr>
        <p:spPr/>
        <p:txBody>
          <a:bodyPr/>
          <a:lstStyle/>
          <a:p>
            <a:pPr marL="292100" indent="-292100">
              <a:lnSpc>
                <a:spcPct val="80000"/>
              </a:lnSpc>
              <a:spcBef>
                <a:spcPct val="15000"/>
              </a:spcBef>
              <a:buClr>
                <a:srgbClr val="0F6FC6"/>
              </a:buClr>
              <a:buFontTx/>
              <a:buChar char="•"/>
            </a:pPr>
            <a:r>
              <a:rPr lang="en-GB" sz="2400" b="1" i="1" dirty="0">
                <a:solidFill>
                  <a:srgbClr val="0070C0"/>
                </a:solidFill>
                <a:latin typeface="Arial" panose="020B0604020202020204" pitchFamily="34" charset="0"/>
              </a:rPr>
              <a:t>Political Factors:  </a:t>
            </a:r>
            <a:r>
              <a:rPr lang="en-GB" sz="2400" dirty="0">
                <a:latin typeface="Arial" panose="020B0604020202020204" pitchFamily="34" charset="0"/>
              </a:rPr>
              <a:t>For example, Government policies, taxation changes, foreign trade regulations, political risk in foreign markets, changes in trade blocks (EU).</a:t>
            </a:r>
          </a:p>
          <a:p>
            <a:pPr marL="292100" indent="-292100">
              <a:lnSpc>
                <a:spcPct val="80000"/>
              </a:lnSpc>
              <a:spcBef>
                <a:spcPct val="15000"/>
              </a:spcBef>
            </a:pPr>
            <a:endParaRPr lang="en-GB" sz="2400" dirty="0">
              <a:latin typeface="Arial" panose="020B0604020202020204" pitchFamily="34" charset="0"/>
            </a:endParaRPr>
          </a:p>
          <a:p>
            <a:pPr marL="292100" indent="-292100">
              <a:lnSpc>
                <a:spcPct val="80000"/>
              </a:lnSpc>
              <a:spcBef>
                <a:spcPct val="15000"/>
              </a:spcBef>
              <a:buClr>
                <a:srgbClr val="0F6FC6"/>
              </a:buClr>
              <a:buFontTx/>
              <a:buChar char="•"/>
            </a:pPr>
            <a:r>
              <a:rPr lang="en-GB" sz="2400" b="1" i="1" dirty="0">
                <a:solidFill>
                  <a:srgbClr val="0070C0"/>
                </a:solidFill>
                <a:latin typeface="Arial" panose="020B0604020202020204" pitchFamily="34" charset="0"/>
              </a:rPr>
              <a:t>Economic Factors:  </a:t>
            </a:r>
            <a:r>
              <a:rPr lang="en-GB" sz="2400" dirty="0">
                <a:latin typeface="Arial" panose="020B0604020202020204" pitchFamily="34" charset="0"/>
              </a:rPr>
              <a:t>For example, business cycles, interest rates, personal disposable income, exchange rates, unemployment rates, GDP trends.</a:t>
            </a:r>
          </a:p>
          <a:p>
            <a:pPr marL="292100" indent="-292100">
              <a:lnSpc>
                <a:spcPct val="80000"/>
              </a:lnSpc>
              <a:spcBef>
                <a:spcPct val="15000"/>
              </a:spcBef>
            </a:pPr>
            <a:endParaRPr lang="en-GB" sz="2400" dirty="0">
              <a:latin typeface="Arial" panose="020B0604020202020204" pitchFamily="34" charset="0"/>
            </a:endParaRPr>
          </a:p>
          <a:p>
            <a:pPr marL="292100" indent="-292100">
              <a:lnSpc>
                <a:spcPct val="80000"/>
              </a:lnSpc>
              <a:spcBef>
                <a:spcPct val="15000"/>
              </a:spcBef>
              <a:buClr>
                <a:srgbClr val="0F6FC6"/>
              </a:buClr>
              <a:buFontTx/>
              <a:buChar char="•"/>
            </a:pPr>
            <a:r>
              <a:rPr lang="en-GB" sz="2400" b="1" i="1" dirty="0">
                <a:solidFill>
                  <a:srgbClr val="0070C0"/>
                </a:solidFill>
                <a:latin typeface="Arial" panose="020B0604020202020204" pitchFamily="34" charset="0"/>
              </a:rPr>
              <a:t>Socio-cultural Factors:  </a:t>
            </a:r>
            <a:r>
              <a:rPr lang="en-GB" sz="2400" dirty="0">
                <a:latin typeface="Arial" panose="020B0604020202020204" pitchFamily="34" charset="0"/>
              </a:rPr>
              <a:t>For example, population changes, income distribution, lifestyle changes, consumerism, changes in culture and fashion.</a:t>
            </a:r>
          </a:p>
        </p:txBody>
      </p:sp>
      <p:sp>
        <p:nvSpPr>
          <p:cNvPr id="2" name="Slide Number Placeholder 1"/>
          <p:cNvSpPr>
            <a:spLocks noGrp="1"/>
          </p:cNvSpPr>
          <p:nvPr>
            <p:ph type="sldNum" sz="quarter" idx="12"/>
          </p:nvPr>
        </p:nvSpPr>
        <p:spPr/>
        <p:txBody>
          <a:bodyPr/>
          <a:lstStyle/>
          <a:p>
            <a:fld id="{CBA11E76-6ACE-4FE2-B993-B09811D5B49A}" type="slidenum">
              <a:rPr lang="en-US" smtClean="0"/>
              <a:t>5</a:t>
            </a:fld>
            <a:endParaRPr lang="en-US"/>
          </a:p>
        </p:txBody>
      </p:sp>
    </p:spTree>
    <p:extLst>
      <p:ext uri="{BB962C8B-B14F-4D97-AF65-F5344CB8AC3E}">
        <p14:creationId xmlns:p14="http://schemas.microsoft.com/office/powerpoint/2010/main" val="3703643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smtClean="0">
                <a:latin typeface="Arial" panose="020B0604020202020204" pitchFamily="34" charset="0"/>
              </a:rPr>
              <a:t>The PESTEL framework (3)</a:t>
            </a:r>
          </a:p>
        </p:txBody>
      </p:sp>
      <p:sp>
        <p:nvSpPr>
          <p:cNvPr id="17411" name="Content Placeholder 2"/>
          <p:cNvSpPr>
            <a:spLocks noGrp="1"/>
          </p:cNvSpPr>
          <p:nvPr>
            <p:ph idx="1"/>
          </p:nvPr>
        </p:nvSpPr>
        <p:spPr>
          <a:xfrm>
            <a:off x="2033589" y="1374776"/>
            <a:ext cx="8493125" cy="5172075"/>
          </a:xfrm>
        </p:spPr>
        <p:txBody>
          <a:bodyPr>
            <a:normAutofit lnSpcReduction="10000"/>
          </a:bodyPr>
          <a:lstStyle/>
          <a:p>
            <a:pPr eaLnBrk="1" hangingPunct="1">
              <a:buClr>
                <a:srgbClr val="0F6FC6"/>
              </a:buClr>
              <a:buSzTx/>
              <a:buFontTx/>
              <a:buChar char="•"/>
            </a:pPr>
            <a:r>
              <a:rPr lang="en-GB" i="1" smtClean="0">
                <a:solidFill>
                  <a:srgbClr val="0070C0"/>
                </a:solidFill>
                <a:latin typeface="Arial" panose="020B0604020202020204" pitchFamily="34" charset="0"/>
              </a:rPr>
              <a:t>Technological Factors:</a:t>
            </a:r>
            <a:r>
              <a:rPr lang="en-GB" b="1" i="1" smtClean="0">
                <a:solidFill>
                  <a:srgbClr val="0070C0"/>
                </a:solidFill>
                <a:latin typeface="Arial" panose="020B0604020202020204" pitchFamily="34" charset="0"/>
              </a:rPr>
              <a:t>  </a:t>
            </a:r>
            <a:r>
              <a:rPr lang="en-GB" smtClean="0">
                <a:latin typeface="Arial" panose="020B0604020202020204" pitchFamily="34" charset="0"/>
              </a:rPr>
              <a:t>For example, new discoveries and technology developments, ICT innovations, rates of obsolescence, increased spending on R&amp;D.</a:t>
            </a:r>
          </a:p>
          <a:p>
            <a:pPr eaLnBrk="1" hangingPunct="1"/>
            <a:endParaRPr lang="en-GB" smtClean="0">
              <a:latin typeface="Arial" panose="020B0604020202020204" pitchFamily="34" charset="0"/>
            </a:endParaRPr>
          </a:p>
          <a:p>
            <a:pPr eaLnBrk="1" hangingPunct="1">
              <a:buClr>
                <a:srgbClr val="0F6FC6"/>
              </a:buClr>
              <a:buSzTx/>
              <a:buFontTx/>
              <a:buChar char="•"/>
            </a:pPr>
            <a:r>
              <a:rPr lang="en-GB" i="1" smtClean="0">
                <a:solidFill>
                  <a:srgbClr val="0070C0"/>
                </a:solidFill>
                <a:latin typeface="Arial" panose="020B0604020202020204" pitchFamily="34" charset="0"/>
              </a:rPr>
              <a:t>Environmental (‘Green’) Factors:</a:t>
            </a:r>
            <a:r>
              <a:rPr lang="en-GB" b="1" i="1" smtClean="0">
                <a:solidFill>
                  <a:srgbClr val="0070C0"/>
                </a:solidFill>
                <a:latin typeface="Arial" panose="020B0604020202020204" pitchFamily="34" charset="0"/>
              </a:rPr>
              <a:t>  </a:t>
            </a:r>
            <a:r>
              <a:rPr lang="en-GB" smtClean="0">
                <a:latin typeface="Arial" panose="020B0604020202020204" pitchFamily="34" charset="0"/>
              </a:rPr>
              <a:t>For example, environmental protection regulations, energy consumption, global warming, waste disposal and re-cycling.</a:t>
            </a:r>
          </a:p>
          <a:p>
            <a:pPr eaLnBrk="1" hangingPunct="1"/>
            <a:endParaRPr lang="en-GB" smtClean="0">
              <a:latin typeface="Arial" panose="020B0604020202020204" pitchFamily="34" charset="0"/>
            </a:endParaRPr>
          </a:p>
          <a:p>
            <a:pPr eaLnBrk="1" hangingPunct="1">
              <a:buClr>
                <a:srgbClr val="0F6FC6"/>
              </a:buClr>
              <a:buSzTx/>
              <a:buFontTx/>
              <a:buChar char="•"/>
            </a:pPr>
            <a:r>
              <a:rPr lang="en-GB" i="1" smtClean="0">
                <a:solidFill>
                  <a:srgbClr val="0070C0"/>
                </a:solidFill>
                <a:latin typeface="Arial" panose="020B0604020202020204" pitchFamily="34" charset="0"/>
              </a:rPr>
              <a:t>Legal Factors:</a:t>
            </a:r>
            <a:r>
              <a:rPr lang="en-GB" b="1" i="1" smtClean="0">
                <a:solidFill>
                  <a:srgbClr val="0070C0"/>
                </a:solidFill>
                <a:latin typeface="Arial" panose="020B0604020202020204" pitchFamily="34" charset="0"/>
              </a:rPr>
              <a:t>  </a:t>
            </a:r>
            <a:r>
              <a:rPr lang="en-GB" smtClean="0">
                <a:latin typeface="Arial" panose="020B0604020202020204" pitchFamily="34" charset="0"/>
              </a:rPr>
              <a:t>For example, competition laws, health and safety laws, employment laws, licensing laws, IPR laws.</a:t>
            </a:r>
          </a:p>
        </p:txBody>
      </p:sp>
      <p:sp>
        <p:nvSpPr>
          <p:cNvPr id="2" name="Slide Number Placeholder 1"/>
          <p:cNvSpPr>
            <a:spLocks noGrp="1"/>
          </p:cNvSpPr>
          <p:nvPr>
            <p:ph type="sldNum" sz="quarter" idx="12"/>
          </p:nvPr>
        </p:nvSpPr>
        <p:spPr/>
        <p:txBody>
          <a:bodyPr/>
          <a:lstStyle/>
          <a:p>
            <a:fld id="{CBA11E76-6ACE-4FE2-B993-B09811D5B49A}" type="slidenum">
              <a:rPr lang="en-US" smtClean="0"/>
              <a:t>6</a:t>
            </a:fld>
            <a:endParaRPr lang="en-US"/>
          </a:p>
        </p:txBody>
      </p:sp>
    </p:spTree>
    <p:extLst>
      <p:ext uri="{BB962C8B-B14F-4D97-AF65-F5344CB8AC3E}">
        <p14:creationId xmlns:p14="http://schemas.microsoft.com/office/powerpoint/2010/main" val="2503352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GB" smtClean="0">
                <a:latin typeface="Arial" panose="020B0604020202020204" pitchFamily="34" charset="0"/>
              </a:rPr>
              <a:t>Key drivers of change</a:t>
            </a:r>
          </a:p>
        </p:txBody>
      </p:sp>
      <p:sp>
        <p:nvSpPr>
          <p:cNvPr id="19459" name="Content Placeholder 2"/>
          <p:cNvSpPr>
            <a:spLocks noGrp="1"/>
          </p:cNvSpPr>
          <p:nvPr>
            <p:ph idx="1"/>
          </p:nvPr>
        </p:nvSpPr>
        <p:spPr>
          <a:xfrm>
            <a:off x="2033589" y="1331913"/>
            <a:ext cx="8474075" cy="3568700"/>
          </a:xfrm>
        </p:spPr>
        <p:txBody>
          <a:bodyPr/>
          <a:lstStyle/>
          <a:p>
            <a:pPr marL="282575" indent="-282575">
              <a:buNone/>
            </a:pPr>
            <a:r>
              <a:rPr lang="en-GB" sz="3000" b="1">
                <a:latin typeface="Arial" panose="020B0604020202020204" pitchFamily="34" charset="0"/>
              </a:rPr>
              <a:t>Key drivers for change:</a:t>
            </a:r>
          </a:p>
          <a:p>
            <a:pPr marL="282575" indent="-282575">
              <a:buClr>
                <a:schemeClr val="tx1"/>
              </a:buClr>
              <a:buFontTx/>
              <a:buChar char="•"/>
            </a:pPr>
            <a:r>
              <a:rPr lang="en-GB" sz="3000">
                <a:latin typeface="Arial" panose="020B0604020202020204" pitchFamily="34" charset="0"/>
              </a:rPr>
              <a:t>The environmental factors likely to have a high impact on the success or failure of strategy. </a:t>
            </a:r>
          </a:p>
          <a:p>
            <a:pPr marL="282575" indent="-282575">
              <a:buClr>
                <a:schemeClr val="tx1"/>
              </a:buClr>
              <a:buFontTx/>
              <a:buChar char="•"/>
            </a:pPr>
            <a:r>
              <a:rPr lang="en-GB" sz="3000">
                <a:latin typeface="Arial" panose="020B0604020202020204" pitchFamily="34" charset="0"/>
              </a:rPr>
              <a:t>For example, the birth rate is a key driver for those planning nursery education provision in the public sector.</a:t>
            </a:r>
          </a:p>
          <a:p>
            <a:pPr marL="282575" indent="-282575">
              <a:buClr>
                <a:schemeClr val="tx1"/>
              </a:buClr>
              <a:buFontTx/>
              <a:buChar char="•"/>
            </a:pPr>
            <a:r>
              <a:rPr lang="en-GB" sz="3000">
                <a:latin typeface="Arial" panose="020B0604020202020204" pitchFamily="34" charset="0"/>
              </a:rPr>
              <a:t>Typically key drivers vary by industry or sector. </a:t>
            </a:r>
          </a:p>
        </p:txBody>
      </p:sp>
      <p:sp>
        <p:nvSpPr>
          <p:cNvPr id="2" name="Slide Number Placeholder 1"/>
          <p:cNvSpPr>
            <a:spLocks noGrp="1"/>
          </p:cNvSpPr>
          <p:nvPr>
            <p:ph type="sldNum" sz="quarter" idx="12"/>
          </p:nvPr>
        </p:nvSpPr>
        <p:spPr/>
        <p:txBody>
          <a:bodyPr/>
          <a:lstStyle/>
          <a:p>
            <a:fld id="{CBA11E76-6ACE-4FE2-B993-B09811D5B49A}" type="slidenum">
              <a:rPr lang="en-US" smtClean="0"/>
              <a:t>7</a:t>
            </a:fld>
            <a:endParaRPr lang="en-US"/>
          </a:p>
        </p:txBody>
      </p:sp>
    </p:spTree>
    <p:extLst>
      <p:ext uri="{BB962C8B-B14F-4D97-AF65-F5344CB8AC3E}">
        <p14:creationId xmlns:p14="http://schemas.microsoft.com/office/powerpoint/2010/main" val="64889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GB" smtClean="0">
                <a:latin typeface="Arial" panose="020B0604020202020204" pitchFamily="34" charset="0"/>
              </a:rPr>
              <a:t>Using the PESTEL framework</a:t>
            </a:r>
          </a:p>
        </p:txBody>
      </p:sp>
      <p:sp>
        <p:nvSpPr>
          <p:cNvPr id="21507" name="Content Placeholder 2"/>
          <p:cNvSpPr>
            <a:spLocks noGrp="1"/>
          </p:cNvSpPr>
          <p:nvPr>
            <p:ph idx="1"/>
          </p:nvPr>
        </p:nvSpPr>
        <p:spPr>
          <a:xfrm>
            <a:off x="2024063" y="1350964"/>
            <a:ext cx="8502650" cy="4619625"/>
          </a:xfrm>
        </p:spPr>
        <p:txBody>
          <a:bodyPr/>
          <a:lstStyle/>
          <a:p>
            <a:pPr marL="292100" indent="-292100">
              <a:buClr>
                <a:schemeClr val="tx1"/>
              </a:buClr>
              <a:buFontTx/>
              <a:buChar char="•"/>
            </a:pPr>
            <a:r>
              <a:rPr lang="en-GB">
                <a:latin typeface="Arial" panose="020B0604020202020204" pitchFamily="34" charset="0"/>
              </a:rPr>
              <a:t>Apply </a:t>
            </a:r>
            <a:r>
              <a:rPr lang="en-GB" i="1">
                <a:solidFill>
                  <a:srgbClr val="0070C0"/>
                </a:solidFill>
                <a:latin typeface="Arial" panose="020B0604020202020204" pitchFamily="34" charset="0"/>
              </a:rPr>
              <a:t>selectively</a:t>
            </a:r>
            <a:r>
              <a:rPr lang="en-GB">
                <a:latin typeface="Arial" panose="020B0604020202020204" pitchFamily="34" charset="0"/>
              </a:rPr>
              <a:t> –identify specific factors which impact on the industry, market and organisation in question.</a:t>
            </a:r>
          </a:p>
          <a:p>
            <a:pPr marL="292100" indent="-292100">
              <a:buClr>
                <a:schemeClr val="tx1"/>
              </a:buClr>
              <a:buFontTx/>
              <a:buChar char="•"/>
            </a:pPr>
            <a:r>
              <a:rPr lang="en-GB">
                <a:latin typeface="Arial" panose="020B0604020202020204" pitchFamily="34" charset="0"/>
              </a:rPr>
              <a:t>Identify factors which are </a:t>
            </a:r>
            <a:r>
              <a:rPr lang="en-GB" i="1">
                <a:solidFill>
                  <a:srgbClr val="0070C0"/>
                </a:solidFill>
                <a:latin typeface="Arial" panose="020B0604020202020204" pitchFamily="34" charset="0"/>
              </a:rPr>
              <a:t>important currently </a:t>
            </a:r>
            <a:r>
              <a:rPr lang="en-GB">
                <a:latin typeface="Arial" panose="020B0604020202020204" pitchFamily="34" charset="0"/>
              </a:rPr>
              <a:t>but also consider which will become </a:t>
            </a:r>
            <a:r>
              <a:rPr lang="en-GB" i="1">
                <a:solidFill>
                  <a:srgbClr val="0070C0"/>
                </a:solidFill>
                <a:latin typeface="Arial" panose="020B0604020202020204" pitchFamily="34" charset="0"/>
              </a:rPr>
              <a:t>more important in the next few years.</a:t>
            </a:r>
          </a:p>
          <a:p>
            <a:pPr marL="292100" indent="-292100">
              <a:buClr>
                <a:schemeClr val="tx1"/>
              </a:buClr>
              <a:buFontTx/>
              <a:buChar char="•"/>
            </a:pPr>
            <a:r>
              <a:rPr lang="en-GB">
                <a:latin typeface="Arial" panose="020B0604020202020204" pitchFamily="34" charset="0"/>
              </a:rPr>
              <a:t>Use </a:t>
            </a:r>
            <a:r>
              <a:rPr lang="en-GB" i="1">
                <a:solidFill>
                  <a:srgbClr val="0070C0"/>
                </a:solidFill>
                <a:latin typeface="Arial" panose="020B0604020202020204" pitchFamily="34" charset="0"/>
              </a:rPr>
              <a:t>data</a:t>
            </a:r>
            <a:r>
              <a:rPr lang="en-GB">
                <a:latin typeface="Arial" panose="020B0604020202020204" pitchFamily="34" charset="0"/>
              </a:rPr>
              <a:t> to support the points and analyse trends using up to date information</a:t>
            </a:r>
          </a:p>
          <a:p>
            <a:pPr marL="292100" indent="-292100">
              <a:buClr>
                <a:schemeClr val="tx1"/>
              </a:buClr>
              <a:buFontTx/>
              <a:buChar char="•"/>
            </a:pPr>
            <a:r>
              <a:rPr lang="en-GB">
                <a:latin typeface="Arial" panose="020B0604020202020204" pitchFamily="34" charset="0"/>
              </a:rPr>
              <a:t>Identify </a:t>
            </a:r>
            <a:r>
              <a:rPr lang="en-GB">
                <a:solidFill>
                  <a:srgbClr val="0070C0"/>
                </a:solidFill>
                <a:latin typeface="Arial" panose="020B0604020202020204" pitchFamily="34" charset="0"/>
              </a:rPr>
              <a:t>opportunities and threats </a:t>
            </a:r>
            <a:r>
              <a:rPr lang="en-GB">
                <a:latin typeface="Arial" panose="020B0604020202020204" pitchFamily="34" charset="0"/>
              </a:rPr>
              <a:t>– the main point of the exercise!</a:t>
            </a:r>
          </a:p>
        </p:txBody>
      </p:sp>
      <p:sp>
        <p:nvSpPr>
          <p:cNvPr id="2" name="Slide Number Placeholder 1"/>
          <p:cNvSpPr>
            <a:spLocks noGrp="1"/>
          </p:cNvSpPr>
          <p:nvPr>
            <p:ph type="sldNum" sz="quarter" idx="12"/>
          </p:nvPr>
        </p:nvSpPr>
        <p:spPr/>
        <p:txBody>
          <a:bodyPr/>
          <a:lstStyle/>
          <a:p>
            <a:fld id="{CBA11E76-6ACE-4FE2-B993-B09811D5B49A}" type="slidenum">
              <a:rPr lang="en-US" smtClean="0"/>
              <a:t>8</a:t>
            </a:fld>
            <a:endParaRPr lang="en-US"/>
          </a:p>
        </p:txBody>
      </p:sp>
    </p:spTree>
    <p:extLst>
      <p:ext uri="{BB962C8B-B14F-4D97-AF65-F5344CB8AC3E}">
        <p14:creationId xmlns:p14="http://schemas.microsoft.com/office/powerpoint/2010/main" val="2087253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GB" smtClean="0">
                <a:latin typeface="Arial" panose="020B0604020202020204" pitchFamily="34" charset="0"/>
              </a:rPr>
              <a:t>Scenarios</a:t>
            </a:r>
          </a:p>
        </p:txBody>
      </p:sp>
      <p:sp>
        <p:nvSpPr>
          <p:cNvPr id="23555" name="Content Placeholder 2"/>
          <p:cNvSpPr>
            <a:spLocks noGrp="1"/>
          </p:cNvSpPr>
          <p:nvPr>
            <p:ph idx="1"/>
          </p:nvPr>
        </p:nvSpPr>
        <p:spPr>
          <a:xfrm>
            <a:off x="2024063" y="1360488"/>
            <a:ext cx="8526462" cy="4705350"/>
          </a:xfrm>
        </p:spPr>
        <p:txBody>
          <a:bodyPr/>
          <a:lstStyle/>
          <a:p>
            <a:pPr marL="9525" indent="-9525">
              <a:buNone/>
              <a:tabLst>
                <a:tab pos="304800" algn="l"/>
              </a:tabLst>
            </a:pPr>
            <a:r>
              <a:rPr lang="en-GB" b="1" i="1">
                <a:solidFill>
                  <a:srgbClr val="0070C0"/>
                </a:solidFill>
                <a:latin typeface="Arial" panose="020B0604020202020204" pitchFamily="34" charset="0"/>
              </a:rPr>
              <a:t>	</a:t>
            </a:r>
            <a:r>
              <a:rPr lang="en-GB" i="1">
                <a:solidFill>
                  <a:srgbClr val="0070C0"/>
                </a:solidFill>
                <a:latin typeface="Arial" panose="020B0604020202020204" pitchFamily="34" charset="0"/>
              </a:rPr>
              <a:t>Scenarios</a:t>
            </a:r>
            <a:r>
              <a:rPr lang="en-GB">
                <a:latin typeface="Arial" panose="020B0604020202020204" pitchFamily="34" charset="0"/>
              </a:rPr>
              <a:t> are detailed and plausible views of how the environment of an organisation might develop in the future based on key drivers of change about which there is a high level of uncertainty.</a:t>
            </a:r>
          </a:p>
          <a:p>
            <a:pPr marL="9525" indent="-9525">
              <a:buNone/>
              <a:tabLst>
                <a:tab pos="304800" algn="l"/>
              </a:tabLst>
            </a:pPr>
            <a:endParaRPr lang="en-GB">
              <a:latin typeface="Arial" panose="020B0604020202020204" pitchFamily="34" charset="0"/>
            </a:endParaRPr>
          </a:p>
          <a:p>
            <a:pPr marL="9525" indent="-9525">
              <a:buClr>
                <a:schemeClr val="tx1"/>
              </a:buClr>
              <a:buFontTx/>
              <a:buChar char="•"/>
              <a:tabLst>
                <a:tab pos="304800" algn="l"/>
              </a:tabLst>
            </a:pPr>
            <a:r>
              <a:rPr lang="en-GB">
                <a:latin typeface="Arial" panose="020B0604020202020204" pitchFamily="34" charset="0"/>
              </a:rPr>
              <a:t>	Build on PESTEL analysis .</a:t>
            </a:r>
          </a:p>
          <a:p>
            <a:pPr marL="9525" indent="-9525">
              <a:buClr>
                <a:schemeClr val="tx1"/>
              </a:buClr>
              <a:buFontTx/>
              <a:buChar char="•"/>
              <a:tabLst>
                <a:tab pos="304800" algn="l"/>
              </a:tabLst>
            </a:pPr>
            <a:r>
              <a:rPr lang="en-GB">
                <a:latin typeface="Arial" panose="020B0604020202020204" pitchFamily="34" charset="0"/>
              </a:rPr>
              <a:t>	Do not offer a single forecast of how the 	environment will change.</a:t>
            </a:r>
          </a:p>
          <a:p>
            <a:pPr marL="9525" indent="-9525">
              <a:buClr>
                <a:schemeClr val="tx1"/>
              </a:buClr>
              <a:buFontTx/>
              <a:buChar char="•"/>
              <a:tabLst>
                <a:tab pos="304800" algn="l"/>
              </a:tabLst>
            </a:pPr>
            <a:r>
              <a:rPr lang="en-GB">
                <a:latin typeface="Arial" panose="020B0604020202020204" pitchFamily="34" charset="0"/>
              </a:rPr>
              <a:t>	An organisation should develop a few alternative 	scenarios (2</a:t>
            </a:r>
            <a:r>
              <a:rPr lang="en-GB">
                <a:latin typeface="Arial" panose="020B0604020202020204" pitchFamily="34" charset="0"/>
                <a:cs typeface="Arial" panose="020B0604020202020204" pitchFamily="34" charset="0"/>
              </a:rPr>
              <a:t>–</a:t>
            </a:r>
            <a:r>
              <a:rPr lang="en-GB">
                <a:latin typeface="Arial" panose="020B0604020202020204" pitchFamily="34" charset="0"/>
              </a:rPr>
              <a:t>4) to analyse future strategic options.</a:t>
            </a:r>
          </a:p>
        </p:txBody>
      </p:sp>
      <p:sp>
        <p:nvSpPr>
          <p:cNvPr id="2" name="Slide Number Placeholder 1"/>
          <p:cNvSpPr>
            <a:spLocks noGrp="1"/>
          </p:cNvSpPr>
          <p:nvPr>
            <p:ph type="sldNum" sz="quarter" idx="12"/>
          </p:nvPr>
        </p:nvSpPr>
        <p:spPr/>
        <p:txBody>
          <a:bodyPr/>
          <a:lstStyle/>
          <a:p>
            <a:fld id="{CBA11E76-6ACE-4FE2-B993-B09811D5B49A}" type="slidenum">
              <a:rPr lang="en-US" smtClean="0"/>
              <a:t>9</a:t>
            </a:fld>
            <a:endParaRPr lang="en-US"/>
          </a:p>
        </p:txBody>
      </p:sp>
    </p:spTree>
    <p:extLst>
      <p:ext uri="{BB962C8B-B14F-4D97-AF65-F5344CB8AC3E}">
        <p14:creationId xmlns:p14="http://schemas.microsoft.com/office/powerpoint/2010/main" val="58196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1671</Words>
  <Application>Microsoft Office PowerPoint</Application>
  <PresentationFormat>Widescreen</PresentationFormat>
  <Paragraphs>258</Paragraphs>
  <Slides>40</Slides>
  <Notes>37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Calibri Light</vt:lpstr>
      <vt:lpstr>Times</vt:lpstr>
      <vt:lpstr>Times New Roman</vt:lpstr>
      <vt:lpstr>Wingdings</vt:lpstr>
      <vt:lpstr>Wingdings 2</vt:lpstr>
      <vt:lpstr>Office Theme</vt:lpstr>
      <vt:lpstr> The Strategic Position by  Nilantha Perera</vt:lpstr>
      <vt:lpstr>PowerPoint Presentation</vt:lpstr>
      <vt:lpstr>PowerPoint Presentation</vt:lpstr>
      <vt:lpstr>The PESTEL framework (1)</vt:lpstr>
      <vt:lpstr>The PESTEL framework (2)</vt:lpstr>
      <vt:lpstr>The PESTEL framework (3)</vt:lpstr>
      <vt:lpstr>Key drivers of change</vt:lpstr>
      <vt:lpstr>Using the PESTEL framework</vt:lpstr>
      <vt:lpstr>Scenarios</vt:lpstr>
      <vt:lpstr>Carrying out scenario analysis (1)</vt:lpstr>
      <vt:lpstr>Carrying out scenario analysis (2)</vt:lpstr>
      <vt:lpstr>Industries, markets and sectors</vt:lpstr>
      <vt:lpstr>Porter’s five forces framework</vt:lpstr>
      <vt:lpstr>PowerPoint Presentation</vt:lpstr>
      <vt:lpstr>The five forces framework (2)</vt:lpstr>
      <vt:lpstr>The five forces framework (3)</vt:lpstr>
      <vt:lpstr>The five forces framework (4)</vt:lpstr>
      <vt:lpstr>The five forces framework (5)</vt:lpstr>
      <vt:lpstr>The five forces framework (6)</vt:lpstr>
      <vt:lpstr>Implications of five forces analysis</vt:lpstr>
      <vt:lpstr>Issues in five forces analysis</vt:lpstr>
      <vt:lpstr>The value net</vt:lpstr>
      <vt:lpstr>Comparative industry structure analysis</vt:lpstr>
      <vt:lpstr>Types of industry (1)</vt:lpstr>
      <vt:lpstr>Types of industry (2)</vt:lpstr>
      <vt:lpstr>Cycles of competition</vt:lpstr>
      <vt:lpstr>The industry life cycle</vt:lpstr>
      <vt:lpstr>Strategic Groups</vt:lpstr>
      <vt:lpstr>Characteristics for identifying strategic groups</vt:lpstr>
      <vt:lpstr>Uses of strategic group analysis</vt:lpstr>
      <vt:lpstr>PowerPoint Presentation</vt:lpstr>
      <vt:lpstr>PowerPoint Presentation</vt:lpstr>
      <vt:lpstr>Market segments</vt:lpstr>
      <vt:lpstr>Bases of market segmentation (1)</vt:lpstr>
      <vt:lpstr>Who are the strategic customers? </vt:lpstr>
      <vt:lpstr>Critical success factors (CSFs)</vt:lpstr>
      <vt:lpstr>Blue ocean thinking</vt:lpstr>
      <vt:lpstr>Strategy canvas</vt:lpstr>
      <vt:lpstr>Chapter summary (1)</vt:lpstr>
      <vt:lpstr>Chapter summary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Strategic Position by  Nilantha Perera</dc:title>
  <dc:creator>nilantha perera</dc:creator>
  <cp:lastModifiedBy>nilantha perera</cp:lastModifiedBy>
  <cp:revision>5</cp:revision>
  <dcterms:created xsi:type="dcterms:W3CDTF">2016-09-15T01:48:20Z</dcterms:created>
  <dcterms:modified xsi:type="dcterms:W3CDTF">2016-09-15T09:32:09Z</dcterms:modified>
</cp:coreProperties>
</file>