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05" r:id="rId2"/>
    <p:sldId id="258" r:id="rId3"/>
    <p:sldId id="259" r:id="rId4"/>
    <p:sldId id="260" r:id="rId5"/>
    <p:sldId id="261" r:id="rId6"/>
    <p:sldId id="262" r:id="rId7"/>
    <p:sldId id="266" r:id="rId8"/>
    <p:sldId id="267" r:id="rId9"/>
    <p:sldId id="268" r:id="rId10"/>
    <p:sldId id="269" r:id="rId11"/>
    <p:sldId id="273" r:id="rId12"/>
    <p:sldId id="274" r:id="rId13"/>
    <p:sldId id="275" r:id="rId14"/>
    <p:sldId id="276" r:id="rId15"/>
    <p:sldId id="277" r:id="rId16"/>
    <p:sldId id="278" r:id="rId17"/>
    <p:sldId id="294" r:id="rId18"/>
    <p:sldId id="295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92999-B6B1-4D27-A82B-521240CB0937}" type="datetimeFigureOut">
              <a:rPr lang="en-US" smtClean="0"/>
              <a:t>17-Jun-16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8694C-428F-4A7A-AE5A-082929283A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37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2F8F808-446F-4FD1-852B-1AA3EB91BA1D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0E2D036-8211-4F35-88A3-A0DC5E7261C7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90A8A1-4347-483C-AF4E-A3FB33A6F02D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941DA4-AD77-4EFC-B66D-2ED62EA22ED4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E438CB-984A-4926-B03F-03952C84A375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666230-C726-4957-8E20-F3998E0D3F9A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F4CA34-72D9-4025-B838-34B4F6DCAADC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858285F-BD4E-4925-84DB-356BD5ABD63D}" type="slidenum">
              <a:rPr lang="en-US" sz="1200" smtClean="0"/>
              <a:pPr eaLnBrk="1" hangingPunct="1"/>
              <a:t>17</a:t>
            </a:fld>
            <a:endParaRPr lang="en-US" sz="1200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DE04406-5690-4990-A8CB-D5FB84BD624E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761901-E046-43E4-AFF6-8EB42118606E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32C408-66D5-42EA-923B-512214D71C7D}" type="slidenum">
              <a:rPr lang="en-US" sz="1200" smtClean="0"/>
              <a:pPr eaLnBrk="1" hangingPunct="1"/>
              <a:t>20</a:t>
            </a:fld>
            <a:endParaRPr lang="en-US" sz="1200" smtClean="0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E693731-1AEA-4F2D-B6F1-72EBA095B98A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F40005E-95C5-40DA-9DC7-FEC9D212BAA9}" type="slidenum">
              <a:rPr lang="en-US" sz="1200" smtClean="0"/>
              <a:pPr eaLnBrk="1" hangingPunct="1"/>
              <a:t>21</a:t>
            </a:fld>
            <a:endParaRPr lang="en-US" sz="1200" smtClean="0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7ACB00-225E-4130-AE13-9A1CB8D72097}" type="slidenum">
              <a:rPr lang="en-US" sz="1200" smtClean="0"/>
              <a:pPr eaLnBrk="1" hangingPunct="1"/>
              <a:t>22</a:t>
            </a:fld>
            <a:endParaRPr lang="en-US" sz="1200" smtClean="0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AAA654E-6122-4205-804C-6E694AE7CE7C}" type="slidenum">
              <a:rPr lang="en-US" sz="1200" smtClean="0"/>
              <a:pPr eaLnBrk="1" hangingPunct="1"/>
              <a:t>23</a:t>
            </a:fld>
            <a:endParaRPr lang="en-US" sz="1200" smtClean="0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C0DB15-987D-4172-8CAD-BBE03271DFF0}" type="slidenum">
              <a:rPr lang="en-US" sz="1200" smtClean="0"/>
              <a:pPr eaLnBrk="1" hangingPunct="1"/>
              <a:t>24</a:t>
            </a:fld>
            <a:endParaRPr lang="en-US" sz="1200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FFA8C54-BC4E-427A-8533-1DAF751DC5D0}" type="slidenum">
              <a:rPr lang="en-US" sz="1200" smtClean="0"/>
              <a:pPr eaLnBrk="1" hangingPunct="1"/>
              <a:t>25</a:t>
            </a:fld>
            <a:endParaRPr lang="en-US" sz="1200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382CC7-274D-4992-B176-BCCA36C7C64F}" type="slidenum">
              <a:rPr lang="en-US" sz="1200" smtClean="0"/>
              <a:pPr eaLnBrk="1" hangingPunct="1"/>
              <a:t>26</a:t>
            </a:fld>
            <a:endParaRPr lang="en-US" sz="1200" smtClean="0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78F65DA-64E9-4A9C-B1C3-A29D778F820D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358B63B-5714-47AC-A881-51D10440E4C9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3C1DF9D-BC52-491F-89CB-38262E277927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68A01E5-A75A-4A8F-9480-EB7D2E313E0E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BB8EFE2-21F3-4B9A-AF76-5402EB84FBAC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BDFC89B-5F5D-491D-9F3F-70F79FAFB402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DA90DB-D0C0-4DED-AFEB-C986DE27A098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78AD-091A-424B-AF9E-DD1F1F8F041C}" type="datetimeFigureOut">
              <a:rPr lang="en-US" smtClean="0"/>
              <a:t>17-Jun-16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393-06F2-469A-A8F6-735FDA720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71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78AD-091A-424B-AF9E-DD1F1F8F041C}" type="datetimeFigureOut">
              <a:rPr lang="en-US" smtClean="0"/>
              <a:t>17-Jun-16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393-06F2-469A-A8F6-735FDA720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4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78AD-091A-424B-AF9E-DD1F1F8F041C}" type="datetimeFigureOut">
              <a:rPr lang="en-US" smtClean="0"/>
              <a:t>17-Jun-16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393-06F2-469A-A8F6-735FDA720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15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78AD-091A-424B-AF9E-DD1F1F8F041C}" type="datetimeFigureOut">
              <a:rPr lang="en-US" smtClean="0"/>
              <a:t>17-Jun-16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393-06F2-469A-A8F6-735FDA720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52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78AD-091A-424B-AF9E-DD1F1F8F041C}" type="datetimeFigureOut">
              <a:rPr lang="en-US" smtClean="0"/>
              <a:t>17-Jun-16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393-06F2-469A-A8F6-735FDA720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9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78AD-091A-424B-AF9E-DD1F1F8F041C}" type="datetimeFigureOut">
              <a:rPr lang="en-US" smtClean="0"/>
              <a:t>17-Jun-16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393-06F2-469A-A8F6-735FDA720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111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78AD-091A-424B-AF9E-DD1F1F8F041C}" type="datetimeFigureOut">
              <a:rPr lang="en-US" smtClean="0"/>
              <a:t>17-Jun-16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393-06F2-469A-A8F6-735FDA720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35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78AD-091A-424B-AF9E-DD1F1F8F041C}" type="datetimeFigureOut">
              <a:rPr lang="en-US" smtClean="0"/>
              <a:t>17-Jun-16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393-06F2-469A-A8F6-735FDA720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8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78AD-091A-424B-AF9E-DD1F1F8F041C}" type="datetimeFigureOut">
              <a:rPr lang="en-US" smtClean="0"/>
              <a:t>17-Jun-16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393-06F2-469A-A8F6-735FDA720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392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78AD-091A-424B-AF9E-DD1F1F8F041C}" type="datetimeFigureOut">
              <a:rPr lang="en-US" smtClean="0"/>
              <a:t>17-Jun-16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393-06F2-469A-A8F6-735FDA720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635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678AD-091A-424B-AF9E-DD1F1F8F041C}" type="datetimeFigureOut">
              <a:rPr lang="en-US" smtClean="0"/>
              <a:t>17-Jun-16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A2393-06F2-469A-A8F6-735FDA720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8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678AD-091A-424B-AF9E-DD1F1F8F041C}" type="datetimeFigureOut">
              <a:rPr lang="en-US" smtClean="0"/>
              <a:t>17-Jun-16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A2393-06F2-469A-A8F6-735FDA720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9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2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9.png"/><Relationship Id="rId4" Type="http://schemas.openxmlformats.org/officeDocument/2006/relationships/image" Target="../media/image2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2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Strategic Decision Making in Oligopoly Markets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54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BEC 30325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Managerial Economics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9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528638"/>
            <a:ext cx="7620000" cy="838200"/>
          </a:xfrm>
        </p:spPr>
        <p:txBody>
          <a:bodyPr/>
          <a:lstStyle/>
          <a:p>
            <a:pPr eaLnBrk="1" hangingPunct="1"/>
            <a:r>
              <a:rPr lang="en-US" smtClean="0"/>
              <a:t>Nash Equilibrium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58925"/>
            <a:ext cx="7848600" cy="4876800"/>
          </a:xfrm>
        </p:spPr>
        <p:txBody>
          <a:bodyPr/>
          <a:lstStyle/>
          <a:p>
            <a:pPr eaLnBrk="1" hangingPunct="1"/>
            <a:r>
              <a:rPr lang="en-US" sz="3000" dirty="0" smtClean="0"/>
              <a:t>When a unique Nash equilibrium set of decisions exists</a:t>
            </a:r>
          </a:p>
          <a:p>
            <a:pPr lvl="1" eaLnBrk="1" hangingPunct="1"/>
            <a:r>
              <a:rPr lang="en-US" sz="2600" dirty="0" smtClean="0"/>
              <a:t>Rivals can be expected to make the decisions leading to the Nash equilibrium</a:t>
            </a:r>
          </a:p>
          <a:p>
            <a:pPr lvl="1" eaLnBrk="1" hangingPunct="1"/>
            <a:r>
              <a:rPr lang="en-US" sz="2600" dirty="0" smtClean="0"/>
              <a:t>With multiple Nash </a:t>
            </a:r>
            <a:r>
              <a:rPr lang="en-US" sz="2600" dirty="0" err="1" smtClean="0"/>
              <a:t>equilibria</a:t>
            </a:r>
            <a:r>
              <a:rPr lang="en-US" sz="2600" dirty="0" smtClean="0"/>
              <a:t>, no way to predict the likely outcome</a:t>
            </a:r>
          </a:p>
          <a:p>
            <a:pPr eaLnBrk="1" hangingPunct="1"/>
            <a:r>
              <a:rPr lang="en-US" sz="3000" dirty="0" smtClean="0"/>
              <a:t>All dominant strategy </a:t>
            </a:r>
            <a:r>
              <a:rPr lang="en-US" sz="3000" dirty="0" err="1" smtClean="0"/>
              <a:t>equilibria</a:t>
            </a:r>
            <a:r>
              <a:rPr lang="en-US" sz="3000" dirty="0" smtClean="0"/>
              <a:t> are also Nash </a:t>
            </a:r>
            <a:r>
              <a:rPr lang="en-US" sz="3000" dirty="0" err="1" smtClean="0"/>
              <a:t>equilibria</a:t>
            </a:r>
            <a:endParaRPr lang="en-US" sz="3000" dirty="0" smtClean="0"/>
          </a:p>
          <a:p>
            <a:pPr lvl="1" eaLnBrk="1" hangingPunct="1"/>
            <a:r>
              <a:rPr lang="en-US" sz="2600" dirty="0" smtClean="0"/>
              <a:t>Nash </a:t>
            </a:r>
            <a:r>
              <a:rPr lang="en-US" sz="2600" dirty="0" err="1" smtClean="0"/>
              <a:t>equilibria</a:t>
            </a:r>
            <a:r>
              <a:rPr lang="en-US" sz="2600" dirty="0" smtClean="0"/>
              <a:t> can occur without </a:t>
            </a:r>
            <a:r>
              <a:rPr lang="en-US" sz="2600" dirty="0" smtClean="0"/>
              <a:t>a dominant  strategy</a:t>
            </a:r>
            <a:endParaRPr lang="en-US" sz="2600" dirty="0" smtClean="0"/>
          </a:p>
          <a:p>
            <a:pPr lvl="1" eaLnBrk="1" hangingPunct="1"/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103967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7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7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7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07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07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7555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561975"/>
            <a:ext cx="7696200" cy="838200"/>
          </a:xfrm>
        </p:spPr>
        <p:txBody>
          <a:bodyPr/>
          <a:lstStyle/>
          <a:p>
            <a:pPr eaLnBrk="1" hangingPunct="1"/>
            <a:r>
              <a:rPr lang="en-US" smtClean="0"/>
              <a:t>Sequential Decisions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firm makes its decision first, then a rival firm, knowing the action of the first firm, makes its decision</a:t>
            </a:r>
          </a:p>
          <a:p>
            <a:pPr lvl="1" eaLnBrk="1" hangingPunct="1"/>
            <a:r>
              <a:rPr lang="en-US" smtClean="0"/>
              <a:t>The best decision a manager makes today depends on how rivals respond tomorrow</a:t>
            </a:r>
          </a:p>
        </p:txBody>
      </p:sp>
    </p:spTree>
    <p:extLst>
      <p:ext uri="{BB962C8B-B14F-4D97-AF65-F5344CB8AC3E}">
        <p14:creationId xmlns:p14="http://schemas.microsoft.com/office/powerpoint/2010/main" val="422713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5" grpId="0" build="p" bldLvl="2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33425" y="533400"/>
            <a:ext cx="7696200" cy="838200"/>
          </a:xfrm>
        </p:spPr>
        <p:txBody>
          <a:bodyPr/>
          <a:lstStyle/>
          <a:p>
            <a:pPr eaLnBrk="1" hangingPunct="1"/>
            <a:r>
              <a:rPr lang="en-US" smtClean="0"/>
              <a:t>Game Tree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3000" smtClean="0"/>
              <a:t>Shows firms decisions as nodes with branches extending from the nodes</a:t>
            </a:r>
          </a:p>
          <a:p>
            <a:pPr lvl="1" eaLnBrk="1" hangingPunct="1"/>
            <a:r>
              <a:rPr lang="en-US" sz="2600" smtClean="0"/>
              <a:t>One branch for each action that can be taken at the node</a:t>
            </a:r>
          </a:p>
          <a:p>
            <a:pPr lvl="1" eaLnBrk="1" hangingPunct="1"/>
            <a:r>
              <a:rPr lang="en-US" sz="2600" smtClean="0"/>
              <a:t>Sequence of decisions proceeds from left to right until final payoffs are reached</a:t>
            </a:r>
          </a:p>
          <a:p>
            <a:pPr eaLnBrk="1" hangingPunct="1"/>
            <a:r>
              <a:rPr lang="en-US" sz="3000" smtClean="0"/>
              <a:t>Roll-back method </a:t>
            </a:r>
            <a:r>
              <a:rPr lang="en-US" sz="2800" smtClean="0"/>
              <a:t>(or backward induction)</a:t>
            </a:r>
          </a:p>
          <a:p>
            <a:pPr lvl="1" eaLnBrk="1" hangingPunct="1"/>
            <a:r>
              <a:rPr lang="en-US" sz="2600" smtClean="0"/>
              <a:t>Method of finding Nash solution by looking ahead to future decisions to reason back to the current best decision</a:t>
            </a:r>
          </a:p>
        </p:txBody>
      </p:sp>
    </p:spTree>
    <p:extLst>
      <p:ext uri="{BB962C8B-B14F-4D97-AF65-F5344CB8AC3E}">
        <p14:creationId xmlns:p14="http://schemas.microsoft.com/office/powerpoint/2010/main" val="417543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3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3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3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3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3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790575" y="434975"/>
            <a:ext cx="7620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/>
              <a:t>Sequential Pizza Pricing</a:t>
            </a:r>
            <a:endParaRPr lang="en-US" sz="3200" dirty="0" smtClean="0"/>
          </a:p>
        </p:txBody>
      </p:sp>
      <p:pic>
        <p:nvPicPr>
          <p:cNvPr id="25603" name="Picture 14" descr="Fig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200" y="2009775"/>
            <a:ext cx="6402388" cy="300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381250" y="2792413"/>
            <a:ext cx="1939925" cy="871537"/>
            <a:chOff x="1512" y="1753"/>
            <a:chExt cx="1222" cy="549"/>
          </a:xfrm>
        </p:grpSpPr>
        <p:pic>
          <p:nvPicPr>
            <p:cNvPr id="25612" name="Picture 15" descr="Fig 1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12" y="1753"/>
              <a:ext cx="1222" cy="5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13" name="Picture 7" descr="Fig 13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22" y="1886"/>
              <a:ext cx="175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41361" name="Picture 17" descr="Fig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763" y="2819400"/>
            <a:ext cx="19748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353" name="Picture 9" descr="Fig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13" y="2836863"/>
            <a:ext cx="276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1354" name="Rectangle 10"/>
          <p:cNvSpPr>
            <a:spLocks noChangeArrowheads="1"/>
          </p:cNvSpPr>
          <p:nvPr/>
        </p:nvSpPr>
        <p:spPr bwMode="auto">
          <a:xfrm>
            <a:off x="6738938" y="3036888"/>
            <a:ext cx="1093787" cy="396875"/>
          </a:xfrm>
          <a:prstGeom prst="rect">
            <a:avLst/>
          </a:prstGeom>
          <a:noFill/>
          <a:ln w="28575">
            <a:solidFill>
              <a:srgbClr val="CC958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8" name="Text Box 11"/>
          <p:cNvSpPr txBox="1">
            <a:spLocks noChangeArrowheads="1"/>
          </p:cNvSpPr>
          <p:nvPr/>
        </p:nvSpPr>
        <p:spPr bwMode="auto">
          <a:xfrm>
            <a:off x="1492250" y="5510213"/>
            <a:ext cx="3327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Futura Lt BT" pitchFamily="34" charset="0"/>
              </a:rPr>
              <a:t>Panel A – Game tree</a:t>
            </a:r>
          </a:p>
        </p:txBody>
      </p:sp>
      <p:sp>
        <p:nvSpPr>
          <p:cNvPr id="441356" name="Text Box 12"/>
          <p:cNvSpPr txBox="1">
            <a:spLocks noChangeArrowheads="1"/>
          </p:cNvSpPr>
          <p:nvPr/>
        </p:nvSpPr>
        <p:spPr bwMode="auto">
          <a:xfrm>
            <a:off x="1130300" y="5519738"/>
            <a:ext cx="3817938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Futura Lt BT" pitchFamily="34" charset="0"/>
              </a:rPr>
              <a:t>Panel B – Roll-back solution</a:t>
            </a:r>
          </a:p>
        </p:txBody>
      </p:sp>
      <p:pic>
        <p:nvPicPr>
          <p:cNvPr id="441360" name="Picture 16" descr="Fig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763" y="4495800"/>
            <a:ext cx="1974850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9" descr="Fig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691274">
            <a:off x="6323013" y="3086100"/>
            <a:ext cx="2762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29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1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41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41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1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1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41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54" grpId="0" animBg="1"/>
      <p:bldP spid="441356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33425" y="455613"/>
            <a:ext cx="7696200" cy="8382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4000" smtClean="0"/>
              <a:t>First-Mover &amp; Second-Mover Advantages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1487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000" smtClean="0"/>
              <a:t>First-mover advantage</a:t>
            </a:r>
          </a:p>
          <a:p>
            <a:pPr lvl="1" eaLnBrk="1" hangingPunct="1"/>
            <a:r>
              <a:rPr lang="en-US" sz="2600" smtClean="0"/>
              <a:t>If letting rivals know what you are doing by going first in a sequential decision increases your payoff</a:t>
            </a:r>
          </a:p>
          <a:p>
            <a:pPr eaLnBrk="1" hangingPunct="1"/>
            <a:r>
              <a:rPr lang="en-US" sz="3000" smtClean="0"/>
              <a:t>Second-mover advantage</a:t>
            </a:r>
          </a:p>
          <a:p>
            <a:pPr lvl="1" eaLnBrk="1" hangingPunct="1"/>
            <a:r>
              <a:rPr lang="en-US" sz="2600" smtClean="0"/>
              <a:t>If reacting to a decision already made by a rival increases your payoff</a:t>
            </a:r>
          </a:p>
          <a:p>
            <a:pPr eaLnBrk="1" hangingPunct="1"/>
            <a:r>
              <a:rPr lang="en-US" sz="3000" smtClean="0"/>
              <a:t>Determine whether the order of decision making can be confer an advantage</a:t>
            </a:r>
          </a:p>
          <a:p>
            <a:pPr lvl="1" eaLnBrk="1" hangingPunct="1"/>
            <a:r>
              <a:rPr lang="en-US" sz="2600" smtClean="0"/>
              <a:t>Apply roll-back method to game trees for each possible sequence of decisions</a:t>
            </a:r>
          </a:p>
          <a:p>
            <a:pPr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78936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5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5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5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5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29" name="Rectangle 13"/>
          <p:cNvSpPr>
            <a:spLocks noChangeArrowheads="1"/>
          </p:cNvSpPr>
          <p:nvPr/>
        </p:nvSpPr>
        <p:spPr bwMode="auto">
          <a:xfrm>
            <a:off x="5870575" y="4122738"/>
            <a:ext cx="2643188" cy="1339850"/>
          </a:xfrm>
          <a:prstGeom prst="rect">
            <a:avLst/>
          </a:prstGeom>
          <a:solidFill>
            <a:srgbClr val="FFC5C5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8885" name="Rectangle 69"/>
          <p:cNvSpPr>
            <a:spLocks noChangeArrowheads="1"/>
          </p:cNvSpPr>
          <p:nvPr/>
        </p:nvSpPr>
        <p:spPr bwMode="auto">
          <a:xfrm>
            <a:off x="3359150" y="2798763"/>
            <a:ext cx="2505075" cy="1323975"/>
          </a:xfrm>
          <a:prstGeom prst="rect">
            <a:avLst/>
          </a:prstGeom>
          <a:solidFill>
            <a:srgbClr val="FFC5C5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18881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350402"/>
              </p:ext>
            </p:extLst>
          </p:nvPr>
        </p:nvGraphicFramePr>
        <p:xfrm>
          <a:off x="304800" y="1695450"/>
          <a:ext cx="8202613" cy="3768744"/>
        </p:xfrm>
        <a:graphic>
          <a:graphicData uri="http://schemas.openxmlformats.org/drawingml/2006/table">
            <a:tbl>
              <a:tblPr/>
              <a:tblGrid>
                <a:gridCol w="1103313"/>
                <a:gridCol w="684212"/>
                <a:gridCol w="1247775"/>
                <a:gridCol w="2524125"/>
                <a:gridCol w="2643188"/>
              </a:tblGrid>
              <a:tr h="5486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C386C"/>
                        </a:solidFill>
                        <a:effectLst/>
                        <a:latin typeface="Futura Lt BT" pitchFamily="34" charset="0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                 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Motorola’s technology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86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1" u="none" strike="noStrike" cap="none" normalizeH="0" baseline="0" smtClean="0">
                        <a:ln>
                          <a:noFill/>
                        </a:ln>
                        <a:solidFill>
                          <a:srgbClr val="3C386C"/>
                        </a:solidFill>
                        <a:effectLst/>
                        <a:latin typeface="Futura Lt BT" pitchFamily="34" charset="0"/>
                      </a:endParaRPr>
                    </a:p>
                  </a:txBody>
                  <a:tcPr marT="45715" marB="45715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1" u="none" strike="noStrike" cap="none" normalizeH="0" baseline="0" smtClean="0">
                        <a:ln>
                          <a:noFill/>
                        </a:ln>
                        <a:solidFill>
                          <a:srgbClr val="3C386C"/>
                        </a:solidFill>
                        <a:effectLst/>
                        <a:latin typeface="Futura Lt BT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Analog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Digital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1774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Sony’s technology</a:t>
                      </a:r>
                    </a:p>
                  </a:txBody>
                  <a:tcPr marT="45715" marB="45715" anchor="ctr" anchorCtr="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Analog</a:t>
                      </a:r>
                    </a:p>
                  </a:txBody>
                  <a:tcPr marT="45715" marB="45715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$10,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$13.75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$8,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$9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971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Digital</a:t>
                      </a:r>
                    </a:p>
                  </a:txBody>
                  <a:tcPr marT="45715" marB="45715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   $9.50,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$11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$11.875, </a:t>
                      </a:r>
                      <a:r>
                        <a:rPr kumimoji="0" lang="en-US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$11.25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7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15925"/>
            <a:ext cx="7620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800" dirty="0" smtClean="0"/>
              <a:t>First-Mover Advantage in Technology Choice</a:t>
            </a:r>
            <a:endParaRPr lang="en-US" sz="3200" dirty="0" smtClean="0"/>
          </a:p>
        </p:txBody>
      </p:sp>
      <p:sp>
        <p:nvSpPr>
          <p:cNvPr id="27673" name="Text Box 4"/>
          <p:cNvSpPr txBox="1">
            <a:spLocks noChangeArrowheads="1"/>
          </p:cNvSpPr>
          <p:nvPr/>
        </p:nvSpPr>
        <p:spPr bwMode="auto">
          <a:xfrm>
            <a:off x="1193800" y="6008688"/>
            <a:ext cx="6327775" cy="42703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b="1">
                <a:latin typeface="Futura Lt BT" pitchFamily="34" charset="0"/>
              </a:rPr>
              <a:t>Panel A – Simultaneous technology decision</a:t>
            </a:r>
          </a:p>
        </p:txBody>
      </p:sp>
      <p:sp>
        <p:nvSpPr>
          <p:cNvPr id="418860" name="Text Box 44"/>
          <p:cNvSpPr txBox="1">
            <a:spLocks noChangeArrowheads="1"/>
          </p:cNvSpPr>
          <p:nvPr/>
        </p:nvSpPr>
        <p:spPr bwMode="auto">
          <a:xfrm>
            <a:off x="5208588" y="2779713"/>
            <a:ext cx="37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Futura Lt BT" pitchFamily="34" charset="0"/>
              </a:rPr>
              <a:t>S</a:t>
            </a:r>
          </a:p>
        </p:txBody>
      </p:sp>
      <p:sp>
        <p:nvSpPr>
          <p:cNvPr id="418861" name="Text Box 45"/>
          <p:cNvSpPr txBox="1">
            <a:spLocks noChangeArrowheads="1"/>
          </p:cNvSpPr>
          <p:nvPr/>
        </p:nvSpPr>
        <p:spPr bwMode="auto">
          <a:xfrm>
            <a:off x="7780338" y="4103688"/>
            <a:ext cx="37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Futura Lt BT" pitchFamily="34" charset="0"/>
              </a:rPr>
              <a:t>S</a:t>
            </a:r>
          </a:p>
        </p:txBody>
      </p:sp>
      <p:sp>
        <p:nvSpPr>
          <p:cNvPr id="418862" name="Text Box 46"/>
          <p:cNvSpPr txBox="1">
            <a:spLocks noChangeArrowheads="1"/>
          </p:cNvSpPr>
          <p:nvPr/>
        </p:nvSpPr>
        <p:spPr bwMode="auto">
          <a:xfrm>
            <a:off x="5432425" y="2779713"/>
            <a:ext cx="395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AC5E08"/>
                </a:solidFill>
                <a:latin typeface="Futura Lt BT" pitchFamily="34" charset="0"/>
              </a:rPr>
              <a:t>M</a:t>
            </a:r>
          </a:p>
        </p:txBody>
      </p:sp>
      <p:sp>
        <p:nvSpPr>
          <p:cNvPr id="418863" name="Text Box 47"/>
          <p:cNvSpPr txBox="1">
            <a:spLocks noChangeArrowheads="1"/>
          </p:cNvSpPr>
          <p:nvPr/>
        </p:nvSpPr>
        <p:spPr bwMode="auto">
          <a:xfrm>
            <a:off x="8012113" y="4097338"/>
            <a:ext cx="501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AC5E08"/>
                </a:solidFill>
                <a:latin typeface="Futura Lt BT" pitchFamily="34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359306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1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1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8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18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8829" grpId="0" animBg="1"/>
      <p:bldP spid="418885" grpId="0" animBg="1"/>
      <p:bldP spid="418860" grpId="0" autoUpdateAnimBg="0"/>
      <p:bldP spid="418861" grpId="0" autoUpdateAnimBg="0"/>
      <p:bldP spid="418862" grpId="0" autoUpdateAnimBg="0"/>
      <p:bldP spid="41886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17" descr="Fig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1981200"/>
            <a:ext cx="6683375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1112838" y="5627688"/>
            <a:ext cx="7231062" cy="4302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200" b="1">
                <a:latin typeface="Futura Lt BT" pitchFamily="34" charset="0"/>
              </a:rPr>
              <a:t>Panel B – Motorola secures a first-mover advantage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228850" y="3594100"/>
            <a:ext cx="1911350" cy="858838"/>
            <a:chOff x="1401" y="2456"/>
            <a:chExt cx="1204" cy="541"/>
          </a:xfrm>
        </p:grpSpPr>
        <p:pic>
          <p:nvPicPr>
            <p:cNvPr id="28683" name="Picture 21" descr="Fig 1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01" y="2456"/>
              <a:ext cx="1204" cy="5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684" name="Picture 10" descr="Fig 13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96" y="2652"/>
              <a:ext cx="172" cy="1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42388" name="Picture 20" descr="Fig 1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1025" y="4425950"/>
            <a:ext cx="19431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2379" name="Picture 11" descr="Fig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4478338"/>
            <a:ext cx="2667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2380" name="Rectangle 12"/>
          <p:cNvSpPr>
            <a:spLocks noChangeArrowheads="1"/>
          </p:cNvSpPr>
          <p:nvPr/>
        </p:nvSpPr>
        <p:spPr bwMode="auto">
          <a:xfrm>
            <a:off x="6478588" y="4633913"/>
            <a:ext cx="1041400" cy="438150"/>
          </a:xfrm>
          <a:prstGeom prst="rect">
            <a:avLst/>
          </a:prstGeom>
          <a:noFill/>
          <a:ln w="28575">
            <a:solidFill>
              <a:srgbClr val="CC958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42387" name="Picture 19" descr="Fig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0075" y="2314575"/>
            <a:ext cx="1943100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15925"/>
            <a:ext cx="7620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800" dirty="0" smtClean="0"/>
              <a:t>First-Mover Advantage in Technology Choice</a:t>
            </a:r>
            <a:endParaRPr lang="en-US" sz="3200" dirty="0" smtClean="0"/>
          </a:p>
        </p:txBody>
      </p:sp>
      <p:pic>
        <p:nvPicPr>
          <p:cNvPr id="12" name="Picture 11" descr="Fig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015726">
            <a:off x="6110288" y="4689475"/>
            <a:ext cx="2667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099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2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2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42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42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42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238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696200" cy="838200"/>
          </a:xfrm>
        </p:spPr>
        <p:txBody>
          <a:bodyPr/>
          <a:lstStyle/>
          <a:p>
            <a:pPr eaLnBrk="1" hangingPunct="1"/>
            <a:r>
              <a:rPr lang="en-US" smtClean="0"/>
              <a:t>Cartels</a:t>
            </a:r>
          </a:p>
        </p:txBody>
      </p:sp>
      <p:sp>
        <p:nvSpPr>
          <p:cNvPr id="4372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58925"/>
            <a:ext cx="7848600" cy="4876800"/>
          </a:xfrm>
        </p:spPr>
        <p:txBody>
          <a:bodyPr/>
          <a:lstStyle/>
          <a:p>
            <a:pPr eaLnBrk="1" hangingPunct="1"/>
            <a:r>
              <a:rPr lang="en-US" smtClean="0"/>
              <a:t>Most extreme form of cooperative oligopoly</a:t>
            </a:r>
          </a:p>
          <a:p>
            <a:pPr eaLnBrk="1" hangingPunct="1"/>
            <a:r>
              <a:rPr lang="en-US" smtClean="0"/>
              <a:t>Explicit collusive agreement to drive up prices by restricting total market output</a:t>
            </a:r>
          </a:p>
          <a:p>
            <a:pPr eaLnBrk="1" hangingPunct="1"/>
            <a:r>
              <a:rPr lang="en-US" smtClean="0"/>
              <a:t>Illegal in U.S., Canada, Mexico, Germany, &amp; European Union</a:t>
            </a:r>
          </a:p>
        </p:txBody>
      </p:sp>
    </p:spTree>
    <p:extLst>
      <p:ext uri="{BB962C8B-B14F-4D97-AF65-F5344CB8AC3E}">
        <p14:creationId xmlns:p14="http://schemas.microsoft.com/office/powerpoint/2010/main" val="4220036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1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542925"/>
            <a:ext cx="7696200" cy="838200"/>
          </a:xfrm>
        </p:spPr>
        <p:txBody>
          <a:bodyPr/>
          <a:lstStyle/>
          <a:p>
            <a:pPr eaLnBrk="1" hangingPunct="1"/>
            <a:r>
              <a:rPr lang="en-US" smtClean="0"/>
              <a:t>Cartels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58925"/>
            <a:ext cx="7848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smtClean="0"/>
              <a:t>Pricing schemes usually strategically unstable &amp; difficult to maintain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Strong incentive to cheat by lowering price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When undetected, price cuts occur along very elastic single-firm demand curve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Lure of much greater revenues for any one firm that cuts price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Cartel members secretly cut prices causing price to fall sharply along a much steeper demand curve</a:t>
            </a:r>
          </a:p>
        </p:txBody>
      </p:sp>
    </p:spTree>
    <p:extLst>
      <p:ext uri="{BB962C8B-B14F-4D97-AF65-F5344CB8AC3E}">
        <p14:creationId xmlns:p14="http://schemas.microsoft.com/office/powerpoint/2010/main" val="136674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8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8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8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8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8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8275" grpId="0" build="p" bldLvl="2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542925"/>
            <a:ext cx="7696200" cy="838200"/>
          </a:xfrm>
        </p:spPr>
        <p:txBody>
          <a:bodyPr/>
          <a:lstStyle/>
          <a:p>
            <a:pPr eaLnBrk="1" hangingPunct="1"/>
            <a:r>
              <a:rPr lang="en-US" smtClean="0"/>
              <a:t>Tacit Collusion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58925"/>
            <a:ext cx="7848600" cy="4876800"/>
          </a:xfrm>
        </p:spPr>
        <p:txBody>
          <a:bodyPr/>
          <a:lstStyle/>
          <a:p>
            <a:pPr eaLnBrk="1" hangingPunct="1"/>
            <a:r>
              <a:rPr lang="en-US" smtClean="0"/>
              <a:t>Far less extreme form of cooperation among oligopoly firms</a:t>
            </a:r>
          </a:p>
          <a:p>
            <a:pPr eaLnBrk="1" hangingPunct="1"/>
            <a:r>
              <a:rPr lang="en-US" smtClean="0"/>
              <a:t>Cooperation occurs without any explicit agreement or any other facilitating practices</a:t>
            </a:r>
          </a:p>
        </p:txBody>
      </p:sp>
    </p:spTree>
    <p:extLst>
      <p:ext uri="{BB962C8B-B14F-4D97-AF65-F5344CB8AC3E}">
        <p14:creationId xmlns:p14="http://schemas.microsoft.com/office/powerpoint/2010/main" val="3665009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9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9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9299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09588"/>
            <a:ext cx="7620000" cy="838200"/>
          </a:xfrm>
        </p:spPr>
        <p:txBody>
          <a:bodyPr/>
          <a:lstStyle/>
          <a:p>
            <a:pPr eaLnBrk="1" hangingPunct="1"/>
            <a:r>
              <a:rPr lang="en-US" smtClean="0"/>
              <a:t>Oligopoly Markets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Interdependence of firms’ profits</a:t>
            </a:r>
          </a:p>
          <a:p>
            <a:pPr lvl="1" eaLnBrk="1" hangingPunct="1"/>
            <a:r>
              <a:rPr lang="en-US" smtClean="0"/>
              <a:t>Distinguishing feature of oligopoly</a:t>
            </a:r>
          </a:p>
          <a:p>
            <a:pPr lvl="1" eaLnBrk="1" hangingPunct="1"/>
            <a:r>
              <a:rPr lang="en-US" smtClean="0"/>
              <a:t>Arises when number of firms in market is small enough that every firms’ price &amp; output decisions affect demand &amp; marginal revenue conditions of every other firm in market</a:t>
            </a:r>
          </a:p>
          <a:p>
            <a:pPr lvl="1" eaLnBrk="1" hangingPunct="1"/>
            <a:endParaRPr lang="en-US" sz="3200" smtClean="0"/>
          </a:p>
        </p:txBody>
      </p:sp>
    </p:spTree>
    <p:extLst>
      <p:ext uri="{BB962C8B-B14F-4D97-AF65-F5344CB8AC3E}">
        <p14:creationId xmlns:p14="http://schemas.microsoft.com/office/powerpoint/2010/main" val="74588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1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1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81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03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81050" y="538163"/>
            <a:ext cx="7620000" cy="838200"/>
          </a:xfrm>
        </p:spPr>
        <p:txBody>
          <a:bodyPr/>
          <a:lstStyle/>
          <a:p>
            <a:pPr eaLnBrk="1" hangingPunct="1"/>
            <a:r>
              <a:rPr lang="en-US" smtClean="0"/>
              <a:t>Strategic Entry Deterrence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65275"/>
            <a:ext cx="7848600" cy="4876800"/>
          </a:xfrm>
        </p:spPr>
        <p:txBody>
          <a:bodyPr/>
          <a:lstStyle/>
          <a:p>
            <a:pPr eaLnBrk="1" hangingPunct="1"/>
            <a:r>
              <a:rPr lang="en-US" smtClean="0"/>
              <a:t>Established firm(s) makes strategic moves designed to discourage or prevent entry of new firm(s) into a market</a:t>
            </a:r>
          </a:p>
          <a:p>
            <a:pPr eaLnBrk="1" hangingPunct="1"/>
            <a:r>
              <a:rPr lang="en-US" smtClean="0"/>
              <a:t>Two types of strategic moves</a:t>
            </a:r>
          </a:p>
          <a:p>
            <a:pPr lvl="1" eaLnBrk="1" hangingPunct="1"/>
            <a:r>
              <a:rPr lang="en-US" smtClean="0"/>
              <a:t>Limit pricing</a:t>
            </a:r>
          </a:p>
          <a:p>
            <a:pPr lvl="1" eaLnBrk="1" hangingPunct="1"/>
            <a:r>
              <a:rPr lang="en-US" smtClean="0"/>
              <a:t>Capacity expansion</a:t>
            </a:r>
          </a:p>
        </p:txBody>
      </p:sp>
    </p:spTree>
    <p:extLst>
      <p:ext uri="{BB962C8B-B14F-4D97-AF65-F5344CB8AC3E}">
        <p14:creationId xmlns:p14="http://schemas.microsoft.com/office/powerpoint/2010/main" val="2406038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8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8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8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8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8451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781050" y="538163"/>
            <a:ext cx="7620000" cy="838200"/>
          </a:xfrm>
        </p:spPr>
        <p:txBody>
          <a:bodyPr/>
          <a:lstStyle/>
          <a:p>
            <a:pPr eaLnBrk="1" hangingPunct="1"/>
            <a:r>
              <a:rPr lang="en-US" smtClean="0"/>
              <a:t>Limit Pricing</a:t>
            </a:r>
          </a:p>
        </p:txBody>
      </p:sp>
      <p:sp>
        <p:nvSpPr>
          <p:cNvPr id="4904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65275"/>
            <a:ext cx="7848600" cy="4876800"/>
          </a:xfrm>
        </p:spPr>
        <p:txBody>
          <a:bodyPr/>
          <a:lstStyle/>
          <a:p>
            <a:pPr eaLnBrk="1" hangingPunct="1"/>
            <a:r>
              <a:rPr lang="en-US" smtClean="0"/>
              <a:t>Established firm(s) commits to setting price below profit-maximizing level to prevent entry</a:t>
            </a:r>
          </a:p>
          <a:p>
            <a:pPr lvl="1" eaLnBrk="1" hangingPunct="1"/>
            <a:r>
              <a:rPr lang="en-US" smtClean="0"/>
              <a:t>Under certain circumstances, an oligopolist (or monopolist), may make a credible commitment to charge a lower price forever</a:t>
            </a:r>
          </a:p>
        </p:txBody>
      </p:sp>
    </p:spTree>
    <p:extLst>
      <p:ext uri="{BB962C8B-B14F-4D97-AF65-F5344CB8AC3E}">
        <p14:creationId xmlns:p14="http://schemas.microsoft.com/office/powerpoint/2010/main" val="2642203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0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0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0499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95300"/>
            <a:ext cx="7620000" cy="83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800" dirty="0" smtClean="0"/>
              <a:t>Limit Pricing:  Entry Deterred</a:t>
            </a:r>
            <a:endParaRPr lang="en-US" sz="3200" dirty="0" smtClean="0"/>
          </a:p>
        </p:txBody>
      </p:sp>
      <p:pic>
        <p:nvPicPr>
          <p:cNvPr id="51203" name="Picture 4" descr="Fig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2128838"/>
            <a:ext cx="7605713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2549" name="Picture 5" descr="Fig 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0900" y="4338638"/>
            <a:ext cx="2127250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2550" name="Picture 6" descr="Fig 1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974975"/>
            <a:ext cx="20843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2551" name="Picture 7" descr="Fig 1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838" y="2955925"/>
            <a:ext cx="2127250" cy="48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2552" name="Picture 8" descr="Fig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488" y="3095625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2553" name="Picture 9" descr="Fig 1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113" y="3221038"/>
            <a:ext cx="222250" cy="22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6891338" y="3179763"/>
            <a:ext cx="1041400" cy="438150"/>
          </a:xfrm>
          <a:prstGeom prst="rect">
            <a:avLst/>
          </a:prstGeom>
          <a:noFill/>
          <a:ln w="28575">
            <a:solidFill>
              <a:srgbClr val="CC958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8" descr="Fig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901762">
            <a:off x="6589713" y="3286125"/>
            <a:ext cx="215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819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9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2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781050" y="495300"/>
            <a:ext cx="7620000" cy="83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800" dirty="0" smtClean="0"/>
              <a:t>Limit Pricing:  Entry Occurs</a:t>
            </a:r>
            <a:endParaRPr lang="en-US" sz="3200" dirty="0" smtClean="0"/>
          </a:p>
        </p:txBody>
      </p:sp>
      <p:pic>
        <p:nvPicPr>
          <p:cNvPr id="52227" name="Picture 4" descr="Fig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725" y="1601788"/>
            <a:ext cx="7350125" cy="476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4597" name="Picture 5" descr="Fig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413" y="4694238"/>
            <a:ext cx="152558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4598" name="Picture 6" descr="Fig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2075" y="4789488"/>
            <a:ext cx="163513" cy="16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4599" name="Picture 7" descr="Fig 1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9725" y="4694238"/>
            <a:ext cx="1528763" cy="58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4600" name="Picture 8" descr="Fig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888" y="4905375"/>
            <a:ext cx="1587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4601" name="Picture 9" descr="Fig 1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517775"/>
            <a:ext cx="1528763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4602" name="Picture 10" descr="Fig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413" y="2527300"/>
            <a:ext cx="152558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4603" name="Picture 11" descr="Fig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4050" y="4197350"/>
            <a:ext cx="15494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4604" name="Picture 12" descr="Fig 14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725" y="4835525"/>
            <a:ext cx="176213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977063" y="5062538"/>
            <a:ext cx="757237" cy="365125"/>
          </a:xfrm>
          <a:prstGeom prst="rect">
            <a:avLst/>
          </a:prstGeom>
          <a:noFill/>
          <a:ln w="28575">
            <a:solidFill>
              <a:srgbClr val="CC958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5" name="Picture 8" descr="Fig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38236">
            <a:off x="6765925" y="5172075"/>
            <a:ext cx="158750" cy="16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449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4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4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94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94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94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809625" y="528638"/>
            <a:ext cx="7620000" cy="838200"/>
          </a:xfrm>
        </p:spPr>
        <p:txBody>
          <a:bodyPr/>
          <a:lstStyle/>
          <a:p>
            <a:pPr eaLnBrk="1" hangingPunct="1"/>
            <a:r>
              <a:rPr lang="en-US" smtClean="0"/>
              <a:t>Capacity Expansion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65275"/>
            <a:ext cx="7848600" cy="4876800"/>
          </a:xfrm>
        </p:spPr>
        <p:txBody>
          <a:bodyPr/>
          <a:lstStyle/>
          <a:p>
            <a:pPr eaLnBrk="1" hangingPunct="1"/>
            <a:r>
              <a:rPr lang="en-US" sz="3000" smtClean="0"/>
              <a:t>Established firm(s) can make the threat of a price cut credible by irreversibly increasing plant capacity</a:t>
            </a:r>
          </a:p>
          <a:p>
            <a:pPr eaLnBrk="1" hangingPunct="1"/>
            <a:r>
              <a:rPr lang="en-US" sz="3000" smtClean="0"/>
              <a:t>When increasing capacity results in lower marginal costs of production, the established firm’s best response to entry of a new firm may be to increase its own level of production</a:t>
            </a:r>
          </a:p>
          <a:p>
            <a:pPr lvl="1" eaLnBrk="1" hangingPunct="1"/>
            <a:r>
              <a:rPr lang="en-US" sz="2600" smtClean="0"/>
              <a:t>Requires established firm to cut its price to sell extra output</a:t>
            </a:r>
          </a:p>
        </p:txBody>
      </p:sp>
    </p:spTree>
    <p:extLst>
      <p:ext uri="{BB962C8B-B14F-4D97-AF65-F5344CB8AC3E}">
        <p14:creationId xmlns:p14="http://schemas.microsoft.com/office/powerpoint/2010/main" val="332835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6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6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6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6643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781050" y="495300"/>
            <a:ext cx="7620000" cy="83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800" dirty="0" smtClean="0"/>
              <a:t>Excess Capacity Barrier to Entry</a:t>
            </a:r>
            <a:endParaRPr lang="en-US" sz="3200" dirty="0" smtClean="0"/>
          </a:p>
        </p:txBody>
      </p:sp>
      <p:pic>
        <p:nvPicPr>
          <p:cNvPr id="54275" name="Picture 4" descr="Fig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2471738"/>
            <a:ext cx="7439025" cy="308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8693" name="Picture 5" descr="Fig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88" y="3262313"/>
            <a:ext cx="1757362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8694" name="Picture 6" descr="Fig 1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088" y="4743450"/>
            <a:ext cx="1757362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8695" name="Picture 7" descr="Fig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5925" y="3236913"/>
            <a:ext cx="1719263" cy="77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8696" name="Picture 8" descr="Fig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075" y="3487738"/>
            <a:ext cx="177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8697" name="Picture 9" descr="Fig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575" y="3370263"/>
            <a:ext cx="177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6751638" y="3403600"/>
            <a:ext cx="900112" cy="438150"/>
          </a:xfrm>
          <a:prstGeom prst="rect">
            <a:avLst/>
          </a:prstGeom>
          <a:noFill/>
          <a:ln w="28575">
            <a:solidFill>
              <a:srgbClr val="CC958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9" descr="Fig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37055">
            <a:off x="6483350" y="3536950"/>
            <a:ext cx="177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3837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9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9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4" descr="Fig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" y="2287588"/>
            <a:ext cx="7610475" cy="338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0741" name="Picture 5" descr="Fig 1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7763" y="2716213"/>
            <a:ext cx="1789112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0742" name="Picture 6" descr="Fig 1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938" y="4616450"/>
            <a:ext cx="179705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0743" name="Picture 7" descr="Fig 14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25" y="3863975"/>
            <a:ext cx="1770063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0744" name="Picture 8" descr="ig 14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013" y="4179888"/>
            <a:ext cx="180975" cy="19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0745" name="Picture 9" descr="Fig 1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725" y="4711700"/>
            <a:ext cx="1825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4" name="Rectangle 2"/>
          <p:cNvSpPr>
            <a:spLocks noGrp="1" noChangeArrowheads="1"/>
          </p:cNvSpPr>
          <p:nvPr>
            <p:ph type="title"/>
          </p:nvPr>
        </p:nvSpPr>
        <p:spPr>
          <a:xfrm>
            <a:off x="781050" y="495300"/>
            <a:ext cx="7620000" cy="838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3800" dirty="0" smtClean="0"/>
              <a:t>Excess Capacity Barrier to Entry</a:t>
            </a:r>
            <a:endParaRPr lang="en-US" sz="3200" dirty="0" smtClean="0"/>
          </a:p>
        </p:txBody>
      </p:sp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6802438" y="4784725"/>
            <a:ext cx="900112" cy="438150"/>
          </a:xfrm>
          <a:prstGeom prst="rect">
            <a:avLst/>
          </a:prstGeom>
          <a:noFill/>
          <a:ln w="28575">
            <a:solidFill>
              <a:srgbClr val="CC958E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9" descr="Fig 1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266728">
            <a:off x="6567488" y="4897438"/>
            <a:ext cx="182562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001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0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0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0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57213"/>
            <a:ext cx="7620000" cy="838200"/>
          </a:xfrm>
        </p:spPr>
        <p:txBody>
          <a:bodyPr/>
          <a:lstStyle/>
          <a:p>
            <a:pPr eaLnBrk="1" hangingPunct="1"/>
            <a:r>
              <a:rPr lang="en-US" smtClean="0"/>
              <a:t>Strategic Decisions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5257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mtClean="0"/>
              <a:t>Strategic behavior</a:t>
            </a:r>
          </a:p>
          <a:p>
            <a:pPr lvl="1" eaLnBrk="1" hangingPunct="1"/>
            <a:r>
              <a:rPr lang="en-US" smtClean="0"/>
              <a:t>Actions taken by firms to plan for &amp; react to competition from rival firms</a:t>
            </a:r>
          </a:p>
          <a:p>
            <a:pPr eaLnBrk="1" hangingPunct="1"/>
            <a:r>
              <a:rPr lang="en-US" smtClean="0"/>
              <a:t>Game theory</a:t>
            </a:r>
          </a:p>
          <a:p>
            <a:pPr lvl="1" eaLnBrk="1" hangingPunct="1"/>
            <a:r>
              <a:rPr lang="en-US" smtClean="0"/>
              <a:t>Useful guidelines on behavior for strategic situations involving interdependence</a:t>
            </a:r>
          </a:p>
          <a:p>
            <a:pPr eaLnBrk="1" hangingPunct="1"/>
            <a:r>
              <a:rPr lang="en-US" smtClean="0"/>
              <a:t>Simultaneous Decisions</a:t>
            </a:r>
          </a:p>
          <a:p>
            <a:pPr lvl="1" eaLnBrk="1" hangingPunct="1"/>
            <a:r>
              <a:rPr lang="en-US" smtClean="0"/>
              <a:t>Occur when managers must make individual decisions without knowing their rivals’ decisions</a:t>
            </a:r>
            <a:endParaRPr lang="en-US" sz="3600" smtClean="0"/>
          </a:p>
          <a:p>
            <a:pPr lvl="1"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z="3600" smtClean="0"/>
          </a:p>
        </p:txBody>
      </p:sp>
    </p:spTree>
    <p:extLst>
      <p:ext uri="{BB962C8B-B14F-4D97-AF65-F5344CB8AC3E}">
        <p14:creationId xmlns:p14="http://schemas.microsoft.com/office/powerpoint/2010/main" val="420653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9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557213"/>
            <a:ext cx="7620000" cy="838200"/>
          </a:xfrm>
        </p:spPr>
        <p:txBody>
          <a:bodyPr/>
          <a:lstStyle/>
          <a:p>
            <a:pPr eaLnBrk="1" hangingPunct="1"/>
            <a:r>
              <a:rPr lang="en-US" smtClean="0"/>
              <a:t>Dominant Strategies</a:t>
            </a:r>
          </a:p>
        </p:txBody>
      </p:sp>
      <p:sp>
        <p:nvSpPr>
          <p:cNvPr id="396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000" smtClean="0"/>
              <a:t>Always provide best outcome no matter what decisions rivals make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When one exists, the rational decision maker always follows its dominant strategy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Predict rivals will follow their dominant strategies, if they exist</a:t>
            </a:r>
          </a:p>
          <a:p>
            <a:pPr eaLnBrk="1" hangingPunct="1">
              <a:lnSpc>
                <a:spcPct val="90000"/>
              </a:lnSpc>
            </a:pPr>
            <a:r>
              <a:rPr lang="en-US" sz="3000" smtClean="0"/>
              <a:t>Dominant strategy equilibrium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Exists when</a:t>
            </a:r>
            <a:r>
              <a:rPr lang="en-US" sz="2900" smtClean="0"/>
              <a:t> </a:t>
            </a:r>
            <a:r>
              <a:rPr lang="en-US" sz="2600" smtClean="0"/>
              <a:t>when all decision makers have dominant strategies</a:t>
            </a:r>
          </a:p>
        </p:txBody>
      </p:sp>
    </p:spTree>
    <p:extLst>
      <p:ext uri="{BB962C8B-B14F-4D97-AF65-F5344CB8AC3E}">
        <p14:creationId xmlns:p14="http://schemas.microsoft.com/office/powerpoint/2010/main" val="239315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6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6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96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96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96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291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81050" y="557213"/>
            <a:ext cx="7620000" cy="838200"/>
          </a:xfrm>
        </p:spPr>
        <p:txBody>
          <a:bodyPr/>
          <a:lstStyle/>
          <a:p>
            <a:pPr eaLnBrk="1" hangingPunct="1"/>
            <a:r>
              <a:rPr lang="en-US" smtClean="0"/>
              <a:t>Prisoners’ Dilemma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41463"/>
            <a:ext cx="7848600" cy="4876800"/>
          </a:xfrm>
        </p:spPr>
        <p:txBody>
          <a:bodyPr/>
          <a:lstStyle/>
          <a:p>
            <a:pPr eaLnBrk="1" hangingPunct="1"/>
            <a:r>
              <a:rPr lang="en-US" smtClean="0"/>
              <a:t>All rivals have dominant strategies</a:t>
            </a:r>
          </a:p>
          <a:p>
            <a:pPr eaLnBrk="1" hangingPunct="1"/>
            <a:r>
              <a:rPr lang="en-US" smtClean="0"/>
              <a:t>In dominant strategy equilibrium, all are worse off than if they had cooperated in making their decisions</a:t>
            </a:r>
          </a:p>
        </p:txBody>
      </p:sp>
    </p:spTree>
    <p:extLst>
      <p:ext uri="{BB962C8B-B14F-4D97-AF65-F5344CB8AC3E}">
        <p14:creationId xmlns:p14="http://schemas.microsoft.com/office/powerpoint/2010/main" val="412334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7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9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5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518" name="Rectangle 182"/>
          <p:cNvSpPr>
            <a:spLocks noChangeArrowheads="1"/>
          </p:cNvSpPr>
          <p:nvPr/>
        </p:nvSpPr>
        <p:spPr bwMode="auto">
          <a:xfrm>
            <a:off x="5724525" y="4252912"/>
            <a:ext cx="2997200" cy="1333500"/>
          </a:xfrm>
          <a:prstGeom prst="rect">
            <a:avLst/>
          </a:prstGeom>
          <a:solidFill>
            <a:srgbClr val="FFC5C5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98513" name="Group 1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951558"/>
              </p:ext>
            </p:extLst>
          </p:nvPr>
        </p:nvGraphicFramePr>
        <p:xfrm>
          <a:off x="228600" y="1752600"/>
          <a:ext cx="8493125" cy="3843338"/>
        </p:xfrm>
        <a:graphic>
          <a:graphicData uri="http://schemas.openxmlformats.org/drawingml/2006/table">
            <a:tbl>
              <a:tblPr/>
              <a:tblGrid>
                <a:gridCol w="952501"/>
                <a:gridCol w="1541819"/>
                <a:gridCol w="3000243"/>
                <a:gridCol w="2998562"/>
              </a:tblGrid>
              <a:tr h="6224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C386C"/>
                        </a:solidFill>
                        <a:effectLst/>
                        <a:latin typeface="Futura Lt BT" pitchFamily="34" charset="0"/>
                      </a:endParaRPr>
                    </a:p>
                  </a:txBody>
                  <a:tcPr marT="45728" marB="45728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              Bill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87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1" u="none" strike="noStrike" cap="none" normalizeH="0" baseline="0" smtClean="0">
                        <a:ln>
                          <a:noFill/>
                        </a:ln>
                        <a:solidFill>
                          <a:srgbClr val="3C386C"/>
                        </a:solidFill>
                        <a:effectLst/>
                        <a:latin typeface="Futura Lt BT" pitchFamily="34" charset="0"/>
                      </a:endParaRPr>
                    </a:p>
                  </a:txBody>
                  <a:tcPr marT="45728" marB="45728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000" b="0" i="1" u="none" strike="noStrike" cap="none" normalizeH="0" baseline="0" smtClean="0">
                        <a:ln>
                          <a:noFill/>
                        </a:ln>
                        <a:solidFill>
                          <a:srgbClr val="3C386C"/>
                        </a:solidFill>
                        <a:effectLst/>
                        <a:latin typeface="Futura Lt BT" pitchFamily="34" charset="0"/>
                      </a:endParaRP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Don’t confess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Confess</a:t>
                      </a:r>
                    </a:p>
                  </a:txBody>
                  <a:tcPr marT="45728" marB="45728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21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Jane</a:t>
                      </a:r>
                    </a:p>
                  </a:txBody>
                  <a:tcPr marT="45728" marB="45728" anchor="ctr" anchorCtr="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Don’t confess</a:t>
                      </a: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2 years, 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2 years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12 years, 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1 year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0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Confess</a:t>
                      </a:r>
                    </a:p>
                  </a:txBody>
                  <a:tcPr marT="45728" marB="45728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</a:t>
                      </a: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1 year, 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12 years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6 years, </a:t>
                      </a:r>
                      <a:r>
                        <a:rPr kumimoji="0" lang="en-US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6 years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7688"/>
            <a:ext cx="8267700" cy="838200"/>
          </a:xfrm>
        </p:spPr>
        <p:txBody>
          <a:bodyPr/>
          <a:lstStyle/>
          <a:p>
            <a:pPr eaLnBrk="1" hangingPunct="1"/>
            <a:r>
              <a:rPr lang="en-US" dirty="0" smtClean="0"/>
              <a:t>Prisoners’ Dilemma</a:t>
            </a:r>
            <a:endParaRPr lang="en-US" sz="3300" dirty="0" smtClean="0"/>
          </a:p>
        </p:txBody>
      </p:sp>
      <p:sp>
        <p:nvSpPr>
          <p:cNvPr id="398514" name="Text Box 178"/>
          <p:cNvSpPr txBox="1">
            <a:spLocks noChangeArrowheads="1"/>
          </p:cNvSpPr>
          <p:nvPr/>
        </p:nvSpPr>
        <p:spPr bwMode="auto">
          <a:xfrm>
            <a:off x="5287963" y="4341812"/>
            <a:ext cx="37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Futura Lt BT" pitchFamily="34" charset="0"/>
              </a:rPr>
              <a:t>J</a:t>
            </a:r>
          </a:p>
        </p:txBody>
      </p:sp>
      <p:sp>
        <p:nvSpPr>
          <p:cNvPr id="398515" name="Text Box 179"/>
          <p:cNvSpPr txBox="1">
            <a:spLocks noChangeArrowheads="1"/>
          </p:cNvSpPr>
          <p:nvPr/>
        </p:nvSpPr>
        <p:spPr bwMode="auto">
          <a:xfrm>
            <a:off x="8059738" y="4337050"/>
            <a:ext cx="3762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latin typeface="Futura Lt BT" pitchFamily="34" charset="0"/>
              </a:rPr>
              <a:t>J</a:t>
            </a:r>
          </a:p>
        </p:txBody>
      </p:sp>
      <p:sp>
        <p:nvSpPr>
          <p:cNvPr id="398516" name="Text Box 180"/>
          <p:cNvSpPr txBox="1">
            <a:spLocks noChangeArrowheads="1"/>
          </p:cNvSpPr>
          <p:nvPr/>
        </p:nvSpPr>
        <p:spPr bwMode="auto">
          <a:xfrm>
            <a:off x="8054975" y="2970212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AC5E08"/>
                </a:solidFill>
                <a:latin typeface="Futura Lt BT" pitchFamily="34" charset="0"/>
              </a:rPr>
              <a:t>B</a:t>
            </a:r>
          </a:p>
        </p:txBody>
      </p:sp>
      <p:sp>
        <p:nvSpPr>
          <p:cNvPr id="398517" name="Text Box 181"/>
          <p:cNvSpPr txBox="1">
            <a:spLocks noChangeArrowheads="1"/>
          </p:cNvSpPr>
          <p:nvPr/>
        </p:nvSpPr>
        <p:spPr bwMode="auto">
          <a:xfrm>
            <a:off x="8277225" y="4344987"/>
            <a:ext cx="376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i="1">
                <a:solidFill>
                  <a:srgbClr val="AC5E08"/>
                </a:solidFill>
                <a:latin typeface="Futura Lt BT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00154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518" grpId="0" animBg="1"/>
      <p:bldP spid="398514" grpId="0" autoUpdateAnimBg="0"/>
      <p:bldP spid="398515" grpId="0" autoUpdateAnimBg="0"/>
      <p:bldP spid="398516" grpId="0" autoUpdateAnimBg="0"/>
      <p:bldP spid="39851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519113"/>
            <a:ext cx="8555038" cy="838200"/>
          </a:xfrm>
        </p:spPr>
        <p:txBody>
          <a:bodyPr/>
          <a:lstStyle/>
          <a:p>
            <a:pPr eaLnBrk="1" hangingPunct="1"/>
            <a:r>
              <a:rPr lang="en-US" smtClean="0"/>
              <a:t>Making Mutually Best Decisions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41463"/>
            <a:ext cx="7848600" cy="4876800"/>
          </a:xfrm>
        </p:spPr>
        <p:txBody>
          <a:bodyPr/>
          <a:lstStyle/>
          <a:p>
            <a:pPr eaLnBrk="1" hangingPunct="1"/>
            <a:r>
              <a:rPr lang="en-US" dirty="0" smtClean="0"/>
              <a:t>For all firms in an oligopoly to be predicting correctly each others’ decisions:</a:t>
            </a:r>
          </a:p>
          <a:p>
            <a:pPr lvl="1" eaLnBrk="1" hangingPunct="1"/>
            <a:r>
              <a:rPr lang="en-US" dirty="0" smtClean="0"/>
              <a:t>All firms must be choosing individually best actions given the predicted actions of their rivals, which they can then believe are correctly predicted</a:t>
            </a:r>
          </a:p>
          <a:p>
            <a:pPr lvl="1" eaLnBrk="1" hangingPunct="1"/>
            <a:r>
              <a:rPr lang="en-US" dirty="0" smtClean="0"/>
              <a:t>Strategically astute managers look for </a:t>
            </a:r>
            <a:r>
              <a:rPr lang="en-US" i="1" dirty="0" smtClean="0"/>
              <a:t>mutually best decisions</a:t>
            </a:r>
          </a:p>
        </p:txBody>
      </p:sp>
    </p:spTree>
    <p:extLst>
      <p:ext uri="{BB962C8B-B14F-4D97-AF65-F5344CB8AC3E}">
        <p14:creationId xmlns:p14="http://schemas.microsoft.com/office/powerpoint/2010/main" val="4121520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4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4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4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483" grpId="0" build="p" bldLvl="2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538163"/>
            <a:ext cx="7620000" cy="838200"/>
          </a:xfrm>
        </p:spPr>
        <p:txBody>
          <a:bodyPr/>
          <a:lstStyle/>
          <a:p>
            <a:pPr eaLnBrk="1" hangingPunct="1"/>
            <a:r>
              <a:rPr lang="en-US" smtClean="0"/>
              <a:t>Nash Equilibrium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58925"/>
            <a:ext cx="7848600" cy="4876800"/>
          </a:xfrm>
        </p:spPr>
        <p:txBody>
          <a:bodyPr/>
          <a:lstStyle/>
          <a:p>
            <a:pPr eaLnBrk="1" hangingPunct="1"/>
            <a:r>
              <a:rPr lang="en-US" smtClean="0"/>
              <a:t>Set of actions or decisions for which all managers are choosing their best actions given the actions they expect their rivals to choose</a:t>
            </a:r>
          </a:p>
          <a:p>
            <a:pPr eaLnBrk="1" hangingPunct="1"/>
            <a:r>
              <a:rPr lang="en-US" smtClean="0"/>
              <a:t>Strategic stability</a:t>
            </a:r>
          </a:p>
          <a:p>
            <a:pPr lvl="1" eaLnBrk="1" hangingPunct="1"/>
            <a:r>
              <a:rPr lang="en-US" smtClean="0"/>
              <a:t>No single firm can unilaterally make a different decision &amp; do better</a:t>
            </a:r>
          </a:p>
          <a:p>
            <a:pPr lvl="1"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6196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5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507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title"/>
          </p:nvPr>
        </p:nvSpPr>
        <p:spPr>
          <a:xfrm>
            <a:off x="619125" y="503238"/>
            <a:ext cx="8001000" cy="838200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85000"/>
              </a:lnSpc>
            </a:pPr>
            <a:r>
              <a:rPr lang="en-US" sz="3600" dirty="0" smtClean="0"/>
              <a:t>Super Bowl Advertising:  A Unique Nash Equilibrium</a:t>
            </a:r>
            <a:endParaRPr lang="en-US" sz="3200" dirty="0" smtClean="0"/>
          </a:p>
        </p:txBody>
      </p:sp>
      <p:sp>
        <p:nvSpPr>
          <p:cNvPr id="406593" name="Rectangle 65"/>
          <p:cNvSpPr>
            <a:spLocks noChangeArrowheads="1"/>
          </p:cNvSpPr>
          <p:nvPr/>
        </p:nvSpPr>
        <p:spPr bwMode="auto">
          <a:xfrm>
            <a:off x="6516687" y="4768850"/>
            <a:ext cx="1824038" cy="1103313"/>
          </a:xfrm>
          <a:prstGeom prst="rect">
            <a:avLst/>
          </a:prstGeom>
          <a:solidFill>
            <a:srgbClr val="FFC5C5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406594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694954"/>
              </p:ext>
            </p:extLst>
          </p:nvPr>
        </p:nvGraphicFramePr>
        <p:xfrm>
          <a:off x="381000" y="1831975"/>
          <a:ext cx="7958137" cy="4040191"/>
        </p:xfrm>
        <a:graphic>
          <a:graphicData uri="http://schemas.openxmlformats.org/drawingml/2006/table">
            <a:tbl>
              <a:tblPr/>
              <a:tblGrid>
                <a:gridCol w="306387"/>
                <a:gridCol w="701675"/>
                <a:gridCol w="1308100"/>
                <a:gridCol w="1990725"/>
                <a:gridCol w="1828800"/>
                <a:gridCol w="1822450"/>
              </a:tblGrid>
              <a:tr h="3657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C386C"/>
                        </a:solidFill>
                        <a:effectLst/>
                        <a:latin typeface="Futura Lt BT" pitchFamily="34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3C386C"/>
                        </a:solidFill>
                        <a:effectLst/>
                        <a:latin typeface="Futura Lt BT" pitchFamily="34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   Pepsi’s budget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09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3C386C"/>
                        </a:solidFill>
                        <a:effectLst/>
                        <a:latin typeface="Futura Lt BT" pitchFamily="34" charset="0"/>
                      </a:endParaRPr>
                    </a:p>
                  </a:txBody>
                  <a:tcPr marT="45713" marB="45713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1" u="none" strike="noStrike" cap="none" normalizeH="0" baseline="0" smtClean="0">
                        <a:ln>
                          <a:noFill/>
                        </a:ln>
                        <a:solidFill>
                          <a:srgbClr val="3C386C"/>
                        </a:solidFill>
                        <a:effectLst/>
                        <a:latin typeface="Futura Lt BT" pitchFamily="34" charset="0"/>
                      </a:endParaRP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Low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Medium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High</a:t>
                      </a:r>
                    </a:p>
                  </a:txBody>
                  <a:tcPr marT="45713" marB="45713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0272">
                <a:tc rowSpan="3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Coke’s budget</a:t>
                      </a:r>
                    </a:p>
                  </a:txBody>
                  <a:tcPr marT="45713" marB="45713" anchor="ctr" anchorCtr="1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Low</a:t>
                      </a:r>
                    </a:p>
                  </a:txBody>
                  <a:tcPr marT="45713" marB="45713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   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$60,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$45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B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   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$57.5,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$50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   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$45,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$35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217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Medium</a:t>
                      </a:r>
                    </a:p>
                  </a:txBody>
                  <a:tcPr marT="45713" marB="45713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   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$50,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$35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   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$65,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$30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      $30,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$25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11063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High</a:t>
                      </a:r>
                    </a:p>
                  </a:txBody>
                  <a:tcPr marT="45713" marB="45713" anchor="ctr" anchorCtr="1"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   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$45,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$10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   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$60,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$20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32"/>
                          </a:solidFill>
                          <a:effectLst/>
                          <a:latin typeface="Futura Lt BT" pitchFamily="34" charset="0"/>
                        </a:rPr>
                        <a:t>     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utura Lt BT" pitchFamily="34" charset="0"/>
                        </a:rPr>
                        <a:t>$50,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AC5E08"/>
                          </a:solidFill>
                          <a:effectLst/>
                          <a:latin typeface="Futura Lt BT" pitchFamily="34" charset="0"/>
                        </a:rPr>
                        <a:t>$40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06575" name="Text Box 47"/>
          <p:cNvSpPr txBox="1">
            <a:spLocks noChangeArrowheads="1"/>
          </p:cNvSpPr>
          <p:nvPr/>
        </p:nvSpPr>
        <p:spPr bwMode="auto">
          <a:xfrm>
            <a:off x="4192587" y="2665413"/>
            <a:ext cx="376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latin typeface="Futura Lt BT" pitchFamily="34" charset="0"/>
              </a:rPr>
              <a:t>C</a:t>
            </a:r>
          </a:p>
        </p:txBody>
      </p:sp>
      <p:sp>
        <p:nvSpPr>
          <p:cNvPr id="406576" name="Text Box 48"/>
          <p:cNvSpPr txBox="1">
            <a:spLocks noChangeArrowheads="1"/>
          </p:cNvSpPr>
          <p:nvPr/>
        </p:nvSpPr>
        <p:spPr bwMode="auto">
          <a:xfrm>
            <a:off x="4248150" y="3743325"/>
            <a:ext cx="376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i="1">
                <a:solidFill>
                  <a:srgbClr val="AC5E08"/>
                </a:solidFill>
                <a:latin typeface="Futura Lt BT" pitchFamily="34" charset="0"/>
              </a:rPr>
              <a:t>P</a:t>
            </a:r>
          </a:p>
        </p:txBody>
      </p:sp>
      <p:sp>
        <p:nvSpPr>
          <p:cNvPr id="18468" name="Text Box 49"/>
          <p:cNvSpPr txBox="1">
            <a:spLocks noChangeArrowheads="1"/>
          </p:cNvSpPr>
          <p:nvPr/>
        </p:nvSpPr>
        <p:spPr bwMode="auto">
          <a:xfrm>
            <a:off x="2613025" y="5872163"/>
            <a:ext cx="54530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latin typeface="Futura Lt BT" pitchFamily="34" charset="0"/>
              </a:rPr>
              <a:t>Payoffs in millions of dollars of semiannual profit</a:t>
            </a:r>
          </a:p>
        </p:txBody>
      </p:sp>
      <p:sp>
        <p:nvSpPr>
          <p:cNvPr id="406578" name="Text Box 50"/>
          <p:cNvSpPr txBox="1">
            <a:spLocks noChangeArrowheads="1"/>
          </p:cNvSpPr>
          <p:nvPr/>
        </p:nvSpPr>
        <p:spPr bwMode="auto">
          <a:xfrm>
            <a:off x="6038850" y="3743325"/>
            <a:ext cx="376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latin typeface="Futura Lt BT" pitchFamily="34" charset="0"/>
              </a:rPr>
              <a:t>C</a:t>
            </a:r>
          </a:p>
        </p:txBody>
      </p:sp>
      <p:sp>
        <p:nvSpPr>
          <p:cNvPr id="406579" name="Text Box 51"/>
          <p:cNvSpPr txBox="1">
            <a:spLocks noChangeArrowheads="1"/>
          </p:cNvSpPr>
          <p:nvPr/>
        </p:nvSpPr>
        <p:spPr bwMode="auto">
          <a:xfrm>
            <a:off x="7762875" y="4768850"/>
            <a:ext cx="376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b="1">
                <a:latin typeface="Futura Lt BT" pitchFamily="34" charset="0"/>
              </a:rPr>
              <a:t>C</a:t>
            </a:r>
          </a:p>
        </p:txBody>
      </p:sp>
      <p:sp>
        <p:nvSpPr>
          <p:cNvPr id="406580" name="Text Box 52"/>
          <p:cNvSpPr txBox="1">
            <a:spLocks noChangeArrowheads="1"/>
          </p:cNvSpPr>
          <p:nvPr/>
        </p:nvSpPr>
        <p:spPr bwMode="auto">
          <a:xfrm>
            <a:off x="6088062" y="2681288"/>
            <a:ext cx="376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i="1">
                <a:solidFill>
                  <a:srgbClr val="AC5E08"/>
                </a:solidFill>
                <a:latin typeface="Futura Lt BT" pitchFamily="34" charset="0"/>
              </a:rPr>
              <a:t>P</a:t>
            </a:r>
          </a:p>
        </p:txBody>
      </p:sp>
      <p:sp>
        <p:nvSpPr>
          <p:cNvPr id="406581" name="Text Box 53"/>
          <p:cNvSpPr txBox="1">
            <a:spLocks noChangeArrowheads="1"/>
          </p:cNvSpPr>
          <p:nvPr/>
        </p:nvSpPr>
        <p:spPr bwMode="auto">
          <a:xfrm>
            <a:off x="8039100" y="4772025"/>
            <a:ext cx="3762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 i="1">
                <a:solidFill>
                  <a:srgbClr val="AC5E08"/>
                </a:solidFill>
                <a:latin typeface="Futura Lt BT" pitchFamily="34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478125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6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06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6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06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6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6593" grpId="0" animBg="1"/>
      <p:bldP spid="406575" grpId="0" autoUpdateAnimBg="0"/>
      <p:bldP spid="406576" grpId="0" autoUpdateAnimBg="0"/>
      <p:bldP spid="406578" grpId="0" autoUpdateAnimBg="0"/>
      <p:bldP spid="406579" grpId="0" autoUpdateAnimBg="0"/>
      <p:bldP spid="406580" grpId="0" autoUpdateAnimBg="0"/>
      <p:bldP spid="406581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978</Words>
  <Application>Microsoft Office PowerPoint</Application>
  <PresentationFormat>On-screen Show (4:3)</PresentationFormat>
  <Paragraphs>185</Paragraphs>
  <Slides>26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Strategic Decision Making in Oligopoly Markets</vt:lpstr>
      <vt:lpstr>Oligopoly Markets</vt:lpstr>
      <vt:lpstr>Strategic Decisions</vt:lpstr>
      <vt:lpstr>Dominant Strategies</vt:lpstr>
      <vt:lpstr>Prisoners’ Dilemma</vt:lpstr>
      <vt:lpstr>Prisoners’ Dilemma</vt:lpstr>
      <vt:lpstr>Making Mutually Best Decisions</vt:lpstr>
      <vt:lpstr>Nash Equilibrium</vt:lpstr>
      <vt:lpstr>Super Bowl Advertising:  A Unique Nash Equilibrium</vt:lpstr>
      <vt:lpstr>Nash Equilibrium</vt:lpstr>
      <vt:lpstr>Sequential Decisions</vt:lpstr>
      <vt:lpstr>Game Tree</vt:lpstr>
      <vt:lpstr>Sequential Pizza Pricing</vt:lpstr>
      <vt:lpstr>First-Mover &amp; Second-Mover Advantages</vt:lpstr>
      <vt:lpstr>First-Mover Advantage in Technology Choice</vt:lpstr>
      <vt:lpstr>First-Mover Advantage in Technology Choice</vt:lpstr>
      <vt:lpstr>Cartels</vt:lpstr>
      <vt:lpstr>Cartels</vt:lpstr>
      <vt:lpstr>Tacit Collusion</vt:lpstr>
      <vt:lpstr>Strategic Entry Deterrence</vt:lpstr>
      <vt:lpstr>Limit Pricing</vt:lpstr>
      <vt:lpstr>Limit Pricing:  Entry Deterred</vt:lpstr>
      <vt:lpstr>Limit Pricing:  Entry Occurs</vt:lpstr>
      <vt:lpstr>Capacity Expansion</vt:lpstr>
      <vt:lpstr>Excess Capacity Barrier to Entry</vt:lpstr>
      <vt:lpstr>Excess Capacity Barrier to Entry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Decision Making in Oligopoly Markets</dc:title>
  <dc:creator>Sajitha Dishanka</dc:creator>
  <cp:lastModifiedBy>Sajitha Dishanka</cp:lastModifiedBy>
  <cp:revision>5</cp:revision>
  <dcterms:created xsi:type="dcterms:W3CDTF">2015-11-25T17:55:00Z</dcterms:created>
  <dcterms:modified xsi:type="dcterms:W3CDTF">2016-06-17T05:37:13Z</dcterms:modified>
</cp:coreProperties>
</file>