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33" r:id="rId2"/>
  </p:sldMasterIdLst>
  <p:notesMasterIdLst>
    <p:notesMasterId r:id="rId29"/>
  </p:notesMasterIdLst>
  <p:handoutMasterIdLst>
    <p:handoutMasterId r:id="rId30"/>
  </p:handoutMasterIdLst>
  <p:sldIdLst>
    <p:sldId id="356" r:id="rId3"/>
    <p:sldId id="458" r:id="rId4"/>
    <p:sldId id="506" r:id="rId5"/>
    <p:sldId id="508" r:id="rId6"/>
    <p:sldId id="511" r:id="rId7"/>
    <p:sldId id="512" r:id="rId8"/>
    <p:sldId id="513" r:id="rId9"/>
    <p:sldId id="514" r:id="rId10"/>
    <p:sldId id="515" r:id="rId11"/>
    <p:sldId id="516" r:id="rId12"/>
    <p:sldId id="518" r:id="rId13"/>
    <p:sldId id="519" r:id="rId14"/>
    <p:sldId id="527" r:id="rId15"/>
    <p:sldId id="528" r:id="rId16"/>
    <p:sldId id="557" r:id="rId17"/>
    <p:sldId id="558" r:id="rId18"/>
    <p:sldId id="559" r:id="rId19"/>
    <p:sldId id="530" r:id="rId20"/>
    <p:sldId id="531" r:id="rId21"/>
    <p:sldId id="532" r:id="rId22"/>
    <p:sldId id="533" r:id="rId23"/>
    <p:sldId id="553" r:id="rId24"/>
    <p:sldId id="554" r:id="rId25"/>
    <p:sldId id="555" r:id="rId26"/>
    <p:sldId id="503" r:id="rId27"/>
    <p:sldId id="504" r:id="rId28"/>
  </p:sldIdLst>
  <p:sldSz cx="9144000" cy="6858000" type="screen4x3"/>
  <p:notesSz cx="6645275" cy="9777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D200"/>
    <a:srgbClr val="FFE600"/>
    <a:srgbClr val="F1F1F1"/>
    <a:srgbClr val="FAE600"/>
    <a:srgbClr val="B4B4B4"/>
    <a:srgbClr val="646464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1" autoAdjust="0"/>
    <p:restoredTop sz="81593" autoAdjust="0"/>
  </p:normalViewPr>
  <p:slideViewPr>
    <p:cSldViewPr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3079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2562" y="9448800"/>
            <a:ext cx="6264275" cy="24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Shanaka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de Silva			</a:t>
            </a:r>
            <a:r>
              <a:rPr lang="en-US" sz="1400" b="1" dirty="0" err="1" smtClean="0">
                <a:solidFill>
                  <a:srgbClr val="000000"/>
                </a:solidFill>
                <a:cs typeface="Arial" charset="0"/>
              </a:rPr>
              <a:t>shanakad@gmail.com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3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932" y="4644601"/>
            <a:ext cx="5317411" cy="43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3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9388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60363" indent="1905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3900" indent="1778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81088" indent="176213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733425"/>
            <a:ext cx="4889500" cy="366712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412875"/>
            <a:ext cx="8234362" cy="4519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00025"/>
            <a:ext cx="2057400" cy="57324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00025"/>
            <a:ext cx="6024562" cy="5732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http://solidstate.ae/wp-content/uploads/2015/11/pro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0" b="8675"/>
          <a:stretch/>
        </p:blipFill>
        <p:spPr bwMode="auto">
          <a:xfrm>
            <a:off x="0" y="0"/>
            <a:ext cx="9144000" cy="583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31BB-AE9A-499C-B95B-1BC5143B4C16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79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11E7-AF20-4D9D-A5BD-114664DAE1E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7706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DD1F-BB60-49E4-95F4-F6BD7A3BD632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05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3CB2-F706-4CE5-8D07-D6B7D151E09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36977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E94D-135D-4E11-BCCF-876D2E7520E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3037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12875"/>
            <a:ext cx="8234362" cy="451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8C1F-30B7-4565-97E6-9D87781A44D2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29583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1B6B-7B38-46B1-BC28-8B467D26849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9607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6226-D7A6-4100-AD6F-6159E91B340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41819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CEEB-2D05-4937-9820-E034E825885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34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B601B-F8BF-4CB5-ACAC-2388E23CE3A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30597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E76B-BE68-48E4-9F4D-D9BA466E9209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79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8404225" y="662940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dirty="0">
                <a:solidFill>
                  <a:srgbClr val="000000"/>
                </a:solidFill>
                <a:cs typeface="Arial" charset="0"/>
              </a:rPr>
              <a:t>Page </a:t>
            </a:r>
            <a:fld id="{0BA490E2-26B2-43DD-A0BB-BA0772170A6F}" type="slidenum">
              <a:rPr lang="en-US" sz="110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381000" y="6629400"/>
            <a:ext cx="7086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200" dirty="0" err="1" smtClean="0">
                <a:solidFill>
                  <a:srgbClr val="000000"/>
                </a:solidFill>
                <a:cs typeface="Arial" charset="0"/>
              </a:rPr>
              <a:t>Shanaka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 de Silva			</a:t>
            </a:r>
            <a:r>
              <a:rPr lang="en-US" sz="1200" b="1" dirty="0" err="1" smtClean="0">
                <a:solidFill>
                  <a:srgbClr val="000000"/>
                </a:solidFill>
                <a:cs typeface="Arial" charset="0"/>
              </a:rPr>
              <a:t>shanakad@gmail.com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913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80" r:id="rId3"/>
    <p:sldLayoutId id="2147483681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2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801688" indent="-35560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343025" indent="-36195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881188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4177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8749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33321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7893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42465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53340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5333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A882704-8727-4235-997B-0717FA249B5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3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5181601"/>
            <a:ext cx="9144000" cy="1676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000500"/>
            <a:ext cx="5867400" cy="7620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7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Project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MGT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30725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352800" y="5257800"/>
            <a:ext cx="5715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Indike Manthilake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MBA,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Msc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Bsc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CSM, PMI-ACP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srgbClr val="FFC000"/>
                </a:solidFill>
              </a:rPr>
              <a:t>indikem@gmail.com</a:t>
            </a:r>
            <a:endParaRPr lang="en-US" sz="2000" b="1" kern="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milestone</a:t>
            </a:r>
            <a:r>
              <a:rPr lang="en-US" dirty="0" smtClean="0"/>
              <a:t> is a significant event that normally has no </a:t>
            </a:r>
            <a:r>
              <a:rPr lang="en-US" dirty="0" smtClean="0"/>
              <a:t>duration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 often takes several activities and a lot of work to complete a </a:t>
            </a:r>
            <a:r>
              <a:rPr lang="en-US" dirty="0" smtClean="0"/>
              <a:t>milestone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They’re useful tools for setting schedule goals and monitoring </a:t>
            </a:r>
            <a:r>
              <a:rPr lang="en-US" dirty="0" smtClean="0"/>
              <a:t>progress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Examples include obtaining customer sign-off on key documents or completion of specific products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Milestones</a:t>
            </a:r>
          </a:p>
        </p:txBody>
      </p:sp>
    </p:spTree>
    <p:extLst>
      <p:ext uri="{BB962C8B-B14F-4D97-AF65-F5344CB8AC3E}">
        <p14:creationId xmlns:p14="http://schemas.microsoft.com/office/powerpoint/2010/main" val="1319156401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5334000"/>
          </a:xfrm>
        </p:spPr>
        <p:txBody>
          <a:bodyPr/>
          <a:lstStyle/>
          <a:p>
            <a:r>
              <a:rPr lang="en-US" dirty="0" smtClean="0"/>
              <a:t>Involves reviewing activities and determining dependencies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dependency</a:t>
            </a:r>
            <a:r>
              <a:rPr lang="en-US" dirty="0" smtClean="0"/>
              <a:t> or </a:t>
            </a:r>
            <a:r>
              <a:rPr lang="en-US" b="1" dirty="0" smtClean="0"/>
              <a:t>relationship</a:t>
            </a:r>
            <a:r>
              <a:rPr lang="en-US" dirty="0" smtClean="0"/>
              <a:t> is the sequencing of project activities or tasks	</a:t>
            </a:r>
          </a:p>
          <a:p>
            <a:r>
              <a:rPr lang="en-US" dirty="0" smtClean="0"/>
              <a:t>You </a:t>
            </a:r>
            <a:r>
              <a:rPr lang="en-US" i="1" dirty="0" smtClean="0"/>
              <a:t>must</a:t>
            </a:r>
            <a:r>
              <a:rPr lang="en-US" dirty="0" smtClean="0"/>
              <a:t> determine dependencies in order to use critical path analysis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Sequencing Activities</a:t>
            </a:r>
          </a:p>
        </p:txBody>
      </p:sp>
    </p:spTree>
    <p:extLst>
      <p:ext uri="{BB962C8B-B14F-4D97-AF65-F5344CB8AC3E}">
        <p14:creationId xmlns:p14="http://schemas.microsoft.com/office/powerpoint/2010/main" val="428310961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763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Mandatory dependencies:</a:t>
            </a:r>
            <a:r>
              <a:rPr lang="en-US" dirty="0" smtClean="0"/>
              <a:t> inherent in the nature of the work being performed on a project, sometimes referred to as hard </a:t>
            </a:r>
            <a:r>
              <a:rPr lang="en-US" dirty="0" smtClean="0"/>
              <a:t>logic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Discretionary dependencies: </a:t>
            </a:r>
            <a:r>
              <a:rPr lang="en-US" dirty="0" smtClean="0"/>
              <a:t>defined by the project team.,  sometimes referred to as soft logic and should be used with care since they may limit later scheduling </a:t>
            </a:r>
            <a:r>
              <a:rPr lang="en-US" dirty="0" smtClean="0"/>
              <a:t>options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External dependencies:</a:t>
            </a:r>
            <a:r>
              <a:rPr lang="en-US" dirty="0" smtClean="0"/>
              <a:t> involve relationships between project and non-project activities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530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types of Dependencies</a:t>
            </a:r>
          </a:p>
        </p:txBody>
      </p:sp>
    </p:spTree>
    <p:extLst>
      <p:ext uri="{BB962C8B-B14F-4D97-AF65-F5344CB8AC3E}">
        <p14:creationId xmlns:p14="http://schemas.microsoft.com/office/powerpoint/2010/main" val="194234697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839200" cy="5638800"/>
          </a:xfrm>
        </p:spPr>
        <p:txBody>
          <a:bodyPr/>
          <a:lstStyle/>
          <a:p>
            <a:r>
              <a:rPr lang="en-US" sz="2800" dirty="0" smtClean="0"/>
              <a:t>Before estimating activity durations, you must have a good idea of the quantity and type of resources that will be assigned to each activity; </a:t>
            </a:r>
            <a:r>
              <a:rPr lang="en-US" sz="2800" b="1" dirty="0" smtClean="0"/>
              <a:t>resources</a:t>
            </a:r>
            <a:r>
              <a:rPr lang="en-US" sz="2800" dirty="0" smtClean="0"/>
              <a:t> are people, equipment, and materials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Consider important issues in estimating resources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difficult will it be to do specific activities on this project?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is the organization’s history in doing similar activities?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Are the required resources available?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 </a:t>
            </a:r>
            <a:r>
              <a:rPr lang="en-US" sz="2800" b="1" dirty="0" smtClean="0"/>
              <a:t>resource breakdown structure </a:t>
            </a:r>
            <a:r>
              <a:rPr lang="en-US" sz="2800" dirty="0" smtClean="0"/>
              <a:t>is a hierarchical structure that identifies the project’s resources by category and type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Estimating Activity Resources</a:t>
            </a:r>
          </a:p>
        </p:txBody>
      </p:sp>
    </p:spTree>
    <p:extLst>
      <p:ext uri="{BB962C8B-B14F-4D97-AF65-F5344CB8AC3E}">
        <p14:creationId xmlns:p14="http://schemas.microsoft.com/office/powerpoint/2010/main" val="329039447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95325"/>
            <a:ext cx="8839200" cy="5095875"/>
          </a:xfrm>
        </p:spPr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includes the actual amount of time worked on an activity </a:t>
            </a:r>
            <a:r>
              <a:rPr lang="en-US" i="1" dirty="0" smtClean="0"/>
              <a:t>plus</a:t>
            </a:r>
            <a:r>
              <a:rPr lang="en-US" dirty="0" smtClean="0"/>
              <a:t> elapsed time</a:t>
            </a:r>
          </a:p>
          <a:p>
            <a:r>
              <a:rPr lang="en-US" b="1" dirty="0" smtClean="0"/>
              <a:t>Effort</a:t>
            </a:r>
            <a:r>
              <a:rPr lang="en-US" dirty="0" smtClean="0"/>
              <a:t> is the number of workdays or work hours required to complete a task</a:t>
            </a:r>
          </a:p>
          <a:p>
            <a:r>
              <a:rPr lang="en-US" dirty="0" smtClean="0"/>
              <a:t>Effort does not normally equal duration</a:t>
            </a:r>
          </a:p>
          <a:p>
            <a:r>
              <a:rPr lang="en-US" dirty="0" smtClean="0"/>
              <a:t>People doing the work should help create estimates, and an expert should review them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Duration Estimating</a:t>
            </a:r>
          </a:p>
        </p:txBody>
      </p:sp>
    </p:spTree>
    <p:extLst>
      <p:ext uri="{BB962C8B-B14F-4D97-AF65-F5344CB8AC3E}">
        <p14:creationId xmlns:p14="http://schemas.microsoft.com/office/powerpoint/2010/main" val="2676418761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12192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r>
              <a:rPr lang="en-US" sz="2800" b="1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Analogous Estimating (Top </a:t>
            </a:r>
            <a:r>
              <a:rPr lang="en-US" sz="2800" b="1" kern="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down)</a:t>
            </a:r>
          </a:p>
          <a:p>
            <a:pPr eaLnBrk="0" hangingPunct="0">
              <a:defRPr/>
            </a:pPr>
            <a:endParaRPr lang="en-US" sz="24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Estimating </a:t>
            </a:r>
            <a:r>
              <a:rPr lang="en-US" sz="2400" dirty="0">
                <a:latin typeface="Arial Narrow" pitchFamily="34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duration or cost </a:t>
            </a:r>
            <a:r>
              <a:rPr lang="en-US" sz="2400" dirty="0">
                <a:latin typeface="Arial Narrow" pitchFamily="34" charset="0"/>
              </a:rPr>
              <a:t>of an activity or a project </a:t>
            </a:r>
            <a:r>
              <a:rPr lang="en-US" sz="2400" dirty="0" smtClean="0">
                <a:latin typeface="Arial Narrow" pitchFamily="34" charset="0"/>
              </a:rPr>
              <a:t>using </a:t>
            </a: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historical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</a:rPr>
              <a:t>data from a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similar activity </a:t>
            </a:r>
            <a:r>
              <a:rPr lang="en-US" sz="2400" dirty="0">
                <a:latin typeface="Arial Narrow" pitchFamily="34" charset="0"/>
              </a:rPr>
              <a:t>or project. </a:t>
            </a:r>
            <a:endParaRPr lang="en-US" sz="24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Uses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parameters</a:t>
            </a:r>
            <a:r>
              <a:rPr lang="en-US" sz="2400" dirty="0">
                <a:latin typeface="Arial Narrow" pitchFamily="34" charset="0"/>
              </a:rPr>
              <a:t> from a previous</a:t>
            </a:r>
            <a:r>
              <a:rPr lang="en-US" sz="2400" dirty="0" smtClean="0">
                <a:latin typeface="Arial Narrow" pitchFamily="34" charset="0"/>
              </a:rPr>
              <a:t>, similar </a:t>
            </a:r>
            <a:r>
              <a:rPr lang="en-US" sz="2400" dirty="0">
                <a:latin typeface="Arial Narrow" pitchFamily="34" charset="0"/>
              </a:rPr>
              <a:t>project, such as duration, budget, size, weight, and complexity, as the </a:t>
            </a:r>
            <a:r>
              <a:rPr lang="en-US" sz="2400" dirty="0" smtClean="0">
                <a:latin typeface="Arial Narrow" pitchFamily="34" charset="0"/>
              </a:rPr>
              <a:t>basis.</a:t>
            </a:r>
            <a:endParaRPr lang="en-US" sz="2400" dirty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Used </a:t>
            </a:r>
            <a:r>
              <a:rPr lang="en-US" sz="2400" dirty="0">
                <a:latin typeface="Arial Narrow" pitchFamily="34" charset="0"/>
              </a:rPr>
              <a:t>when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limited knowledge</a:t>
            </a:r>
            <a:r>
              <a:rPr lang="en-US" sz="2400" dirty="0">
                <a:latin typeface="Arial Narrow" pitchFamily="34" charset="0"/>
              </a:rPr>
              <a:t> is </a:t>
            </a:r>
            <a:r>
              <a:rPr lang="en-US" sz="2400" dirty="0" smtClean="0">
                <a:latin typeface="Arial Narrow" pitchFamily="34" charset="0"/>
              </a:rPr>
              <a:t>available.</a:t>
            </a:r>
            <a:endParaRPr lang="en-US" sz="2400" dirty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Generally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less costly </a:t>
            </a:r>
            <a:r>
              <a:rPr lang="en-US" sz="2400" dirty="0">
                <a:latin typeface="Arial Narrow" pitchFamily="34" charset="0"/>
              </a:rPr>
              <a:t>and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less time consuming </a:t>
            </a:r>
            <a:r>
              <a:rPr lang="en-US" sz="2400" dirty="0">
                <a:latin typeface="Arial Narrow" pitchFamily="34" charset="0"/>
              </a:rPr>
              <a:t>than other techniques, but it is </a:t>
            </a:r>
            <a:r>
              <a:rPr lang="en-US" sz="2400" dirty="0" smtClean="0">
                <a:latin typeface="Arial Narrow" pitchFamily="34" charset="0"/>
              </a:rPr>
              <a:t>also </a:t>
            </a: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less accurate</a:t>
            </a: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Form </a:t>
            </a:r>
            <a:r>
              <a:rPr lang="en-US" sz="2400" dirty="0">
                <a:latin typeface="Arial Narrow" pitchFamily="34" charset="0"/>
              </a:rPr>
              <a:t>of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expert </a:t>
            </a: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judgment</a:t>
            </a:r>
            <a:endParaRPr lang="en-US" sz="2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Activity Time </a:t>
            </a: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Estimate</a:t>
            </a:r>
          </a:p>
        </p:txBody>
      </p:sp>
    </p:spTree>
    <p:extLst>
      <p:ext uri="{BB962C8B-B14F-4D97-AF65-F5344CB8AC3E}">
        <p14:creationId xmlns:p14="http://schemas.microsoft.com/office/powerpoint/2010/main" val="35705632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1066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r>
              <a:rPr lang="en-US" sz="2800" b="1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Parametric </a:t>
            </a:r>
            <a:r>
              <a:rPr lang="en-US" sz="2800" b="1" kern="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Estimating</a:t>
            </a:r>
          </a:p>
          <a:p>
            <a:pPr eaLnBrk="0" hangingPunct="0">
              <a:defRPr/>
            </a:pPr>
            <a:endParaRPr lang="en-US" sz="24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Uses </a:t>
            </a:r>
            <a:r>
              <a:rPr lang="en-US" sz="2400" dirty="0">
                <a:latin typeface="Arial Narrow" pitchFamily="34" charset="0"/>
              </a:rPr>
              <a:t>a statistical relationship </a:t>
            </a:r>
            <a:r>
              <a:rPr lang="en-US" sz="2400" dirty="0" smtClean="0">
                <a:latin typeface="Arial Narrow" pitchFamily="34" charset="0"/>
              </a:rPr>
              <a:t>between historical </a:t>
            </a:r>
            <a:r>
              <a:rPr lang="en-US" sz="2400" dirty="0">
                <a:latin typeface="Arial Narrow" pitchFamily="34" charset="0"/>
              </a:rPr>
              <a:t>data and other </a:t>
            </a:r>
            <a:r>
              <a:rPr lang="en-US" sz="2400" dirty="0" smtClean="0">
                <a:latin typeface="Arial Narrow" pitchFamily="34" charset="0"/>
              </a:rPr>
              <a:t>variables to </a:t>
            </a:r>
            <a:r>
              <a:rPr lang="en-US" sz="2400" dirty="0">
                <a:latin typeface="Arial Narrow" pitchFamily="34" charset="0"/>
              </a:rPr>
              <a:t>calculate an estimate for </a:t>
            </a:r>
            <a:r>
              <a:rPr lang="en-US" sz="2400" dirty="0" smtClean="0">
                <a:latin typeface="Arial Narrow" pitchFamily="34" charset="0"/>
              </a:rPr>
              <a:t>activity.</a:t>
            </a:r>
          </a:p>
          <a:p>
            <a:pPr eaLnBrk="0" hangingPunct="0">
              <a:defRPr/>
            </a:pPr>
            <a:r>
              <a:rPr lang="en-US" sz="2400" dirty="0">
                <a:latin typeface="Arial Narrow" pitchFamily="34" charset="0"/>
              </a:rPr>
              <a:t>This technique can produce higher levels of accuracy</a:t>
            </a:r>
            <a:endParaRPr lang="en-US" sz="2400" dirty="0" smtClean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sz="2400" dirty="0">
              <a:latin typeface="Arial Narrow" pitchFamily="34" charset="0"/>
            </a:endParaRPr>
          </a:p>
          <a:p>
            <a:pPr marL="411162" lvl="1" indent="0" eaLnBrk="0" hangingPunct="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 Narrow" pitchFamily="34" charset="0"/>
              </a:rPr>
              <a:t>e.g</a:t>
            </a:r>
            <a:r>
              <a:rPr lang="en-US" sz="2000" dirty="0">
                <a:solidFill>
                  <a:srgbClr val="C00000"/>
                </a:solidFill>
                <a:latin typeface="Arial Narrow" pitchFamily="34" charset="0"/>
              </a:rPr>
              <a:t>.</a:t>
            </a:r>
            <a:r>
              <a:rPr lang="en-US" sz="2000" dirty="0">
                <a:latin typeface="Arial Narrow" pitchFamily="34" charset="0"/>
              </a:rPr>
              <a:t> house costs $115/</a:t>
            </a:r>
            <a:r>
              <a:rPr lang="en-US" sz="2000" dirty="0" err="1">
                <a:latin typeface="Arial Narrow" pitchFamily="34" charset="0"/>
              </a:rPr>
              <a:t>sqft</a:t>
            </a:r>
            <a:r>
              <a:rPr lang="en-US" sz="2000" dirty="0">
                <a:latin typeface="Arial Narrow" pitchFamily="34" charset="0"/>
              </a:rPr>
              <a:t>, or office building cost $254/</a:t>
            </a:r>
            <a:r>
              <a:rPr lang="en-US" sz="2000" dirty="0" err="1">
                <a:latin typeface="Arial Narrow" pitchFamily="34" charset="0"/>
              </a:rPr>
              <a:t>sqft</a:t>
            </a:r>
            <a:r>
              <a:rPr lang="en-US" sz="2000" dirty="0">
                <a:latin typeface="Arial Narrow" pitchFamily="34" charset="0"/>
              </a:rPr>
              <a:t>, software </a:t>
            </a:r>
            <a:r>
              <a:rPr lang="en-US" sz="2000" dirty="0" smtClean="0">
                <a:latin typeface="Arial Narrow" pitchFamily="34" charset="0"/>
              </a:rPr>
              <a:t>development </a:t>
            </a:r>
            <a:r>
              <a:rPr lang="en-US" sz="2000" dirty="0">
                <a:latin typeface="Arial Narrow" pitchFamily="34" charset="0"/>
              </a:rPr>
              <a:t>costs $3 per line of code, etc..</a:t>
            </a:r>
          </a:p>
          <a:p>
            <a:pPr marL="411162" lvl="1" indent="0" eaLnBrk="0" hangingPunct="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Arial Narrow" pitchFamily="34" charset="0"/>
              </a:rPr>
              <a:t>e.g.</a:t>
            </a:r>
            <a:r>
              <a:rPr lang="en-US" sz="2000" dirty="0">
                <a:latin typeface="Arial Narrow" pitchFamily="34" charset="0"/>
              </a:rPr>
              <a:t>  activity duration on a design project is estimated by the number of drawings multiplied by the number of labor hours per drawing</a:t>
            </a:r>
          </a:p>
          <a:p>
            <a:pPr marL="411162" lvl="1" indent="0" eaLnBrk="0" hangingPunct="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Arial Narrow" pitchFamily="34" charset="0"/>
              </a:rPr>
              <a:t>e.g.</a:t>
            </a:r>
            <a:r>
              <a:rPr lang="en-US" sz="2000" dirty="0">
                <a:latin typeface="Arial Narrow" pitchFamily="34" charset="0"/>
              </a:rPr>
              <a:t> on a cable installation, the meters of cable multiplied by the number of labor hours per meter.</a:t>
            </a:r>
          </a:p>
          <a:p>
            <a:pPr marL="676275" lvl="2" indent="0" eaLnBrk="0" hangingPunct="0">
              <a:buFont typeface="Arial" charset="0"/>
              <a:buNone/>
              <a:tabLst>
                <a:tab pos="463550" algn="l"/>
              </a:tabLst>
              <a:defRPr/>
            </a:pPr>
            <a:r>
              <a:rPr lang="en-US" sz="1800" dirty="0" smtClean="0">
                <a:latin typeface="Arial Narrow" pitchFamily="34" charset="0"/>
              </a:rPr>
              <a:t>If </a:t>
            </a:r>
            <a:r>
              <a:rPr lang="en-US" sz="1800" dirty="0">
                <a:latin typeface="Arial Narrow" pitchFamily="34" charset="0"/>
              </a:rPr>
              <a:t>the assigned resource is capable of installing 25 meters of </a:t>
            </a:r>
            <a:r>
              <a:rPr lang="en-US" sz="1800" dirty="0" smtClean="0">
                <a:latin typeface="Arial Narrow" pitchFamily="34" charset="0"/>
              </a:rPr>
              <a:t>cable per </a:t>
            </a:r>
            <a:r>
              <a:rPr lang="en-US" sz="1800" dirty="0">
                <a:latin typeface="Arial Narrow" pitchFamily="34" charset="0"/>
              </a:rPr>
              <a:t>hour, the duration required to install 1,000 meters is 40 hours. (1,000 meters divided by 25 meters per hour).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Activity Time </a:t>
            </a: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Estimate</a:t>
            </a:r>
          </a:p>
        </p:txBody>
      </p:sp>
    </p:spTree>
    <p:extLst>
      <p:ext uri="{BB962C8B-B14F-4D97-AF65-F5344CB8AC3E}">
        <p14:creationId xmlns:p14="http://schemas.microsoft.com/office/powerpoint/2010/main" val="11298575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700" y="6096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r>
              <a:rPr lang="en-US" sz="2800" b="1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Three-Point </a:t>
            </a:r>
            <a:r>
              <a:rPr lang="en-US" sz="2800" b="1" kern="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Estimating</a:t>
            </a:r>
            <a:endParaRPr lang="en-US" sz="2800" b="1" kern="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eaLnBrk="0" hangingPunct="0">
              <a:defRPr/>
            </a:pPr>
            <a:endParaRPr lang="en-US" sz="12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Expected </a:t>
            </a:r>
            <a:r>
              <a:rPr lang="en-US" sz="2400" dirty="0">
                <a:latin typeface="Arial Narrow" pitchFamily="34" charset="0"/>
              </a:rPr>
              <a:t>calculated from </a:t>
            </a:r>
            <a:r>
              <a:rPr lang="en-US" sz="2400" dirty="0" smtClean="0">
                <a:latin typeface="Arial Narrow" pitchFamily="34" charset="0"/>
              </a:rPr>
              <a:t>Most-likely </a:t>
            </a:r>
            <a:r>
              <a:rPr lang="en-US" sz="2400" dirty="0">
                <a:latin typeface="Arial Narrow" pitchFamily="34" charset="0"/>
              </a:rPr>
              <a:t>(average or </a:t>
            </a:r>
            <a:r>
              <a:rPr lang="en-US" sz="2400" dirty="0" smtClean="0">
                <a:latin typeface="Arial Narrow" pitchFamily="34" charset="0"/>
              </a:rPr>
              <a:t>frequent), Optimistic </a:t>
            </a:r>
            <a:r>
              <a:rPr lang="en-US" sz="2400" dirty="0">
                <a:latin typeface="Arial Narrow" pitchFamily="34" charset="0"/>
              </a:rPr>
              <a:t> (</a:t>
            </a:r>
            <a:r>
              <a:rPr lang="en-US" sz="2400" dirty="0" smtClean="0">
                <a:latin typeface="Arial Narrow" pitchFamily="34" charset="0"/>
              </a:rPr>
              <a:t>shortest), Pessimistic </a:t>
            </a:r>
            <a:r>
              <a:rPr lang="en-US" sz="2400" dirty="0">
                <a:latin typeface="Arial Narrow" pitchFamily="34" charset="0"/>
              </a:rPr>
              <a:t>(longest</a:t>
            </a:r>
            <a:r>
              <a:rPr lang="en-US" sz="2400" dirty="0" smtClean="0">
                <a:latin typeface="Arial Narrow" pitchFamily="34" charset="0"/>
              </a:rPr>
              <a:t>).</a:t>
            </a:r>
            <a:endParaRPr lang="en-US" sz="2400" dirty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sz="2400" dirty="0" smtClean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sz="2400" dirty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sz="2400" dirty="0">
              <a:latin typeface="Arial Narrow" pitchFamily="34" charset="0"/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132420"/>
              </p:ext>
            </p:extLst>
          </p:nvPr>
        </p:nvGraphicFramePr>
        <p:xfrm>
          <a:off x="478996" y="2758815"/>
          <a:ext cx="4582740" cy="2438400"/>
        </p:xfrm>
        <a:graphic>
          <a:graphicData uri="http://schemas.openxmlformats.org/drawingml/2006/table">
            <a:tbl>
              <a:tblPr firstRow="1">
                <a:effectLst>
                  <a:outerShdw blurRad="114300" dist="3429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57260"/>
                <a:gridCol w="766451"/>
                <a:gridCol w="766451"/>
                <a:gridCol w="766451"/>
                <a:gridCol w="926127"/>
              </a:tblGrid>
              <a:tr h="4056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Activity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Duration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Expected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Duration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6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22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Project (Total)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2059" marR="2059" marT="2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2059" marR="2059" marT="2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Activity Time </a:t>
            </a: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Estimate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2"/>
          <a:stretch>
            <a:fillRect/>
          </a:stretch>
        </p:blipFill>
        <p:spPr bwMode="auto">
          <a:xfrm>
            <a:off x="6781800" y="3624263"/>
            <a:ext cx="164465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2284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Uses results of the other time management processes to determine the start and end date of the </a:t>
            </a:r>
            <a:r>
              <a:rPr lang="en-US" dirty="0" smtClean="0"/>
              <a:t>project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Ultimate goal is to create a realistic project schedule that provides a basis for monitoring project progress for the time dimension of the </a:t>
            </a:r>
            <a:r>
              <a:rPr lang="en-US" dirty="0" smtClean="0"/>
              <a:t>project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Important tools and techniques include Gantt charts, critical path analysis, and critical chain scheduling, and PERT analysis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the Schedule</a:t>
            </a:r>
          </a:p>
        </p:txBody>
      </p:sp>
    </p:spTree>
    <p:extLst>
      <p:ext uri="{BB962C8B-B14F-4D97-AF65-F5344CB8AC3E}">
        <p14:creationId xmlns:p14="http://schemas.microsoft.com/office/powerpoint/2010/main" val="3388429714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186738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Gantt charts</a:t>
            </a:r>
            <a:r>
              <a:rPr lang="en-US" dirty="0" smtClean="0"/>
              <a:t> provide a standard format for displaying project schedule information by listing project activities and their corresponding start and finish dates in a calendar format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Symbols include: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black diamond: a milestones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Thick black bars: summary tasks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Lighter horizontal bars: durations of tasks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Arrows: dependencies between tasks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Gantt Charts</a:t>
            </a:r>
          </a:p>
        </p:txBody>
      </p:sp>
    </p:spTree>
    <p:extLst>
      <p:ext uri="{BB962C8B-B14F-4D97-AF65-F5344CB8AC3E}">
        <p14:creationId xmlns:p14="http://schemas.microsoft.com/office/powerpoint/2010/main" val="28589286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_car_TOC_page.t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3"/>
          <p:cNvSpPr>
            <a:spLocks/>
          </p:cNvSpPr>
          <p:nvPr/>
        </p:nvSpPr>
        <p:spPr bwMode="auto">
          <a:xfrm>
            <a:off x="0" y="3200400"/>
            <a:ext cx="5181600" cy="3657600"/>
          </a:xfrm>
          <a:custGeom>
            <a:avLst/>
            <a:gdLst>
              <a:gd name="T0" fmla="*/ 0 w 2532"/>
              <a:gd name="T1" fmla="*/ 0 h 2607"/>
              <a:gd name="T2" fmla="*/ 0 w 2532"/>
              <a:gd name="T3" fmla="*/ 2147483647 h 2607"/>
              <a:gd name="T4" fmla="*/ 2147483647 w 2532"/>
              <a:gd name="T5" fmla="*/ 2147483647 h 2607"/>
              <a:gd name="T6" fmla="*/ 2147483647 w 2532"/>
              <a:gd name="T7" fmla="*/ 2147483647 h 2607"/>
              <a:gd name="T8" fmla="*/ 0 w 2532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2"/>
              <a:gd name="T16" fmla="*/ 0 h 2607"/>
              <a:gd name="T17" fmla="*/ 2532 w 2532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2" h="2607">
                <a:moveTo>
                  <a:pt x="0" y="0"/>
                </a:moveTo>
                <a:lnTo>
                  <a:pt x="0" y="2606"/>
                </a:lnTo>
                <a:lnTo>
                  <a:pt x="2013" y="2607"/>
                </a:lnTo>
                <a:lnTo>
                  <a:pt x="253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" y="3162300"/>
            <a:ext cx="4073525" cy="54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25" tIns="42062" rIns="84125" bIns="42062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EYInterstate" pitchFamily="2" charset="0"/>
              </a:rPr>
              <a:t>Agenda</a:t>
            </a:r>
            <a:endParaRPr kumimoji="0" lang="en-US" sz="30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EYInterstate" pitchFamily="2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77" y="3962400"/>
            <a:ext cx="4173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The Scheduling Process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Time Estimate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32000" y="871900"/>
            <a:ext cx="6502200" cy="720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Lesson 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5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 – The Project Schedule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024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054" y="0"/>
            <a:ext cx="8575746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Gantt </a:t>
            </a:r>
            <a:r>
              <a:rPr lang="en-US" dirty="0" smtClean="0"/>
              <a:t>Chart for Project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F3784B9A-2398-468D-9D00-2729FA002109}" type="slidenum">
              <a:rPr lang="en-US" smtClean="0"/>
              <a:pPr>
                <a:buFontTx/>
                <a:buNone/>
                <a:defRPr/>
              </a:pPr>
              <a:t>20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4" y="1600200"/>
            <a:ext cx="8886966" cy="351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12353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Gantt </a:t>
            </a:r>
            <a:r>
              <a:rPr lang="en-US" sz="3600" dirty="0" smtClean="0"/>
              <a:t>Chart for Software Launch Project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001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03512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08025"/>
            <a:ext cx="8229600" cy="4625975"/>
          </a:xfrm>
        </p:spPr>
        <p:txBody>
          <a:bodyPr/>
          <a:lstStyle/>
          <a:p>
            <a:r>
              <a:rPr lang="en-US" dirty="0" smtClean="0"/>
              <a:t>Perform reality checks on schedules</a:t>
            </a:r>
          </a:p>
          <a:p>
            <a:r>
              <a:rPr lang="en-US" dirty="0" smtClean="0"/>
              <a:t>Allow for contingencies</a:t>
            </a:r>
          </a:p>
          <a:p>
            <a:r>
              <a:rPr lang="en-US" dirty="0" smtClean="0"/>
              <a:t>Don’t plan for everyone to work at 100% capacity all the time</a:t>
            </a:r>
          </a:p>
          <a:p>
            <a:r>
              <a:rPr lang="en-US" dirty="0" smtClean="0"/>
              <a:t>Hold progress meetings with stakeholders and be clear and honest in communicating schedule issues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672"/>
            <a:ext cx="82296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 Control Suggestions</a:t>
            </a:r>
          </a:p>
        </p:txBody>
      </p:sp>
    </p:spTree>
    <p:extLst>
      <p:ext uri="{BB962C8B-B14F-4D97-AF65-F5344CB8AC3E}">
        <p14:creationId xmlns:p14="http://schemas.microsoft.com/office/powerpoint/2010/main" val="425351562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763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Goals are to know the status of the schedule, influence factors that cause schedule changes, determine that the schedule has changed, and manage changes when they occur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Tools and techniques include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Progress reports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schedule change control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Project management software, including schedule comparison charts like the tracking Gantt chart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Variance analysis, such as analyzing float or slack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Performance management, such as earned value </a:t>
            </a:r>
            <a:r>
              <a:rPr lang="en-US" dirty="0" smtClean="0"/>
              <a:t>(Cost Management)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672"/>
            <a:ext cx="89154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Controlling the Schedule</a:t>
            </a:r>
          </a:p>
        </p:txBody>
      </p:sp>
    </p:spTree>
    <p:extLst>
      <p:ext uri="{BB962C8B-B14F-4D97-AF65-F5344CB8AC3E}">
        <p14:creationId xmlns:p14="http://schemas.microsoft.com/office/powerpoint/2010/main" val="640219094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410200"/>
          </a:xfrm>
        </p:spPr>
        <p:txBody>
          <a:bodyPr/>
          <a:lstStyle/>
          <a:p>
            <a:r>
              <a:rPr lang="en-US" dirty="0" smtClean="0"/>
              <a:t>First review the draft schedule or estimated completion date in the project charter</a:t>
            </a:r>
          </a:p>
          <a:p>
            <a:r>
              <a:rPr lang="en-US" dirty="0" smtClean="0"/>
              <a:t>Prepare a more detailed schedule with the project team</a:t>
            </a:r>
          </a:p>
          <a:p>
            <a:r>
              <a:rPr lang="en-US" dirty="0" smtClean="0"/>
              <a:t>Make sure the schedule is realistic and followed</a:t>
            </a:r>
          </a:p>
          <a:p>
            <a:r>
              <a:rPr lang="en-US" dirty="0" smtClean="0"/>
              <a:t>Alert top management well in advance if there are schedule problems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672"/>
            <a:ext cx="82296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Reality Checks on Scheduling</a:t>
            </a:r>
          </a:p>
        </p:txBody>
      </p:sp>
    </p:spTree>
    <p:extLst>
      <p:ext uri="{BB962C8B-B14F-4D97-AF65-F5344CB8AC3E}">
        <p14:creationId xmlns:p14="http://schemas.microsoft.com/office/powerpoint/2010/main" val="4022285980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90600"/>
          </a:xfrm>
        </p:spPr>
        <p:txBody>
          <a:bodyPr/>
          <a:lstStyle/>
          <a:p>
            <a:r>
              <a:rPr lang="en-US" sz="2800" dirty="0" smtClean="0"/>
              <a:t>Refer ABC </a:t>
            </a:r>
            <a:r>
              <a:rPr lang="en-US" sz="2800" dirty="0" err="1" smtClean="0"/>
              <a:t>superMKT</a:t>
            </a:r>
            <a:r>
              <a:rPr lang="en-US" sz="2800" dirty="0" smtClean="0"/>
              <a:t> case study and answer questions</a:t>
            </a:r>
            <a:endParaRPr 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Work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C8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95072"/>
            <a:ext cx="91440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/>
            <a:r>
              <a:rPr lang="en-US" sz="3200" b="1" dirty="0">
                <a:latin typeface="+mj-lt"/>
                <a:ea typeface="+mj-ea"/>
                <a:cs typeface="+mj-cs"/>
              </a:rPr>
              <a:t>Expected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Duration - Exercise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57698" name="Picture 2" descr="http://blogs.attask.com/wp-content/uploads/2011/09/e8be28677e44e3646d0237a3ad9a87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10049"/>
            <a:ext cx="3810000" cy="2647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1846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_car_TOC_page.t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3"/>
          <p:cNvSpPr>
            <a:spLocks/>
          </p:cNvSpPr>
          <p:nvPr/>
        </p:nvSpPr>
        <p:spPr bwMode="auto">
          <a:xfrm>
            <a:off x="0" y="3200400"/>
            <a:ext cx="5181600" cy="3657600"/>
          </a:xfrm>
          <a:custGeom>
            <a:avLst/>
            <a:gdLst>
              <a:gd name="T0" fmla="*/ 0 w 2532"/>
              <a:gd name="T1" fmla="*/ 0 h 2607"/>
              <a:gd name="T2" fmla="*/ 0 w 2532"/>
              <a:gd name="T3" fmla="*/ 2147483647 h 2607"/>
              <a:gd name="T4" fmla="*/ 2147483647 w 2532"/>
              <a:gd name="T5" fmla="*/ 2147483647 h 2607"/>
              <a:gd name="T6" fmla="*/ 2147483647 w 2532"/>
              <a:gd name="T7" fmla="*/ 2147483647 h 2607"/>
              <a:gd name="T8" fmla="*/ 0 w 2532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2"/>
              <a:gd name="T16" fmla="*/ 0 h 2607"/>
              <a:gd name="T17" fmla="*/ 2532 w 2532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2" h="2607">
                <a:moveTo>
                  <a:pt x="0" y="0"/>
                </a:moveTo>
                <a:lnTo>
                  <a:pt x="0" y="2606"/>
                </a:lnTo>
                <a:lnTo>
                  <a:pt x="2013" y="2607"/>
                </a:lnTo>
                <a:lnTo>
                  <a:pt x="253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" y="3162300"/>
            <a:ext cx="4073525" cy="54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25" tIns="42062" rIns="84125" bIns="42062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EYInterstate" pitchFamily="2" charset="0"/>
              </a:rPr>
              <a:t>Agenda</a:t>
            </a:r>
            <a:endParaRPr kumimoji="0" lang="en-US" sz="30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EYInterstate" pitchFamily="2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77" y="3962400"/>
            <a:ext cx="4173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PERT and Critical Path Analysis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32000" y="871900"/>
            <a:ext cx="6502200" cy="720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Lesson 6 – The Project Schedule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81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915400" cy="5867400"/>
          </a:xfrm>
        </p:spPr>
        <p:txBody>
          <a:bodyPr/>
          <a:lstStyle/>
          <a:p>
            <a:r>
              <a:rPr lang="en-US" sz="2800" dirty="0"/>
              <a:t>Understand the importance of project schedules and good project </a:t>
            </a:r>
            <a:r>
              <a:rPr lang="en-US" sz="2800" dirty="0" smtClean="0"/>
              <a:t>time management</a:t>
            </a:r>
            <a:endParaRPr lang="en-US" sz="2800" dirty="0"/>
          </a:p>
          <a:p>
            <a:r>
              <a:rPr lang="en-US" sz="2800" dirty="0" smtClean="0"/>
              <a:t>Discuss </a:t>
            </a:r>
            <a:r>
              <a:rPr lang="en-US" sz="2800" dirty="0"/>
              <a:t>the process of planning schedule management</a:t>
            </a:r>
          </a:p>
          <a:p>
            <a:r>
              <a:rPr lang="en-US" sz="2800" dirty="0" smtClean="0"/>
              <a:t>Define </a:t>
            </a:r>
            <a:r>
              <a:rPr lang="en-US" sz="2800" dirty="0"/>
              <a:t>activities as the basis for developing project schedules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how project managers use network diagrams and </a:t>
            </a:r>
            <a:r>
              <a:rPr lang="en-US" sz="2800" dirty="0" smtClean="0"/>
              <a:t>dependencies to </a:t>
            </a:r>
            <a:r>
              <a:rPr lang="en-US" sz="2800" dirty="0"/>
              <a:t>assist in activity sequencing</a:t>
            </a:r>
          </a:p>
          <a:p>
            <a:r>
              <a:rPr lang="en-US" sz="2800" dirty="0" smtClean="0"/>
              <a:t>Understand </a:t>
            </a:r>
            <a:r>
              <a:rPr lang="en-US" sz="2800" dirty="0"/>
              <a:t>the relationship between estimating resources and </a:t>
            </a:r>
            <a:r>
              <a:rPr lang="en-US" sz="2800" dirty="0" smtClean="0"/>
              <a:t>project schedules</a:t>
            </a:r>
            <a:endParaRPr lang="en-US" sz="2800" dirty="0"/>
          </a:p>
          <a:p>
            <a:r>
              <a:rPr lang="en-US" sz="2800" dirty="0" smtClean="0"/>
              <a:t>Explain </a:t>
            </a:r>
            <a:r>
              <a:rPr lang="en-US" sz="2800" dirty="0"/>
              <a:t>how various tools and techniques help project managers </a:t>
            </a:r>
            <a:r>
              <a:rPr lang="en-US" sz="2800" dirty="0" smtClean="0"/>
              <a:t>perform activity </a:t>
            </a:r>
            <a:r>
              <a:rPr lang="en-US" sz="2800" dirty="0"/>
              <a:t>duration estimates</a:t>
            </a:r>
            <a:endParaRPr lang="en-US" sz="2800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287209614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915400" cy="5791200"/>
          </a:xfrm>
        </p:spPr>
        <p:txBody>
          <a:bodyPr/>
          <a:lstStyle/>
          <a:p>
            <a:r>
              <a:rPr lang="en-US" dirty="0" smtClean="0"/>
              <a:t>Managers often cite delivering projects on time as one of their biggest </a:t>
            </a:r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Time has the least amount of flexibility; it passes no matter what happens on a </a:t>
            </a:r>
            <a:r>
              <a:rPr lang="en-US" dirty="0" smtClean="0"/>
              <a:t>project</a:t>
            </a:r>
          </a:p>
          <a:p>
            <a:endParaRPr lang="en-US" dirty="0" smtClean="0"/>
          </a:p>
          <a:p>
            <a:r>
              <a:rPr lang="en-US" dirty="0" smtClean="0"/>
              <a:t>Schedule issues are the main reason for conflicts on projects, especially during the second half of projects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Project Schedules</a:t>
            </a:r>
          </a:p>
        </p:txBody>
      </p:sp>
    </p:spTree>
    <p:extLst>
      <p:ext uri="{BB962C8B-B14F-4D97-AF65-F5344CB8AC3E}">
        <p14:creationId xmlns:p14="http://schemas.microsoft.com/office/powerpoint/2010/main" val="639828585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991600" cy="6172200"/>
          </a:xfrm>
        </p:spPr>
        <p:txBody>
          <a:bodyPr/>
          <a:lstStyle/>
          <a:p>
            <a:r>
              <a:rPr lang="en-US" sz="2400" b="1" dirty="0" smtClean="0"/>
              <a:t>Planning schedule management: </a:t>
            </a:r>
            <a:r>
              <a:rPr lang="en-US" sz="2400" dirty="0"/>
              <a:t>determining the policies, </a:t>
            </a:r>
            <a:r>
              <a:rPr lang="en-US" sz="2400" dirty="0" smtClean="0"/>
              <a:t>procedures, and </a:t>
            </a:r>
            <a:r>
              <a:rPr lang="en-US" sz="2400" dirty="0"/>
              <a:t>documentation that will be used for planning, executing, and </a:t>
            </a:r>
            <a:r>
              <a:rPr lang="en-US" sz="2400" dirty="0" smtClean="0"/>
              <a:t>controlling the </a:t>
            </a:r>
            <a:r>
              <a:rPr lang="en-US" sz="2400" dirty="0"/>
              <a:t>project </a:t>
            </a:r>
            <a:r>
              <a:rPr lang="en-US" sz="2400" dirty="0" smtClean="0"/>
              <a:t>schedule</a:t>
            </a:r>
          </a:p>
          <a:p>
            <a:r>
              <a:rPr lang="en-US" sz="2400" b="1" dirty="0" smtClean="0"/>
              <a:t>Defining activities: </a:t>
            </a:r>
            <a:r>
              <a:rPr lang="en-US" sz="2400" dirty="0" smtClean="0"/>
              <a:t>identifying the specific activities that the project team members and stakeholders must perform to produce the project deliverables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Sequencing activities:</a:t>
            </a:r>
            <a:r>
              <a:rPr lang="en-US" sz="2400" dirty="0" smtClean="0"/>
              <a:t> identifying and documenting the relationships between project activities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Estimating activity resources: </a:t>
            </a:r>
            <a:r>
              <a:rPr lang="en-US" sz="2400" dirty="0" smtClean="0"/>
              <a:t>estimating how many </a:t>
            </a:r>
            <a:r>
              <a:rPr lang="en-US" sz="2400" b="1" dirty="0" smtClean="0"/>
              <a:t>resources </a:t>
            </a:r>
            <a:r>
              <a:rPr lang="en-US" sz="2400" dirty="0" smtClean="0"/>
              <a:t>a project team should use to perform project activities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Estimating activity durations: </a:t>
            </a:r>
            <a:r>
              <a:rPr lang="en-US" sz="2400" dirty="0" smtClean="0"/>
              <a:t>estimating the number of work periods that are needed to complete individual activities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Developing the schedule: </a:t>
            </a:r>
            <a:r>
              <a:rPr lang="en-US" sz="2400" dirty="0" smtClean="0"/>
              <a:t>analyzing activity sequences, activity resource estimates, and activity duration estimates to create the project schedule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Controlling the schedule:</a:t>
            </a:r>
            <a:r>
              <a:rPr lang="en-US" sz="2400" dirty="0" smtClean="0"/>
              <a:t> controlling and managing changes to the project schedule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Time Management Processes</a:t>
            </a:r>
          </a:p>
        </p:txBody>
      </p:sp>
    </p:spTree>
    <p:extLst>
      <p:ext uri="{BB962C8B-B14F-4D97-AF65-F5344CB8AC3E}">
        <p14:creationId xmlns:p14="http://schemas.microsoft.com/office/powerpoint/2010/main" val="81582655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Time Management Summary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803"/>
            <a:ext cx="8915400" cy="602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970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867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project team uses expert judgment, analytical techniques, and </a:t>
            </a:r>
            <a:r>
              <a:rPr lang="en-US" dirty="0" smtClean="0"/>
              <a:t>meetings to </a:t>
            </a:r>
            <a:r>
              <a:rPr lang="en-US" dirty="0"/>
              <a:t>develop the schedule management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A schedule management plan includes:</a:t>
            </a:r>
          </a:p>
          <a:p>
            <a:pPr lvl="1"/>
            <a:r>
              <a:rPr lang="en-US" dirty="0" smtClean="0"/>
              <a:t>Project schedule model development</a:t>
            </a:r>
          </a:p>
          <a:p>
            <a:pPr lvl="1"/>
            <a:r>
              <a:rPr lang="en-US" dirty="0" smtClean="0"/>
              <a:t>The scheduling methodology</a:t>
            </a:r>
          </a:p>
          <a:p>
            <a:pPr lvl="1"/>
            <a:r>
              <a:rPr lang="en-US" dirty="0" smtClean="0"/>
              <a:t>Level of accuracy and units of measure</a:t>
            </a:r>
          </a:p>
          <a:p>
            <a:pPr lvl="1"/>
            <a:r>
              <a:rPr lang="en-US" dirty="0" smtClean="0"/>
              <a:t>Control thresholds</a:t>
            </a:r>
          </a:p>
          <a:p>
            <a:pPr lvl="1"/>
            <a:r>
              <a:rPr lang="en-US" dirty="0" smtClean="0"/>
              <a:t>Rules of performance measurement</a:t>
            </a:r>
          </a:p>
          <a:p>
            <a:pPr lvl="1"/>
            <a:r>
              <a:rPr lang="en-US" dirty="0" smtClean="0"/>
              <a:t>Reporting formats</a:t>
            </a:r>
          </a:p>
          <a:p>
            <a:pPr lvl="1"/>
            <a:r>
              <a:rPr lang="en-US" dirty="0" smtClean="0"/>
              <a:t>Process descriptions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2672"/>
            <a:ext cx="9067800" cy="5669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 Schedule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9903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5715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activity</a:t>
            </a:r>
            <a:r>
              <a:rPr lang="en-US" dirty="0" smtClean="0"/>
              <a:t> or </a:t>
            </a:r>
            <a:r>
              <a:rPr lang="en-US" b="1" dirty="0" smtClean="0"/>
              <a:t>task</a:t>
            </a:r>
            <a:r>
              <a:rPr lang="en-US" dirty="0" smtClean="0"/>
              <a:t> is an element of work normally found on the work breakdown structure (WBS) that has an expected duration, a cost, and resource </a:t>
            </a:r>
            <a:r>
              <a:rPr lang="en-US" dirty="0" smtClean="0"/>
              <a:t>requirements</a:t>
            </a:r>
          </a:p>
          <a:p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Activity definition involves developing a more detailed WBS and supporting explanations to understand all the work to be done so you can develop realistic cost and duration estimates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6038"/>
            <a:ext cx="83058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31180590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229600" cy="4625975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activity list</a:t>
            </a:r>
            <a:r>
              <a:rPr lang="en-US" dirty="0" smtClean="0"/>
              <a:t> is a tabulation of activities to be included on a project schedule that includes</a:t>
            </a:r>
          </a:p>
          <a:p>
            <a:pPr lvl="1"/>
            <a:r>
              <a:rPr lang="en-US" dirty="0" smtClean="0"/>
              <a:t>the activity name</a:t>
            </a:r>
          </a:p>
          <a:p>
            <a:pPr lvl="1"/>
            <a:r>
              <a:rPr lang="en-US" dirty="0" smtClean="0"/>
              <a:t>an activity identifier or number</a:t>
            </a:r>
          </a:p>
          <a:p>
            <a:pPr lvl="1"/>
            <a:r>
              <a:rPr lang="en-US" dirty="0" smtClean="0"/>
              <a:t>a brief description of the activity</a:t>
            </a:r>
          </a:p>
          <a:p>
            <a:r>
              <a:rPr lang="en-US" b="1" dirty="0" smtClean="0"/>
              <a:t>Activity attributes</a:t>
            </a:r>
            <a:r>
              <a:rPr lang="en-US" dirty="0" smtClean="0"/>
              <a:t> provide more information such as predecessors, successors, logical relationships, leads and lags, resource requirements, constraints, imposed dates, and assumptions related to the activity</a:t>
            </a:r>
          </a:p>
          <a:p>
            <a:pPr lvl="1"/>
            <a:endParaRPr lang="en-US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0678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Lists and Attributes</a:t>
            </a:r>
          </a:p>
        </p:txBody>
      </p:sp>
    </p:spTree>
    <p:extLst>
      <p:ext uri="{BB962C8B-B14F-4D97-AF65-F5344CB8AC3E}">
        <p14:creationId xmlns:p14="http://schemas.microsoft.com/office/powerpoint/2010/main" val="3867712871"/>
      </p:ext>
    </p:extLst>
  </p:cSld>
  <p:clrMapOvr>
    <a:masterClrMapping/>
  </p:clrMapOvr>
  <p:transition>
    <p:fade thruBlk="1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 slide no bullets">
  <a:themeElements>
    <a:clrScheme name="Text slide no bullets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Text slide no 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 slide no bullets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</TotalTime>
  <Words>1319</Words>
  <Application>Microsoft Office PowerPoint</Application>
  <PresentationFormat>On-screen Show (4:3)</PresentationFormat>
  <Paragraphs>176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Text slide no bullets</vt:lpstr>
      <vt:lpstr>3_Module</vt:lpstr>
      <vt:lpstr>PowerPoint Presentation</vt:lpstr>
      <vt:lpstr>PowerPoint Presentation</vt:lpstr>
      <vt:lpstr>Learning Objectives</vt:lpstr>
      <vt:lpstr>Importance of Project Schedules</vt:lpstr>
      <vt:lpstr>Project Time Management Processes</vt:lpstr>
      <vt:lpstr>Project Time Management Summary</vt:lpstr>
      <vt:lpstr>Planning Schedule Management</vt:lpstr>
      <vt:lpstr>Defining Activities</vt:lpstr>
      <vt:lpstr>Activity Lists and Attributes</vt:lpstr>
      <vt:lpstr>Milestones</vt:lpstr>
      <vt:lpstr>Sequencing Activities</vt:lpstr>
      <vt:lpstr>Three types of Dependencies</vt:lpstr>
      <vt:lpstr>Estimating Activity Resources</vt:lpstr>
      <vt:lpstr>Activity Duration Estimating</vt:lpstr>
      <vt:lpstr>PowerPoint Presentation</vt:lpstr>
      <vt:lpstr>PowerPoint Presentation</vt:lpstr>
      <vt:lpstr>PowerPoint Presentation</vt:lpstr>
      <vt:lpstr>Developing the Schedule</vt:lpstr>
      <vt:lpstr>Gantt Charts</vt:lpstr>
      <vt:lpstr>Gantt Chart for Project </vt:lpstr>
      <vt:lpstr>Gantt Chart for Software Launch Project</vt:lpstr>
      <vt:lpstr>Schedule Control Suggestions</vt:lpstr>
      <vt:lpstr>Controlling the Schedule</vt:lpstr>
      <vt:lpstr>Reality Checks on Scheduling</vt:lpstr>
      <vt:lpstr>PowerPoint Presentation</vt:lpstr>
      <vt:lpstr>PowerPoint Presentation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Ernst &amp; Young</dc:creator>
  <cp:lastModifiedBy>Indika</cp:lastModifiedBy>
  <cp:revision>480</cp:revision>
  <dcterms:created xsi:type="dcterms:W3CDTF">2012-02-08T09:53:35Z</dcterms:created>
  <dcterms:modified xsi:type="dcterms:W3CDTF">2016-08-29T05:51:40Z</dcterms:modified>
</cp:coreProperties>
</file>