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733" r:id="rId2"/>
  </p:sldMasterIdLst>
  <p:notesMasterIdLst>
    <p:notesMasterId r:id="rId36"/>
  </p:notesMasterIdLst>
  <p:handoutMasterIdLst>
    <p:handoutMasterId r:id="rId37"/>
  </p:handoutMasterIdLst>
  <p:sldIdLst>
    <p:sldId id="356" r:id="rId3"/>
    <p:sldId id="457" r:id="rId4"/>
    <p:sldId id="502" r:id="rId5"/>
    <p:sldId id="539" r:id="rId6"/>
    <p:sldId id="542" r:id="rId7"/>
    <p:sldId id="540" r:id="rId8"/>
    <p:sldId id="541" r:id="rId9"/>
    <p:sldId id="543" r:id="rId10"/>
    <p:sldId id="545" r:id="rId11"/>
    <p:sldId id="547" r:id="rId12"/>
    <p:sldId id="548" r:id="rId13"/>
    <p:sldId id="549" r:id="rId14"/>
    <p:sldId id="550" r:id="rId15"/>
    <p:sldId id="551" r:id="rId16"/>
    <p:sldId id="570" r:id="rId17"/>
    <p:sldId id="552" r:id="rId18"/>
    <p:sldId id="553" r:id="rId19"/>
    <p:sldId id="554" r:id="rId20"/>
    <p:sldId id="557" r:id="rId21"/>
    <p:sldId id="560" r:id="rId22"/>
    <p:sldId id="561" r:id="rId23"/>
    <p:sldId id="562" r:id="rId24"/>
    <p:sldId id="563" r:id="rId25"/>
    <p:sldId id="564" r:id="rId26"/>
    <p:sldId id="565" r:id="rId27"/>
    <p:sldId id="566" r:id="rId28"/>
    <p:sldId id="567" r:id="rId29"/>
    <p:sldId id="568" r:id="rId30"/>
    <p:sldId id="569" r:id="rId31"/>
    <p:sldId id="526" r:id="rId32"/>
    <p:sldId id="538" r:id="rId33"/>
    <p:sldId id="537" r:id="rId34"/>
    <p:sldId id="458" r:id="rId35"/>
  </p:sldIdLst>
  <p:sldSz cx="9144000" cy="6858000" type="screen4x3"/>
  <p:notesSz cx="6645275" cy="97774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200"/>
    <a:srgbClr val="FFE600"/>
    <a:srgbClr val="F1F1F1"/>
    <a:srgbClr val="FAE600"/>
    <a:srgbClr val="B4B4B4"/>
    <a:srgbClr val="646464"/>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1" autoAdjust="0"/>
    <p:restoredTop sz="81593" autoAdjust="0"/>
  </p:normalViewPr>
  <p:slideViewPr>
    <p:cSldViewPr>
      <p:cViewPr>
        <p:scale>
          <a:sx n="70" d="100"/>
          <a:sy n="70" d="100"/>
        </p:scale>
        <p:origin x="-11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04" y="-90"/>
      </p:cViewPr>
      <p:guideLst>
        <p:guide orient="horz" pos="3079"/>
        <p:guide pos="209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1E4F7-5213-4606-8FBF-A912C15032B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B1A7694-B007-448F-B755-0682C8D6F494}">
      <dgm:prSet phldrT="[Text]"/>
      <dgm:spPr/>
      <dgm:t>
        <a:bodyPr/>
        <a:lstStyle/>
        <a:p>
          <a:r>
            <a:rPr lang="en-US" b="1" dirty="0" smtClean="0">
              <a:solidFill>
                <a:schemeClr val="tx1"/>
              </a:solidFill>
              <a:latin typeface="+mj-lt"/>
              <a:ea typeface="+mj-ea"/>
              <a:cs typeface="+mj-cs"/>
            </a:rPr>
            <a:t>Collect Requirements</a:t>
          </a:r>
          <a:endParaRPr lang="en-US" dirty="0">
            <a:solidFill>
              <a:schemeClr val="tx1"/>
            </a:solidFill>
          </a:endParaRPr>
        </a:p>
      </dgm:t>
    </dgm:pt>
    <dgm:pt modelId="{C23FD6B6-2086-4F11-BC7B-E23BFD49F333}" type="parTrans" cxnId="{818509DA-A8D1-45AC-A976-AC5A5379391B}">
      <dgm:prSet/>
      <dgm:spPr/>
      <dgm:t>
        <a:bodyPr/>
        <a:lstStyle/>
        <a:p>
          <a:endParaRPr lang="en-US"/>
        </a:p>
      </dgm:t>
    </dgm:pt>
    <dgm:pt modelId="{2BDE5D81-711A-4B55-B064-EC751EDDCD04}" type="sibTrans" cxnId="{818509DA-A8D1-45AC-A976-AC5A5379391B}">
      <dgm:prSet/>
      <dgm:spPr/>
      <dgm:t>
        <a:bodyPr/>
        <a:lstStyle/>
        <a:p>
          <a:endParaRPr lang="en-US"/>
        </a:p>
      </dgm:t>
    </dgm:pt>
    <dgm:pt modelId="{7F24693F-D173-488C-B301-BA72B6526372}">
      <dgm:prSet phldrT="[Text]"/>
      <dgm:spPr/>
      <dgm:t>
        <a:bodyPr/>
        <a:lstStyle/>
        <a:p>
          <a:r>
            <a:rPr lang="en-US" b="0" dirty="0" smtClean="0"/>
            <a:t>Interviews</a:t>
          </a:r>
          <a:endParaRPr lang="en-US" b="0" dirty="0"/>
        </a:p>
      </dgm:t>
    </dgm:pt>
    <dgm:pt modelId="{9DBC6BBA-BAC2-4EAE-AD6C-13974164BFC3}" type="parTrans" cxnId="{A03AC58C-3BB1-4CFA-A5C6-98BB3A39E07D}">
      <dgm:prSet/>
      <dgm:spPr/>
      <dgm:t>
        <a:bodyPr/>
        <a:lstStyle/>
        <a:p>
          <a:endParaRPr lang="en-US"/>
        </a:p>
      </dgm:t>
    </dgm:pt>
    <dgm:pt modelId="{93AF3C64-6B92-4F90-9917-CF9AAA06E4D9}" type="sibTrans" cxnId="{A03AC58C-3BB1-4CFA-A5C6-98BB3A39E07D}">
      <dgm:prSet/>
      <dgm:spPr/>
      <dgm:t>
        <a:bodyPr/>
        <a:lstStyle/>
        <a:p>
          <a:endParaRPr lang="en-US"/>
        </a:p>
      </dgm:t>
    </dgm:pt>
    <dgm:pt modelId="{AA129B96-06E1-4C23-A03C-4A8781D464A8}">
      <dgm:prSet phldrT="[Text]"/>
      <dgm:spPr/>
      <dgm:t>
        <a:bodyPr/>
        <a:lstStyle/>
        <a:p>
          <a:r>
            <a:rPr lang="en-US" b="1" dirty="0" smtClean="0">
              <a:solidFill>
                <a:schemeClr val="tx1"/>
              </a:solidFill>
              <a:latin typeface="+mj-lt"/>
              <a:ea typeface="+mj-ea"/>
              <a:cs typeface="+mj-cs"/>
            </a:rPr>
            <a:t>Define Scope</a:t>
          </a:r>
          <a:endParaRPr lang="en-US" b="1" dirty="0">
            <a:solidFill>
              <a:schemeClr val="tx1"/>
            </a:solidFill>
            <a:latin typeface="+mj-lt"/>
            <a:ea typeface="+mj-ea"/>
            <a:cs typeface="+mj-cs"/>
          </a:endParaRPr>
        </a:p>
      </dgm:t>
    </dgm:pt>
    <dgm:pt modelId="{56959655-DD0C-4495-900F-2D85F243B17F}" type="parTrans" cxnId="{AE2B4404-C685-42FA-A3EB-BA58AA189CAC}">
      <dgm:prSet/>
      <dgm:spPr/>
      <dgm:t>
        <a:bodyPr/>
        <a:lstStyle/>
        <a:p>
          <a:endParaRPr lang="en-US"/>
        </a:p>
      </dgm:t>
    </dgm:pt>
    <dgm:pt modelId="{55BDAB3C-4CCA-4E92-A086-55906E947396}" type="sibTrans" cxnId="{AE2B4404-C685-42FA-A3EB-BA58AA189CAC}">
      <dgm:prSet/>
      <dgm:spPr/>
      <dgm:t>
        <a:bodyPr/>
        <a:lstStyle/>
        <a:p>
          <a:endParaRPr lang="en-US"/>
        </a:p>
      </dgm:t>
    </dgm:pt>
    <dgm:pt modelId="{366F0E8C-130C-4F06-80ED-D854D544F037}">
      <dgm:prSet phldrT="[Text]" phldr="1"/>
      <dgm:spPr/>
      <dgm:t>
        <a:bodyPr/>
        <a:lstStyle/>
        <a:p>
          <a:endParaRPr lang="en-US" dirty="0"/>
        </a:p>
      </dgm:t>
    </dgm:pt>
    <dgm:pt modelId="{E2C18D54-F79A-4103-9B4C-E4FDB846F00A}" type="parTrans" cxnId="{A1CC1873-AC58-48C6-BA55-7E3BC3739FAF}">
      <dgm:prSet/>
      <dgm:spPr/>
      <dgm:t>
        <a:bodyPr/>
        <a:lstStyle/>
        <a:p>
          <a:endParaRPr lang="en-US"/>
        </a:p>
      </dgm:t>
    </dgm:pt>
    <dgm:pt modelId="{B573C5E2-62DF-4A33-AEA7-7714E9CF3B71}" type="sibTrans" cxnId="{A1CC1873-AC58-48C6-BA55-7E3BC3739FAF}">
      <dgm:prSet/>
      <dgm:spPr/>
      <dgm:t>
        <a:bodyPr/>
        <a:lstStyle/>
        <a:p>
          <a:endParaRPr lang="en-US"/>
        </a:p>
      </dgm:t>
    </dgm:pt>
    <dgm:pt modelId="{2FE0ED8E-4042-46F1-8393-E31C977AF17E}">
      <dgm:prSet phldrT="[Text]"/>
      <dgm:spPr/>
      <dgm:t>
        <a:bodyPr/>
        <a:lstStyle/>
        <a:p>
          <a:r>
            <a:rPr lang="en-US" b="1" dirty="0" smtClean="0">
              <a:solidFill>
                <a:schemeClr val="tx1"/>
              </a:solidFill>
              <a:latin typeface="+mj-lt"/>
              <a:ea typeface="+mj-ea"/>
              <a:cs typeface="+mj-cs"/>
            </a:rPr>
            <a:t>Create WBS</a:t>
          </a:r>
          <a:endParaRPr lang="en-US" b="1" dirty="0">
            <a:solidFill>
              <a:schemeClr val="tx1"/>
            </a:solidFill>
            <a:latin typeface="+mj-lt"/>
            <a:ea typeface="+mj-ea"/>
            <a:cs typeface="+mj-cs"/>
          </a:endParaRPr>
        </a:p>
      </dgm:t>
    </dgm:pt>
    <dgm:pt modelId="{CD634CEE-3FB4-414F-B946-EF553D072868}" type="parTrans" cxnId="{3D6BAE1A-628D-43C4-90B9-27C64BE9B54B}">
      <dgm:prSet/>
      <dgm:spPr/>
      <dgm:t>
        <a:bodyPr/>
        <a:lstStyle/>
        <a:p>
          <a:endParaRPr lang="en-US"/>
        </a:p>
      </dgm:t>
    </dgm:pt>
    <dgm:pt modelId="{9304CCA0-E7FD-4FC1-95A4-FD37978B49B0}" type="sibTrans" cxnId="{3D6BAE1A-628D-43C4-90B9-27C64BE9B54B}">
      <dgm:prSet/>
      <dgm:spPr/>
      <dgm:t>
        <a:bodyPr/>
        <a:lstStyle/>
        <a:p>
          <a:endParaRPr lang="en-US"/>
        </a:p>
      </dgm:t>
    </dgm:pt>
    <dgm:pt modelId="{909360F9-AF8D-48A0-A514-4D0CFEEA6D21}">
      <dgm:prSet phldrT="[Text]"/>
      <dgm:spPr/>
      <dgm:t>
        <a:bodyPr/>
        <a:lstStyle/>
        <a:p>
          <a:r>
            <a:rPr lang="en-US" dirty="0" smtClean="0"/>
            <a:t>Workshops</a:t>
          </a:r>
          <a:endParaRPr lang="en-US" dirty="0"/>
        </a:p>
      </dgm:t>
    </dgm:pt>
    <dgm:pt modelId="{D5C0EF59-3EB9-4621-91E1-DF1C6BD27BF7}" type="parTrans" cxnId="{38CBB38B-899A-471A-B174-E692E962FFF0}">
      <dgm:prSet/>
      <dgm:spPr/>
      <dgm:t>
        <a:bodyPr/>
        <a:lstStyle/>
        <a:p>
          <a:endParaRPr lang="en-US"/>
        </a:p>
      </dgm:t>
    </dgm:pt>
    <dgm:pt modelId="{9F47EF1D-D3E7-4A6E-B9D6-D93683DAB094}" type="sibTrans" cxnId="{38CBB38B-899A-471A-B174-E692E962FFF0}">
      <dgm:prSet/>
      <dgm:spPr/>
      <dgm:t>
        <a:bodyPr/>
        <a:lstStyle/>
        <a:p>
          <a:endParaRPr lang="en-US"/>
        </a:p>
      </dgm:t>
    </dgm:pt>
    <dgm:pt modelId="{D56C640D-3466-44F0-A424-9FDB7D03B936}">
      <dgm:prSet phldrT="[Text]"/>
      <dgm:spPr/>
      <dgm:t>
        <a:bodyPr/>
        <a:lstStyle/>
        <a:p>
          <a:r>
            <a:rPr lang="en-US" dirty="0" smtClean="0"/>
            <a:t>Questionnaires / Surveys</a:t>
          </a:r>
          <a:endParaRPr lang="en-US" dirty="0"/>
        </a:p>
      </dgm:t>
    </dgm:pt>
    <dgm:pt modelId="{2BBBE74B-71B9-4ECF-97D1-EBBB5D9FFE46}" type="parTrans" cxnId="{D9ED1A03-776B-4045-9880-21027AEAD7C1}">
      <dgm:prSet/>
      <dgm:spPr/>
      <dgm:t>
        <a:bodyPr/>
        <a:lstStyle/>
        <a:p>
          <a:endParaRPr lang="en-US"/>
        </a:p>
      </dgm:t>
    </dgm:pt>
    <dgm:pt modelId="{EA28EACE-8470-43F8-9FAC-71BFF1B43084}" type="sibTrans" cxnId="{D9ED1A03-776B-4045-9880-21027AEAD7C1}">
      <dgm:prSet/>
      <dgm:spPr/>
      <dgm:t>
        <a:bodyPr/>
        <a:lstStyle/>
        <a:p>
          <a:endParaRPr lang="en-US"/>
        </a:p>
      </dgm:t>
    </dgm:pt>
    <dgm:pt modelId="{3BBCDD8F-5B79-485C-9CBA-06A443E0672E}">
      <dgm:prSet phldrT="[Text]"/>
      <dgm:spPr/>
      <dgm:t>
        <a:bodyPr/>
        <a:lstStyle/>
        <a:p>
          <a:r>
            <a:rPr lang="en-US" b="0" dirty="0" smtClean="0"/>
            <a:t>Document Analysis</a:t>
          </a:r>
          <a:endParaRPr lang="en-US" b="0" dirty="0"/>
        </a:p>
      </dgm:t>
    </dgm:pt>
    <dgm:pt modelId="{CC17F71D-96EB-463C-9CAE-C4E31C3CEDB4}" type="parTrans" cxnId="{06900042-6777-4F6F-8D95-F45C689197D7}">
      <dgm:prSet/>
      <dgm:spPr/>
      <dgm:t>
        <a:bodyPr/>
        <a:lstStyle/>
        <a:p>
          <a:endParaRPr lang="en-US"/>
        </a:p>
      </dgm:t>
    </dgm:pt>
    <dgm:pt modelId="{D8E496DB-A39E-4B43-A3FD-EC4313BC2EC3}" type="sibTrans" cxnId="{06900042-6777-4F6F-8D95-F45C689197D7}">
      <dgm:prSet/>
      <dgm:spPr/>
      <dgm:t>
        <a:bodyPr/>
        <a:lstStyle/>
        <a:p>
          <a:endParaRPr lang="en-US"/>
        </a:p>
      </dgm:t>
    </dgm:pt>
    <dgm:pt modelId="{DC52DCBB-A01C-4C4D-A9D7-BA4EAC7FEAF1}">
      <dgm:prSet phldrT="[Text]"/>
      <dgm:spPr/>
      <dgm:t>
        <a:bodyPr/>
        <a:lstStyle/>
        <a:p>
          <a:r>
            <a:rPr lang="en-US" dirty="0" smtClean="0"/>
            <a:t> </a:t>
          </a:r>
          <a:endParaRPr lang="en-US" dirty="0"/>
        </a:p>
      </dgm:t>
    </dgm:pt>
    <dgm:pt modelId="{F4847D1E-3D99-49BF-9E4B-B3EEF1506C0A}" type="sibTrans" cxnId="{F288660C-0E15-435B-B795-95D75276A1D7}">
      <dgm:prSet/>
      <dgm:spPr/>
      <dgm:t>
        <a:bodyPr/>
        <a:lstStyle/>
        <a:p>
          <a:endParaRPr lang="en-US"/>
        </a:p>
      </dgm:t>
    </dgm:pt>
    <dgm:pt modelId="{B5C0412D-A29F-4BDD-A327-2425047BD1A2}" type="parTrans" cxnId="{F288660C-0E15-435B-B795-95D75276A1D7}">
      <dgm:prSet/>
      <dgm:spPr/>
      <dgm:t>
        <a:bodyPr/>
        <a:lstStyle/>
        <a:p>
          <a:endParaRPr lang="en-US"/>
        </a:p>
      </dgm:t>
    </dgm:pt>
    <dgm:pt modelId="{C09ED59B-8481-45F9-A313-F8B9F3AA9A8B}">
      <dgm:prSet phldrT="[Text]"/>
      <dgm:spPr/>
      <dgm:t>
        <a:bodyPr/>
        <a:lstStyle/>
        <a:p>
          <a:r>
            <a:rPr lang="en-US" b="0" dirty="0" smtClean="0"/>
            <a:t>Prototypes</a:t>
          </a:r>
          <a:endParaRPr lang="en-US" b="0" dirty="0"/>
        </a:p>
      </dgm:t>
    </dgm:pt>
    <dgm:pt modelId="{9FC2280E-DB9A-4AB9-BC8C-4DF9E73F0662}" type="parTrans" cxnId="{C08A2CE7-95F0-49DD-8B11-3052620D884B}">
      <dgm:prSet/>
      <dgm:spPr/>
      <dgm:t>
        <a:bodyPr/>
        <a:lstStyle/>
        <a:p>
          <a:endParaRPr lang="en-US"/>
        </a:p>
      </dgm:t>
    </dgm:pt>
    <dgm:pt modelId="{E60E22AA-1A3B-4753-8254-B1BC78C758F9}" type="sibTrans" cxnId="{C08A2CE7-95F0-49DD-8B11-3052620D884B}">
      <dgm:prSet/>
      <dgm:spPr/>
      <dgm:t>
        <a:bodyPr/>
        <a:lstStyle/>
        <a:p>
          <a:endParaRPr lang="en-US"/>
        </a:p>
      </dgm:t>
    </dgm:pt>
    <dgm:pt modelId="{1ADBD74A-69F2-4A10-BE2C-2FCE15996CBA}" type="pres">
      <dgm:prSet presAssocID="{1131E4F7-5213-4606-8FBF-A912C15032B6}" presName="rootnode" presStyleCnt="0">
        <dgm:presLayoutVars>
          <dgm:chMax/>
          <dgm:chPref/>
          <dgm:dir/>
          <dgm:animLvl val="lvl"/>
        </dgm:presLayoutVars>
      </dgm:prSet>
      <dgm:spPr/>
      <dgm:t>
        <a:bodyPr/>
        <a:lstStyle/>
        <a:p>
          <a:endParaRPr lang="en-US"/>
        </a:p>
      </dgm:t>
    </dgm:pt>
    <dgm:pt modelId="{47486602-A685-49EF-B3BF-2928F0E80627}" type="pres">
      <dgm:prSet presAssocID="{CB1A7694-B007-448F-B755-0682C8D6F494}" presName="composite" presStyleCnt="0"/>
      <dgm:spPr/>
    </dgm:pt>
    <dgm:pt modelId="{06063475-D248-49C5-BF8B-BFE82D665278}" type="pres">
      <dgm:prSet presAssocID="{CB1A7694-B007-448F-B755-0682C8D6F494}" presName="bentUpArrow1" presStyleLbl="alignImgPlace1" presStyleIdx="0" presStyleCnt="2" custLinFactNeighborX="28094" custLinFactNeighborY="2571"/>
      <dgm:spPr/>
    </dgm:pt>
    <dgm:pt modelId="{84C10183-89D1-437B-A6A9-C644ED956A2C}" type="pres">
      <dgm:prSet presAssocID="{CB1A7694-B007-448F-B755-0682C8D6F494}" presName="ParentText" presStyleLbl="node1" presStyleIdx="0" presStyleCnt="3">
        <dgm:presLayoutVars>
          <dgm:chMax val="1"/>
          <dgm:chPref val="1"/>
          <dgm:bulletEnabled val="1"/>
        </dgm:presLayoutVars>
      </dgm:prSet>
      <dgm:spPr/>
      <dgm:t>
        <a:bodyPr/>
        <a:lstStyle/>
        <a:p>
          <a:endParaRPr lang="en-US"/>
        </a:p>
      </dgm:t>
    </dgm:pt>
    <dgm:pt modelId="{4D9F8C25-FA4D-43EB-8457-34E213326D92}" type="pres">
      <dgm:prSet presAssocID="{CB1A7694-B007-448F-B755-0682C8D6F494}" presName="ChildText" presStyleLbl="revTx" presStyleIdx="0" presStyleCnt="3" custScaleX="178754" custScaleY="140207" custLinFactNeighborX="47105">
        <dgm:presLayoutVars>
          <dgm:chMax val="0"/>
          <dgm:chPref val="0"/>
          <dgm:bulletEnabled val="1"/>
        </dgm:presLayoutVars>
      </dgm:prSet>
      <dgm:spPr/>
      <dgm:t>
        <a:bodyPr/>
        <a:lstStyle/>
        <a:p>
          <a:endParaRPr lang="en-US"/>
        </a:p>
      </dgm:t>
    </dgm:pt>
    <dgm:pt modelId="{6CDD4A25-AAA2-4DCF-8C06-DCBA5F6486CD}" type="pres">
      <dgm:prSet presAssocID="{2BDE5D81-711A-4B55-B064-EC751EDDCD04}" presName="sibTrans" presStyleCnt="0"/>
      <dgm:spPr/>
    </dgm:pt>
    <dgm:pt modelId="{A4C39624-1890-4E24-8565-265CCF68C0EC}" type="pres">
      <dgm:prSet presAssocID="{AA129B96-06E1-4C23-A03C-4A8781D464A8}" presName="composite" presStyleCnt="0"/>
      <dgm:spPr/>
    </dgm:pt>
    <dgm:pt modelId="{55C6EF2B-E1ED-421D-B22D-B9D5D1A8FBC0}" type="pres">
      <dgm:prSet presAssocID="{AA129B96-06E1-4C23-A03C-4A8781D464A8}" presName="bentUpArrow1" presStyleLbl="alignImgPlace1" presStyleIdx="1" presStyleCnt="2" custLinFactNeighborX="31977" custLinFactNeighborY="10695"/>
      <dgm:spPr/>
    </dgm:pt>
    <dgm:pt modelId="{EA33B2B8-9D8C-4EA3-A539-13B3EE6FF33E}" type="pres">
      <dgm:prSet presAssocID="{AA129B96-06E1-4C23-A03C-4A8781D464A8}" presName="ParentText" presStyleLbl="node1" presStyleIdx="1" presStyleCnt="3">
        <dgm:presLayoutVars>
          <dgm:chMax val="1"/>
          <dgm:chPref val="1"/>
          <dgm:bulletEnabled val="1"/>
        </dgm:presLayoutVars>
      </dgm:prSet>
      <dgm:spPr/>
      <dgm:t>
        <a:bodyPr/>
        <a:lstStyle/>
        <a:p>
          <a:endParaRPr lang="en-US"/>
        </a:p>
      </dgm:t>
    </dgm:pt>
    <dgm:pt modelId="{5AA21E58-246C-43B3-A005-37727CE772AF}" type="pres">
      <dgm:prSet presAssocID="{AA129B96-06E1-4C23-A03C-4A8781D464A8}" presName="ChildText" presStyleLbl="revTx" presStyleIdx="1" presStyleCnt="3">
        <dgm:presLayoutVars>
          <dgm:chMax val="0"/>
          <dgm:chPref val="0"/>
          <dgm:bulletEnabled val="1"/>
        </dgm:presLayoutVars>
      </dgm:prSet>
      <dgm:spPr/>
      <dgm:t>
        <a:bodyPr/>
        <a:lstStyle/>
        <a:p>
          <a:endParaRPr lang="en-US"/>
        </a:p>
      </dgm:t>
    </dgm:pt>
    <dgm:pt modelId="{B6E9BB0F-9575-471A-9493-A8AE496E99BA}" type="pres">
      <dgm:prSet presAssocID="{55BDAB3C-4CCA-4E92-A086-55906E947396}" presName="sibTrans" presStyleCnt="0"/>
      <dgm:spPr/>
    </dgm:pt>
    <dgm:pt modelId="{38374D11-B0D5-4364-83A1-B4C48563FC8D}" type="pres">
      <dgm:prSet presAssocID="{2FE0ED8E-4042-46F1-8393-E31C977AF17E}" presName="composite" presStyleCnt="0"/>
      <dgm:spPr/>
    </dgm:pt>
    <dgm:pt modelId="{131E3296-8C2A-4B9E-8579-0B181607C007}" type="pres">
      <dgm:prSet presAssocID="{2FE0ED8E-4042-46F1-8393-E31C977AF17E}" presName="ParentText" presStyleLbl="node1" presStyleIdx="2" presStyleCnt="3">
        <dgm:presLayoutVars>
          <dgm:chMax val="1"/>
          <dgm:chPref val="1"/>
          <dgm:bulletEnabled val="1"/>
        </dgm:presLayoutVars>
      </dgm:prSet>
      <dgm:spPr/>
      <dgm:t>
        <a:bodyPr/>
        <a:lstStyle/>
        <a:p>
          <a:endParaRPr lang="en-US"/>
        </a:p>
      </dgm:t>
    </dgm:pt>
    <dgm:pt modelId="{60CE0296-35BB-4EAC-B8C9-1CAE0FEAEF99}" type="pres">
      <dgm:prSet presAssocID="{2FE0ED8E-4042-46F1-8393-E31C977AF17E}" presName="FinalChildText" presStyleLbl="revTx" presStyleIdx="2" presStyleCnt="3">
        <dgm:presLayoutVars>
          <dgm:chMax val="0"/>
          <dgm:chPref val="0"/>
          <dgm:bulletEnabled val="1"/>
        </dgm:presLayoutVars>
      </dgm:prSet>
      <dgm:spPr/>
      <dgm:t>
        <a:bodyPr/>
        <a:lstStyle/>
        <a:p>
          <a:endParaRPr lang="en-US"/>
        </a:p>
      </dgm:t>
    </dgm:pt>
  </dgm:ptLst>
  <dgm:cxnLst>
    <dgm:cxn modelId="{FD816A5F-4A99-4893-94F6-0912E703EEC9}" type="presOf" srcId="{3BBCDD8F-5B79-485C-9CBA-06A443E0672E}" destId="{4D9F8C25-FA4D-43EB-8457-34E213326D92}" srcOrd="0" destOrd="3" presId="urn:microsoft.com/office/officeart/2005/8/layout/StepDownProcess"/>
    <dgm:cxn modelId="{833C951B-8A58-4B29-BA8F-083D1E2436FC}" type="presOf" srcId="{D56C640D-3466-44F0-A424-9FDB7D03B936}" destId="{4D9F8C25-FA4D-43EB-8457-34E213326D92}" srcOrd="0" destOrd="2" presId="urn:microsoft.com/office/officeart/2005/8/layout/StepDownProcess"/>
    <dgm:cxn modelId="{A03AC58C-3BB1-4CFA-A5C6-98BB3A39E07D}" srcId="{CB1A7694-B007-448F-B755-0682C8D6F494}" destId="{7F24693F-D173-488C-B301-BA72B6526372}" srcOrd="0" destOrd="0" parTransId="{9DBC6BBA-BAC2-4EAE-AD6C-13974164BFC3}" sibTransId="{93AF3C64-6B92-4F90-9917-CF9AAA06E4D9}"/>
    <dgm:cxn modelId="{D9ED1A03-776B-4045-9880-21027AEAD7C1}" srcId="{CB1A7694-B007-448F-B755-0682C8D6F494}" destId="{D56C640D-3466-44F0-A424-9FDB7D03B936}" srcOrd="2" destOrd="0" parTransId="{2BBBE74B-71B9-4ECF-97D1-EBBB5D9FFE46}" sibTransId="{EA28EACE-8470-43F8-9FAC-71BFF1B43084}"/>
    <dgm:cxn modelId="{F288660C-0E15-435B-B795-95D75276A1D7}" srcId="{2FE0ED8E-4042-46F1-8393-E31C977AF17E}" destId="{DC52DCBB-A01C-4C4D-A9D7-BA4EAC7FEAF1}" srcOrd="0" destOrd="0" parTransId="{B5C0412D-A29F-4BDD-A327-2425047BD1A2}" sibTransId="{F4847D1E-3D99-49BF-9E4B-B3EEF1506C0A}"/>
    <dgm:cxn modelId="{3403D0DD-177B-4771-998D-2143DDEDD0B6}" type="presOf" srcId="{DC52DCBB-A01C-4C4D-A9D7-BA4EAC7FEAF1}" destId="{60CE0296-35BB-4EAC-B8C9-1CAE0FEAEF99}" srcOrd="0" destOrd="0" presId="urn:microsoft.com/office/officeart/2005/8/layout/StepDownProcess"/>
    <dgm:cxn modelId="{38CBB38B-899A-471A-B174-E692E962FFF0}" srcId="{CB1A7694-B007-448F-B755-0682C8D6F494}" destId="{909360F9-AF8D-48A0-A514-4D0CFEEA6D21}" srcOrd="1" destOrd="0" parTransId="{D5C0EF59-3EB9-4621-91E1-DF1C6BD27BF7}" sibTransId="{9F47EF1D-D3E7-4A6E-B9D6-D93683DAB094}"/>
    <dgm:cxn modelId="{BB1B26BD-0E7F-42C9-9B22-C0E30C7DDADE}" type="presOf" srcId="{1131E4F7-5213-4606-8FBF-A912C15032B6}" destId="{1ADBD74A-69F2-4A10-BE2C-2FCE15996CBA}" srcOrd="0" destOrd="0" presId="urn:microsoft.com/office/officeart/2005/8/layout/StepDownProcess"/>
    <dgm:cxn modelId="{A1CC1873-AC58-48C6-BA55-7E3BC3739FAF}" srcId="{AA129B96-06E1-4C23-A03C-4A8781D464A8}" destId="{366F0E8C-130C-4F06-80ED-D854D544F037}" srcOrd="0" destOrd="0" parTransId="{E2C18D54-F79A-4103-9B4C-E4FDB846F00A}" sibTransId="{B573C5E2-62DF-4A33-AEA7-7714E9CF3B71}"/>
    <dgm:cxn modelId="{E52332AB-DDAA-4B88-950F-1792FCB9DFF3}" type="presOf" srcId="{909360F9-AF8D-48A0-A514-4D0CFEEA6D21}" destId="{4D9F8C25-FA4D-43EB-8457-34E213326D92}" srcOrd="0" destOrd="1" presId="urn:microsoft.com/office/officeart/2005/8/layout/StepDownProcess"/>
    <dgm:cxn modelId="{6DFC022E-3E06-4EEB-8C64-BE2E3AE7B46C}" type="presOf" srcId="{AA129B96-06E1-4C23-A03C-4A8781D464A8}" destId="{EA33B2B8-9D8C-4EA3-A539-13B3EE6FF33E}" srcOrd="0" destOrd="0" presId="urn:microsoft.com/office/officeart/2005/8/layout/StepDownProcess"/>
    <dgm:cxn modelId="{3D6BAE1A-628D-43C4-90B9-27C64BE9B54B}" srcId="{1131E4F7-5213-4606-8FBF-A912C15032B6}" destId="{2FE0ED8E-4042-46F1-8393-E31C977AF17E}" srcOrd="2" destOrd="0" parTransId="{CD634CEE-3FB4-414F-B946-EF553D072868}" sibTransId="{9304CCA0-E7FD-4FC1-95A4-FD37978B49B0}"/>
    <dgm:cxn modelId="{65FB73BE-199C-4858-846F-1D40A0B3EF1C}" type="presOf" srcId="{C09ED59B-8481-45F9-A313-F8B9F3AA9A8B}" destId="{4D9F8C25-FA4D-43EB-8457-34E213326D92}" srcOrd="0" destOrd="4" presId="urn:microsoft.com/office/officeart/2005/8/layout/StepDownProcess"/>
    <dgm:cxn modelId="{D1DD5D75-C41D-4FEB-846A-EB2768007AE2}" type="presOf" srcId="{7F24693F-D173-488C-B301-BA72B6526372}" destId="{4D9F8C25-FA4D-43EB-8457-34E213326D92}" srcOrd="0" destOrd="0" presId="urn:microsoft.com/office/officeart/2005/8/layout/StepDownProcess"/>
    <dgm:cxn modelId="{818509DA-A8D1-45AC-A976-AC5A5379391B}" srcId="{1131E4F7-5213-4606-8FBF-A912C15032B6}" destId="{CB1A7694-B007-448F-B755-0682C8D6F494}" srcOrd="0" destOrd="0" parTransId="{C23FD6B6-2086-4F11-BC7B-E23BFD49F333}" sibTransId="{2BDE5D81-711A-4B55-B064-EC751EDDCD04}"/>
    <dgm:cxn modelId="{E0E1EA19-12A4-44C1-A2DA-07B98DCC3262}" type="presOf" srcId="{366F0E8C-130C-4F06-80ED-D854D544F037}" destId="{5AA21E58-246C-43B3-A005-37727CE772AF}" srcOrd="0" destOrd="0" presId="urn:microsoft.com/office/officeart/2005/8/layout/StepDownProcess"/>
    <dgm:cxn modelId="{E72F767C-24D7-470B-9EDB-A0958EB2E319}" type="presOf" srcId="{2FE0ED8E-4042-46F1-8393-E31C977AF17E}" destId="{131E3296-8C2A-4B9E-8579-0B181607C007}" srcOrd="0" destOrd="0" presId="urn:microsoft.com/office/officeart/2005/8/layout/StepDownProcess"/>
    <dgm:cxn modelId="{06900042-6777-4F6F-8D95-F45C689197D7}" srcId="{CB1A7694-B007-448F-B755-0682C8D6F494}" destId="{3BBCDD8F-5B79-485C-9CBA-06A443E0672E}" srcOrd="3" destOrd="0" parTransId="{CC17F71D-96EB-463C-9CAE-C4E31C3CEDB4}" sibTransId="{D8E496DB-A39E-4B43-A3FD-EC4313BC2EC3}"/>
    <dgm:cxn modelId="{B54D62EA-3E8B-4362-B97F-75A50B4DEFC1}" type="presOf" srcId="{CB1A7694-B007-448F-B755-0682C8D6F494}" destId="{84C10183-89D1-437B-A6A9-C644ED956A2C}" srcOrd="0" destOrd="0" presId="urn:microsoft.com/office/officeart/2005/8/layout/StepDownProcess"/>
    <dgm:cxn modelId="{C08A2CE7-95F0-49DD-8B11-3052620D884B}" srcId="{CB1A7694-B007-448F-B755-0682C8D6F494}" destId="{C09ED59B-8481-45F9-A313-F8B9F3AA9A8B}" srcOrd="4" destOrd="0" parTransId="{9FC2280E-DB9A-4AB9-BC8C-4DF9E73F0662}" sibTransId="{E60E22AA-1A3B-4753-8254-B1BC78C758F9}"/>
    <dgm:cxn modelId="{AE2B4404-C685-42FA-A3EB-BA58AA189CAC}" srcId="{1131E4F7-5213-4606-8FBF-A912C15032B6}" destId="{AA129B96-06E1-4C23-A03C-4A8781D464A8}" srcOrd="1" destOrd="0" parTransId="{56959655-DD0C-4495-900F-2D85F243B17F}" sibTransId="{55BDAB3C-4CCA-4E92-A086-55906E947396}"/>
    <dgm:cxn modelId="{861F3A7A-230F-484B-86F6-BF8B82D5FF79}" type="presParOf" srcId="{1ADBD74A-69F2-4A10-BE2C-2FCE15996CBA}" destId="{47486602-A685-49EF-B3BF-2928F0E80627}" srcOrd="0" destOrd="0" presId="urn:microsoft.com/office/officeart/2005/8/layout/StepDownProcess"/>
    <dgm:cxn modelId="{1026C55F-F7C6-4F65-A8F2-16771FEE252B}" type="presParOf" srcId="{47486602-A685-49EF-B3BF-2928F0E80627}" destId="{06063475-D248-49C5-BF8B-BFE82D665278}" srcOrd="0" destOrd="0" presId="urn:microsoft.com/office/officeart/2005/8/layout/StepDownProcess"/>
    <dgm:cxn modelId="{96CD0C29-80A7-4362-8C44-353DA3D6BF3E}" type="presParOf" srcId="{47486602-A685-49EF-B3BF-2928F0E80627}" destId="{84C10183-89D1-437B-A6A9-C644ED956A2C}" srcOrd="1" destOrd="0" presId="urn:microsoft.com/office/officeart/2005/8/layout/StepDownProcess"/>
    <dgm:cxn modelId="{F9B2BF24-E460-4174-986D-5E2E34D17B25}" type="presParOf" srcId="{47486602-A685-49EF-B3BF-2928F0E80627}" destId="{4D9F8C25-FA4D-43EB-8457-34E213326D92}" srcOrd="2" destOrd="0" presId="urn:microsoft.com/office/officeart/2005/8/layout/StepDownProcess"/>
    <dgm:cxn modelId="{97FEAB79-6F95-4FCC-9592-81088FD3C10E}" type="presParOf" srcId="{1ADBD74A-69F2-4A10-BE2C-2FCE15996CBA}" destId="{6CDD4A25-AAA2-4DCF-8C06-DCBA5F6486CD}" srcOrd="1" destOrd="0" presId="urn:microsoft.com/office/officeart/2005/8/layout/StepDownProcess"/>
    <dgm:cxn modelId="{01977713-81A5-4CFB-B488-4ED2C84F4B88}" type="presParOf" srcId="{1ADBD74A-69F2-4A10-BE2C-2FCE15996CBA}" destId="{A4C39624-1890-4E24-8565-265CCF68C0EC}" srcOrd="2" destOrd="0" presId="urn:microsoft.com/office/officeart/2005/8/layout/StepDownProcess"/>
    <dgm:cxn modelId="{79328680-2913-4081-B068-6677008F8F2A}" type="presParOf" srcId="{A4C39624-1890-4E24-8565-265CCF68C0EC}" destId="{55C6EF2B-E1ED-421D-B22D-B9D5D1A8FBC0}" srcOrd="0" destOrd="0" presId="urn:microsoft.com/office/officeart/2005/8/layout/StepDownProcess"/>
    <dgm:cxn modelId="{3D59E1E8-BA7A-4CBE-AC15-0D7B1D3F4580}" type="presParOf" srcId="{A4C39624-1890-4E24-8565-265CCF68C0EC}" destId="{EA33B2B8-9D8C-4EA3-A539-13B3EE6FF33E}" srcOrd="1" destOrd="0" presId="urn:microsoft.com/office/officeart/2005/8/layout/StepDownProcess"/>
    <dgm:cxn modelId="{3AA3EDF7-8706-48F3-A6FF-B7C173108183}" type="presParOf" srcId="{A4C39624-1890-4E24-8565-265CCF68C0EC}" destId="{5AA21E58-246C-43B3-A005-37727CE772AF}" srcOrd="2" destOrd="0" presId="urn:microsoft.com/office/officeart/2005/8/layout/StepDownProcess"/>
    <dgm:cxn modelId="{47F835D6-49BF-4D05-82FA-DF113F665CB5}" type="presParOf" srcId="{1ADBD74A-69F2-4A10-BE2C-2FCE15996CBA}" destId="{B6E9BB0F-9575-471A-9493-A8AE496E99BA}" srcOrd="3" destOrd="0" presId="urn:microsoft.com/office/officeart/2005/8/layout/StepDownProcess"/>
    <dgm:cxn modelId="{AAC7ED68-0644-463D-A4A5-6552AB1850D1}" type="presParOf" srcId="{1ADBD74A-69F2-4A10-BE2C-2FCE15996CBA}" destId="{38374D11-B0D5-4364-83A1-B4C48563FC8D}" srcOrd="4" destOrd="0" presId="urn:microsoft.com/office/officeart/2005/8/layout/StepDownProcess"/>
    <dgm:cxn modelId="{BF0E32C8-C522-47EF-9F37-361909B5D477}" type="presParOf" srcId="{38374D11-B0D5-4364-83A1-B4C48563FC8D}" destId="{131E3296-8C2A-4B9E-8579-0B181607C007}" srcOrd="0" destOrd="0" presId="urn:microsoft.com/office/officeart/2005/8/layout/StepDownProcess"/>
    <dgm:cxn modelId="{5B761949-59DF-45C8-9137-BEF74BFFA085}" type="presParOf" srcId="{38374D11-B0D5-4364-83A1-B4C48563FC8D}" destId="{60CE0296-35BB-4EAC-B8C9-1CAE0FEAEF9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63475-D248-49C5-BF8B-BFE82D665278}">
      <dsp:nvSpPr>
        <dsp:cNvPr id="0" name=""/>
        <dsp:cNvSpPr/>
      </dsp:nvSpPr>
      <dsp:spPr>
        <a:xfrm rot="5400000">
          <a:off x="734064" y="1562921"/>
          <a:ext cx="1247488" cy="1420221"/>
        </a:xfrm>
        <a:prstGeom prst="bentUpArrow">
          <a:avLst>
            <a:gd name="adj1" fmla="val 32840"/>
            <a:gd name="adj2" fmla="val 25000"/>
            <a:gd name="adj3" fmla="val 3578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0183-89D1-437B-A6A9-C644ED956A2C}">
      <dsp:nvSpPr>
        <dsp:cNvPr id="0" name=""/>
        <dsp:cNvSpPr/>
      </dsp:nvSpPr>
      <dsp:spPr>
        <a:xfrm>
          <a:off x="4558" y="147982"/>
          <a:ext cx="2100036" cy="1469957"/>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latin typeface="+mj-lt"/>
              <a:ea typeface="+mj-ea"/>
              <a:cs typeface="+mj-cs"/>
            </a:rPr>
            <a:t>Collect Requirements</a:t>
          </a:r>
          <a:endParaRPr lang="en-US" sz="2300" kern="1200" dirty="0">
            <a:solidFill>
              <a:schemeClr val="tx1"/>
            </a:solidFill>
          </a:endParaRPr>
        </a:p>
      </dsp:txBody>
      <dsp:txXfrm>
        <a:off x="76328" y="219752"/>
        <a:ext cx="1956496" cy="1326417"/>
      </dsp:txXfrm>
    </dsp:sp>
    <dsp:sp modelId="{4D9F8C25-FA4D-43EB-8457-34E213326D92}">
      <dsp:nvSpPr>
        <dsp:cNvPr id="0" name=""/>
        <dsp:cNvSpPr/>
      </dsp:nvSpPr>
      <dsp:spPr>
        <a:xfrm>
          <a:off x="2222629" y="49330"/>
          <a:ext cx="2730228" cy="166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Interviews</a:t>
          </a:r>
          <a:endParaRPr lang="en-US" sz="1800" b="0" kern="1200" dirty="0"/>
        </a:p>
        <a:p>
          <a:pPr marL="171450" lvl="1" indent="-171450" algn="l" defTabSz="800100">
            <a:lnSpc>
              <a:spcPct val="90000"/>
            </a:lnSpc>
            <a:spcBef>
              <a:spcPct val="0"/>
            </a:spcBef>
            <a:spcAft>
              <a:spcPct val="15000"/>
            </a:spcAft>
            <a:buChar char="••"/>
          </a:pPr>
          <a:r>
            <a:rPr lang="en-US" sz="1800" kern="1200" dirty="0" smtClean="0"/>
            <a:t>Workshops</a:t>
          </a:r>
          <a:endParaRPr lang="en-US" sz="1800" kern="1200" dirty="0"/>
        </a:p>
        <a:p>
          <a:pPr marL="171450" lvl="1" indent="-171450" algn="l" defTabSz="800100">
            <a:lnSpc>
              <a:spcPct val="90000"/>
            </a:lnSpc>
            <a:spcBef>
              <a:spcPct val="0"/>
            </a:spcBef>
            <a:spcAft>
              <a:spcPct val="15000"/>
            </a:spcAft>
            <a:buChar char="••"/>
          </a:pPr>
          <a:r>
            <a:rPr lang="en-US" sz="1800" kern="1200" dirty="0" smtClean="0"/>
            <a:t>Questionnaires / Surveys</a:t>
          </a:r>
          <a:endParaRPr lang="en-US" sz="1800" kern="1200" dirty="0"/>
        </a:p>
        <a:p>
          <a:pPr marL="171450" lvl="1" indent="-171450" algn="l" defTabSz="800100">
            <a:lnSpc>
              <a:spcPct val="90000"/>
            </a:lnSpc>
            <a:spcBef>
              <a:spcPct val="0"/>
            </a:spcBef>
            <a:spcAft>
              <a:spcPct val="15000"/>
            </a:spcAft>
            <a:buChar char="••"/>
          </a:pPr>
          <a:r>
            <a:rPr lang="en-US" sz="1800" b="0" kern="1200" dirty="0" smtClean="0"/>
            <a:t>Document Analysis</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Prototypes</a:t>
          </a:r>
          <a:endParaRPr lang="en-US" sz="1800" b="0" kern="1200" dirty="0"/>
        </a:p>
      </dsp:txBody>
      <dsp:txXfrm>
        <a:off x="2222629" y="49330"/>
        <a:ext cx="2730228" cy="1665777"/>
      </dsp:txXfrm>
    </dsp:sp>
    <dsp:sp modelId="{55C6EF2B-E1ED-421D-B22D-B9D5D1A8FBC0}">
      <dsp:nvSpPr>
        <dsp:cNvPr id="0" name=""/>
        <dsp:cNvSpPr/>
      </dsp:nvSpPr>
      <dsp:spPr>
        <a:xfrm rot="5400000">
          <a:off x="2819051" y="3315514"/>
          <a:ext cx="1247488" cy="1420221"/>
        </a:xfrm>
        <a:prstGeom prst="bentUpArrow">
          <a:avLst>
            <a:gd name="adj1" fmla="val 32840"/>
            <a:gd name="adj2" fmla="val 25000"/>
            <a:gd name="adj3" fmla="val 3578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3B2B8-9D8C-4EA3-A539-13B3EE6FF33E}">
      <dsp:nvSpPr>
        <dsp:cNvPr id="0" name=""/>
        <dsp:cNvSpPr/>
      </dsp:nvSpPr>
      <dsp:spPr>
        <a:xfrm>
          <a:off x="2034398" y="1799229"/>
          <a:ext cx="2100036" cy="1469957"/>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latin typeface="+mj-lt"/>
              <a:ea typeface="+mj-ea"/>
              <a:cs typeface="+mj-cs"/>
            </a:rPr>
            <a:t>Define Scope</a:t>
          </a:r>
          <a:endParaRPr lang="en-US" sz="2300" b="1" kern="1200" dirty="0">
            <a:solidFill>
              <a:schemeClr val="tx1"/>
            </a:solidFill>
            <a:latin typeface="+mj-lt"/>
            <a:ea typeface="+mj-ea"/>
            <a:cs typeface="+mj-cs"/>
          </a:endParaRPr>
        </a:p>
      </dsp:txBody>
      <dsp:txXfrm>
        <a:off x="2106168" y="1870999"/>
        <a:ext cx="1956496" cy="1326417"/>
      </dsp:txXfrm>
    </dsp:sp>
    <dsp:sp modelId="{5AA21E58-246C-43B3-A005-37727CE772AF}">
      <dsp:nvSpPr>
        <dsp:cNvPr id="0" name=""/>
        <dsp:cNvSpPr/>
      </dsp:nvSpPr>
      <dsp:spPr>
        <a:xfrm>
          <a:off x="4134434" y="1939423"/>
          <a:ext cx="1527366" cy="118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4134434" y="1939423"/>
        <a:ext cx="1527366" cy="1188084"/>
      </dsp:txXfrm>
    </dsp:sp>
    <dsp:sp modelId="{131E3296-8C2A-4B9E-8579-0B181607C007}">
      <dsp:nvSpPr>
        <dsp:cNvPr id="0" name=""/>
        <dsp:cNvSpPr/>
      </dsp:nvSpPr>
      <dsp:spPr>
        <a:xfrm>
          <a:off x="4064238" y="3450476"/>
          <a:ext cx="2100036" cy="1469957"/>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latin typeface="+mj-lt"/>
              <a:ea typeface="+mj-ea"/>
              <a:cs typeface="+mj-cs"/>
            </a:rPr>
            <a:t>Create WBS</a:t>
          </a:r>
          <a:endParaRPr lang="en-US" sz="2300" b="1" kern="1200" dirty="0">
            <a:solidFill>
              <a:schemeClr val="tx1"/>
            </a:solidFill>
            <a:latin typeface="+mj-lt"/>
            <a:ea typeface="+mj-ea"/>
            <a:cs typeface="+mj-cs"/>
          </a:endParaRPr>
        </a:p>
      </dsp:txBody>
      <dsp:txXfrm>
        <a:off x="4136008" y="3522246"/>
        <a:ext cx="1956496" cy="1326417"/>
      </dsp:txXfrm>
    </dsp:sp>
    <dsp:sp modelId="{60CE0296-35BB-4EAC-B8C9-1CAE0FEAEF99}">
      <dsp:nvSpPr>
        <dsp:cNvPr id="0" name=""/>
        <dsp:cNvSpPr/>
      </dsp:nvSpPr>
      <dsp:spPr>
        <a:xfrm>
          <a:off x="6164274" y="3590670"/>
          <a:ext cx="1527366" cy="118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 </a:t>
          </a:r>
          <a:endParaRPr lang="en-US" sz="2800" kern="1200" dirty="0"/>
        </a:p>
      </dsp:txBody>
      <dsp:txXfrm>
        <a:off x="6164274" y="3590670"/>
        <a:ext cx="1527366" cy="118808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p:cNvSpPr>
            <a:spLocks noChangeArrowheads="1"/>
          </p:cNvSpPr>
          <p:nvPr/>
        </p:nvSpPr>
        <p:spPr bwMode="auto">
          <a:xfrm>
            <a:off x="182562" y="9448800"/>
            <a:ext cx="6264275" cy="240506"/>
          </a:xfrm>
          <a:prstGeom prst="rect">
            <a:avLst/>
          </a:prstGeom>
          <a:noFill/>
          <a:ln w="9525">
            <a:noFill/>
            <a:miter lim="800000"/>
            <a:headEnd/>
            <a:tailEnd/>
          </a:ln>
          <a:effectLst/>
        </p:spPr>
        <p:txBody>
          <a:bodyPr lIns="0" tIns="0" rIns="0" bIns="0"/>
          <a:lstStyle/>
          <a:p>
            <a:r>
              <a:rPr lang="en-US" sz="1400" dirty="0" err="1" smtClean="0">
                <a:solidFill>
                  <a:srgbClr val="000000"/>
                </a:solidFill>
                <a:cs typeface="Arial" charset="0"/>
              </a:rPr>
              <a:t>Shanaka</a:t>
            </a:r>
            <a:r>
              <a:rPr lang="en-US" sz="1400" dirty="0" smtClean="0">
                <a:solidFill>
                  <a:srgbClr val="000000"/>
                </a:solidFill>
                <a:cs typeface="Arial" charset="0"/>
              </a:rPr>
              <a:t> de Silva			</a:t>
            </a:r>
            <a:r>
              <a:rPr lang="en-US" sz="1400" b="1" dirty="0" err="1" smtClean="0">
                <a:solidFill>
                  <a:srgbClr val="000000"/>
                </a:solidFill>
                <a:cs typeface="Arial" charset="0"/>
              </a:rPr>
              <a:t>shanakad@gmail.com</a:t>
            </a:r>
            <a:endParaRPr lang="en-US" sz="1400" b="1" dirty="0">
              <a:solidFill>
                <a:srgbClr val="000000"/>
              </a:solidFill>
              <a:cs typeface="Arial" charset="0"/>
            </a:endParaRPr>
          </a:p>
        </p:txBody>
      </p:sp>
    </p:spTree>
    <p:extLst>
      <p:ext uri="{BB962C8B-B14F-4D97-AF65-F5344CB8AC3E}">
        <p14:creationId xmlns:p14="http://schemas.microsoft.com/office/powerpoint/2010/main" val="1203539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63932" y="4644601"/>
            <a:ext cx="5317411" cy="4398847"/>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353104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877888" y="733425"/>
            <a:ext cx="4889500" cy="3667125"/>
          </a:xfrm>
          <a:ln/>
        </p:spPr>
      </p:sp>
      <p:sp>
        <p:nvSpPr>
          <p:cNvPr id="27651"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769938" y="652463"/>
            <a:ext cx="5105400" cy="382905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a:xfrm>
            <a:off x="3764118" y="9286845"/>
            <a:ext cx="2879619" cy="4888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ゴシック" pitchFamily="34" charset="-128"/>
              </a:defRPr>
            </a:lvl1pPr>
            <a:lvl2pPr marL="742950" indent="-285750" eaLnBrk="0" hangingPunct="0">
              <a:spcBef>
                <a:spcPct val="30000"/>
              </a:spcBef>
              <a:defRPr kumimoji="1" sz="1200">
                <a:solidFill>
                  <a:schemeClr val="tx1"/>
                </a:solidFill>
                <a:latin typeface="Arial" pitchFamily="34" charset="0"/>
                <a:ea typeface="ＭＳ Ｐゴシック" pitchFamily="34" charset="-128"/>
              </a:defRPr>
            </a:lvl2pPr>
            <a:lvl3pPr marL="1143000" indent="-228600" eaLnBrk="0" hangingPunct="0">
              <a:spcBef>
                <a:spcPct val="30000"/>
              </a:spcBef>
              <a:defRPr kumimoji="1" sz="1200">
                <a:solidFill>
                  <a:schemeClr val="tx1"/>
                </a:solidFill>
                <a:latin typeface="Arial" pitchFamily="34" charset="0"/>
                <a:ea typeface="ＭＳ Ｐゴシック" pitchFamily="34" charset="-128"/>
              </a:defRPr>
            </a:lvl3pPr>
            <a:lvl4pPr marL="1600200" indent="-228600" eaLnBrk="0" hangingPunct="0">
              <a:spcBef>
                <a:spcPct val="30000"/>
              </a:spcBef>
              <a:defRPr kumimoji="1" sz="1200">
                <a:solidFill>
                  <a:schemeClr val="tx1"/>
                </a:solidFill>
                <a:latin typeface="Arial" pitchFamily="34" charset="0"/>
                <a:ea typeface="ＭＳ Ｐゴシック" pitchFamily="34" charset="-128"/>
              </a:defRPr>
            </a:lvl4pPr>
            <a:lvl5pPr marL="2057400" indent="-228600" eaLnBrk="0" hangingPunct="0">
              <a:spcBef>
                <a:spcPct val="30000"/>
              </a:spcBef>
              <a:defRPr kumimoji="1"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9pPr>
          </a:lstStyle>
          <a:p>
            <a:pPr eaLnBrk="1" hangingPunct="1">
              <a:spcBef>
                <a:spcPct val="0"/>
              </a:spcBef>
            </a:pPr>
            <a:fld id="{20D3785C-8064-458B-A0AD-E118F375CE86}" type="slidenum">
              <a:rPr kumimoji="0" lang="en-US" altLang="en-US" smtClean="0"/>
              <a:pPr eaLnBrk="1" hangingPunct="1">
                <a:spcBef>
                  <a:spcPct val="0"/>
                </a:spcBef>
              </a:pPr>
              <a:t>30</a:t>
            </a:fld>
            <a:endParaRPr kumimoji="0"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2775" cy="863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12875"/>
            <a:ext cx="8234362" cy="4519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136194" name="Picture 2" descr="http://solidstate.ae/wp-content/uploads/2015/11/pr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210" b="8675"/>
          <a:stretch/>
        </p:blipFill>
        <p:spPr bwMode="auto">
          <a:xfrm>
            <a:off x="0" y="0"/>
            <a:ext cx="9144000" cy="5837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44031BB-AE9A-499C-B95B-1BC5143B4C16}"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4251079099"/>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C711E7-AF20-4D9D-A5BD-114664DAE1E7}"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95017706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12AFDD1F-BB60-49E4-95F4-F6BD7A3BD632}"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449705134"/>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F33CB2-F706-4CE5-8D07-D6B7D151E096}"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32853697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5E3E94D-135D-4E11-BCCF-876D2E7520E1}"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83573037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2775" cy="863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5613" y="1412875"/>
            <a:ext cx="8234362" cy="451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7388C1F-30B7-4565-97E6-9D87781A44D2}"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968829583"/>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26791B6B-7B38-46B1-BC28-8B467D268494}"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6139607"/>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A61A6226-D7A6-4100-AD6F-6159E91B340D}"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25941819"/>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solidFill>
                <a:prstClr val="black">
                  <a:tint val="95000"/>
                </a:prstClr>
              </a:solidFill>
            </a:endParaRPr>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CA89CEEB-2D05-4937-9820-E034E8258853}"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9863458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4B601B-F8BF-4CB5-ACAC-2388E23CE3AE}"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132130597"/>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69FEE76B-BE68-48E4-9F4D-D9BA466E9209}"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043679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2775" cy="863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2775" cy="8636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4694" name="Rectangle 6"/>
          <p:cNvSpPr>
            <a:spLocks noChangeArrowheads="1"/>
          </p:cNvSpPr>
          <p:nvPr/>
        </p:nvSpPr>
        <p:spPr bwMode="auto">
          <a:xfrm>
            <a:off x="8404225" y="6629400"/>
            <a:ext cx="663575" cy="196850"/>
          </a:xfrm>
          <a:prstGeom prst="rect">
            <a:avLst/>
          </a:prstGeom>
          <a:noFill/>
          <a:ln w="9525">
            <a:noFill/>
            <a:miter lim="800000"/>
            <a:headEnd/>
            <a:tailEnd/>
          </a:ln>
          <a:effectLst/>
        </p:spPr>
        <p:txBody>
          <a:bodyPr lIns="0" tIns="0" rIns="0" bIns="0"/>
          <a:lstStyle/>
          <a:p>
            <a:r>
              <a:rPr lang="en-US" sz="1100" dirty="0">
                <a:solidFill>
                  <a:srgbClr val="000000"/>
                </a:solidFill>
                <a:cs typeface="Arial" charset="0"/>
              </a:rPr>
              <a:t>Page </a:t>
            </a:r>
            <a:fld id="{0BA490E2-26B2-43DD-A0BB-BA0772170A6F}" type="slidenum">
              <a:rPr lang="en-US" sz="1100">
                <a:solidFill>
                  <a:srgbClr val="000000"/>
                </a:solidFill>
                <a:cs typeface="Arial" charset="0"/>
              </a:rPr>
              <a:pPr/>
              <a:t>‹#›</a:t>
            </a:fld>
            <a:endParaRPr lang="en-US" sz="1100" dirty="0">
              <a:solidFill>
                <a:srgbClr val="000000"/>
              </a:solidFill>
              <a:cs typeface="Arial" charset="0"/>
            </a:endParaRPr>
          </a:p>
        </p:txBody>
      </p:sp>
      <p:sp>
        <p:nvSpPr>
          <p:cNvPr id="8" name="Rectangle 6"/>
          <p:cNvSpPr>
            <a:spLocks noChangeArrowheads="1"/>
          </p:cNvSpPr>
          <p:nvPr userDrawn="1"/>
        </p:nvSpPr>
        <p:spPr bwMode="auto">
          <a:xfrm>
            <a:off x="381000" y="6629400"/>
            <a:ext cx="7086600" cy="196850"/>
          </a:xfrm>
          <a:prstGeom prst="rect">
            <a:avLst/>
          </a:prstGeom>
          <a:noFill/>
          <a:ln w="9525">
            <a:noFill/>
            <a:miter lim="800000"/>
            <a:headEnd/>
            <a:tailEnd/>
          </a:ln>
          <a:effectLst/>
        </p:spPr>
        <p:txBody>
          <a:bodyPr lIns="0" tIns="0" rIns="0" bIns="0"/>
          <a:lstStyle/>
          <a:p>
            <a:r>
              <a:rPr lang="en-US" sz="1200" dirty="0" err="1" smtClean="0">
                <a:solidFill>
                  <a:srgbClr val="000000"/>
                </a:solidFill>
                <a:cs typeface="Arial" charset="0"/>
              </a:rPr>
              <a:t>Shanaka</a:t>
            </a:r>
            <a:r>
              <a:rPr lang="en-US" sz="1200" dirty="0" smtClean="0">
                <a:solidFill>
                  <a:srgbClr val="000000"/>
                </a:solidFill>
                <a:cs typeface="Arial" charset="0"/>
              </a:rPr>
              <a:t> de Silva			</a:t>
            </a:r>
            <a:r>
              <a:rPr lang="en-US" sz="1200" b="1" dirty="0" err="1" smtClean="0">
                <a:solidFill>
                  <a:srgbClr val="000000"/>
                </a:solidFill>
                <a:cs typeface="Arial" charset="0"/>
              </a:rPr>
              <a:t>shanakad@gmail.com</a:t>
            </a:r>
            <a:endParaRPr lang="en-US" sz="1200" b="1" dirty="0">
              <a:solidFill>
                <a:srgbClr val="000000"/>
              </a:solidFill>
              <a:cs typeface="Arial" charset="0"/>
            </a:endParaRPr>
          </a:p>
        </p:txBody>
      </p:sp>
      <p:cxnSp>
        <p:nvCxnSpPr>
          <p:cNvPr id="10" name="Straight Connector 9"/>
          <p:cNvCxnSpPr/>
          <p:nvPr userDrawn="1"/>
        </p:nvCxnSpPr>
        <p:spPr>
          <a:xfrm>
            <a:off x="0" y="65913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52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762000"/>
            <a:ext cx="9144000" cy="0"/>
          </a:xfrm>
          <a:prstGeom prst="line">
            <a:avLst/>
          </a:prstGeom>
          <a:noFill/>
          <a:ln w="19050">
            <a:solidFill>
              <a:schemeClr val="accent2"/>
            </a:solidFill>
            <a:round/>
            <a:headEnd/>
            <a:tailEnd/>
          </a:ln>
          <a:effectLst/>
        </p:spPr>
      </p:cxnSp>
    </p:spTree>
  </p:cSld>
  <p:clrMap bg1="lt1" tx1="dk1" bg2="lt2" tx2="dk2" accent1="accent1" accent2="accent2" accent3="accent3" accent4="accent4" accent5="accent5" accent6="accent6" hlink="hlink" folHlink="folHlink"/>
  <p:sldLayoutIdLst>
    <p:sldLayoutId id="2147483669" r:id="rId1"/>
    <p:sldLayoutId id="2147483670" r:id="rId2"/>
    <p:sldLayoutId id="214748368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2" r:id="rId14"/>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algn="l" rtl="0" fontAlgn="base">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801688"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53340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Rectangle 6"/>
          <p:cNvSpPr/>
          <p:nvPr/>
        </p:nvSpPr>
        <p:spPr bwMode="ltGray">
          <a:xfrm>
            <a:off x="0" y="1"/>
            <a:ext cx="9144000" cy="5333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solidFill>
                <a:prstClr val="black">
                  <a:tint val="95000"/>
                </a:prstClr>
              </a:solidFill>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solidFill>
                <a:prstClr val="black">
                  <a:tint val="95000"/>
                </a:prstClr>
              </a:solidFill>
            </a:endParaRP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pPr>
              <a:defRPr/>
            </a:pPr>
            <a:fld id="{3A882704-8727-4235-997B-0717FA249B5B}"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0273304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fade thruBlk="1"/>
  </p:transition>
  <p:timing>
    <p:tnLst>
      <p:par>
        <p:cTn id="1" dur="indefinite" restart="never" nodeType="tmRoot"/>
      </p:par>
    </p:tnLst>
  </p:timing>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ltGray">
          <a:xfrm>
            <a:off x="0" y="5181601"/>
            <a:ext cx="9144000" cy="16764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2"/>
          <p:cNvSpPr txBox="1">
            <a:spLocks noChangeArrowheads="1"/>
          </p:cNvSpPr>
          <p:nvPr/>
        </p:nvSpPr>
        <p:spPr>
          <a:xfrm>
            <a:off x="0" y="4000500"/>
            <a:ext cx="5867400" cy="76200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rtl="0" fontAlgn="base">
              <a:spcBef>
                <a:spcPct val="0"/>
              </a:spcBef>
              <a:spcAft>
                <a:spcPct val="0"/>
              </a:spcAft>
              <a:defRPr sz="47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C800"/>
                </a:solidFill>
                <a:effectLst/>
                <a:uLnTx/>
                <a:uFillTx/>
                <a:latin typeface="Corbel"/>
                <a:ea typeface="+mj-ea"/>
                <a:cs typeface="+mj-cs"/>
              </a:rPr>
              <a:t>Project Management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Corbel"/>
                <a:ea typeface="+mj-ea"/>
                <a:cs typeface="+mj-cs"/>
              </a:rPr>
              <a:t>MGT</a:t>
            </a:r>
            <a:r>
              <a:rPr kumimoji="0" lang="en-US" sz="3200" b="1" i="0" u="none" strike="noStrike" kern="1200" cap="none" spc="0" normalizeH="0" baseline="0" noProof="0" dirty="0" smtClean="0">
                <a:ln>
                  <a:noFill/>
                </a:ln>
                <a:solidFill>
                  <a:schemeClr val="tx1"/>
                </a:solidFill>
                <a:effectLst/>
                <a:uLnTx/>
                <a:uFillTx/>
                <a:latin typeface="Corbel"/>
                <a:ea typeface="+mj-ea"/>
                <a:cs typeface="+mj-cs"/>
              </a:rPr>
              <a:t> 30725</a:t>
            </a:r>
            <a:endParaRPr kumimoji="0" lang="en-US" sz="4400" b="1" i="0" u="none" strike="noStrike" kern="1200" cap="none" spc="0" normalizeH="0" baseline="0" noProof="0" dirty="0">
              <a:ln>
                <a:noFill/>
              </a:ln>
              <a:solidFill>
                <a:schemeClr val="tx1"/>
              </a:solidFill>
              <a:effectLst/>
              <a:uLnTx/>
              <a:uFillTx/>
              <a:latin typeface="Corbel"/>
              <a:ea typeface="+mj-ea"/>
              <a:cs typeface="+mj-cs"/>
            </a:endParaRPr>
          </a:p>
        </p:txBody>
      </p:sp>
      <p:sp>
        <p:nvSpPr>
          <p:cNvPr id="7" name="Rectangle 31"/>
          <p:cNvSpPr>
            <a:spLocks noChangeArrowheads="1"/>
          </p:cNvSpPr>
          <p:nvPr/>
        </p:nvSpPr>
        <p:spPr bwMode="auto">
          <a:xfrm>
            <a:off x="3429000" y="5204192"/>
            <a:ext cx="5715000" cy="815608"/>
          </a:xfrm>
          <a:prstGeom prst="rect">
            <a:avLst/>
          </a:prstGeom>
          <a:noFill/>
          <a:ln w="9525">
            <a:noFill/>
            <a:miter lim="800000"/>
            <a:headEnd/>
            <a:tailEnd/>
          </a:ln>
        </p:spPr>
        <p:txBody>
          <a:bodyPr wrap="square">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rPr>
              <a:t>Indike Manthilake   </a:t>
            </a:r>
            <a:r>
              <a:rPr kumimoji="0" lang="en-US" sz="1400" b="1" i="0" u="none" strike="noStrike" kern="0" cap="none" spc="0" normalizeH="0" baseline="0" noProof="0" dirty="0" smtClean="0">
                <a:ln>
                  <a:noFill/>
                </a:ln>
                <a:solidFill>
                  <a:prstClr val="white"/>
                </a:solidFill>
                <a:effectLst/>
                <a:uLnTx/>
                <a:uFillTx/>
              </a:rPr>
              <a:t>MBA, </a:t>
            </a:r>
            <a:r>
              <a:rPr kumimoji="0" lang="en-US" sz="1400" b="1" i="0" u="none" strike="noStrike" kern="0" cap="none" spc="0" normalizeH="0" baseline="0" noProof="0" dirty="0" err="1" smtClean="0">
                <a:ln>
                  <a:noFill/>
                </a:ln>
                <a:solidFill>
                  <a:prstClr val="white"/>
                </a:solidFill>
                <a:effectLst/>
                <a:uLnTx/>
                <a:uFillTx/>
              </a:rPr>
              <a:t>Msc</a:t>
            </a:r>
            <a:r>
              <a:rPr kumimoji="0" lang="en-US" sz="1400" b="1" i="0" u="none" strike="noStrike" kern="0" cap="none" spc="0" normalizeH="0" baseline="0" noProof="0" dirty="0" smtClean="0">
                <a:ln>
                  <a:noFill/>
                </a:ln>
                <a:solidFill>
                  <a:prstClr val="white"/>
                </a:solidFill>
                <a:effectLst/>
                <a:uLnTx/>
                <a:uFillTx/>
              </a:rPr>
              <a:t>, </a:t>
            </a:r>
            <a:r>
              <a:rPr kumimoji="0" lang="en-US" sz="1400" b="1" i="0" u="none" strike="noStrike" kern="0" cap="none" spc="0" normalizeH="0" baseline="0" noProof="0" dirty="0" err="1" smtClean="0">
                <a:ln>
                  <a:noFill/>
                </a:ln>
                <a:solidFill>
                  <a:prstClr val="white"/>
                </a:solidFill>
                <a:effectLst/>
                <a:uLnTx/>
                <a:uFillTx/>
              </a:rPr>
              <a:t>Bsc</a:t>
            </a:r>
            <a:r>
              <a:rPr kumimoji="0" lang="en-US" sz="1400" b="1" i="0" u="none" strike="noStrike" kern="0" cap="none" spc="0" normalizeH="0" baseline="0" noProof="0" dirty="0" smtClean="0">
                <a:ln>
                  <a:noFill/>
                </a:ln>
                <a:solidFill>
                  <a:prstClr val="white"/>
                </a:solidFill>
                <a:effectLst/>
                <a:uLnTx/>
                <a:uFillTx/>
              </a:rPr>
              <a:t>, CSM, PMI-ACP</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prstClr val="white"/>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FFC000"/>
                </a:solidFill>
              </a:rPr>
              <a:t>indikem@gmail.com</a:t>
            </a:r>
            <a:endParaRPr lang="en-US" sz="2000" b="1" kern="0" dirty="0">
              <a:solidFill>
                <a:srgbClr val="FFC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52400" y="762000"/>
            <a:ext cx="8915400" cy="5867400"/>
          </a:xfrm>
        </p:spPr>
        <p:txBody>
          <a:bodyPr/>
          <a:lstStyle/>
          <a:p>
            <a:pPr eaLnBrk="1" hangingPunct="1"/>
            <a:r>
              <a:rPr lang="en-US" sz="2800" dirty="0" smtClean="0"/>
              <a:t>Requirements documents are often generated by software and include text, images, diagrams, videos, and other media; they are often broken down into different categories such as functional, service, performance, quality, training requirements, and so on</a:t>
            </a:r>
          </a:p>
          <a:p>
            <a:pPr eaLnBrk="1" hangingPunct="1"/>
            <a:r>
              <a:rPr lang="en-US" sz="2800" dirty="0" smtClean="0"/>
              <a:t>A </a:t>
            </a:r>
            <a:r>
              <a:rPr lang="en-US" sz="2800" b="1" dirty="0" smtClean="0"/>
              <a:t>requirements management plan </a:t>
            </a:r>
            <a:r>
              <a:rPr lang="en-US" sz="2800" dirty="0" smtClean="0"/>
              <a:t>describes how project requirements will be analyzed, documented, and managed</a:t>
            </a:r>
          </a:p>
          <a:p>
            <a:pPr eaLnBrk="1" hangingPunct="1"/>
            <a:r>
              <a:rPr lang="en-US" sz="2800" dirty="0" smtClean="0"/>
              <a:t>A </a:t>
            </a:r>
            <a:r>
              <a:rPr lang="en-US" sz="2800" b="1" dirty="0" smtClean="0"/>
              <a:t>requirements traceability matrix (RTM) </a:t>
            </a:r>
            <a:r>
              <a:rPr lang="en-US" sz="2800" dirty="0" smtClean="0"/>
              <a:t>is a table that lists requirements, various attributes of each requirement, and the status of the requirements to ensure that all requirements are addressed</a:t>
            </a:r>
          </a:p>
          <a:p>
            <a:pPr lvl="1" eaLnBrk="1" hangingPunct="1"/>
            <a:endParaRPr lang="en-US" sz="3200" dirty="0" smtClean="0"/>
          </a:p>
          <a:p>
            <a:pPr eaLnBrk="1" hangingPunct="1"/>
            <a:endParaRPr lang="en-US" sz="3600" dirty="0" smtClean="0"/>
          </a:p>
        </p:txBody>
      </p:sp>
      <p:sp>
        <p:nvSpPr>
          <p:cNvPr id="3" name="Title 2"/>
          <p:cNvSpPr>
            <a:spLocks noGrp="1"/>
          </p:cNvSpPr>
          <p:nvPr>
            <p:ph type="title"/>
          </p:nvPr>
        </p:nvSpPr>
        <p:spPr>
          <a:xfrm>
            <a:off x="0" y="0"/>
            <a:ext cx="9067800" cy="533400"/>
          </a:xfrm>
        </p:spPr>
        <p:txBody>
          <a:bodyPr>
            <a:normAutofit fontScale="90000"/>
          </a:bodyPr>
          <a:lstStyle/>
          <a:p>
            <a:pPr eaLnBrk="1" hangingPunct="1">
              <a:defRPr/>
            </a:pPr>
            <a:r>
              <a:rPr lang="en-US" dirty="0" smtClean="0"/>
              <a:t>Documenting Requirements</a:t>
            </a:r>
            <a:endParaRPr lang="en-US" dirty="0"/>
          </a:p>
        </p:txBody>
      </p:sp>
    </p:spTree>
    <p:extLst>
      <p:ext uri="{BB962C8B-B14F-4D97-AF65-F5344CB8AC3E}">
        <p14:creationId xmlns:p14="http://schemas.microsoft.com/office/powerpoint/2010/main" val="204689242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pPr eaLnBrk="1" hangingPunct="1">
              <a:defRPr/>
            </a:pPr>
            <a:r>
              <a:rPr lang="en-US" sz="3600" dirty="0" smtClean="0"/>
              <a:t>Sample </a:t>
            </a:r>
            <a:r>
              <a:rPr lang="en-US" sz="3600" dirty="0" smtClean="0"/>
              <a:t>Requirements Traceability </a:t>
            </a:r>
            <a:r>
              <a:rPr lang="en-US" sz="3600" dirty="0" smtClean="0"/>
              <a:t>Matrix</a:t>
            </a:r>
            <a:endParaRPr lang="en-US" sz="3600" dirty="0"/>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l="17500" t="39000" r="23125" b="39999"/>
          <a:stretch>
            <a:fillRect/>
          </a:stretch>
        </p:blipFill>
        <p:spPr bwMode="auto">
          <a:xfrm>
            <a:off x="152400" y="838200"/>
            <a:ext cx="88471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6083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0" y="685800"/>
            <a:ext cx="9067800" cy="6019800"/>
          </a:xfrm>
        </p:spPr>
        <p:txBody>
          <a:bodyPr/>
          <a:lstStyle/>
          <a:p>
            <a:pPr eaLnBrk="1" hangingPunct="1"/>
            <a:r>
              <a:rPr lang="en-US" dirty="0" smtClean="0"/>
              <a:t>Key inputs for preparing the project scope statement include the project charter, requirements documentation, and organizational process assets such as policies and procedures related to scope statements as well as project files and lessons learned from previous, similar </a:t>
            </a:r>
            <a:r>
              <a:rPr lang="en-US" dirty="0" smtClean="0"/>
              <a:t>projects</a:t>
            </a:r>
          </a:p>
          <a:p>
            <a:pPr eaLnBrk="1" hangingPunct="1"/>
            <a:endParaRPr lang="en-US" dirty="0" smtClean="0"/>
          </a:p>
          <a:p>
            <a:pPr eaLnBrk="1" hangingPunct="1"/>
            <a:r>
              <a:rPr lang="en-US" dirty="0" smtClean="0"/>
              <a:t>As time progresses, the scope of a project should become more clear and specific</a:t>
            </a:r>
          </a:p>
        </p:txBody>
      </p:sp>
      <p:sp>
        <p:nvSpPr>
          <p:cNvPr id="18434" name="Rectangle 2"/>
          <p:cNvSpPr>
            <a:spLocks noGrp="1" noChangeArrowheads="1"/>
          </p:cNvSpPr>
          <p:nvPr>
            <p:ph type="title"/>
          </p:nvPr>
        </p:nvSpPr>
        <p:spPr>
          <a:xfrm>
            <a:off x="76200" y="1"/>
            <a:ext cx="9067800" cy="609600"/>
          </a:xfrm>
        </p:spPr>
        <p:txBody>
          <a:bodyPr>
            <a:normAutofit fontScale="90000"/>
          </a:bodyPr>
          <a:lstStyle/>
          <a:p>
            <a:pPr eaLnBrk="1" hangingPunct="1">
              <a:defRPr/>
            </a:pPr>
            <a:r>
              <a:rPr lang="en-US" dirty="0" smtClean="0"/>
              <a:t>Defining Scope</a:t>
            </a:r>
          </a:p>
        </p:txBody>
      </p:sp>
    </p:spTree>
    <p:extLst>
      <p:ext uri="{BB962C8B-B14F-4D97-AF65-F5344CB8AC3E}">
        <p14:creationId xmlns:p14="http://schemas.microsoft.com/office/powerpoint/2010/main" val="275704166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0"/>
            <a:ext cx="9144000" cy="533400"/>
          </a:xfrm>
        </p:spPr>
        <p:txBody>
          <a:bodyPr>
            <a:normAutofit fontScale="90000"/>
          </a:bodyPr>
          <a:lstStyle/>
          <a:p>
            <a:pPr eaLnBrk="1" hangingPunct="1">
              <a:defRPr/>
            </a:pPr>
            <a:r>
              <a:rPr lang="en-US" sz="3600" dirty="0" smtClean="0"/>
              <a:t>Further </a:t>
            </a:r>
            <a:r>
              <a:rPr lang="en-US" sz="3600" dirty="0" smtClean="0"/>
              <a:t>Defining Project Scope</a:t>
            </a: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l="17500" t="37000" r="22501" b="17000"/>
          <a:stretch>
            <a:fillRect/>
          </a:stretch>
        </p:blipFill>
        <p:spPr bwMode="auto">
          <a:xfrm>
            <a:off x="304800" y="838200"/>
            <a:ext cx="84280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22333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76200" y="685800"/>
            <a:ext cx="8229600" cy="4625975"/>
          </a:xfrm>
        </p:spPr>
        <p:txBody>
          <a:bodyPr/>
          <a:lstStyle/>
          <a:p>
            <a:pPr eaLnBrk="1" hangingPunct="1"/>
            <a:r>
              <a:rPr lang="en-US" dirty="0" smtClean="0"/>
              <a:t>A </a:t>
            </a:r>
            <a:r>
              <a:rPr lang="en-US" b="1" dirty="0" smtClean="0"/>
              <a:t>WBS</a:t>
            </a:r>
            <a:r>
              <a:rPr lang="en-US" dirty="0" smtClean="0"/>
              <a:t> is a deliverable-oriented grouping of the work involved in a project that defines the total scope of the project</a:t>
            </a:r>
          </a:p>
          <a:p>
            <a:pPr eaLnBrk="1" hangingPunct="1"/>
            <a:r>
              <a:rPr lang="en-US" dirty="0" smtClean="0"/>
              <a:t>WBS is a foundation document that provides the basis for planning and managing project schedules, costs, resources, and changes</a:t>
            </a:r>
          </a:p>
          <a:p>
            <a:pPr eaLnBrk="1" hangingPunct="1"/>
            <a:r>
              <a:rPr lang="en-US" b="1" dirty="0" smtClean="0"/>
              <a:t>Decomposition</a:t>
            </a:r>
            <a:r>
              <a:rPr lang="en-US" dirty="0" smtClean="0"/>
              <a:t> is subdividing project deliverables into smaller pieces</a:t>
            </a:r>
          </a:p>
          <a:p>
            <a:pPr eaLnBrk="1" hangingPunct="1"/>
            <a:r>
              <a:rPr lang="en-US" dirty="0" smtClean="0"/>
              <a:t>A </a:t>
            </a:r>
            <a:r>
              <a:rPr lang="en-US" b="1" dirty="0" smtClean="0"/>
              <a:t>work package </a:t>
            </a:r>
            <a:r>
              <a:rPr lang="en-US" dirty="0" smtClean="0"/>
              <a:t>is a task at the lowest level of the WBS</a:t>
            </a:r>
          </a:p>
        </p:txBody>
      </p:sp>
      <p:sp>
        <p:nvSpPr>
          <p:cNvPr id="21506" name="Rectangle 2"/>
          <p:cNvSpPr>
            <a:spLocks noGrp="1" noChangeArrowheads="1"/>
          </p:cNvSpPr>
          <p:nvPr>
            <p:ph type="title"/>
          </p:nvPr>
        </p:nvSpPr>
        <p:spPr>
          <a:xfrm>
            <a:off x="0" y="0"/>
            <a:ext cx="9144000" cy="533400"/>
          </a:xfrm>
        </p:spPr>
        <p:txBody>
          <a:bodyPr>
            <a:noAutofit/>
          </a:bodyPr>
          <a:lstStyle/>
          <a:p>
            <a:pPr eaLnBrk="1" hangingPunct="1">
              <a:defRPr/>
            </a:pPr>
            <a:r>
              <a:rPr lang="en-US" sz="3200" dirty="0" smtClean="0"/>
              <a:t>Creating the Work Breakdown Structure (WBS)</a:t>
            </a:r>
          </a:p>
        </p:txBody>
      </p:sp>
    </p:spTree>
    <p:extLst>
      <p:ext uri="{BB962C8B-B14F-4D97-AF65-F5344CB8AC3E}">
        <p14:creationId xmlns:p14="http://schemas.microsoft.com/office/powerpoint/2010/main" val="28197544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76200" y="1524000"/>
            <a:ext cx="26844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38150" indent="-319088"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30250" indent="-2730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995363"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216025" indent="-182563"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1425575" indent="-182563"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1882775" indent="-182563"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339975" indent="-182563"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2797175" indent="-182563"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254375" indent="-182563"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
                <a:schemeClr val="accent1"/>
              </a:buClr>
              <a:buSzPct val="80000"/>
              <a:buFontTx/>
              <a:buNone/>
            </a:pPr>
            <a:r>
              <a:rPr lang="en-US" altLang="en-US" b="1"/>
              <a:t>Decomposition</a:t>
            </a:r>
          </a:p>
        </p:txBody>
      </p:sp>
      <p:sp>
        <p:nvSpPr>
          <p:cNvPr id="33796" name="Rectangle 3"/>
          <p:cNvSpPr>
            <a:spLocks noChangeArrowheads="1"/>
          </p:cNvSpPr>
          <p:nvPr/>
        </p:nvSpPr>
        <p:spPr bwMode="auto">
          <a:xfrm>
            <a:off x="3413125" y="2089150"/>
            <a:ext cx="1147763"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797" name="Rectangle 4"/>
          <p:cNvSpPr>
            <a:spLocks noChangeArrowheads="1"/>
          </p:cNvSpPr>
          <p:nvPr/>
        </p:nvSpPr>
        <p:spPr bwMode="auto">
          <a:xfrm>
            <a:off x="2667000" y="2743200"/>
            <a:ext cx="1147763"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798" name="Rectangle 5"/>
          <p:cNvSpPr>
            <a:spLocks noChangeArrowheads="1"/>
          </p:cNvSpPr>
          <p:nvPr/>
        </p:nvSpPr>
        <p:spPr bwMode="auto">
          <a:xfrm>
            <a:off x="4224338" y="2728913"/>
            <a:ext cx="1147762"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799" name="Line 6"/>
          <p:cNvSpPr>
            <a:spLocks noChangeShapeType="1"/>
          </p:cNvSpPr>
          <p:nvPr/>
        </p:nvSpPr>
        <p:spPr bwMode="auto">
          <a:xfrm>
            <a:off x="3201988" y="2592388"/>
            <a:ext cx="16097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Line 7"/>
          <p:cNvSpPr>
            <a:spLocks noChangeShapeType="1"/>
          </p:cNvSpPr>
          <p:nvPr/>
        </p:nvSpPr>
        <p:spPr bwMode="auto">
          <a:xfrm>
            <a:off x="3209925" y="2598738"/>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8"/>
          <p:cNvSpPr>
            <a:spLocks noChangeShapeType="1"/>
          </p:cNvSpPr>
          <p:nvPr/>
        </p:nvSpPr>
        <p:spPr bwMode="auto">
          <a:xfrm>
            <a:off x="4806950" y="2595563"/>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Line 9"/>
          <p:cNvSpPr>
            <a:spLocks noChangeShapeType="1"/>
          </p:cNvSpPr>
          <p:nvPr/>
        </p:nvSpPr>
        <p:spPr bwMode="auto">
          <a:xfrm>
            <a:off x="3978275" y="2452688"/>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Rectangle 10"/>
          <p:cNvSpPr>
            <a:spLocks noChangeArrowheads="1"/>
          </p:cNvSpPr>
          <p:nvPr/>
        </p:nvSpPr>
        <p:spPr bwMode="auto">
          <a:xfrm>
            <a:off x="909638" y="3382963"/>
            <a:ext cx="1147762"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04" name="Rectangle 11"/>
          <p:cNvSpPr>
            <a:spLocks noChangeArrowheads="1"/>
          </p:cNvSpPr>
          <p:nvPr/>
        </p:nvSpPr>
        <p:spPr bwMode="auto">
          <a:xfrm>
            <a:off x="5724525" y="3376613"/>
            <a:ext cx="1147763"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05" name="Line 12"/>
          <p:cNvSpPr>
            <a:spLocks noChangeShapeType="1"/>
          </p:cNvSpPr>
          <p:nvPr/>
        </p:nvSpPr>
        <p:spPr bwMode="auto">
          <a:xfrm>
            <a:off x="1522413" y="3252788"/>
            <a:ext cx="1587"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13"/>
          <p:cNvSpPr>
            <a:spLocks noChangeShapeType="1"/>
          </p:cNvSpPr>
          <p:nvPr/>
        </p:nvSpPr>
        <p:spPr bwMode="auto">
          <a:xfrm>
            <a:off x="6299200" y="3235325"/>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14"/>
          <p:cNvSpPr>
            <a:spLocks noChangeShapeType="1"/>
          </p:cNvSpPr>
          <p:nvPr/>
        </p:nvSpPr>
        <p:spPr bwMode="auto">
          <a:xfrm>
            <a:off x="3203575" y="3106738"/>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Rectangle 15"/>
          <p:cNvSpPr>
            <a:spLocks noChangeArrowheads="1"/>
          </p:cNvSpPr>
          <p:nvPr/>
        </p:nvSpPr>
        <p:spPr bwMode="auto">
          <a:xfrm>
            <a:off x="3240088" y="4024313"/>
            <a:ext cx="646112"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09" name="Line 16"/>
          <p:cNvSpPr>
            <a:spLocks noChangeShapeType="1"/>
          </p:cNvSpPr>
          <p:nvPr/>
        </p:nvSpPr>
        <p:spPr bwMode="auto">
          <a:xfrm flipV="1">
            <a:off x="3581400" y="3875088"/>
            <a:ext cx="847725"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Line 17"/>
          <p:cNvSpPr>
            <a:spLocks noChangeShapeType="1"/>
          </p:cNvSpPr>
          <p:nvPr/>
        </p:nvSpPr>
        <p:spPr bwMode="auto">
          <a:xfrm>
            <a:off x="3579813" y="3879850"/>
            <a:ext cx="1587"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1" name="Line 18"/>
          <p:cNvSpPr>
            <a:spLocks noChangeShapeType="1"/>
          </p:cNvSpPr>
          <p:nvPr/>
        </p:nvSpPr>
        <p:spPr bwMode="auto">
          <a:xfrm>
            <a:off x="4419600" y="3876675"/>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2" name="Line 19"/>
          <p:cNvSpPr>
            <a:spLocks noChangeShapeType="1"/>
          </p:cNvSpPr>
          <p:nvPr/>
        </p:nvSpPr>
        <p:spPr bwMode="auto">
          <a:xfrm>
            <a:off x="3989388" y="3733800"/>
            <a:ext cx="1587"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Rectangle 30"/>
          <p:cNvSpPr>
            <a:spLocks noChangeArrowheads="1"/>
          </p:cNvSpPr>
          <p:nvPr/>
        </p:nvSpPr>
        <p:spPr bwMode="auto">
          <a:xfrm>
            <a:off x="4865688" y="2012950"/>
            <a:ext cx="13827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buClrTx/>
              <a:buFontTx/>
              <a:buNone/>
            </a:pPr>
            <a:r>
              <a:rPr lang="en-US" altLang="en-US" sz="2000"/>
              <a:t>Project</a:t>
            </a:r>
          </a:p>
        </p:txBody>
      </p:sp>
      <p:sp>
        <p:nvSpPr>
          <p:cNvPr id="33814" name="Rectangle 31"/>
          <p:cNvSpPr>
            <a:spLocks noChangeArrowheads="1"/>
          </p:cNvSpPr>
          <p:nvPr/>
        </p:nvSpPr>
        <p:spPr bwMode="auto">
          <a:xfrm>
            <a:off x="6872288" y="2895600"/>
            <a:ext cx="21193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buClrTx/>
              <a:buFontTx/>
              <a:buNone/>
            </a:pPr>
            <a:r>
              <a:rPr lang="en-US" altLang="en-US" sz="2000"/>
              <a:t>WBS Elements</a:t>
            </a:r>
          </a:p>
        </p:txBody>
      </p:sp>
      <p:sp>
        <p:nvSpPr>
          <p:cNvPr id="33815" name="Rectangle 32"/>
          <p:cNvSpPr>
            <a:spLocks noChangeArrowheads="1"/>
          </p:cNvSpPr>
          <p:nvPr/>
        </p:nvSpPr>
        <p:spPr bwMode="auto">
          <a:xfrm>
            <a:off x="7086600" y="4024313"/>
            <a:ext cx="2057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buClrTx/>
              <a:buFontTx/>
              <a:buNone/>
            </a:pPr>
            <a:r>
              <a:rPr lang="en-US" altLang="en-US" sz="2000"/>
              <a:t>Work</a:t>
            </a:r>
            <a:r>
              <a:rPr lang="en-US" altLang="en-US"/>
              <a:t> P</a:t>
            </a:r>
            <a:r>
              <a:rPr lang="en-US" altLang="en-US" sz="2000"/>
              <a:t>ackage</a:t>
            </a:r>
          </a:p>
        </p:txBody>
      </p:sp>
      <p:sp>
        <p:nvSpPr>
          <p:cNvPr id="33816" name="Rectangle 39"/>
          <p:cNvSpPr>
            <a:spLocks noChangeArrowheads="1"/>
          </p:cNvSpPr>
          <p:nvPr/>
        </p:nvSpPr>
        <p:spPr bwMode="auto">
          <a:xfrm>
            <a:off x="4114800" y="4010025"/>
            <a:ext cx="573088"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17" name="Line 40"/>
          <p:cNvSpPr>
            <a:spLocks noChangeShapeType="1"/>
          </p:cNvSpPr>
          <p:nvPr/>
        </p:nvSpPr>
        <p:spPr bwMode="auto">
          <a:xfrm>
            <a:off x="1528763" y="3252788"/>
            <a:ext cx="4772025" cy="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Rectangle 43"/>
          <p:cNvSpPr>
            <a:spLocks noChangeArrowheads="1"/>
          </p:cNvSpPr>
          <p:nvPr/>
        </p:nvSpPr>
        <p:spPr bwMode="auto">
          <a:xfrm>
            <a:off x="3403600" y="3379788"/>
            <a:ext cx="1147763"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19" name="Line 14"/>
          <p:cNvSpPr>
            <a:spLocks noChangeShapeType="1"/>
          </p:cNvSpPr>
          <p:nvPr/>
        </p:nvSpPr>
        <p:spPr bwMode="auto">
          <a:xfrm>
            <a:off x="3962400" y="3259138"/>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0" name="Rectangle 15"/>
          <p:cNvSpPr>
            <a:spLocks noChangeArrowheads="1"/>
          </p:cNvSpPr>
          <p:nvPr/>
        </p:nvSpPr>
        <p:spPr bwMode="auto">
          <a:xfrm>
            <a:off x="533400" y="4024313"/>
            <a:ext cx="766763"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21" name="Line 16"/>
          <p:cNvSpPr>
            <a:spLocks noChangeShapeType="1"/>
          </p:cNvSpPr>
          <p:nvPr/>
        </p:nvSpPr>
        <p:spPr bwMode="auto">
          <a:xfrm>
            <a:off x="766763" y="3876675"/>
            <a:ext cx="1062037"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2" name="Line 17"/>
          <p:cNvSpPr>
            <a:spLocks noChangeShapeType="1"/>
          </p:cNvSpPr>
          <p:nvPr/>
        </p:nvSpPr>
        <p:spPr bwMode="auto">
          <a:xfrm>
            <a:off x="765175" y="3879850"/>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18"/>
          <p:cNvSpPr>
            <a:spLocks noChangeShapeType="1"/>
          </p:cNvSpPr>
          <p:nvPr/>
        </p:nvSpPr>
        <p:spPr bwMode="auto">
          <a:xfrm>
            <a:off x="1827213" y="3876675"/>
            <a:ext cx="1587"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Line 19"/>
          <p:cNvSpPr>
            <a:spLocks noChangeShapeType="1"/>
          </p:cNvSpPr>
          <p:nvPr/>
        </p:nvSpPr>
        <p:spPr bwMode="auto">
          <a:xfrm>
            <a:off x="1403350" y="3733800"/>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5" name="Rectangle 39"/>
          <p:cNvSpPr>
            <a:spLocks noChangeArrowheads="1"/>
          </p:cNvSpPr>
          <p:nvPr/>
        </p:nvSpPr>
        <p:spPr bwMode="auto">
          <a:xfrm>
            <a:off x="1371600" y="4010025"/>
            <a:ext cx="768350"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26" name="Rectangle 15"/>
          <p:cNvSpPr>
            <a:spLocks noChangeArrowheads="1"/>
          </p:cNvSpPr>
          <p:nvPr/>
        </p:nvSpPr>
        <p:spPr bwMode="auto">
          <a:xfrm>
            <a:off x="5638800" y="4024313"/>
            <a:ext cx="644525"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sp>
        <p:nvSpPr>
          <p:cNvPr id="33827" name="Line 16"/>
          <p:cNvSpPr>
            <a:spLocks noChangeShapeType="1"/>
          </p:cNvSpPr>
          <p:nvPr/>
        </p:nvSpPr>
        <p:spPr bwMode="auto">
          <a:xfrm flipV="1">
            <a:off x="5980113" y="3875088"/>
            <a:ext cx="847725"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Line 17"/>
          <p:cNvSpPr>
            <a:spLocks noChangeShapeType="1"/>
          </p:cNvSpPr>
          <p:nvPr/>
        </p:nvSpPr>
        <p:spPr bwMode="auto">
          <a:xfrm>
            <a:off x="5976938" y="3879850"/>
            <a:ext cx="3175"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9" name="Line 18"/>
          <p:cNvSpPr>
            <a:spLocks noChangeShapeType="1"/>
          </p:cNvSpPr>
          <p:nvPr/>
        </p:nvSpPr>
        <p:spPr bwMode="auto">
          <a:xfrm>
            <a:off x="6818313" y="3876675"/>
            <a:ext cx="1587"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0" name="Line 19"/>
          <p:cNvSpPr>
            <a:spLocks noChangeShapeType="1"/>
          </p:cNvSpPr>
          <p:nvPr/>
        </p:nvSpPr>
        <p:spPr bwMode="auto">
          <a:xfrm>
            <a:off x="6388100" y="3733800"/>
            <a:ext cx="1588"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1" name="Rectangle 39"/>
          <p:cNvSpPr>
            <a:spLocks noChangeArrowheads="1"/>
          </p:cNvSpPr>
          <p:nvPr/>
        </p:nvSpPr>
        <p:spPr bwMode="auto">
          <a:xfrm>
            <a:off x="6513513" y="4010025"/>
            <a:ext cx="573087" cy="3619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endParaRPr lang="en-US" altLang="en-US"/>
          </a:p>
        </p:txBody>
      </p:sp>
      <p:cxnSp>
        <p:nvCxnSpPr>
          <p:cNvPr id="3" name="Straight Arrow Connector 2"/>
          <p:cNvCxnSpPr/>
          <p:nvPr/>
        </p:nvCxnSpPr>
        <p:spPr>
          <a:xfrm>
            <a:off x="228600" y="2057400"/>
            <a:ext cx="0" cy="31686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133600" y="2047875"/>
            <a:ext cx="949325" cy="4032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Level 0</a:t>
            </a:r>
          </a:p>
        </p:txBody>
      </p:sp>
      <p:sp>
        <p:nvSpPr>
          <p:cNvPr id="45" name="Rectangle 44"/>
          <p:cNvSpPr/>
          <p:nvPr/>
        </p:nvSpPr>
        <p:spPr>
          <a:xfrm>
            <a:off x="1066800" y="2660650"/>
            <a:ext cx="1255713" cy="4032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Level 1</a:t>
            </a:r>
          </a:p>
        </p:txBody>
      </p:sp>
      <p:sp>
        <p:nvSpPr>
          <p:cNvPr id="46" name="Rectangle 45"/>
          <p:cNvSpPr/>
          <p:nvPr/>
        </p:nvSpPr>
        <p:spPr>
          <a:xfrm>
            <a:off x="2209800" y="3359150"/>
            <a:ext cx="949325" cy="4032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Level 2</a:t>
            </a:r>
          </a:p>
        </p:txBody>
      </p:sp>
      <p:sp>
        <p:nvSpPr>
          <p:cNvPr id="47" name="Rectangle 46"/>
          <p:cNvSpPr/>
          <p:nvPr/>
        </p:nvSpPr>
        <p:spPr>
          <a:xfrm>
            <a:off x="2209800" y="4027488"/>
            <a:ext cx="949325" cy="4032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Level 3</a:t>
            </a:r>
          </a:p>
        </p:txBody>
      </p:sp>
      <p:sp>
        <p:nvSpPr>
          <p:cNvPr id="48" name="Rectangle 2"/>
          <p:cNvSpPr txBox="1">
            <a:spLocks noChangeArrowheads="1"/>
          </p:cNvSpPr>
          <p:nvPr/>
        </p:nvSpPr>
        <p:spPr>
          <a:xfrm>
            <a:off x="0" y="0"/>
            <a:ext cx="9144000" cy="5669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defRPr/>
            </a:pPr>
            <a:r>
              <a:rPr lang="en-US" sz="3200" b="1" dirty="0" err="1">
                <a:solidFill>
                  <a:srgbClr val="FFC800"/>
                </a:solidFill>
                <a:latin typeface="+mj-lt"/>
                <a:ea typeface="+mj-ea"/>
                <a:cs typeface="+mj-cs"/>
              </a:rPr>
              <a:t>WBS</a:t>
            </a:r>
            <a:r>
              <a:rPr lang="en-US" sz="3200" b="1" dirty="0">
                <a:solidFill>
                  <a:srgbClr val="FFC800"/>
                </a:solidFill>
                <a:latin typeface="+mj-lt"/>
                <a:ea typeface="+mj-ea"/>
                <a:cs typeface="+mj-cs"/>
              </a:rPr>
              <a:t> (Work Breakdown Structure)</a:t>
            </a:r>
          </a:p>
        </p:txBody>
      </p:sp>
    </p:spTree>
    <p:extLst>
      <p:ext uri="{BB962C8B-B14F-4D97-AF65-F5344CB8AC3E}">
        <p14:creationId xmlns:p14="http://schemas.microsoft.com/office/powerpoint/2010/main" val="347007229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533400"/>
          </a:xfrm>
        </p:spPr>
        <p:txBody>
          <a:bodyPr>
            <a:noAutofit/>
          </a:bodyPr>
          <a:lstStyle/>
          <a:p>
            <a:pPr eaLnBrk="1" hangingPunct="1">
              <a:defRPr/>
            </a:pPr>
            <a:r>
              <a:rPr lang="en-US" sz="3200" dirty="0" smtClean="0"/>
              <a:t>Sample </a:t>
            </a:r>
            <a:r>
              <a:rPr lang="en-US" sz="3200" dirty="0" smtClean="0"/>
              <a:t>Intranet </a:t>
            </a:r>
            <a:r>
              <a:rPr lang="en-US" sz="3200" dirty="0" smtClean="0"/>
              <a:t>WBS</a:t>
            </a:r>
            <a:endParaRPr lang="en-US" sz="3200" dirty="0" smtClean="0"/>
          </a:p>
        </p:txBody>
      </p:sp>
      <p:pic>
        <p:nvPicPr>
          <p:cNvPr id="27653" name="Picture 5" descr="86921_05_F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27" y="878006"/>
            <a:ext cx="8661400" cy="300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61762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533400"/>
          </a:xfrm>
        </p:spPr>
        <p:txBody>
          <a:bodyPr>
            <a:noAutofit/>
          </a:bodyPr>
          <a:lstStyle/>
          <a:p>
            <a:pPr eaLnBrk="1" hangingPunct="1">
              <a:defRPr/>
            </a:pPr>
            <a:r>
              <a:rPr lang="en-US" sz="3600" dirty="0" smtClean="0"/>
              <a:t>Sample </a:t>
            </a:r>
            <a:r>
              <a:rPr lang="en-US" sz="3600" dirty="0" smtClean="0"/>
              <a:t>Intranet </a:t>
            </a:r>
            <a:r>
              <a:rPr lang="en-US" sz="3600" dirty="0" smtClean="0"/>
              <a:t>WBS Organized </a:t>
            </a:r>
            <a:r>
              <a:rPr lang="en-US" sz="3600" dirty="0" smtClean="0"/>
              <a:t>by Phase</a:t>
            </a:r>
          </a:p>
        </p:txBody>
      </p:sp>
      <p:pic>
        <p:nvPicPr>
          <p:cNvPr id="28677" name="Picture 5" descr="86921_05_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37981"/>
            <a:ext cx="6096000" cy="581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18896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09600"/>
          </a:xfrm>
        </p:spPr>
        <p:txBody>
          <a:bodyPr>
            <a:normAutofit fontScale="90000"/>
          </a:bodyPr>
          <a:lstStyle/>
          <a:p>
            <a:pPr eaLnBrk="1" hangingPunct="1">
              <a:defRPr/>
            </a:pPr>
            <a:r>
              <a:rPr lang="en-US" sz="3600" dirty="0" smtClean="0"/>
              <a:t>Intranet </a:t>
            </a:r>
            <a:r>
              <a:rPr lang="en-US" sz="3600" dirty="0" smtClean="0"/>
              <a:t>WBS and Gantt Chart in Microsoft Project</a:t>
            </a:r>
            <a:endParaRPr lang="en-US" dirty="0" smtClean="0"/>
          </a:p>
        </p:txBody>
      </p:sp>
      <p:pic>
        <p:nvPicPr>
          <p:cNvPr id="29701" name="Picture 6" descr="86921_05_F0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8534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75444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0" y="609600"/>
            <a:ext cx="9144000" cy="6248400"/>
          </a:xfrm>
        </p:spPr>
        <p:txBody>
          <a:bodyPr/>
          <a:lstStyle/>
          <a:p>
            <a:pPr eaLnBrk="1" hangingPunct="1">
              <a:lnSpc>
                <a:spcPct val="90000"/>
              </a:lnSpc>
            </a:pPr>
            <a:r>
              <a:rPr lang="en-US" dirty="0" smtClean="0"/>
              <a:t>The </a:t>
            </a:r>
            <a:r>
              <a:rPr lang="en-US" b="1" dirty="0" smtClean="0"/>
              <a:t>analogy approach</a:t>
            </a:r>
            <a:r>
              <a:rPr lang="en-US" dirty="0" smtClean="0"/>
              <a:t>: review WBSs of similar projects and tailor to your </a:t>
            </a:r>
            <a:r>
              <a:rPr lang="en-US" dirty="0" smtClean="0"/>
              <a:t>project</a:t>
            </a:r>
          </a:p>
          <a:p>
            <a:pPr eaLnBrk="1" hangingPunct="1">
              <a:lnSpc>
                <a:spcPct val="90000"/>
              </a:lnSpc>
            </a:pPr>
            <a:endParaRPr lang="en-US" dirty="0" smtClean="0"/>
          </a:p>
          <a:p>
            <a:pPr eaLnBrk="1" hangingPunct="1">
              <a:lnSpc>
                <a:spcPct val="90000"/>
              </a:lnSpc>
            </a:pPr>
            <a:r>
              <a:rPr lang="en-US" dirty="0" smtClean="0"/>
              <a:t>The </a:t>
            </a:r>
            <a:r>
              <a:rPr lang="en-US" b="1" dirty="0" smtClean="0"/>
              <a:t>top-down approach</a:t>
            </a:r>
            <a:r>
              <a:rPr lang="en-US" dirty="0" smtClean="0"/>
              <a:t>: start with the largest items of the project and break them </a:t>
            </a:r>
            <a:r>
              <a:rPr lang="en-US" dirty="0" smtClean="0"/>
              <a:t>down</a:t>
            </a:r>
          </a:p>
          <a:p>
            <a:pPr eaLnBrk="1" hangingPunct="1">
              <a:lnSpc>
                <a:spcPct val="90000"/>
              </a:lnSpc>
            </a:pPr>
            <a:endParaRPr lang="en-US" dirty="0" smtClean="0"/>
          </a:p>
          <a:p>
            <a:pPr eaLnBrk="1" hangingPunct="1">
              <a:lnSpc>
                <a:spcPct val="90000"/>
              </a:lnSpc>
            </a:pPr>
            <a:r>
              <a:rPr lang="en-US" dirty="0" smtClean="0"/>
              <a:t>The </a:t>
            </a:r>
            <a:r>
              <a:rPr lang="en-US" b="1" dirty="0" smtClean="0"/>
              <a:t>bottom-up approach</a:t>
            </a:r>
            <a:r>
              <a:rPr lang="en-US" dirty="0" smtClean="0"/>
              <a:t>: start with the specific tasks and roll them </a:t>
            </a:r>
            <a:r>
              <a:rPr lang="en-US" dirty="0" smtClean="0"/>
              <a:t>up</a:t>
            </a:r>
          </a:p>
          <a:p>
            <a:pPr eaLnBrk="1" hangingPunct="1">
              <a:lnSpc>
                <a:spcPct val="90000"/>
              </a:lnSpc>
            </a:pPr>
            <a:endParaRPr lang="en-US" dirty="0" smtClean="0"/>
          </a:p>
        </p:txBody>
      </p:sp>
      <p:sp>
        <p:nvSpPr>
          <p:cNvPr id="28674" name="Rectangle 2"/>
          <p:cNvSpPr>
            <a:spLocks noGrp="1" noChangeArrowheads="1"/>
          </p:cNvSpPr>
          <p:nvPr>
            <p:ph type="title"/>
          </p:nvPr>
        </p:nvSpPr>
        <p:spPr>
          <a:xfrm>
            <a:off x="0" y="0"/>
            <a:ext cx="9056687" cy="533400"/>
          </a:xfrm>
        </p:spPr>
        <p:txBody>
          <a:bodyPr>
            <a:normAutofit fontScale="90000"/>
          </a:bodyPr>
          <a:lstStyle/>
          <a:p>
            <a:pPr eaLnBrk="1" hangingPunct="1">
              <a:defRPr/>
            </a:pPr>
            <a:r>
              <a:rPr lang="en-US" dirty="0" smtClean="0"/>
              <a:t>Approaches to Developing WBSs</a:t>
            </a:r>
          </a:p>
        </p:txBody>
      </p:sp>
    </p:spTree>
    <p:extLst>
      <p:ext uri="{BB962C8B-B14F-4D97-AF65-F5344CB8AC3E}">
        <p14:creationId xmlns:p14="http://schemas.microsoft.com/office/powerpoint/2010/main" val="179791416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_car_TOC_page.tif"/>
          <p:cNvPicPr/>
          <p:nvPr/>
        </p:nvPicPr>
        <p:blipFill>
          <a:blip r:embed="rId3" cstate="email"/>
          <a:srcRect/>
          <a:stretch>
            <a:fillRect/>
          </a:stretch>
        </p:blipFill>
        <p:spPr bwMode="auto">
          <a:xfrm>
            <a:off x="0" y="0"/>
            <a:ext cx="9144000" cy="6858000"/>
          </a:xfrm>
          <a:prstGeom prst="rect">
            <a:avLst/>
          </a:prstGeom>
          <a:noFill/>
        </p:spPr>
      </p:pic>
      <p:sp>
        <p:nvSpPr>
          <p:cNvPr id="6" name="Freeform 3"/>
          <p:cNvSpPr>
            <a:spLocks/>
          </p:cNvSpPr>
          <p:nvPr/>
        </p:nvSpPr>
        <p:spPr bwMode="auto">
          <a:xfrm>
            <a:off x="0" y="3200400"/>
            <a:ext cx="5181600" cy="3657600"/>
          </a:xfrm>
          <a:custGeom>
            <a:avLst/>
            <a:gdLst>
              <a:gd name="T0" fmla="*/ 0 w 2532"/>
              <a:gd name="T1" fmla="*/ 0 h 2607"/>
              <a:gd name="T2" fmla="*/ 0 w 2532"/>
              <a:gd name="T3" fmla="*/ 2147483647 h 2607"/>
              <a:gd name="T4" fmla="*/ 2147483647 w 2532"/>
              <a:gd name="T5" fmla="*/ 2147483647 h 2607"/>
              <a:gd name="T6" fmla="*/ 2147483647 w 2532"/>
              <a:gd name="T7" fmla="*/ 2147483647 h 2607"/>
              <a:gd name="T8" fmla="*/ 0 w 2532"/>
              <a:gd name="T9" fmla="*/ 0 h 2607"/>
              <a:gd name="T10" fmla="*/ 0 60000 65536"/>
              <a:gd name="T11" fmla="*/ 0 60000 65536"/>
              <a:gd name="T12" fmla="*/ 0 60000 65536"/>
              <a:gd name="T13" fmla="*/ 0 60000 65536"/>
              <a:gd name="T14" fmla="*/ 0 60000 65536"/>
              <a:gd name="T15" fmla="*/ 0 w 2532"/>
              <a:gd name="T16" fmla="*/ 0 h 2607"/>
              <a:gd name="T17" fmla="*/ 2532 w 2532"/>
              <a:gd name="T18" fmla="*/ 2607 h 2607"/>
            </a:gdLst>
            <a:ahLst/>
            <a:cxnLst>
              <a:cxn ang="T10">
                <a:pos x="T0" y="T1"/>
              </a:cxn>
              <a:cxn ang="T11">
                <a:pos x="T2" y="T3"/>
              </a:cxn>
              <a:cxn ang="T12">
                <a:pos x="T4" y="T5"/>
              </a:cxn>
              <a:cxn ang="T13">
                <a:pos x="T6" y="T7"/>
              </a:cxn>
              <a:cxn ang="T14">
                <a:pos x="T8" y="T9"/>
              </a:cxn>
            </a:cxnLst>
            <a:rect l="T15" t="T16" r="T17" b="T18"/>
            <a:pathLst>
              <a:path w="2532" h="2607">
                <a:moveTo>
                  <a:pt x="0" y="0"/>
                </a:moveTo>
                <a:lnTo>
                  <a:pt x="0" y="2606"/>
                </a:lnTo>
                <a:lnTo>
                  <a:pt x="2013" y="2607"/>
                </a:lnTo>
                <a:lnTo>
                  <a:pt x="2532" y="2"/>
                </a:lnTo>
                <a:lnTo>
                  <a:pt x="0" y="0"/>
                </a:lnTo>
                <a:close/>
              </a:path>
            </a:pathLst>
          </a:custGeom>
          <a:solidFill>
            <a:schemeClr val="tx1">
              <a:lumMod val="75000"/>
            </a:schemeClr>
          </a:solidFill>
          <a:ln w="9525">
            <a:noFill/>
            <a:round/>
            <a:headEnd/>
            <a:tailEnd/>
          </a:ln>
        </p:spPr>
        <p:txBody>
          <a:bodyPr/>
          <a:lstStyle/>
          <a:p>
            <a:endParaRPr lang="en-US" dirty="0"/>
          </a:p>
        </p:txBody>
      </p:sp>
      <p:sp>
        <p:nvSpPr>
          <p:cNvPr id="61444" name="Text Box 4"/>
          <p:cNvSpPr txBox="1">
            <a:spLocks noChangeArrowheads="1"/>
          </p:cNvSpPr>
          <p:nvPr/>
        </p:nvSpPr>
        <p:spPr bwMode="auto">
          <a:xfrm>
            <a:off x="2" y="3162300"/>
            <a:ext cx="4073525" cy="546610"/>
          </a:xfrm>
          <a:prstGeom prst="rect">
            <a:avLst/>
          </a:prstGeom>
          <a:noFill/>
          <a:ln w="9525">
            <a:noFill/>
            <a:miter lim="800000"/>
            <a:headEnd/>
            <a:tailEnd/>
          </a:ln>
        </p:spPr>
        <p:txBody>
          <a:bodyPr vert="horz" wrap="square" lIns="84125" tIns="42062" rIns="84125" bIns="42062"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0" b="1" i="0" u="none" strike="noStrike" cap="none" normalizeH="0" baseline="0" dirty="0" smtClean="0">
                <a:ln>
                  <a:noFill/>
                </a:ln>
                <a:solidFill>
                  <a:srgbClr val="FFC000"/>
                </a:solidFill>
                <a:effectLst/>
                <a:latin typeface="EYInterstate" pitchFamily="2" charset="0"/>
              </a:rPr>
              <a:t>Agenda</a:t>
            </a:r>
            <a:endParaRPr kumimoji="0" lang="en-US" sz="3000" b="1" i="0" u="none" strike="noStrike" cap="none" normalizeH="0" baseline="0" dirty="0">
              <a:ln>
                <a:noFill/>
              </a:ln>
              <a:solidFill>
                <a:srgbClr val="FFC000"/>
              </a:solidFill>
              <a:effectLst/>
              <a:latin typeface="EYInterstate" pitchFamily="2" charset="0"/>
            </a:endParaRPr>
          </a:p>
        </p:txBody>
      </p:sp>
      <p:sp>
        <p:nvSpPr>
          <p:cNvPr id="61445" name="Text Box 5"/>
          <p:cNvSpPr txBox="1">
            <a:spLocks noChangeArrowheads="1"/>
          </p:cNvSpPr>
          <p:nvPr/>
        </p:nvSpPr>
        <p:spPr bwMode="auto">
          <a:xfrm>
            <a:off x="93662" y="3962400"/>
            <a:ext cx="4173538" cy="266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a:lnSpc>
                <a:spcPct val="104000"/>
              </a:lnSpc>
              <a:spcAft>
                <a:spcPts val="600"/>
              </a:spcAft>
              <a:buClr>
                <a:srgbClr val="FFC000"/>
              </a:buClr>
              <a:buFont typeface="Wingdings" panose="05000000000000000000" pitchFamily="2" charset="2"/>
              <a:buChar char="Ø"/>
              <a:tabLst>
                <a:tab pos="2743200" algn="l"/>
              </a:tabLst>
            </a:pPr>
            <a:r>
              <a:rPr lang="en-US" sz="2000" dirty="0" smtClean="0">
                <a:solidFill>
                  <a:srgbClr val="FFFFFF"/>
                </a:solidFill>
                <a:latin typeface="EYInterstate Light" pitchFamily="2" charset="0"/>
              </a:rPr>
              <a:t>Documenting Project Scope, Goals and Objectives</a:t>
            </a:r>
          </a:p>
          <a:p>
            <a:pPr marL="342900" indent="-342900">
              <a:lnSpc>
                <a:spcPct val="104000"/>
              </a:lnSpc>
              <a:spcAft>
                <a:spcPts val="600"/>
              </a:spcAft>
              <a:buClr>
                <a:srgbClr val="FFC000"/>
              </a:buClr>
              <a:buFont typeface="Wingdings" panose="05000000000000000000" pitchFamily="2" charset="2"/>
              <a:buChar char="Ø"/>
              <a:tabLst>
                <a:tab pos="2743200" algn="l"/>
              </a:tabLst>
            </a:pPr>
            <a:endParaRPr lang="en-US" sz="2000" dirty="0" smtClean="0">
              <a:solidFill>
                <a:srgbClr val="FFFFFF"/>
              </a:solidFill>
              <a:latin typeface="EYInterstate Light" pitchFamily="2" charset="0"/>
            </a:endParaRPr>
          </a:p>
          <a:p>
            <a:pPr marL="342900" indent="-342900">
              <a:lnSpc>
                <a:spcPct val="104000"/>
              </a:lnSpc>
              <a:spcAft>
                <a:spcPts val="600"/>
              </a:spcAft>
              <a:buClr>
                <a:srgbClr val="FFC000"/>
              </a:buClr>
              <a:buFont typeface="Wingdings" panose="05000000000000000000" pitchFamily="2" charset="2"/>
              <a:buChar char="Ø"/>
              <a:tabLst>
                <a:tab pos="2743200" algn="l"/>
              </a:tabLst>
            </a:pPr>
            <a:endParaRPr lang="en-US" sz="2000" dirty="0" smtClean="0">
              <a:solidFill>
                <a:srgbClr val="FFFFFF"/>
              </a:solidFill>
              <a:latin typeface="EYInterstate Light" pitchFamily="2" charset="0"/>
            </a:endParaRPr>
          </a:p>
          <a:p>
            <a:pPr>
              <a:lnSpc>
                <a:spcPct val="104000"/>
              </a:lnSpc>
              <a:spcAft>
                <a:spcPts val="600"/>
              </a:spcAft>
              <a:buClr>
                <a:srgbClr val="FFC000"/>
              </a:buClr>
              <a:tabLst>
                <a:tab pos="2743200" algn="l"/>
              </a:tabLst>
            </a:pPr>
            <a:endParaRPr lang="en-US" sz="2000" dirty="0" smtClean="0">
              <a:solidFill>
                <a:srgbClr val="FFFFFF"/>
              </a:solidFill>
              <a:latin typeface="EYInterstate Light" pitchFamily="2" charset="0"/>
            </a:endParaRPr>
          </a:p>
        </p:txBody>
      </p:sp>
      <p:sp>
        <p:nvSpPr>
          <p:cNvPr id="7" name="AutoShape 3"/>
          <p:cNvSpPr>
            <a:spLocks noChangeArrowheads="1"/>
          </p:cNvSpPr>
          <p:nvPr/>
        </p:nvSpPr>
        <p:spPr bwMode="auto">
          <a:xfrm>
            <a:off x="432000" y="871900"/>
            <a:ext cx="6502200" cy="720000"/>
          </a:xfrm>
          <a:prstGeom prst="roundRect">
            <a:avLst>
              <a:gd name="adj" fmla="val 16667"/>
            </a:avLst>
          </a:prstGeom>
          <a:solidFill>
            <a:srgbClr val="92D050"/>
          </a:solidFill>
          <a:ln w="9525">
            <a:noFill/>
            <a:round/>
            <a:headEnd/>
            <a:tailEnd/>
          </a:ln>
          <a:effectLst/>
        </p:spPr>
        <p:txBody>
          <a:bodyPr wrap="none" anchor="ctr"/>
          <a:lstStyle/>
          <a:p>
            <a:pPr algn="ctr"/>
            <a:r>
              <a:rPr lang="en-US" sz="3200" dirty="0" smtClean="0">
                <a:solidFill>
                  <a:schemeClr val="tx1">
                    <a:lumMod val="50000"/>
                  </a:schemeClr>
                </a:solidFill>
              </a:rPr>
              <a:t>Lesson 4 – Scoping out the Project</a:t>
            </a:r>
            <a:endParaRPr lang="en-US" sz="3200" dirty="0">
              <a:solidFill>
                <a:schemeClr val="tx1">
                  <a:lumMod val="50000"/>
                </a:schemeClr>
              </a:solidFill>
            </a:endParaRPr>
          </a:p>
        </p:txBody>
      </p:sp>
    </p:spTree>
    <p:extLst>
      <p:ext uri="{BB962C8B-B14F-4D97-AF65-F5344CB8AC3E}">
        <p14:creationId xmlns:p14="http://schemas.microsoft.com/office/powerpoint/2010/main" val="1786472732"/>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228600" y="609600"/>
            <a:ext cx="8839200" cy="6248400"/>
          </a:xfrm>
        </p:spPr>
        <p:txBody>
          <a:bodyPr/>
          <a:lstStyle/>
          <a:p>
            <a:pPr eaLnBrk="1" hangingPunct="1"/>
            <a:r>
              <a:rPr lang="en-US" dirty="0" smtClean="0"/>
              <a:t>Many WBS tasks are vague and must be explained more so people know what to do and can estimate how long it will take and what it will cost to do the work</a:t>
            </a:r>
          </a:p>
          <a:p>
            <a:pPr eaLnBrk="1" hangingPunct="1"/>
            <a:r>
              <a:rPr lang="en-US" dirty="0" smtClean="0"/>
              <a:t>A </a:t>
            </a:r>
            <a:r>
              <a:rPr lang="en-US" b="1" dirty="0" smtClean="0"/>
              <a:t>WBS dictionary</a:t>
            </a:r>
            <a:r>
              <a:rPr lang="en-US" dirty="0" smtClean="0"/>
              <a:t> is a document that describes detailed information about each WBS item</a:t>
            </a:r>
          </a:p>
          <a:p>
            <a:pPr eaLnBrk="1" hangingPunct="1"/>
            <a:r>
              <a:rPr lang="en-US" dirty="0" smtClean="0"/>
              <a:t>The </a:t>
            </a:r>
            <a:r>
              <a:rPr lang="en-US" u="sng" dirty="0" smtClean="0"/>
              <a:t>approved project scope statement </a:t>
            </a:r>
            <a:r>
              <a:rPr lang="en-US" dirty="0" smtClean="0"/>
              <a:t>and its </a:t>
            </a:r>
            <a:r>
              <a:rPr lang="en-US" u="sng" dirty="0" smtClean="0"/>
              <a:t>WBS and WBS dictionary </a:t>
            </a:r>
            <a:r>
              <a:rPr lang="en-US" dirty="0" smtClean="0"/>
              <a:t>form the </a:t>
            </a:r>
            <a:r>
              <a:rPr lang="en-US" b="1" dirty="0" smtClean="0"/>
              <a:t>scope baseline</a:t>
            </a:r>
            <a:r>
              <a:rPr lang="en-US" dirty="0" smtClean="0"/>
              <a:t>, which is used to measure performance in meeting project scope goals</a:t>
            </a:r>
          </a:p>
        </p:txBody>
      </p:sp>
      <p:sp>
        <p:nvSpPr>
          <p:cNvPr id="31746" name="Rectangle 2"/>
          <p:cNvSpPr>
            <a:spLocks noGrp="1" noChangeArrowheads="1"/>
          </p:cNvSpPr>
          <p:nvPr>
            <p:ph type="title"/>
          </p:nvPr>
        </p:nvSpPr>
        <p:spPr>
          <a:xfrm>
            <a:off x="0" y="0"/>
            <a:ext cx="9144000" cy="533400"/>
          </a:xfrm>
        </p:spPr>
        <p:txBody>
          <a:bodyPr>
            <a:normAutofit fontScale="90000"/>
          </a:bodyPr>
          <a:lstStyle/>
          <a:p>
            <a:pPr eaLnBrk="1" hangingPunct="1">
              <a:defRPr/>
            </a:pPr>
            <a:r>
              <a:rPr lang="en-US" dirty="0" smtClean="0"/>
              <a:t>The WBS Dictionary and Scope Baseline</a:t>
            </a:r>
          </a:p>
        </p:txBody>
      </p:sp>
    </p:spTree>
    <p:extLst>
      <p:ext uri="{BB962C8B-B14F-4D97-AF65-F5344CB8AC3E}">
        <p14:creationId xmlns:p14="http://schemas.microsoft.com/office/powerpoint/2010/main" val="3648609387"/>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76200" y="685800"/>
            <a:ext cx="8991600" cy="6019800"/>
          </a:xfrm>
        </p:spPr>
        <p:txBody>
          <a:bodyPr/>
          <a:lstStyle/>
          <a:p>
            <a:pPr eaLnBrk="1" hangingPunct="1">
              <a:lnSpc>
                <a:spcPct val="80000"/>
              </a:lnSpc>
            </a:pPr>
            <a:r>
              <a:rPr lang="en-US" dirty="0" smtClean="0"/>
              <a:t>A unit of work should appear at only one place in the </a:t>
            </a:r>
            <a:r>
              <a:rPr lang="en-US" dirty="0" smtClean="0"/>
              <a:t>WBS</a:t>
            </a:r>
          </a:p>
          <a:p>
            <a:pPr eaLnBrk="1" hangingPunct="1">
              <a:lnSpc>
                <a:spcPct val="80000"/>
              </a:lnSpc>
            </a:pPr>
            <a:endParaRPr lang="en-US" dirty="0" smtClean="0"/>
          </a:p>
          <a:p>
            <a:pPr eaLnBrk="1" hangingPunct="1">
              <a:lnSpc>
                <a:spcPct val="80000"/>
              </a:lnSpc>
            </a:pPr>
            <a:r>
              <a:rPr lang="en-US" dirty="0" smtClean="0"/>
              <a:t>The work content of a WBS item is the sum of the WBS items below </a:t>
            </a:r>
            <a:r>
              <a:rPr lang="en-US" dirty="0" smtClean="0"/>
              <a:t>it</a:t>
            </a:r>
          </a:p>
          <a:p>
            <a:pPr eaLnBrk="1" hangingPunct="1">
              <a:lnSpc>
                <a:spcPct val="80000"/>
              </a:lnSpc>
            </a:pPr>
            <a:endParaRPr lang="en-US" dirty="0" smtClean="0"/>
          </a:p>
          <a:p>
            <a:pPr eaLnBrk="1" hangingPunct="1">
              <a:lnSpc>
                <a:spcPct val="80000"/>
              </a:lnSpc>
            </a:pPr>
            <a:r>
              <a:rPr lang="en-US" dirty="0" smtClean="0"/>
              <a:t>A WBS item is the responsibility of only one individual, even though many people may be working on </a:t>
            </a:r>
            <a:r>
              <a:rPr lang="en-US" dirty="0" smtClean="0"/>
              <a:t>it</a:t>
            </a:r>
          </a:p>
          <a:p>
            <a:pPr eaLnBrk="1" hangingPunct="1">
              <a:lnSpc>
                <a:spcPct val="80000"/>
              </a:lnSpc>
            </a:pPr>
            <a:endParaRPr lang="en-US" dirty="0" smtClean="0"/>
          </a:p>
          <a:p>
            <a:pPr eaLnBrk="1" hangingPunct="1">
              <a:lnSpc>
                <a:spcPct val="80000"/>
              </a:lnSpc>
            </a:pPr>
            <a:r>
              <a:rPr lang="en-US" dirty="0" smtClean="0"/>
              <a:t>The WBS must be consistent with the way in which work is actually going to be performed; it should serve the project team first and other purposes only if practical</a:t>
            </a:r>
          </a:p>
        </p:txBody>
      </p:sp>
      <p:sp>
        <p:nvSpPr>
          <p:cNvPr id="32770" name="Rectangle 2"/>
          <p:cNvSpPr>
            <a:spLocks noGrp="1" noChangeArrowheads="1"/>
          </p:cNvSpPr>
          <p:nvPr>
            <p:ph type="title"/>
          </p:nvPr>
        </p:nvSpPr>
        <p:spPr>
          <a:xfrm>
            <a:off x="0" y="0"/>
            <a:ext cx="9144000" cy="533400"/>
          </a:xfrm>
        </p:spPr>
        <p:txBody>
          <a:bodyPr>
            <a:noAutofit/>
          </a:bodyPr>
          <a:lstStyle/>
          <a:p>
            <a:pPr eaLnBrk="1" hangingPunct="1">
              <a:defRPr/>
            </a:pPr>
            <a:r>
              <a:rPr lang="en-US" sz="3200" dirty="0" smtClean="0"/>
              <a:t>Advice for Creating a WBS and WBS Dictionary</a:t>
            </a:r>
          </a:p>
        </p:txBody>
      </p:sp>
    </p:spTree>
    <p:extLst>
      <p:ext uri="{BB962C8B-B14F-4D97-AF65-F5344CB8AC3E}">
        <p14:creationId xmlns:p14="http://schemas.microsoft.com/office/powerpoint/2010/main" val="46959220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52400" y="1143000"/>
            <a:ext cx="8915400" cy="5638800"/>
          </a:xfrm>
        </p:spPr>
        <p:txBody>
          <a:bodyPr/>
          <a:lstStyle/>
          <a:p>
            <a:pPr eaLnBrk="1" hangingPunct="1">
              <a:lnSpc>
                <a:spcPct val="90000"/>
              </a:lnSpc>
            </a:pPr>
            <a:r>
              <a:rPr lang="en-US" dirty="0" smtClean="0"/>
              <a:t>Project team members should be involved in developing the WBS to ensure consistency and buy-in</a:t>
            </a:r>
          </a:p>
          <a:p>
            <a:pPr eaLnBrk="1" hangingPunct="1">
              <a:lnSpc>
                <a:spcPct val="90000"/>
              </a:lnSpc>
            </a:pPr>
            <a:r>
              <a:rPr lang="en-US" dirty="0" smtClean="0"/>
              <a:t>Each WBS item must be documented in a WBS dictionary to ensure accurate understanding of the scope of work included and not included in that item</a:t>
            </a:r>
          </a:p>
          <a:p>
            <a:pPr eaLnBrk="1" hangingPunct="1">
              <a:lnSpc>
                <a:spcPct val="90000"/>
              </a:lnSpc>
            </a:pPr>
            <a:r>
              <a:rPr lang="en-US" dirty="0" smtClean="0"/>
              <a:t>The WBS must be a flexible tool to accommodate inevitable changes while properly maintaining control of the work content in the project according to the scope statement</a:t>
            </a:r>
            <a:endParaRPr lang="en-US" sz="2400" dirty="0" smtClean="0"/>
          </a:p>
        </p:txBody>
      </p:sp>
      <p:sp>
        <p:nvSpPr>
          <p:cNvPr id="33794" name="Rectangle 2"/>
          <p:cNvSpPr>
            <a:spLocks noGrp="1" noChangeArrowheads="1"/>
          </p:cNvSpPr>
          <p:nvPr>
            <p:ph type="title"/>
          </p:nvPr>
        </p:nvSpPr>
        <p:spPr>
          <a:xfrm>
            <a:off x="0" y="0"/>
            <a:ext cx="9144000" cy="1066800"/>
          </a:xfrm>
          <a:solidFill>
            <a:schemeClr val="tx1"/>
          </a:solidFill>
        </p:spPr>
        <p:txBody>
          <a:bodyPr>
            <a:normAutofit fontScale="90000"/>
          </a:bodyPr>
          <a:lstStyle/>
          <a:p>
            <a:pPr eaLnBrk="1" hangingPunct="1">
              <a:defRPr/>
            </a:pPr>
            <a:r>
              <a:rPr lang="en-US" dirty="0" smtClean="0"/>
              <a:t>Advice for Creating a WBS and WBS Dictionary (continued)</a:t>
            </a:r>
          </a:p>
        </p:txBody>
      </p:sp>
    </p:spTree>
    <p:extLst>
      <p:ext uri="{BB962C8B-B14F-4D97-AF65-F5344CB8AC3E}">
        <p14:creationId xmlns:p14="http://schemas.microsoft.com/office/powerpoint/2010/main" val="228317353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76200" y="609600"/>
            <a:ext cx="8991600" cy="6096000"/>
          </a:xfrm>
        </p:spPr>
        <p:txBody>
          <a:bodyPr/>
          <a:lstStyle/>
          <a:p>
            <a:pPr eaLnBrk="1" hangingPunct="1"/>
            <a:r>
              <a:rPr lang="en-US" dirty="0" smtClean="0"/>
              <a:t>A project scope that is too broad and grandiose can cause severe problems</a:t>
            </a:r>
          </a:p>
          <a:p>
            <a:pPr lvl="1" eaLnBrk="1" hangingPunct="1"/>
            <a:r>
              <a:rPr lang="en-US" dirty="0" smtClean="0"/>
              <a:t>Scope creep and an overemphasis on technology for technology’s sake resulted in the bankruptcy of a large pharmaceutical firm, Texas-based FoxMeyer Drug</a:t>
            </a:r>
          </a:p>
          <a:p>
            <a:pPr lvl="1" eaLnBrk="1" hangingPunct="1"/>
            <a:r>
              <a:rPr lang="en-US" dirty="0" smtClean="0"/>
              <a:t>In 2001, McDonald’s fast-food chain initiated a project to create an intranet that would connect its headquarters with all of its restaurants to provide detailed operational information in real time; after spending $170 million on consultants and initial implementation planning, McDonald’s realized that the project was too much to handle and terminated it</a:t>
            </a:r>
          </a:p>
          <a:p>
            <a:pPr eaLnBrk="1" hangingPunct="1"/>
            <a:endParaRPr lang="en-US" dirty="0" smtClean="0"/>
          </a:p>
        </p:txBody>
      </p:sp>
      <p:sp>
        <p:nvSpPr>
          <p:cNvPr id="34818" name="Title 1"/>
          <p:cNvSpPr>
            <a:spLocks noGrp="1"/>
          </p:cNvSpPr>
          <p:nvPr>
            <p:ph type="title"/>
          </p:nvPr>
        </p:nvSpPr>
        <p:spPr>
          <a:xfrm>
            <a:off x="0" y="0"/>
            <a:ext cx="9144000" cy="533400"/>
          </a:xfrm>
        </p:spPr>
        <p:txBody>
          <a:bodyPr>
            <a:normAutofit fontScale="90000"/>
          </a:bodyPr>
          <a:lstStyle/>
          <a:p>
            <a:pPr eaLnBrk="1" hangingPunct="1">
              <a:defRPr/>
            </a:pPr>
            <a:r>
              <a:rPr lang="en-US" dirty="0" smtClean="0"/>
              <a:t>What Went Wrong?</a:t>
            </a:r>
          </a:p>
        </p:txBody>
      </p:sp>
    </p:spTree>
    <p:extLst>
      <p:ext uri="{BB962C8B-B14F-4D97-AF65-F5344CB8AC3E}">
        <p14:creationId xmlns:p14="http://schemas.microsoft.com/office/powerpoint/2010/main" val="287126567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52400" y="685800"/>
            <a:ext cx="8839200" cy="6019800"/>
          </a:xfrm>
        </p:spPr>
        <p:txBody>
          <a:bodyPr/>
          <a:lstStyle/>
          <a:p>
            <a:pPr eaLnBrk="1" hangingPunct="1">
              <a:lnSpc>
                <a:spcPct val="90000"/>
              </a:lnSpc>
            </a:pPr>
            <a:r>
              <a:rPr lang="en-US" dirty="0" smtClean="0"/>
              <a:t>It is very difficult to create a good scope statement and WBS for a </a:t>
            </a:r>
            <a:r>
              <a:rPr lang="en-US" dirty="0" smtClean="0"/>
              <a:t>project</a:t>
            </a:r>
          </a:p>
          <a:p>
            <a:pPr eaLnBrk="1" hangingPunct="1">
              <a:lnSpc>
                <a:spcPct val="90000"/>
              </a:lnSpc>
            </a:pPr>
            <a:endParaRPr lang="en-US" dirty="0" smtClean="0"/>
          </a:p>
          <a:p>
            <a:pPr eaLnBrk="1" hangingPunct="1">
              <a:lnSpc>
                <a:spcPct val="90000"/>
              </a:lnSpc>
            </a:pPr>
            <a:r>
              <a:rPr lang="en-US" dirty="0" smtClean="0"/>
              <a:t>It is even more difficult to verify project scope and minimize scope </a:t>
            </a:r>
            <a:r>
              <a:rPr lang="en-US" dirty="0" smtClean="0"/>
              <a:t>changes</a:t>
            </a:r>
          </a:p>
          <a:p>
            <a:pPr eaLnBrk="1" hangingPunct="1">
              <a:lnSpc>
                <a:spcPct val="90000"/>
              </a:lnSpc>
            </a:pPr>
            <a:endParaRPr lang="en-US" dirty="0" smtClean="0"/>
          </a:p>
          <a:p>
            <a:pPr eaLnBrk="1" hangingPunct="1">
              <a:lnSpc>
                <a:spcPct val="90000"/>
              </a:lnSpc>
            </a:pPr>
            <a:r>
              <a:rPr lang="en-US" b="1" dirty="0" smtClean="0"/>
              <a:t>Scope verification </a:t>
            </a:r>
            <a:r>
              <a:rPr lang="en-US" dirty="0" smtClean="0"/>
              <a:t>involves formal acceptance of the completed project scope by the </a:t>
            </a:r>
            <a:r>
              <a:rPr lang="en-US" dirty="0" smtClean="0"/>
              <a:t>stakeholders</a:t>
            </a:r>
          </a:p>
          <a:p>
            <a:pPr eaLnBrk="1" hangingPunct="1">
              <a:lnSpc>
                <a:spcPct val="90000"/>
              </a:lnSpc>
            </a:pPr>
            <a:endParaRPr lang="en-US" dirty="0" smtClean="0"/>
          </a:p>
          <a:p>
            <a:pPr eaLnBrk="1" hangingPunct="1">
              <a:lnSpc>
                <a:spcPct val="90000"/>
              </a:lnSpc>
            </a:pPr>
            <a:r>
              <a:rPr lang="en-US" dirty="0" smtClean="0"/>
              <a:t>Acceptance is often achieved by a customer inspection and then sign-off on key deliverables</a:t>
            </a:r>
            <a:endParaRPr lang="en-US" sz="2400" dirty="0" smtClean="0"/>
          </a:p>
        </p:txBody>
      </p:sp>
      <p:sp>
        <p:nvSpPr>
          <p:cNvPr id="35842" name="Rectangle 2"/>
          <p:cNvSpPr>
            <a:spLocks noGrp="1" noChangeArrowheads="1"/>
          </p:cNvSpPr>
          <p:nvPr>
            <p:ph type="title"/>
          </p:nvPr>
        </p:nvSpPr>
        <p:spPr>
          <a:xfrm>
            <a:off x="0" y="0"/>
            <a:ext cx="9144000" cy="533400"/>
          </a:xfrm>
        </p:spPr>
        <p:txBody>
          <a:bodyPr>
            <a:normAutofit fontScale="90000"/>
          </a:bodyPr>
          <a:lstStyle/>
          <a:p>
            <a:pPr eaLnBrk="1" hangingPunct="1">
              <a:defRPr/>
            </a:pPr>
            <a:r>
              <a:rPr lang="en-US" dirty="0" smtClean="0"/>
              <a:t>Verifying Scope</a:t>
            </a:r>
          </a:p>
        </p:txBody>
      </p:sp>
    </p:spTree>
    <p:extLst>
      <p:ext uri="{BB962C8B-B14F-4D97-AF65-F5344CB8AC3E}">
        <p14:creationId xmlns:p14="http://schemas.microsoft.com/office/powerpoint/2010/main" val="3909345275"/>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52400" y="685800"/>
            <a:ext cx="8839200" cy="5943600"/>
          </a:xfrm>
        </p:spPr>
        <p:txBody>
          <a:bodyPr/>
          <a:lstStyle/>
          <a:p>
            <a:pPr eaLnBrk="1" hangingPunct="1"/>
            <a:r>
              <a:rPr lang="en-US" dirty="0" smtClean="0"/>
              <a:t>Scope control involves controlling changes to the project scope</a:t>
            </a:r>
          </a:p>
          <a:p>
            <a:pPr eaLnBrk="1" hangingPunct="1"/>
            <a:r>
              <a:rPr lang="en-US" dirty="0" smtClean="0"/>
              <a:t>Goals of scope control are to:</a:t>
            </a:r>
          </a:p>
          <a:p>
            <a:pPr lvl="1" eaLnBrk="1" hangingPunct="1"/>
            <a:r>
              <a:rPr lang="en-US" dirty="0" smtClean="0"/>
              <a:t>Influence the factors that cause scope changes</a:t>
            </a:r>
          </a:p>
          <a:p>
            <a:pPr lvl="1" eaLnBrk="1" hangingPunct="1"/>
            <a:r>
              <a:rPr lang="en-US" dirty="0" smtClean="0"/>
              <a:t>Assure changes are processed according to procedures developed as part of integrated change control</a:t>
            </a:r>
          </a:p>
          <a:p>
            <a:pPr lvl="1" eaLnBrk="1" hangingPunct="1"/>
            <a:r>
              <a:rPr lang="en-US" dirty="0" smtClean="0"/>
              <a:t>Manage changes when they occur</a:t>
            </a:r>
          </a:p>
          <a:p>
            <a:pPr eaLnBrk="1" hangingPunct="1"/>
            <a:r>
              <a:rPr lang="en-US" b="1" dirty="0" smtClean="0"/>
              <a:t>Variance</a:t>
            </a:r>
            <a:r>
              <a:rPr lang="en-US" dirty="0" smtClean="0"/>
              <a:t> is the difference between planned and actual performance</a:t>
            </a:r>
          </a:p>
        </p:txBody>
      </p:sp>
      <p:sp>
        <p:nvSpPr>
          <p:cNvPr id="36866" name="Rectangle 2"/>
          <p:cNvSpPr>
            <a:spLocks noGrp="1" noChangeArrowheads="1"/>
          </p:cNvSpPr>
          <p:nvPr>
            <p:ph type="title"/>
          </p:nvPr>
        </p:nvSpPr>
        <p:spPr>
          <a:xfrm>
            <a:off x="76200" y="42672"/>
            <a:ext cx="8991600" cy="490728"/>
          </a:xfrm>
        </p:spPr>
        <p:txBody>
          <a:bodyPr>
            <a:normAutofit fontScale="90000"/>
          </a:bodyPr>
          <a:lstStyle/>
          <a:p>
            <a:pPr eaLnBrk="1" hangingPunct="1">
              <a:defRPr/>
            </a:pPr>
            <a:r>
              <a:rPr lang="en-US" dirty="0" smtClean="0"/>
              <a:t>Controlling Scope</a:t>
            </a:r>
          </a:p>
        </p:txBody>
      </p:sp>
    </p:spTree>
    <p:extLst>
      <p:ext uri="{BB962C8B-B14F-4D97-AF65-F5344CB8AC3E}">
        <p14:creationId xmlns:p14="http://schemas.microsoft.com/office/powerpoint/2010/main" val="1074837438"/>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76200" y="685800"/>
            <a:ext cx="8991600" cy="6019800"/>
          </a:xfrm>
        </p:spPr>
        <p:txBody>
          <a:bodyPr/>
          <a:lstStyle/>
          <a:p>
            <a:pPr eaLnBrk="1" hangingPunct="1">
              <a:buFont typeface="Wingdings 2" pitchFamily="18" charset="2"/>
              <a:buNone/>
            </a:pPr>
            <a:r>
              <a:rPr lang="en-US" sz="2400" dirty="0" smtClean="0"/>
              <a:t>1. Keep </a:t>
            </a:r>
            <a:r>
              <a:rPr lang="en-US" sz="2400" dirty="0" smtClean="0"/>
              <a:t>the scope realistic. Don’t make projects so large that they can’t be completed. Break large projects down into a series of smaller ones</a:t>
            </a:r>
            <a:r>
              <a:rPr lang="en-US" sz="2400" dirty="0" smtClean="0"/>
              <a:t>.</a:t>
            </a:r>
          </a:p>
          <a:p>
            <a:pPr eaLnBrk="1" hangingPunct="1">
              <a:buFont typeface="Wingdings 2" pitchFamily="18" charset="2"/>
              <a:buNone/>
            </a:pPr>
            <a:endParaRPr lang="en-US" sz="2400" dirty="0" smtClean="0"/>
          </a:p>
          <a:p>
            <a:pPr eaLnBrk="1" hangingPunct="1">
              <a:buFont typeface="Wingdings 2" pitchFamily="18" charset="2"/>
              <a:buNone/>
            </a:pPr>
            <a:r>
              <a:rPr lang="en-US" sz="2400" dirty="0" smtClean="0"/>
              <a:t>2. Involve users in project scope management. Assign key users to the project team and give them ownership of requirements definition and scope verification</a:t>
            </a:r>
            <a:r>
              <a:rPr lang="en-US" sz="2400" dirty="0" smtClean="0"/>
              <a:t>.</a:t>
            </a:r>
          </a:p>
          <a:p>
            <a:pPr eaLnBrk="1" hangingPunct="1">
              <a:buFont typeface="Wingdings 2" pitchFamily="18" charset="2"/>
              <a:buNone/>
            </a:pPr>
            <a:endParaRPr lang="en-US" sz="2400" dirty="0" smtClean="0"/>
          </a:p>
          <a:p>
            <a:pPr eaLnBrk="1" hangingPunct="1">
              <a:buFont typeface="Wingdings 2" pitchFamily="18" charset="2"/>
              <a:buNone/>
            </a:pPr>
            <a:r>
              <a:rPr lang="en-US" sz="2400" dirty="0" smtClean="0"/>
              <a:t>3. Use off-the-shelf hardware and software whenever possible. Many IT people enjoy using the latest and greatest technology, but business needs, not technology trends, must take priority</a:t>
            </a:r>
            <a:r>
              <a:rPr lang="en-US" sz="2400" dirty="0" smtClean="0"/>
              <a:t>.</a:t>
            </a:r>
          </a:p>
          <a:p>
            <a:pPr eaLnBrk="1" hangingPunct="1">
              <a:buFont typeface="Wingdings 2" pitchFamily="18" charset="2"/>
              <a:buNone/>
            </a:pPr>
            <a:endParaRPr lang="en-US" sz="2400" dirty="0" smtClean="0"/>
          </a:p>
          <a:p>
            <a:pPr eaLnBrk="1" hangingPunct="1">
              <a:buFont typeface="Wingdings 2" pitchFamily="18" charset="2"/>
              <a:buNone/>
            </a:pPr>
            <a:r>
              <a:rPr lang="en-US" sz="2400" dirty="0" smtClean="0"/>
              <a:t>4. Follow good project management processes. As described in this chapter and others, there are well-defined processes for managing project scope and others aspects of projects.</a:t>
            </a:r>
          </a:p>
          <a:p>
            <a:pPr eaLnBrk="1" hangingPunct="1"/>
            <a:endParaRPr lang="en-US" sz="2400" dirty="0" smtClean="0"/>
          </a:p>
        </p:txBody>
      </p:sp>
      <p:sp>
        <p:nvSpPr>
          <p:cNvPr id="37890" name="Title 1"/>
          <p:cNvSpPr>
            <a:spLocks noGrp="1"/>
          </p:cNvSpPr>
          <p:nvPr>
            <p:ph type="title"/>
          </p:nvPr>
        </p:nvSpPr>
        <p:spPr>
          <a:xfrm>
            <a:off x="12510" y="0"/>
            <a:ext cx="9131490" cy="533400"/>
          </a:xfrm>
        </p:spPr>
        <p:txBody>
          <a:bodyPr>
            <a:noAutofit/>
          </a:bodyPr>
          <a:lstStyle/>
          <a:p>
            <a:pPr eaLnBrk="1" hangingPunct="1">
              <a:defRPr/>
            </a:pPr>
            <a:r>
              <a:rPr lang="en-US" sz="3600" dirty="0" smtClean="0"/>
              <a:t>Best Practices for Avoiding Scope Problems</a:t>
            </a:r>
          </a:p>
        </p:txBody>
      </p:sp>
    </p:spTree>
    <p:extLst>
      <p:ext uri="{BB962C8B-B14F-4D97-AF65-F5344CB8AC3E}">
        <p14:creationId xmlns:p14="http://schemas.microsoft.com/office/powerpoint/2010/main" val="130713262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76200" y="685800"/>
            <a:ext cx="8991600" cy="6172200"/>
          </a:xfrm>
        </p:spPr>
        <p:txBody>
          <a:bodyPr/>
          <a:lstStyle/>
          <a:p>
            <a:pPr eaLnBrk="1" hangingPunct="1"/>
            <a:r>
              <a:rPr lang="en-US" sz="2800" dirty="0" smtClean="0"/>
              <a:t>Develop a good project selection process and insist that sponsors are from the user </a:t>
            </a:r>
            <a:r>
              <a:rPr lang="en-US" sz="2800" dirty="0" smtClean="0"/>
              <a:t>organization</a:t>
            </a:r>
          </a:p>
          <a:p>
            <a:pPr eaLnBrk="1" hangingPunct="1"/>
            <a:endParaRPr lang="en-US" sz="2800" dirty="0" smtClean="0"/>
          </a:p>
          <a:p>
            <a:pPr eaLnBrk="1" hangingPunct="1"/>
            <a:r>
              <a:rPr lang="en-US" sz="2800" dirty="0" smtClean="0"/>
              <a:t>Have users on the project team in important </a:t>
            </a:r>
            <a:r>
              <a:rPr lang="en-US" sz="2800" dirty="0" smtClean="0"/>
              <a:t>roles</a:t>
            </a:r>
          </a:p>
          <a:p>
            <a:pPr eaLnBrk="1" hangingPunct="1"/>
            <a:endParaRPr lang="en-US" sz="2800" dirty="0" smtClean="0"/>
          </a:p>
          <a:p>
            <a:pPr eaLnBrk="1" hangingPunct="1"/>
            <a:r>
              <a:rPr lang="en-US" sz="2800" dirty="0" smtClean="0"/>
              <a:t>Have regular meetings with defined agendas, and have users sign off on key deliverables presented at </a:t>
            </a:r>
            <a:r>
              <a:rPr lang="en-US" sz="2800" dirty="0" smtClean="0"/>
              <a:t>meetings</a:t>
            </a:r>
          </a:p>
          <a:p>
            <a:pPr eaLnBrk="1" hangingPunct="1"/>
            <a:endParaRPr lang="en-US" sz="2800" dirty="0" smtClean="0"/>
          </a:p>
          <a:p>
            <a:pPr eaLnBrk="1" hangingPunct="1"/>
            <a:r>
              <a:rPr lang="en-US" sz="2800" dirty="0" smtClean="0"/>
              <a:t>Deliver something to users and sponsors on a regular </a:t>
            </a:r>
            <a:r>
              <a:rPr lang="en-US" sz="2800" dirty="0" smtClean="0"/>
              <a:t>basis</a:t>
            </a:r>
          </a:p>
          <a:p>
            <a:pPr eaLnBrk="1" hangingPunct="1"/>
            <a:endParaRPr lang="en-US" sz="2800" dirty="0" smtClean="0"/>
          </a:p>
          <a:p>
            <a:pPr eaLnBrk="1" hangingPunct="1"/>
            <a:r>
              <a:rPr lang="en-US" sz="2800" dirty="0" smtClean="0"/>
              <a:t>Don’t promise to deliver when you know you </a:t>
            </a:r>
            <a:r>
              <a:rPr lang="en-US" sz="2800" dirty="0" smtClean="0"/>
              <a:t>can’t</a:t>
            </a:r>
          </a:p>
          <a:p>
            <a:pPr eaLnBrk="1" hangingPunct="1"/>
            <a:endParaRPr lang="en-US" sz="2800" dirty="0" smtClean="0"/>
          </a:p>
          <a:p>
            <a:pPr eaLnBrk="1" hangingPunct="1"/>
            <a:r>
              <a:rPr lang="en-US" sz="2800" dirty="0" smtClean="0"/>
              <a:t>Co-locate users with developers</a:t>
            </a:r>
          </a:p>
          <a:p>
            <a:pPr eaLnBrk="1" hangingPunct="1"/>
            <a:endParaRPr lang="en-US" sz="2800" dirty="0" smtClean="0"/>
          </a:p>
        </p:txBody>
      </p:sp>
      <p:sp>
        <p:nvSpPr>
          <p:cNvPr id="38914" name="Rectangle 2"/>
          <p:cNvSpPr>
            <a:spLocks noGrp="1" noChangeArrowheads="1"/>
          </p:cNvSpPr>
          <p:nvPr>
            <p:ph type="title"/>
          </p:nvPr>
        </p:nvSpPr>
        <p:spPr>
          <a:xfrm>
            <a:off x="0" y="0"/>
            <a:ext cx="8763000" cy="487362"/>
          </a:xfrm>
        </p:spPr>
        <p:txBody>
          <a:bodyPr>
            <a:normAutofit fontScale="90000"/>
          </a:bodyPr>
          <a:lstStyle/>
          <a:p>
            <a:pPr eaLnBrk="1" hangingPunct="1">
              <a:defRPr/>
            </a:pPr>
            <a:r>
              <a:rPr lang="en-US" dirty="0" smtClean="0"/>
              <a:t>Suggestions for Improving User Input</a:t>
            </a:r>
          </a:p>
        </p:txBody>
      </p:sp>
    </p:spTree>
    <p:extLst>
      <p:ext uri="{BB962C8B-B14F-4D97-AF65-F5344CB8AC3E}">
        <p14:creationId xmlns:p14="http://schemas.microsoft.com/office/powerpoint/2010/main" val="3979878044"/>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76200" y="1143000"/>
            <a:ext cx="8991600" cy="5562600"/>
          </a:xfrm>
        </p:spPr>
        <p:txBody>
          <a:bodyPr/>
          <a:lstStyle/>
          <a:p>
            <a:pPr eaLnBrk="1" hangingPunct="1">
              <a:lnSpc>
                <a:spcPct val="90000"/>
              </a:lnSpc>
            </a:pPr>
            <a:r>
              <a:rPr lang="en-US" dirty="0" smtClean="0"/>
              <a:t>Develop and follow a requirements management </a:t>
            </a:r>
            <a:r>
              <a:rPr lang="en-US" dirty="0" smtClean="0"/>
              <a:t>process</a:t>
            </a:r>
          </a:p>
          <a:p>
            <a:pPr eaLnBrk="1" hangingPunct="1">
              <a:lnSpc>
                <a:spcPct val="90000"/>
              </a:lnSpc>
            </a:pPr>
            <a:endParaRPr lang="en-US" dirty="0" smtClean="0"/>
          </a:p>
          <a:p>
            <a:pPr eaLnBrk="1" hangingPunct="1">
              <a:lnSpc>
                <a:spcPct val="90000"/>
              </a:lnSpc>
            </a:pPr>
            <a:r>
              <a:rPr lang="en-US" dirty="0" smtClean="0"/>
              <a:t>Use techniques such as prototyping, use case modeling, and JAD to get more user </a:t>
            </a:r>
            <a:r>
              <a:rPr lang="en-US" dirty="0" smtClean="0"/>
              <a:t>involvement</a:t>
            </a:r>
          </a:p>
          <a:p>
            <a:pPr eaLnBrk="1" hangingPunct="1">
              <a:lnSpc>
                <a:spcPct val="90000"/>
              </a:lnSpc>
            </a:pPr>
            <a:endParaRPr lang="en-US" dirty="0" smtClean="0"/>
          </a:p>
          <a:p>
            <a:pPr eaLnBrk="1" hangingPunct="1">
              <a:lnSpc>
                <a:spcPct val="90000"/>
              </a:lnSpc>
            </a:pPr>
            <a:r>
              <a:rPr lang="en-US" dirty="0" smtClean="0"/>
              <a:t>Put </a:t>
            </a:r>
            <a:r>
              <a:rPr lang="en-US" dirty="0" smtClean="0"/>
              <a:t>requirements in writing and keep them </a:t>
            </a:r>
            <a:r>
              <a:rPr lang="en-US" dirty="0" smtClean="0"/>
              <a:t>current</a:t>
            </a:r>
          </a:p>
          <a:p>
            <a:pPr eaLnBrk="1" hangingPunct="1">
              <a:lnSpc>
                <a:spcPct val="90000"/>
              </a:lnSpc>
            </a:pPr>
            <a:endParaRPr lang="en-US" dirty="0" smtClean="0"/>
          </a:p>
          <a:p>
            <a:pPr eaLnBrk="1" hangingPunct="1">
              <a:lnSpc>
                <a:spcPct val="90000"/>
              </a:lnSpc>
            </a:pPr>
            <a:r>
              <a:rPr lang="en-US" dirty="0" smtClean="0"/>
              <a:t>Create a requirements management database for documenting and controlling requirements</a:t>
            </a:r>
          </a:p>
        </p:txBody>
      </p:sp>
      <p:sp>
        <p:nvSpPr>
          <p:cNvPr id="39938" name="Rectangle 2"/>
          <p:cNvSpPr>
            <a:spLocks noGrp="1" noChangeArrowheads="1"/>
          </p:cNvSpPr>
          <p:nvPr>
            <p:ph type="title"/>
          </p:nvPr>
        </p:nvSpPr>
        <p:spPr>
          <a:xfrm>
            <a:off x="0" y="0"/>
            <a:ext cx="9144000" cy="914399"/>
          </a:xfrm>
          <a:solidFill>
            <a:schemeClr val="tx1"/>
          </a:solidFill>
        </p:spPr>
        <p:txBody>
          <a:bodyPr>
            <a:normAutofit fontScale="90000"/>
          </a:bodyPr>
          <a:lstStyle/>
          <a:p>
            <a:pPr eaLnBrk="1" hangingPunct="1">
              <a:defRPr/>
            </a:pPr>
            <a:r>
              <a:rPr lang="en-US" sz="3600" dirty="0" smtClean="0"/>
              <a:t>Suggestions for Reducing Incomplete and Changing Requirements</a:t>
            </a:r>
          </a:p>
        </p:txBody>
      </p:sp>
    </p:spTree>
    <p:extLst>
      <p:ext uri="{BB962C8B-B14F-4D97-AF65-F5344CB8AC3E}">
        <p14:creationId xmlns:p14="http://schemas.microsoft.com/office/powerpoint/2010/main" val="53604672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152400" y="1066800"/>
            <a:ext cx="8839200" cy="5715000"/>
          </a:xfrm>
        </p:spPr>
        <p:txBody>
          <a:bodyPr/>
          <a:lstStyle/>
          <a:p>
            <a:pPr eaLnBrk="1" hangingPunct="1"/>
            <a:r>
              <a:rPr lang="en-US" dirty="0" smtClean="0"/>
              <a:t>Provide adequate testing and conduct testing throughout the project life </a:t>
            </a:r>
            <a:r>
              <a:rPr lang="en-US" dirty="0" smtClean="0"/>
              <a:t>cycle</a:t>
            </a:r>
          </a:p>
          <a:p>
            <a:pPr eaLnBrk="1" hangingPunct="1"/>
            <a:endParaRPr lang="en-US" dirty="0" smtClean="0"/>
          </a:p>
          <a:p>
            <a:pPr eaLnBrk="1" hangingPunct="1"/>
            <a:r>
              <a:rPr lang="en-US" dirty="0" smtClean="0"/>
              <a:t>Review changes from a systems </a:t>
            </a:r>
            <a:r>
              <a:rPr lang="en-US" dirty="0" smtClean="0"/>
              <a:t>perspective</a:t>
            </a:r>
          </a:p>
          <a:p>
            <a:pPr eaLnBrk="1" hangingPunct="1"/>
            <a:endParaRPr lang="en-US" dirty="0" smtClean="0"/>
          </a:p>
          <a:p>
            <a:pPr eaLnBrk="1" hangingPunct="1"/>
            <a:r>
              <a:rPr lang="en-US" dirty="0" smtClean="0"/>
              <a:t>Emphasize completion dates to help focus on what’s most </a:t>
            </a:r>
            <a:r>
              <a:rPr lang="en-US" dirty="0" smtClean="0"/>
              <a:t>important</a:t>
            </a:r>
          </a:p>
          <a:p>
            <a:pPr eaLnBrk="1" hangingPunct="1"/>
            <a:endParaRPr lang="en-US" dirty="0" smtClean="0"/>
          </a:p>
          <a:p>
            <a:pPr eaLnBrk="1" hangingPunct="1"/>
            <a:r>
              <a:rPr lang="en-US" dirty="0" smtClean="0"/>
              <a:t>Allocate resources specifically for handling change </a:t>
            </a:r>
            <a:r>
              <a:rPr lang="en-US" dirty="0" smtClean="0"/>
              <a:t>requests/enhancements</a:t>
            </a:r>
            <a:endParaRPr lang="en-US" dirty="0" smtClean="0"/>
          </a:p>
        </p:txBody>
      </p:sp>
      <p:sp>
        <p:nvSpPr>
          <p:cNvPr id="40962" name="Rectangle 2"/>
          <p:cNvSpPr>
            <a:spLocks noGrp="1" noChangeArrowheads="1"/>
          </p:cNvSpPr>
          <p:nvPr>
            <p:ph type="title"/>
          </p:nvPr>
        </p:nvSpPr>
        <p:spPr>
          <a:xfrm>
            <a:off x="0" y="0"/>
            <a:ext cx="9144000" cy="990600"/>
          </a:xfrm>
          <a:solidFill>
            <a:schemeClr val="tx1"/>
          </a:solidFill>
        </p:spPr>
        <p:txBody>
          <a:bodyPr>
            <a:normAutofit fontScale="90000"/>
          </a:bodyPr>
          <a:lstStyle/>
          <a:p>
            <a:pPr eaLnBrk="1" hangingPunct="1">
              <a:defRPr/>
            </a:pPr>
            <a:r>
              <a:rPr lang="en-US" sz="3600" dirty="0" smtClean="0"/>
              <a:t>Suggestions for Reducing Incomplete and Changing Requirements (continued)</a:t>
            </a:r>
          </a:p>
        </p:txBody>
      </p:sp>
    </p:spTree>
    <p:extLst>
      <p:ext uri="{BB962C8B-B14F-4D97-AF65-F5344CB8AC3E}">
        <p14:creationId xmlns:p14="http://schemas.microsoft.com/office/powerpoint/2010/main" val="264512467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endParaRPr lang="en-US" altLang="en-US" smtClean="0">
              <a:ea typeface="ＭＳ Ｐゴシック" pitchFamily="34" charset="-128"/>
            </a:endParaRPr>
          </a:p>
        </p:txBody>
      </p:sp>
      <p:pic>
        <p:nvPicPr>
          <p:cNvPr id="5125" name="Picture 2" descr="C:\Users\itd-indike\Desktop\PM lecture\Project management\Multimedia\Scope Management\tree-swing-project-management-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6" y="914400"/>
            <a:ext cx="893499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0" y="0"/>
            <a:ext cx="9144000" cy="5669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C800"/>
                </a:solidFill>
                <a:effectLst/>
                <a:uLnTx/>
                <a:uFillTx/>
                <a:latin typeface="+mj-lt"/>
                <a:ea typeface="+mj-ea"/>
                <a:cs typeface="+mj-cs"/>
              </a:rPr>
              <a:t>Scope Matters</a:t>
            </a:r>
            <a:endParaRPr kumimoji="0" lang="en-US" sz="3200" b="1" i="0" u="none" strike="noStrike" kern="1200" cap="none" spc="0" normalizeH="0" baseline="0" noProof="0" dirty="0">
              <a:ln>
                <a:noFill/>
              </a:ln>
              <a:solidFill>
                <a:srgbClr val="FFC800"/>
              </a:solidFill>
              <a:effectLst/>
              <a:uLnTx/>
              <a:uFillTx/>
              <a:latin typeface="+mj-lt"/>
              <a:ea typeface="+mj-ea"/>
              <a:cs typeface="+mj-cs"/>
            </a:endParaRPr>
          </a:p>
        </p:txBody>
      </p:sp>
    </p:spTree>
    <p:extLst>
      <p:ext uri="{BB962C8B-B14F-4D97-AF65-F5344CB8AC3E}">
        <p14:creationId xmlns:p14="http://schemas.microsoft.com/office/powerpoint/2010/main" val="455678588"/>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0" y="195263"/>
            <a:ext cx="8229600" cy="1252537"/>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defRPr/>
            </a:pPr>
            <a:endParaRPr lang="en-US" sz="3200" b="1" dirty="0">
              <a:latin typeface="+mj-lt"/>
              <a:ea typeface="+mj-ea"/>
              <a:cs typeface="+mj-cs"/>
            </a:endParaRPr>
          </a:p>
        </p:txBody>
      </p:sp>
      <p:graphicFrame>
        <p:nvGraphicFramePr>
          <p:cNvPr id="4" name="Diagram 3"/>
          <p:cNvGraphicFramePr/>
          <p:nvPr>
            <p:extLst>
              <p:ext uri="{D42A27DB-BD31-4B8C-83A1-F6EECF244321}">
                <p14:modId xmlns:p14="http://schemas.microsoft.com/office/powerpoint/2010/main" val="3122519498"/>
              </p:ext>
            </p:extLst>
          </p:nvPr>
        </p:nvGraphicFramePr>
        <p:xfrm>
          <a:off x="266700" y="1294228"/>
          <a:ext cx="7696200" cy="4969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1" name="Rectangle 4"/>
          <p:cNvSpPr>
            <a:spLocks noChangeArrowheads="1"/>
          </p:cNvSpPr>
          <p:nvPr/>
        </p:nvSpPr>
        <p:spPr bwMode="auto">
          <a:xfrm>
            <a:off x="7315200" y="15779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US" altLang="en-US" sz="2000" b="1">
                <a:latin typeface="Arial Narrow" pitchFamily="34" charset="0"/>
              </a:rPr>
              <a:t>Requirements Document</a:t>
            </a:r>
          </a:p>
        </p:txBody>
      </p:sp>
      <p:sp>
        <p:nvSpPr>
          <p:cNvPr id="6" name="Right Arrow 5"/>
          <p:cNvSpPr/>
          <p:nvPr/>
        </p:nvSpPr>
        <p:spPr>
          <a:xfrm>
            <a:off x="6743700" y="1735138"/>
            <a:ext cx="533400" cy="36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3" name="Rectangle 10"/>
          <p:cNvSpPr>
            <a:spLocks noChangeArrowheads="1"/>
          </p:cNvSpPr>
          <p:nvPr/>
        </p:nvSpPr>
        <p:spPr bwMode="auto">
          <a:xfrm>
            <a:off x="7315200" y="3330575"/>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US" altLang="en-US" sz="2000" b="1">
                <a:latin typeface="Arial Narrow" pitchFamily="34" charset="0"/>
              </a:rPr>
              <a:t>Project Scope Statement</a:t>
            </a:r>
          </a:p>
        </p:txBody>
      </p:sp>
      <p:sp>
        <p:nvSpPr>
          <p:cNvPr id="12" name="Right Arrow 11"/>
          <p:cNvSpPr/>
          <p:nvPr/>
        </p:nvSpPr>
        <p:spPr>
          <a:xfrm>
            <a:off x="6743700" y="3408363"/>
            <a:ext cx="533400" cy="36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5" name="Rectangle 13"/>
          <p:cNvSpPr>
            <a:spLocks noChangeArrowheads="1"/>
          </p:cNvSpPr>
          <p:nvPr/>
        </p:nvSpPr>
        <p:spPr bwMode="auto">
          <a:xfrm>
            <a:off x="7315200" y="52578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US" altLang="en-US" sz="2000" b="1" dirty="0" err="1">
                <a:latin typeface="Arial Narrow" pitchFamily="34" charset="0"/>
              </a:rPr>
              <a:t>WBS</a:t>
            </a:r>
            <a:endParaRPr lang="en-US" altLang="en-US" sz="2000" b="1" dirty="0">
              <a:latin typeface="Arial Narrow" pitchFamily="34" charset="0"/>
            </a:endParaRPr>
          </a:p>
        </p:txBody>
      </p:sp>
      <p:sp>
        <p:nvSpPr>
          <p:cNvPr id="15" name="Right Arrow 14"/>
          <p:cNvSpPr/>
          <p:nvPr/>
        </p:nvSpPr>
        <p:spPr>
          <a:xfrm>
            <a:off x="6743700" y="5284788"/>
            <a:ext cx="533400" cy="36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2"/>
          <p:cNvSpPr txBox="1">
            <a:spLocks noChangeArrowheads="1"/>
          </p:cNvSpPr>
          <p:nvPr/>
        </p:nvSpPr>
        <p:spPr>
          <a:xfrm>
            <a:off x="0" y="0"/>
            <a:ext cx="9144000" cy="5669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defRPr/>
            </a:pPr>
            <a:r>
              <a:rPr lang="en-US" sz="3200" b="1" dirty="0" smtClean="0">
                <a:solidFill>
                  <a:srgbClr val="FFC800"/>
                </a:solidFill>
                <a:latin typeface="+mj-lt"/>
                <a:ea typeface="+mj-ea"/>
                <a:cs typeface="+mj-cs"/>
              </a:rPr>
              <a:t>Summary Scope </a:t>
            </a:r>
            <a:r>
              <a:rPr lang="en-US" sz="3200" b="1" dirty="0">
                <a:solidFill>
                  <a:srgbClr val="FFC800"/>
                </a:solidFill>
                <a:latin typeface="+mj-lt"/>
                <a:ea typeface="+mj-ea"/>
                <a:cs typeface="+mj-cs"/>
              </a:rPr>
              <a:t>Management</a:t>
            </a:r>
            <a:endParaRPr kumimoji="0" lang="en-US" sz="3200" b="1" i="0" u="none" strike="noStrike" kern="1200" cap="none" spc="0" normalizeH="0" baseline="0" noProof="0" dirty="0">
              <a:ln>
                <a:noFill/>
              </a:ln>
              <a:solidFill>
                <a:srgbClr val="FFC800"/>
              </a:solidFill>
              <a:effectLst/>
              <a:uLnTx/>
              <a:uFillTx/>
              <a:latin typeface="+mj-lt"/>
              <a:ea typeface="+mj-ea"/>
              <a:cs typeface="+mj-cs"/>
            </a:endParaRPr>
          </a:p>
        </p:txBody>
      </p:sp>
    </p:spTree>
    <p:extLst>
      <p:ext uri="{BB962C8B-B14F-4D97-AF65-F5344CB8AC3E}">
        <p14:creationId xmlns:p14="http://schemas.microsoft.com/office/powerpoint/2010/main" val="2935523630"/>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1" name="Rectangle 3"/>
          <p:cNvSpPr>
            <a:spLocks noGrp="1" noChangeArrowheads="1"/>
          </p:cNvSpPr>
          <p:nvPr>
            <p:ph type="body" idx="1"/>
          </p:nvPr>
        </p:nvSpPr>
        <p:spPr>
          <a:xfrm>
            <a:off x="0" y="1295400"/>
            <a:ext cx="9144000" cy="990600"/>
          </a:xfrm>
        </p:spPr>
        <p:txBody>
          <a:bodyPr/>
          <a:lstStyle/>
          <a:p>
            <a:pPr>
              <a:defRPr/>
            </a:pPr>
            <a:r>
              <a:rPr lang="en-US" sz="2800" dirty="0"/>
              <a:t>Think of a Project completing a Three year degree.  Each year has two semesters and each semester has four subjects. Last semester has only the final project</a:t>
            </a:r>
          </a:p>
          <a:p>
            <a:pPr>
              <a:defRPr/>
            </a:pPr>
            <a:endParaRPr lang="en-US" sz="2800" dirty="0"/>
          </a:p>
          <a:p>
            <a:pPr>
              <a:defRPr/>
            </a:pPr>
            <a:r>
              <a:rPr lang="en-US" sz="2800" dirty="0"/>
              <a:t>Think of above project and develop a </a:t>
            </a:r>
            <a:r>
              <a:rPr lang="en-US" sz="2800" dirty="0" err="1"/>
              <a:t>WBS</a:t>
            </a:r>
            <a:r>
              <a:rPr lang="en-US" sz="2800" dirty="0"/>
              <a:t>.</a:t>
            </a:r>
          </a:p>
        </p:txBody>
      </p:sp>
      <p:sp>
        <p:nvSpPr>
          <p:cNvPr id="5" name="Rectangle 2"/>
          <p:cNvSpPr txBox="1">
            <a:spLocks noChangeArrowheads="1"/>
          </p:cNvSpPr>
          <p:nvPr/>
        </p:nvSpPr>
        <p:spPr>
          <a:xfrm>
            <a:off x="0" y="0"/>
            <a:ext cx="9144000" cy="5669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C800"/>
                </a:solidFill>
                <a:effectLst/>
                <a:uLnTx/>
                <a:uFillTx/>
                <a:latin typeface="+mj-lt"/>
                <a:ea typeface="+mj-ea"/>
                <a:cs typeface="+mj-cs"/>
              </a:rPr>
              <a:t>Group Work</a:t>
            </a:r>
            <a:endParaRPr kumimoji="0" lang="en-US" sz="3200" b="1" i="0" u="none" strike="noStrike" kern="1200" cap="none" spc="0" normalizeH="0" baseline="0" noProof="0" dirty="0">
              <a:ln>
                <a:noFill/>
              </a:ln>
              <a:solidFill>
                <a:srgbClr val="FFC800"/>
              </a:solidFill>
              <a:effectLst/>
              <a:uLnTx/>
              <a:uFillTx/>
              <a:latin typeface="+mj-lt"/>
              <a:ea typeface="+mj-ea"/>
              <a:cs typeface="+mj-cs"/>
            </a:endParaRPr>
          </a:p>
        </p:txBody>
      </p:sp>
      <p:sp>
        <p:nvSpPr>
          <p:cNvPr id="6" name="Rectangle 2"/>
          <p:cNvSpPr txBox="1">
            <a:spLocks noChangeArrowheads="1"/>
          </p:cNvSpPr>
          <p:nvPr/>
        </p:nvSpPr>
        <p:spPr>
          <a:xfrm>
            <a:off x="0" y="195072"/>
            <a:ext cx="91440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eaLnBrk="1" hangingPunct="1"/>
            <a:r>
              <a:rPr lang="en-US" sz="3200" b="1" dirty="0">
                <a:latin typeface="+mj-lt"/>
                <a:ea typeface="+mj-ea"/>
                <a:cs typeface="+mj-cs"/>
              </a:rPr>
              <a:t>Develop </a:t>
            </a:r>
            <a:r>
              <a:rPr lang="en-US" sz="3200" b="1" dirty="0" err="1" smtClean="0">
                <a:latin typeface="+mj-lt"/>
                <a:ea typeface="+mj-ea"/>
                <a:cs typeface="+mj-cs"/>
              </a:rPr>
              <a:t>WBS</a:t>
            </a:r>
            <a:r>
              <a:rPr lang="en-US" sz="3200" b="1" dirty="0" smtClean="0">
                <a:latin typeface="+mj-lt"/>
                <a:ea typeface="+mj-ea"/>
                <a:cs typeface="+mj-cs"/>
              </a:rPr>
              <a:t> - Exercise</a:t>
            </a:r>
            <a:endParaRPr lang="en-US" sz="3200" b="1" dirty="0">
              <a:latin typeface="+mj-lt"/>
              <a:ea typeface="+mj-ea"/>
              <a:cs typeface="+mj-cs"/>
            </a:endParaRPr>
          </a:p>
        </p:txBody>
      </p:sp>
      <p:pic>
        <p:nvPicPr>
          <p:cNvPr id="157698" name="Picture 2" descr="http://blogs.attask.com/wp-content/uploads/2011/09/e8be28677e44e3646d0237a3ad9a879e.jpg"/>
          <p:cNvPicPr>
            <a:picLocks noChangeAspect="1" noChangeArrowheads="1"/>
          </p:cNvPicPr>
          <p:nvPr/>
        </p:nvPicPr>
        <p:blipFill>
          <a:blip r:embed="rId2" cstate="print"/>
          <a:srcRect/>
          <a:stretch>
            <a:fillRect/>
          </a:stretch>
        </p:blipFill>
        <p:spPr bwMode="auto">
          <a:xfrm>
            <a:off x="5334000" y="4210049"/>
            <a:ext cx="3810000" cy="2647951"/>
          </a:xfrm>
          <a:prstGeom prst="rect">
            <a:avLst/>
          </a:prstGeom>
          <a:noFill/>
        </p:spPr>
      </p:pic>
    </p:spTree>
    <p:extLst>
      <p:ext uri="{BB962C8B-B14F-4D97-AF65-F5344CB8AC3E}">
        <p14:creationId xmlns:p14="http://schemas.microsoft.com/office/powerpoint/2010/main" val="2340550077"/>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5" descr="E:\SH\TRAINING\KDA\PM\MSC\Slides\WBS - BSC ex.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500188"/>
            <a:ext cx="90678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0" y="0"/>
            <a:ext cx="9144000" cy="5669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C800"/>
                </a:solidFill>
                <a:effectLst/>
                <a:uLnTx/>
                <a:uFillTx/>
                <a:latin typeface="+mj-lt"/>
                <a:ea typeface="+mj-ea"/>
                <a:cs typeface="+mj-cs"/>
              </a:rPr>
              <a:t>Group Work</a:t>
            </a:r>
            <a:endParaRPr kumimoji="0" lang="en-US" sz="3200" b="1" i="0" u="none" strike="noStrike" kern="1200" cap="none" spc="0" normalizeH="0" baseline="0" noProof="0" dirty="0">
              <a:ln>
                <a:noFill/>
              </a:ln>
              <a:solidFill>
                <a:srgbClr val="FFC800"/>
              </a:solidFill>
              <a:effectLst/>
              <a:uLnTx/>
              <a:uFillTx/>
              <a:latin typeface="+mj-lt"/>
              <a:ea typeface="+mj-ea"/>
              <a:cs typeface="+mj-cs"/>
            </a:endParaRPr>
          </a:p>
        </p:txBody>
      </p:sp>
    </p:spTree>
    <p:extLst>
      <p:ext uri="{BB962C8B-B14F-4D97-AF65-F5344CB8AC3E}">
        <p14:creationId xmlns:p14="http://schemas.microsoft.com/office/powerpoint/2010/main" val="1326855000"/>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_car_TOC_page.tif"/>
          <p:cNvPicPr/>
          <p:nvPr/>
        </p:nvPicPr>
        <p:blipFill>
          <a:blip r:embed="rId3" cstate="email"/>
          <a:srcRect/>
          <a:stretch>
            <a:fillRect/>
          </a:stretch>
        </p:blipFill>
        <p:spPr bwMode="auto">
          <a:xfrm>
            <a:off x="0" y="0"/>
            <a:ext cx="9144000" cy="6858000"/>
          </a:xfrm>
          <a:prstGeom prst="rect">
            <a:avLst/>
          </a:prstGeom>
          <a:noFill/>
        </p:spPr>
      </p:pic>
      <p:sp>
        <p:nvSpPr>
          <p:cNvPr id="6" name="Freeform 3"/>
          <p:cNvSpPr>
            <a:spLocks/>
          </p:cNvSpPr>
          <p:nvPr/>
        </p:nvSpPr>
        <p:spPr bwMode="auto">
          <a:xfrm>
            <a:off x="0" y="3200400"/>
            <a:ext cx="5181600" cy="3657600"/>
          </a:xfrm>
          <a:custGeom>
            <a:avLst/>
            <a:gdLst>
              <a:gd name="T0" fmla="*/ 0 w 2532"/>
              <a:gd name="T1" fmla="*/ 0 h 2607"/>
              <a:gd name="T2" fmla="*/ 0 w 2532"/>
              <a:gd name="T3" fmla="*/ 2147483647 h 2607"/>
              <a:gd name="T4" fmla="*/ 2147483647 w 2532"/>
              <a:gd name="T5" fmla="*/ 2147483647 h 2607"/>
              <a:gd name="T6" fmla="*/ 2147483647 w 2532"/>
              <a:gd name="T7" fmla="*/ 2147483647 h 2607"/>
              <a:gd name="T8" fmla="*/ 0 w 2532"/>
              <a:gd name="T9" fmla="*/ 0 h 2607"/>
              <a:gd name="T10" fmla="*/ 0 60000 65536"/>
              <a:gd name="T11" fmla="*/ 0 60000 65536"/>
              <a:gd name="T12" fmla="*/ 0 60000 65536"/>
              <a:gd name="T13" fmla="*/ 0 60000 65536"/>
              <a:gd name="T14" fmla="*/ 0 60000 65536"/>
              <a:gd name="T15" fmla="*/ 0 w 2532"/>
              <a:gd name="T16" fmla="*/ 0 h 2607"/>
              <a:gd name="T17" fmla="*/ 2532 w 2532"/>
              <a:gd name="T18" fmla="*/ 2607 h 2607"/>
            </a:gdLst>
            <a:ahLst/>
            <a:cxnLst>
              <a:cxn ang="T10">
                <a:pos x="T0" y="T1"/>
              </a:cxn>
              <a:cxn ang="T11">
                <a:pos x="T2" y="T3"/>
              </a:cxn>
              <a:cxn ang="T12">
                <a:pos x="T4" y="T5"/>
              </a:cxn>
              <a:cxn ang="T13">
                <a:pos x="T6" y="T7"/>
              </a:cxn>
              <a:cxn ang="T14">
                <a:pos x="T8" y="T9"/>
              </a:cxn>
            </a:cxnLst>
            <a:rect l="T15" t="T16" r="T17" b="T18"/>
            <a:pathLst>
              <a:path w="2532" h="2607">
                <a:moveTo>
                  <a:pt x="0" y="0"/>
                </a:moveTo>
                <a:lnTo>
                  <a:pt x="0" y="2606"/>
                </a:lnTo>
                <a:lnTo>
                  <a:pt x="2013" y="2607"/>
                </a:lnTo>
                <a:lnTo>
                  <a:pt x="2532" y="2"/>
                </a:lnTo>
                <a:lnTo>
                  <a:pt x="0" y="0"/>
                </a:lnTo>
                <a:close/>
              </a:path>
            </a:pathLst>
          </a:custGeom>
          <a:solidFill>
            <a:schemeClr val="tx1">
              <a:lumMod val="75000"/>
            </a:schemeClr>
          </a:solidFill>
          <a:ln w="9525">
            <a:noFill/>
            <a:round/>
            <a:headEnd/>
            <a:tailEnd/>
          </a:ln>
        </p:spPr>
        <p:txBody>
          <a:bodyPr/>
          <a:lstStyle/>
          <a:p>
            <a:endParaRPr lang="en-US" dirty="0"/>
          </a:p>
        </p:txBody>
      </p:sp>
      <p:sp>
        <p:nvSpPr>
          <p:cNvPr id="61444" name="Text Box 4"/>
          <p:cNvSpPr txBox="1">
            <a:spLocks noChangeArrowheads="1"/>
          </p:cNvSpPr>
          <p:nvPr/>
        </p:nvSpPr>
        <p:spPr bwMode="auto">
          <a:xfrm>
            <a:off x="2" y="3162300"/>
            <a:ext cx="4073525" cy="546610"/>
          </a:xfrm>
          <a:prstGeom prst="rect">
            <a:avLst/>
          </a:prstGeom>
          <a:noFill/>
          <a:ln w="9525">
            <a:noFill/>
            <a:miter lim="800000"/>
            <a:headEnd/>
            <a:tailEnd/>
          </a:ln>
        </p:spPr>
        <p:txBody>
          <a:bodyPr vert="horz" wrap="square" lIns="84125" tIns="42062" rIns="84125" bIns="42062"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0" b="1" i="0" u="none" strike="noStrike" cap="none" normalizeH="0" baseline="0" dirty="0" smtClean="0">
                <a:ln>
                  <a:noFill/>
                </a:ln>
                <a:solidFill>
                  <a:srgbClr val="FFC000"/>
                </a:solidFill>
                <a:effectLst/>
                <a:latin typeface="EYInterstate" pitchFamily="2" charset="0"/>
              </a:rPr>
              <a:t>Agenda</a:t>
            </a:r>
            <a:endParaRPr kumimoji="0" lang="en-US" sz="3000" b="1" i="0" u="none" strike="noStrike" cap="none" normalizeH="0" baseline="0" dirty="0">
              <a:ln>
                <a:noFill/>
              </a:ln>
              <a:solidFill>
                <a:srgbClr val="FFC000"/>
              </a:solidFill>
              <a:effectLst/>
              <a:latin typeface="EYInterstate" pitchFamily="2" charset="0"/>
            </a:endParaRPr>
          </a:p>
        </p:txBody>
      </p:sp>
      <p:sp>
        <p:nvSpPr>
          <p:cNvPr id="61445" name="Text Box 5"/>
          <p:cNvSpPr txBox="1">
            <a:spLocks noChangeArrowheads="1"/>
          </p:cNvSpPr>
          <p:nvPr/>
        </p:nvSpPr>
        <p:spPr bwMode="auto">
          <a:xfrm>
            <a:off x="76077" y="3962400"/>
            <a:ext cx="4173538" cy="266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a:lnSpc>
                <a:spcPct val="104000"/>
              </a:lnSpc>
              <a:spcAft>
                <a:spcPts val="600"/>
              </a:spcAft>
              <a:buClr>
                <a:srgbClr val="FFC000"/>
              </a:buClr>
              <a:buFont typeface="Wingdings" panose="05000000000000000000" pitchFamily="2" charset="2"/>
              <a:buChar char="Ø"/>
              <a:tabLst>
                <a:tab pos="2743200" algn="l"/>
              </a:tabLst>
            </a:pPr>
            <a:r>
              <a:rPr lang="en-US" sz="2000" dirty="0" smtClean="0">
                <a:solidFill>
                  <a:srgbClr val="FFFFFF"/>
                </a:solidFill>
                <a:latin typeface="EYInterstate Light" pitchFamily="2" charset="0"/>
              </a:rPr>
              <a:t>The Scheduling Process</a:t>
            </a:r>
          </a:p>
          <a:p>
            <a:pPr marL="342900" indent="-342900">
              <a:lnSpc>
                <a:spcPct val="104000"/>
              </a:lnSpc>
              <a:spcAft>
                <a:spcPts val="600"/>
              </a:spcAft>
              <a:buClr>
                <a:srgbClr val="FFC000"/>
              </a:buClr>
              <a:buFont typeface="Wingdings" panose="05000000000000000000" pitchFamily="2" charset="2"/>
              <a:buChar char="Ø"/>
              <a:tabLst>
                <a:tab pos="2743200" algn="l"/>
              </a:tabLst>
            </a:pPr>
            <a:r>
              <a:rPr lang="en-US" sz="2000" dirty="0" smtClean="0">
                <a:solidFill>
                  <a:srgbClr val="FFFFFF"/>
                </a:solidFill>
                <a:latin typeface="EYInterstate Light" pitchFamily="2" charset="0"/>
              </a:rPr>
              <a:t>Time Estimate</a:t>
            </a:r>
          </a:p>
          <a:p>
            <a:pPr marL="342900" indent="-342900">
              <a:lnSpc>
                <a:spcPct val="104000"/>
              </a:lnSpc>
              <a:spcAft>
                <a:spcPts val="600"/>
              </a:spcAft>
              <a:buClr>
                <a:srgbClr val="FFC000"/>
              </a:buClr>
              <a:buFont typeface="Wingdings" panose="05000000000000000000" pitchFamily="2" charset="2"/>
              <a:buChar char="Ø"/>
              <a:tabLst>
                <a:tab pos="2743200" algn="l"/>
              </a:tabLst>
            </a:pPr>
            <a:endParaRPr lang="en-US" sz="2000" dirty="0" smtClean="0">
              <a:solidFill>
                <a:srgbClr val="FFFFFF"/>
              </a:solidFill>
              <a:latin typeface="EYInterstate Light" pitchFamily="2" charset="0"/>
            </a:endParaRPr>
          </a:p>
          <a:p>
            <a:pPr marL="342900" indent="-342900">
              <a:lnSpc>
                <a:spcPct val="104000"/>
              </a:lnSpc>
              <a:spcAft>
                <a:spcPts val="600"/>
              </a:spcAft>
              <a:buClr>
                <a:srgbClr val="FFC000"/>
              </a:buClr>
              <a:buFont typeface="Wingdings" panose="05000000000000000000" pitchFamily="2" charset="2"/>
              <a:buChar char="Ø"/>
              <a:tabLst>
                <a:tab pos="2743200" algn="l"/>
              </a:tabLst>
            </a:pPr>
            <a:endParaRPr lang="en-US" sz="2000" dirty="0" smtClean="0">
              <a:solidFill>
                <a:srgbClr val="FFFFFF"/>
              </a:solidFill>
              <a:latin typeface="EYInterstate Light" pitchFamily="2" charset="0"/>
            </a:endParaRPr>
          </a:p>
          <a:p>
            <a:pPr>
              <a:lnSpc>
                <a:spcPct val="104000"/>
              </a:lnSpc>
              <a:spcAft>
                <a:spcPts val="600"/>
              </a:spcAft>
              <a:buClr>
                <a:srgbClr val="FFC000"/>
              </a:buClr>
              <a:tabLst>
                <a:tab pos="2743200" algn="l"/>
              </a:tabLst>
            </a:pPr>
            <a:endParaRPr lang="en-US" sz="2000" dirty="0" smtClean="0">
              <a:solidFill>
                <a:srgbClr val="FFFFFF"/>
              </a:solidFill>
              <a:latin typeface="EYInterstate Light" pitchFamily="2" charset="0"/>
            </a:endParaRPr>
          </a:p>
        </p:txBody>
      </p:sp>
      <p:sp>
        <p:nvSpPr>
          <p:cNvPr id="7" name="AutoShape 3"/>
          <p:cNvSpPr>
            <a:spLocks noChangeArrowheads="1"/>
          </p:cNvSpPr>
          <p:nvPr/>
        </p:nvSpPr>
        <p:spPr bwMode="auto">
          <a:xfrm>
            <a:off x="432000" y="871900"/>
            <a:ext cx="6502200" cy="720000"/>
          </a:xfrm>
          <a:prstGeom prst="roundRect">
            <a:avLst>
              <a:gd name="adj" fmla="val 16667"/>
            </a:avLst>
          </a:prstGeom>
          <a:solidFill>
            <a:srgbClr val="92D050"/>
          </a:solidFill>
          <a:ln w="9525">
            <a:noFill/>
            <a:round/>
            <a:headEnd/>
            <a:tailEnd/>
          </a:ln>
          <a:effectLst/>
        </p:spPr>
        <p:txBody>
          <a:bodyPr wrap="none" anchor="ctr"/>
          <a:lstStyle/>
          <a:p>
            <a:pPr algn="ctr"/>
            <a:r>
              <a:rPr lang="en-US" sz="3200" dirty="0" smtClean="0">
                <a:solidFill>
                  <a:schemeClr val="tx1">
                    <a:lumMod val="50000"/>
                  </a:schemeClr>
                </a:solidFill>
              </a:rPr>
              <a:t>Lesson </a:t>
            </a:r>
            <a:r>
              <a:rPr lang="en-US" sz="3200" dirty="0">
                <a:solidFill>
                  <a:schemeClr val="tx1">
                    <a:lumMod val="50000"/>
                  </a:schemeClr>
                </a:solidFill>
              </a:rPr>
              <a:t>5</a:t>
            </a:r>
            <a:r>
              <a:rPr lang="en-US" sz="3200" dirty="0" smtClean="0">
                <a:solidFill>
                  <a:schemeClr val="tx1">
                    <a:lumMod val="50000"/>
                  </a:schemeClr>
                </a:solidFill>
              </a:rPr>
              <a:t> – The Project Schedule</a:t>
            </a:r>
            <a:endParaRPr lang="en-US" sz="3200" dirty="0">
              <a:solidFill>
                <a:schemeClr val="tx1">
                  <a:lumMod val="50000"/>
                </a:schemeClr>
              </a:solidFill>
            </a:endParaRPr>
          </a:p>
        </p:txBody>
      </p:sp>
    </p:spTree>
    <p:extLst>
      <p:ext uri="{BB962C8B-B14F-4D97-AF65-F5344CB8AC3E}">
        <p14:creationId xmlns:p14="http://schemas.microsoft.com/office/powerpoint/2010/main" val="89520246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52400" y="685800"/>
            <a:ext cx="8839200" cy="5943600"/>
          </a:xfrm>
        </p:spPr>
        <p:txBody>
          <a:bodyPr/>
          <a:lstStyle/>
          <a:p>
            <a:pPr eaLnBrk="1" hangingPunct="1"/>
            <a:r>
              <a:rPr lang="en-US" b="1" dirty="0" smtClean="0"/>
              <a:t>Scope</a:t>
            </a:r>
            <a:r>
              <a:rPr lang="en-US" dirty="0" smtClean="0"/>
              <a:t> refers to </a:t>
            </a:r>
            <a:r>
              <a:rPr lang="en-US" i="1" dirty="0" smtClean="0"/>
              <a:t>all</a:t>
            </a:r>
            <a:r>
              <a:rPr lang="en-US" dirty="0" smtClean="0"/>
              <a:t> the work involved in creating the products of the project and the processes used to create them</a:t>
            </a:r>
          </a:p>
          <a:p>
            <a:pPr eaLnBrk="1" hangingPunct="1"/>
            <a:r>
              <a:rPr lang="en-US" dirty="0" smtClean="0"/>
              <a:t>A </a:t>
            </a:r>
            <a:r>
              <a:rPr lang="en-US" b="1" dirty="0" smtClean="0"/>
              <a:t>deliverable</a:t>
            </a:r>
            <a:r>
              <a:rPr lang="en-US" dirty="0" smtClean="0"/>
              <a:t> is a product produced as part of a project, such as hardware or software, planning documents, or meeting minutes</a:t>
            </a:r>
          </a:p>
          <a:p>
            <a:pPr eaLnBrk="1" hangingPunct="1"/>
            <a:r>
              <a:rPr lang="en-US" dirty="0" smtClean="0"/>
              <a:t>Project scope management includes the processes involved in defining and controlling what is or is not included in a </a:t>
            </a:r>
            <a:r>
              <a:rPr lang="en-US" dirty="0" smtClean="0"/>
              <a:t>project</a:t>
            </a:r>
          </a:p>
          <a:p>
            <a:r>
              <a:rPr lang="en-US" dirty="0">
                <a:solidFill>
                  <a:srgbClr val="C00000"/>
                </a:solidFill>
              </a:rPr>
              <a:t>Scope creep - </a:t>
            </a:r>
            <a:r>
              <a:rPr lang="en-US" dirty="0"/>
              <a:t>additional scope or features without addressing the effects on time, cost, resources or customer’s approval.</a:t>
            </a:r>
          </a:p>
          <a:p>
            <a:pPr eaLnBrk="1" hangingPunct="1"/>
            <a:endParaRPr lang="en-US" dirty="0" smtClean="0"/>
          </a:p>
        </p:txBody>
      </p:sp>
      <p:sp>
        <p:nvSpPr>
          <p:cNvPr id="11266" name="Rectangle 2"/>
          <p:cNvSpPr>
            <a:spLocks noGrp="1" noChangeArrowheads="1"/>
          </p:cNvSpPr>
          <p:nvPr>
            <p:ph type="title"/>
          </p:nvPr>
        </p:nvSpPr>
        <p:spPr>
          <a:xfrm>
            <a:off x="0" y="0"/>
            <a:ext cx="9144000" cy="533400"/>
          </a:xfrm>
        </p:spPr>
        <p:txBody>
          <a:bodyPr>
            <a:normAutofit fontScale="90000"/>
          </a:bodyPr>
          <a:lstStyle/>
          <a:p>
            <a:pPr eaLnBrk="1" hangingPunct="1">
              <a:defRPr/>
            </a:pPr>
            <a:r>
              <a:rPr lang="en-US" dirty="0" smtClean="0"/>
              <a:t>What is Project Scope Management?</a:t>
            </a:r>
          </a:p>
        </p:txBody>
      </p:sp>
    </p:spTree>
    <p:extLst>
      <p:ext uri="{BB962C8B-B14F-4D97-AF65-F5344CB8AC3E}">
        <p14:creationId xmlns:p14="http://schemas.microsoft.com/office/powerpoint/2010/main" val="310592829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405188"/>
            <a:ext cx="1981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Project</a:t>
            </a:r>
          </a:p>
        </p:txBody>
      </p:sp>
      <p:sp>
        <p:nvSpPr>
          <p:cNvPr id="8" name="Rectangle 7"/>
          <p:cNvSpPr/>
          <p:nvPr/>
        </p:nvSpPr>
        <p:spPr>
          <a:xfrm>
            <a:off x="2971800" y="5005388"/>
            <a:ext cx="19812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Project Scope</a:t>
            </a:r>
          </a:p>
        </p:txBody>
      </p:sp>
      <p:sp>
        <p:nvSpPr>
          <p:cNvPr id="9" name="Rectangle 8"/>
          <p:cNvSpPr/>
          <p:nvPr/>
        </p:nvSpPr>
        <p:spPr>
          <a:xfrm>
            <a:off x="2971800" y="1933575"/>
            <a:ext cx="19812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Product Scope</a:t>
            </a:r>
          </a:p>
        </p:txBody>
      </p:sp>
      <p:sp>
        <p:nvSpPr>
          <p:cNvPr id="28677" name="Rectangle 6"/>
          <p:cNvSpPr>
            <a:spLocks noChangeArrowheads="1"/>
          </p:cNvSpPr>
          <p:nvPr/>
        </p:nvSpPr>
        <p:spPr bwMode="auto">
          <a:xfrm>
            <a:off x="4976813" y="4900613"/>
            <a:ext cx="4167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lvl="1" eaLnBrk="1" hangingPunct="1">
              <a:spcBef>
                <a:spcPct val="0"/>
              </a:spcBef>
              <a:buClrTx/>
              <a:buFontTx/>
              <a:buNone/>
            </a:pPr>
            <a:r>
              <a:rPr lang="en-US" altLang="en-US"/>
              <a:t>the work that must be done to deliver a product or service</a:t>
            </a:r>
          </a:p>
        </p:txBody>
      </p:sp>
      <p:sp>
        <p:nvSpPr>
          <p:cNvPr id="28678" name="Rectangle 9"/>
          <p:cNvSpPr>
            <a:spLocks noChangeArrowheads="1"/>
          </p:cNvSpPr>
          <p:nvPr/>
        </p:nvSpPr>
        <p:spPr bwMode="auto">
          <a:xfrm>
            <a:off x="4976813" y="1828800"/>
            <a:ext cx="4167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lvl="1" eaLnBrk="1" hangingPunct="1">
              <a:spcBef>
                <a:spcPct val="0"/>
              </a:spcBef>
              <a:buClrTx/>
              <a:buFontTx/>
              <a:buNone/>
            </a:pPr>
            <a:r>
              <a:rPr lang="en-US" altLang="en-US"/>
              <a:t>the features and functions that characterize a product or service</a:t>
            </a:r>
          </a:p>
        </p:txBody>
      </p:sp>
      <p:sp>
        <p:nvSpPr>
          <p:cNvPr id="11" name="Up Arrow 10"/>
          <p:cNvSpPr/>
          <p:nvPr/>
        </p:nvSpPr>
        <p:spPr>
          <a:xfrm>
            <a:off x="6629400" y="3405188"/>
            <a:ext cx="8382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Elbow Connector 12"/>
          <p:cNvCxnSpPr>
            <a:stCxn id="6" idx="3"/>
            <a:endCxn id="9" idx="1"/>
          </p:cNvCxnSpPr>
          <p:nvPr/>
        </p:nvCxnSpPr>
        <p:spPr>
          <a:xfrm flipV="1">
            <a:off x="2286000" y="2428875"/>
            <a:ext cx="685800" cy="1471613"/>
          </a:xfrm>
          <a:prstGeom prst="bentConnector3">
            <a:avLst/>
          </a:prstGeom>
          <a:ln w="28575">
            <a:solidFill>
              <a:srgbClr val="3366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3"/>
            <a:endCxn id="8" idx="1"/>
          </p:cNvCxnSpPr>
          <p:nvPr/>
        </p:nvCxnSpPr>
        <p:spPr>
          <a:xfrm>
            <a:off x="2286000" y="3900488"/>
            <a:ext cx="685800" cy="1600200"/>
          </a:xfrm>
          <a:prstGeom prst="bentConnector3">
            <a:avLst/>
          </a:prstGeom>
          <a:ln w="28575">
            <a:solidFill>
              <a:srgbClr val="3366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683" name="Rectangle 15"/>
          <p:cNvSpPr>
            <a:spLocks noChangeArrowheads="1"/>
          </p:cNvSpPr>
          <p:nvPr/>
        </p:nvSpPr>
        <p:spPr bwMode="auto">
          <a:xfrm>
            <a:off x="304800" y="1066800"/>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Font typeface="Wingdings" pitchFamily="2" charset="2"/>
              <a:buChar char="q"/>
              <a:defRPr sz="2400">
                <a:solidFill>
                  <a:schemeClr val="tx1"/>
                </a:solidFill>
                <a:latin typeface="Arial" pitchFamily="34" charset="0"/>
                <a:ea typeface="ＭＳ Ｐゴシック" pitchFamily="34" charset="-128"/>
              </a:defRPr>
            </a:lvl1pPr>
            <a:lvl2pPr marL="742950" indent="-285750" eaLnBrk="0" hangingPunct="0">
              <a:spcBef>
                <a:spcPct val="20000"/>
              </a:spcBef>
              <a:buClr>
                <a:srgbClr val="FF0000"/>
              </a:buClr>
              <a:buFont typeface="Wingdings" pitchFamily="2" charset="2"/>
              <a:buChar char="Ø"/>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F0000"/>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F0000"/>
              </a:buClr>
              <a:buFont typeface="Wingdings" pitchFamily="2" charset="2"/>
              <a:buChar char="ü"/>
              <a:defRPr sz="2000">
                <a:solidFill>
                  <a:schemeClr val="tx1"/>
                </a:solidFill>
                <a:latin typeface="Arial" pitchFamily="34" charset="0"/>
                <a:ea typeface="ＭＳ Ｐゴシック" pitchFamily="34" charset="-128"/>
              </a:defRPr>
            </a:lvl4pPr>
            <a:lvl5pPr marL="2057400" indent="-228600" eaLnBrk="0" hangingPunct="0">
              <a:spcBef>
                <a:spcPct val="20000"/>
              </a:spcBef>
              <a:buClr>
                <a:srgbClr val="FF0000"/>
              </a:buClr>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0000"/>
              </a:buClr>
              <a:buChar char="»"/>
              <a:defRPr sz="20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US" altLang="en-US" sz="2800" b="1">
                <a:latin typeface="Arial Narrow" pitchFamily="34" charset="0"/>
              </a:rPr>
              <a:t>Product Scope</a:t>
            </a:r>
            <a:r>
              <a:rPr lang="en-US" altLang="en-US" sz="2800">
                <a:latin typeface="Arial Narrow" pitchFamily="34" charset="0"/>
              </a:rPr>
              <a:t> &amp;  </a:t>
            </a:r>
            <a:r>
              <a:rPr lang="en-US" altLang="en-US" sz="2800" b="1">
                <a:latin typeface="Arial Narrow" pitchFamily="34" charset="0"/>
              </a:rPr>
              <a:t>Project Scope</a:t>
            </a:r>
            <a:endParaRPr lang="en-US" altLang="en-US" sz="2800"/>
          </a:p>
        </p:txBody>
      </p:sp>
      <p:sp>
        <p:nvSpPr>
          <p:cNvPr id="16" name="Rectangle 2"/>
          <p:cNvSpPr txBox="1">
            <a:spLocks noChangeArrowheads="1"/>
          </p:cNvSpPr>
          <p:nvPr/>
        </p:nvSpPr>
        <p:spPr>
          <a:xfrm>
            <a:off x="0" y="0"/>
            <a:ext cx="9144000" cy="5669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defRPr/>
            </a:pPr>
            <a:r>
              <a:rPr lang="en-US" sz="3200" b="1" dirty="0">
                <a:solidFill>
                  <a:srgbClr val="FFC800"/>
                </a:solidFill>
                <a:latin typeface="+mj-lt"/>
                <a:ea typeface="+mj-ea"/>
                <a:cs typeface="+mj-cs"/>
              </a:rPr>
              <a:t>Scope Management</a:t>
            </a:r>
            <a:endParaRPr kumimoji="0" lang="en-US" sz="3200" b="1" i="0" u="none" strike="noStrike" kern="1200" cap="none" spc="0" normalizeH="0" baseline="0" noProof="0" dirty="0">
              <a:ln>
                <a:noFill/>
              </a:ln>
              <a:solidFill>
                <a:srgbClr val="FFC800"/>
              </a:solidFill>
              <a:effectLst/>
              <a:uLnTx/>
              <a:uFillTx/>
              <a:latin typeface="+mj-lt"/>
              <a:ea typeface="+mj-ea"/>
              <a:cs typeface="+mj-cs"/>
            </a:endParaRPr>
          </a:p>
        </p:txBody>
      </p:sp>
    </p:spTree>
    <p:extLst>
      <p:ext uri="{BB962C8B-B14F-4D97-AF65-F5344CB8AC3E}">
        <p14:creationId xmlns:p14="http://schemas.microsoft.com/office/powerpoint/2010/main" val="2750770693"/>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52400" y="685800"/>
            <a:ext cx="8763000" cy="5943600"/>
          </a:xfrm>
        </p:spPr>
        <p:txBody>
          <a:bodyPr/>
          <a:lstStyle/>
          <a:p>
            <a:pPr eaLnBrk="1" hangingPunct="1"/>
            <a:r>
              <a:rPr lang="en-US" sz="2400" b="1" dirty="0" smtClean="0"/>
              <a:t>Collecting requirements</a:t>
            </a:r>
            <a:r>
              <a:rPr lang="en-US" sz="2400" dirty="0" smtClean="0"/>
              <a:t>:</a:t>
            </a:r>
            <a:r>
              <a:rPr lang="en-US" sz="2400" b="1" dirty="0" smtClean="0"/>
              <a:t> </a:t>
            </a:r>
            <a:r>
              <a:rPr lang="en-US" sz="2400" dirty="0" smtClean="0"/>
              <a:t>defining and documenting the features and functions of the products produced during the project as well as the processes used for creating </a:t>
            </a:r>
            <a:r>
              <a:rPr lang="en-US" sz="2400" dirty="0" smtClean="0"/>
              <a:t>them</a:t>
            </a:r>
          </a:p>
          <a:p>
            <a:pPr eaLnBrk="1" hangingPunct="1"/>
            <a:endParaRPr lang="en-US" sz="2400" dirty="0" smtClean="0"/>
          </a:p>
          <a:p>
            <a:pPr eaLnBrk="1" hangingPunct="1"/>
            <a:r>
              <a:rPr lang="en-US" sz="2400" b="1" dirty="0" smtClean="0"/>
              <a:t>Defining scope</a:t>
            </a:r>
            <a:r>
              <a:rPr lang="en-US" sz="2400" dirty="0" smtClean="0"/>
              <a:t>: reviewing the project charter, requirements documents, and organizational process assets to create a scope </a:t>
            </a:r>
            <a:r>
              <a:rPr lang="en-US" sz="2400" dirty="0" smtClean="0"/>
              <a:t>statement</a:t>
            </a:r>
          </a:p>
          <a:p>
            <a:pPr eaLnBrk="1" hangingPunct="1"/>
            <a:endParaRPr lang="en-US" sz="2400" dirty="0" smtClean="0"/>
          </a:p>
          <a:p>
            <a:pPr eaLnBrk="1" hangingPunct="1"/>
            <a:r>
              <a:rPr lang="en-US" sz="2400" b="1" dirty="0" smtClean="0"/>
              <a:t>Creating the WBS</a:t>
            </a:r>
            <a:r>
              <a:rPr lang="en-US" sz="2400" dirty="0" smtClean="0"/>
              <a:t>: subdividing the major project deliverables into smaller, more manageable </a:t>
            </a:r>
            <a:r>
              <a:rPr lang="en-US" sz="2400" dirty="0" smtClean="0"/>
              <a:t>components</a:t>
            </a:r>
          </a:p>
          <a:p>
            <a:pPr eaLnBrk="1" hangingPunct="1"/>
            <a:endParaRPr lang="en-US" sz="2400" dirty="0" smtClean="0"/>
          </a:p>
          <a:p>
            <a:pPr eaLnBrk="1" hangingPunct="1"/>
            <a:r>
              <a:rPr lang="en-US" sz="2400" b="1" dirty="0" smtClean="0"/>
              <a:t>Verifying scope</a:t>
            </a:r>
            <a:r>
              <a:rPr lang="en-US" sz="2400" dirty="0" smtClean="0"/>
              <a:t>: formalizing acceptance of the project </a:t>
            </a:r>
            <a:r>
              <a:rPr lang="en-US" sz="2400" dirty="0" smtClean="0"/>
              <a:t>deliverables</a:t>
            </a:r>
          </a:p>
          <a:p>
            <a:pPr eaLnBrk="1" hangingPunct="1"/>
            <a:endParaRPr lang="en-US" sz="2400" dirty="0" smtClean="0"/>
          </a:p>
          <a:p>
            <a:pPr eaLnBrk="1" hangingPunct="1"/>
            <a:r>
              <a:rPr lang="en-US" sz="2400" b="1" dirty="0" smtClean="0"/>
              <a:t>Controlling scope</a:t>
            </a:r>
            <a:r>
              <a:rPr lang="en-US" sz="2400" dirty="0" smtClean="0"/>
              <a:t>:</a:t>
            </a:r>
            <a:r>
              <a:rPr lang="en-US" sz="2400" b="1" dirty="0" smtClean="0"/>
              <a:t> </a:t>
            </a:r>
            <a:r>
              <a:rPr lang="en-US" sz="2400" dirty="0" smtClean="0"/>
              <a:t>controlling changes to project scope throughout the life of the project</a:t>
            </a:r>
          </a:p>
          <a:p>
            <a:pPr eaLnBrk="1" hangingPunct="1"/>
            <a:endParaRPr lang="en-US" sz="2400" dirty="0" smtClean="0"/>
          </a:p>
        </p:txBody>
      </p:sp>
      <p:sp>
        <p:nvSpPr>
          <p:cNvPr id="12290" name="Rectangle 2"/>
          <p:cNvSpPr>
            <a:spLocks noGrp="1" noChangeArrowheads="1"/>
          </p:cNvSpPr>
          <p:nvPr>
            <p:ph type="title"/>
          </p:nvPr>
        </p:nvSpPr>
        <p:spPr>
          <a:xfrm>
            <a:off x="0" y="0"/>
            <a:ext cx="8915400" cy="519113"/>
          </a:xfrm>
        </p:spPr>
        <p:txBody>
          <a:bodyPr>
            <a:normAutofit fontScale="90000"/>
          </a:bodyPr>
          <a:lstStyle/>
          <a:p>
            <a:pPr eaLnBrk="1" hangingPunct="1">
              <a:defRPr/>
            </a:pPr>
            <a:r>
              <a:rPr lang="en-US" dirty="0" smtClean="0"/>
              <a:t>Project Scope Management Processes</a:t>
            </a:r>
            <a:endParaRPr lang="en-US" sz="5400" dirty="0" smtClean="0"/>
          </a:p>
        </p:txBody>
      </p:sp>
    </p:spTree>
    <p:extLst>
      <p:ext uri="{BB962C8B-B14F-4D97-AF65-F5344CB8AC3E}">
        <p14:creationId xmlns:p14="http://schemas.microsoft.com/office/powerpoint/2010/main" val="993261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533400"/>
          </a:xfrm>
        </p:spPr>
        <p:txBody>
          <a:bodyPr>
            <a:normAutofit fontScale="90000"/>
          </a:bodyPr>
          <a:lstStyle/>
          <a:p>
            <a:pPr eaLnBrk="1" hangingPunct="1">
              <a:defRPr/>
            </a:pPr>
            <a:r>
              <a:rPr lang="en-US" dirty="0" smtClean="0"/>
              <a:t>Project </a:t>
            </a:r>
            <a:r>
              <a:rPr lang="en-US" dirty="0" smtClean="0"/>
              <a:t>Scope Management Summary</a:t>
            </a:r>
          </a:p>
        </p:txBody>
      </p:sp>
      <p:pic>
        <p:nvPicPr>
          <p:cNvPr id="16389" name="Picture 5" descr="86921_05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75668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152400" y="685800"/>
            <a:ext cx="8915400" cy="6019800"/>
          </a:xfrm>
        </p:spPr>
        <p:txBody>
          <a:bodyPr/>
          <a:lstStyle/>
          <a:p>
            <a:pPr eaLnBrk="1" hangingPunct="1"/>
            <a:r>
              <a:rPr lang="en-US" dirty="0" smtClean="0"/>
              <a:t>A </a:t>
            </a:r>
            <a:r>
              <a:rPr lang="en-US" b="1" dirty="0" smtClean="0"/>
              <a:t>requirement</a:t>
            </a:r>
            <a:r>
              <a:rPr lang="en-US" dirty="0" smtClean="0"/>
              <a:t> is “a condition or capability that must be met or possessed by a system, product, service, result, or component to satisfy a contract, standard, specification, or other formal document” (PMBOK® Guide, 2008)</a:t>
            </a:r>
          </a:p>
          <a:p>
            <a:pPr eaLnBrk="1" hangingPunct="1"/>
            <a:r>
              <a:rPr lang="en-US" dirty="0" smtClean="0"/>
              <a:t>For some </a:t>
            </a:r>
            <a:r>
              <a:rPr lang="en-US" dirty="0" smtClean="0"/>
              <a:t>projects</a:t>
            </a:r>
            <a:r>
              <a:rPr lang="en-US" dirty="0" smtClean="0"/>
              <a:t>, it is helpful to divide requirements development into categories called </a:t>
            </a:r>
            <a:r>
              <a:rPr lang="en-US" dirty="0" smtClean="0"/>
              <a:t>elicitation (req. gathering), </a:t>
            </a:r>
            <a:r>
              <a:rPr lang="en-US" dirty="0" smtClean="0"/>
              <a:t>analysis, specification, and validation </a:t>
            </a:r>
          </a:p>
          <a:p>
            <a:pPr eaLnBrk="1" hangingPunct="1"/>
            <a:r>
              <a:rPr lang="en-US" dirty="0" smtClean="0"/>
              <a:t>It is important to use an iterative approach to defining requirements since they are often unclear early in a project</a:t>
            </a:r>
          </a:p>
          <a:p>
            <a:pPr eaLnBrk="1" hangingPunct="1"/>
            <a:endParaRPr lang="en-US" dirty="0" smtClean="0"/>
          </a:p>
        </p:txBody>
      </p:sp>
      <p:sp>
        <p:nvSpPr>
          <p:cNvPr id="3" name="Title 2"/>
          <p:cNvSpPr>
            <a:spLocks noGrp="1"/>
          </p:cNvSpPr>
          <p:nvPr>
            <p:ph type="title"/>
          </p:nvPr>
        </p:nvSpPr>
        <p:spPr>
          <a:xfrm>
            <a:off x="76200" y="0"/>
            <a:ext cx="8991600" cy="533400"/>
          </a:xfrm>
        </p:spPr>
        <p:txBody>
          <a:bodyPr>
            <a:normAutofit fontScale="90000"/>
          </a:bodyPr>
          <a:lstStyle/>
          <a:p>
            <a:pPr eaLnBrk="1" hangingPunct="1">
              <a:defRPr/>
            </a:pPr>
            <a:r>
              <a:rPr lang="en-US" dirty="0" smtClean="0"/>
              <a:t>Collecting Requirements</a:t>
            </a:r>
            <a:endParaRPr lang="en-US" dirty="0"/>
          </a:p>
        </p:txBody>
      </p:sp>
    </p:spTree>
    <p:extLst>
      <p:ext uri="{BB962C8B-B14F-4D97-AF65-F5344CB8AC3E}">
        <p14:creationId xmlns:p14="http://schemas.microsoft.com/office/powerpoint/2010/main" val="70481546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152400" y="685800"/>
            <a:ext cx="8763000" cy="5257800"/>
          </a:xfrm>
        </p:spPr>
        <p:txBody>
          <a:bodyPr/>
          <a:lstStyle/>
          <a:p>
            <a:pPr eaLnBrk="1" hangingPunct="1"/>
            <a:r>
              <a:rPr lang="en-US" dirty="0" smtClean="0"/>
              <a:t>Interviewing </a:t>
            </a:r>
          </a:p>
          <a:p>
            <a:pPr eaLnBrk="1" hangingPunct="1"/>
            <a:r>
              <a:rPr lang="en-US" dirty="0" smtClean="0"/>
              <a:t>Focus groups and facilitated workshops</a:t>
            </a:r>
          </a:p>
          <a:p>
            <a:pPr eaLnBrk="1" hangingPunct="1"/>
            <a:r>
              <a:rPr lang="en-US" dirty="0" smtClean="0"/>
              <a:t>Using group creativity and decision-making techniques</a:t>
            </a:r>
          </a:p>
          <a:p>
            <a:pPr eaLnBrk="1" hangingPunct="1"/>
            <a:r>
              <a:rPr lang="en-US" dirty="0" smtClean="0"/>
              <a:t>Questionnaires and surveys </a:t>
            </a:r>
          </a:p>
          <a:p>
            <a:pPr eaLnBrk="1" hangingPunct="1"/>
            <a:r>
              <a:rPr lang="en-US" dirty="0" smtClean="0"/>
              <a:t>Observation </a:t>
            </a:r>
          </a:p>
          <a:p>
            <a:pPr eaLnBrk="1" hangingPunct="1"/>
            <a:r>
              <a:rPr lang="en-US" dirty="0" smtClean="0"/>
              <a:t>Prototyping </a:t>
            </a:r>
          </a:p>
          <a:p>
            <a:pPr eaLnBrk="1" hangingPunct="1"/>
            <a:r>
              <a:rPr lang="en-US" dirty="0" smtClean="0"/>
              <a:t>Software tools</a:t>
            </a:r>
          </a:p>
          <a:p>
            <a:pPr eaLnBrk="1" hangingPunct="1"/>
            <a:endParaRPr lang="en-US" dirty="0" smtClean="0"/>
          </a:p>
        </p:txBody>
      </p:sp>
      <p:sp>
        <p:nvSpPr>
          <p:cNvPr id="3" name="Title 2"/>
          <p:cNvSpPr>
            <a:spLocks noGrp="1"/>
          </p:cNvSpPr>
          <p:nvPr>
            <p:ph type="title"/>
          </p:nvPr>
        </p:nvSpPr>
        <p:spPr>
          <a:xfrm>
            <a:off x="76200" y="0"/>
            <a:ext cx="8991600" cy="609600"/>
          </a:xfrm>
        </p:spPr>
        <p:txBody>
          <a:bodyPr>
            <a:normAutofit fontScale="90000"/>
          </a:bodyPr>
          <a:lstStyle/>
          <a:p>
            <a:pPr eaLnBrk="1" hangingPunct="1">
              <a:defRPr/>
            </a:pPr>
            <a:r>
              <a:rPr lang="en-US" dirty="0" smtClean="0"/>
              <a:t>Methods for Collecting Requirements</a:t>
            </a:r>
            <a:endParaRPr lang="en-US" dirty="0"/>
          </a:p>
        </p:txBody>
      </p:sp>
    </p:spTree>
    <p:extLst>
      <p:ext uri="{BB962C8B-B14F-4D97-AF65-F5344CB8AC3E}">
        <p14:creationId xmlns:p14="http://schemas.microsoft.com/office/powerpoint/2010/main" val="876027008"/>
      </p:ext>
    </p:extLst>
  </p:cSld>
  <p:clrMapOvr>
    <a:masterClrMapping/>
  </p:clrMapOvr>
  <p:transition>
    <p:fade thruBlk="1"/>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 slide no bullets">
  <a:themeElements>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4064</TotalTime>
  <Words>1513</Words>
  <Application>Microsoft Office PowerPoint</Application>
  <PresentationFormat>On-screen Show (4:3)</PresentationFormat>
  <Paragraphs>174</Paragraphs>
  <Slides>33</Slides>
  <Notes>4</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Text slide no bullets</vt:lpstr>
      <vt:lpstr>3_Module</vt:lpstr>
      <vt:lpstr>PowerPoint Presentation</vt:lpstr>
      <vt:lpstr>PowerPoint Presentation</vt:lpstr>
      <vt:lpstr>PowerPoint Presentation</vt:lpstr>
      <vt:lpstr>What is Project Scope Management?</vt:lpstr>
      <vt:lpstr>PowerPoint Presentation</vt:lpstr>
      <vt:lpstr>Project Scope Management Processes</vt:lpstr>
      <vt:lpstr>Project Scope Management Summary</vt:lpstr>
      <vt:lpstr>Collecting Requirements</vt:lpstr>
      <vt:lpstr>Methods for Collecting Requirements</vt:lpstr>
      <vt:lpstr>Documenting Requirements</vt:lpstr>
      <vt:lpstr>Sample Requirements Traceability Matrix</vt:lpstr>
      <vt:lpstr>Defining Scope</vt:lpstr>
      <vt:lpstr>Further Defining Project Scope</vt:lpstr>
      <vt:lpstr>Creating the Work Breakdown Structure (WBS)</vt:lpstr>
      <vt:lpstr>PowerPoint Presentation</vt:lpstr>
      <vt:lpstr>Sample Intranet WBS</vt:lpstr>
      <vt:lpstr>Sample Intranet WBS Organized by Phase</vt:lpstr>
      <vt:lpstr>Intranet WBS and Gantt Chart in Microsoft Project</vt:lpstr>
      <vt:lpstr>Approaches to Developing WBSs</vt:lpstr>
      <vt:lpstr>The WBS Dictionary and Scope Baseline</vt:lpstr>
      <vt:lpstr>Advice for Creating a WBS and WBS Dictionary</vt:lpstr>
      <vt:lpstr>Advice for Creating a WBS and WBS Dictionary (continued)</vt:lpstr>
      <vt:lpstr>What Went Wrong?</vt:lpstr>
      <vt:lpstr>Verifying Scope</vt:lpstr>
      <vt:lpstr>Controlling Scope</vt:lpstr>
      <vt:lpstr>Best Practices for Avoiding Scope Problems</vt:lpstr>
      <vt:lpstr>Suggestions for Improving User Input</vt:lpstr>
      <vt:lpstr>Suggestions for Reducing Incomplete and Changing Requirements</vt:lpstr>
      <vt:lpstr>Suggestions for Reducing Incomplete and Changing Requirements (continued)</vt:lpstr>
      <vt:lpstr>PowerPoint Presentation</vt:lpstr>
      <vt:lpstr>PowerPoint Presentation</vt:lpstr>
      <vt:lpstr>PowerPoint Presentation</vt:lpstr>
      <vt:lpstr>PowerPoint Presentation</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Ernst &amp; Young</dc:creator>
  <cp:lastModifiedBy>Indika</cp:lastModifiedBy>
  <cp:revision>471</cp:revision>
  <dcterms:created xsi:type="dcterms:W3CDTF">2012-02-08T09:53:35Z</dcterms:created>
  <dcterms:modified xsi:type="dcterms:W3CDTF">2016-08-29T05:10:16Z</dcterms:modified>
</cp:coreProperties>
</file>