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2" r:id="rId4"/>
    <p:sldId id="260" r:id="rId5"/>
    <p:sldId id="258" r:id="rId6"/>
    <p:sldId id="261" r:id="rId7"/>
    <p:sldId id="262" r:id="rId8"/>
    <p:sldId id="263" r:id="rId9"/>
    <p:sldId id="265" r:id="rId10"/>
    <p:sldId id="266" r:id="rId11"/>
    <p:sldId id="264" r:id="rId12"/>
    <p:sldId id="269" r:id="rId13"/>
    <p:sldId id="270" r:id="rId14"/>
    <p:sldId id="271" r:id="rId15"/>
    <p:sldId id="272" r:id="rId16"/>
    <p:sldId id="28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3B50-7DCF-EE44-B6AA-E44C289A93E3}" type="datetimeFigureOut">
              <a:rPr lang="en-US" smtClean="0"/>
              <a:t>09/09/15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CD50-513A-DA45-BE49-CFC36AF5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62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6BFDE-0C14-5E4A-A480-2680FC0C2A3E}" type="datetimeFigureOut">
              <a:rPr lang="en-US" smtClean="0"/>
              <a:t>09/09/15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1246A-009D-5543-A838-5D7EE0D9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5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1F29-B4CF-7749-825B-DE758C178AF5}" type="datetime1">
              <a:rPr lang="en-IN" smtClean="0"/>
              <a:t>09/09/15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E239-52E3-304A-9BEA-B21D68DED388}" type="datetime1">
              <a:rPr lang="en-IN" smtClean="0"/>
              <a:t>09/09/15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7348-C577-D14F-86C1-EE86B7DC13E4}" type="datetime1">
              <a:rPr lang="en-IN" smtClean="0"/>
              <a:t>09/09/15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178-9DDD-AF46-8285-5DB119F5B8E7}" type="datetime1">
              <a:rPr lang="en-IN" smtClean="0"/>
              <a:t>09/09/15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2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9D21-0F8A-F448-A243-D108AE6C441C}" type="datetime1">
              <a:rPr lang="en-IN" smtClean="0"/>
              <a:t>09/09/15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8C36-4D25-3F49-8CA9-16CFE938D2A4}" type="datetime1">
              <a:rPr lang="en-IN" smtClean="0"/>
              <a:t>09/09/15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05EA-A5F9-814C-8A83-11E1753D8766}" type="datetime1">
              <a:rPr lang="en-IN" smtClean="0"/>
              <a:t>09/09/15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F714-2D2B-3540-84CF-70989CD96905}" type="datetime1">
              <a:rPr lang="en-IN" smtClean="0"/>
              <a:t>09/09/15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5D4F-8781-A046-A713-D21C5C0AB072}" type="datetime1">
              <a:rPr lang="en-IN" smtClean="0"/>
              <a:t>09/09/15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8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01F0-62C7-4841-89C2-1A07A2B07A18}" type="datetime1">
              <a:rPr lang="en-IN" smtClean="0"/>
              <a:t>09/09/15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0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DDA9-9D24-444A-90FD-B040B8A9E596}" type="datetime1">
              <a:rPr lang="en-IN" smtClean="0"/>
              <a:t>09/09/15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1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D849-6F43-3442-9211-2CEC2F98ECA5}" type="datetime1">
              <a:rPr lang="en-IN" smtClean="0"/>
              <a:t>09/09/15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A3946-9ED6-2144-B107-8B0E36C7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6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hathura@kln.ac.l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 of Information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Vs. New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Compare different activities in old and new economy</a:t>
            </a:r>
          </a:p>
          <a:p>
            <a:pPr lvl="1"/>
            <a:r>
              <a:rPr lang="en-US" dirty="0" smtClean="0"/>
              <a:t>Taking photos</a:t>
            </a:r>
          </a:p>
          <a:p>
            <a:pPr lvl="1"/>
            <a:r>
              <a:rPr lang="en-US" dirty="0" smtClean="0"/>
              <a:t>Travelling</a:t>
            </a:r>
          </a:p>
          <a:p>
            <a:pPr lvl="1"/>
            <a:r>
              <a:rPr lang="en-US" dirty="0" smtClean="0"/>
              <a:t>Shopping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Office environments</a:t>
            </a:r>
          </a:p>
          <a:p>
            <a:pPr lvl="1"/>
            <a:r>
              <a:rPr lang="en-US" dirty="0" smtClean="0"/>
              <a:t>Banking</a:t>
            </a:r>
          </a:p>
          <a:p>
            <a:r>
              <a:rPr lang="en-US" dirty="0" smtClean="0"/>
              <a:t>What are the opportunities available for entrepreneurs in digital economy?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3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Models in Digital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Business Model: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method of doing business by which a company can generate revenue to sustain itself</a:t>
            </a:r>
          </a:p>
          <a:p>
            <a:r>
              <a:rPr lang="en-US" dirty="0" smtClean="0"/>
              <a:t>How do network computing  and Internet technologies change the way of doing business?</a:t>
            </a:r>
          </a:p>
          <a:p>
            <a:pPr lvl="1"/>
            <a:r>
              <a:rPr lang="en-US" dirty="0" smtClean="0"/>
              <a:t>E commerce:</a:t>
            </a:r>
          </a:p>
          <a:p>
            <a:pPr lvl="2"/>
            <a:r>
              <a:rPr lang="en-US" dirty="0" smtClean="0"/>
              <a:t>Business transactions are done electronically over the Internet and other computing networks</a:t>
            </a:r>
          </a:p>
          <a:p>
            <a:pPr lvl="1"/>
            <a:r>
              <a:rPr lang="en-US" dirty="0" smtClean="0"/>
              <a:t>E business: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erforming business functions of a company electronically, in order to enhance its operations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Representative Business Models of the Digital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1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Name-Your-Own-Price</a:t>
            </a:r>
          </a:p>
          <a:p>
            <a:pPr lvl="1"/>
            <a:r>
              <a:rPr lang="en-US" dirty="0" smtClean="0"/>
              <a:t>Let the customer name the price he/she is willing to pay and map it with a suitable seller in the company database (Ex: </a:t>
            </a:r>
            <a:r>
              <a:rPr lang="en-US" dirty="0" err="1" smtClean="0"/>
              <a:t>Priceline.com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Reverse Auctions</a:t>
            </a:r>
          </a:p>
          <a:p>
            <a:pPr lvl="1"/>
            <a:r>
              <a:rPr lang="en-US" dirty="0" smtClean="0"/>
              <a:t>A tendering system in which (larger) buyers request for quotes from sellers for a particular product</a:t>
            </a:r>
          </a:p>
          <a:p>
            <a:r>
              <a:rPr lang="en-US" dirty="0" smtClean="0"/>
              <a:t>Affiliate Marketing</a:t>
            </a:r>
          </a:p>
          <a:p>
            <a:pPr lvl="1"/>
            <a:r>
              <a:rPr lang="en-US" dirty="0" smtClean="0"/>
              <a:t>Marketing partners place banner ads for a company (Ex: </a:t>
            </a:r>
            <a:r>
              <a:rPr lang="en-US" dirty="0" err="1" smtClean="0"/>
              <a:t>Amazon.com</a:t>
            </a:r>
            <a:r>
              <a:rPr lang="en-US" dirty="0" smtClean="0"/>
              <a:t>) on their website</a:t>
            </a:r>
          </a:p>
          <a:p>
            <a:r>
              <a:rPr lang="en-US" dirty="0" smtClean="0"/>
              <a:t>Group Purchasing</a:t>
            </a:r>
          </a:p>
          <a:p>
            <a:pPr lvl="1"/>
            <a:r>
              <a:rPr lang="en-US" dirty="0" smtClean="0"/>
              <a:t>Purchase orders of many buyers (individuals/SMEs) are aggregated to offer products at a lesser price</a:t>
            </a:r>
          </a:p>
          <a:p>
            <a:r>
              <a:rPr lang="en-US" dirty="0" smtClean="0"/>
              <a:t>E-marketplaces</a:t>
            </a:r>
          </a:p>
          <a:p>
            <a:pPr lvl="1"/>
            <a:r>
              <a:rPr lang="en-US" dirty="0" smtClean="0"/>
              <a:t>Where buyers and sellers meet online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were the reasons for the dot com crisis?</a:t>
            </a:r>
          </a:p>
          <a:p>
            <a:pPr lvl="1"/>
            <a:r>
              <a:rPr lang="en-US" dirty="0" smtClean="0"/>
              <a:t>Lack of proper vision – Playing with other’s money</a:t>
            </a:r>
          </a:p>
          <a:p>
            <a:pPr lvl="1"/>
            <a:r>
              <a:rPr lang="en-US" dirty="0" smtClean="0"/>
              <a:t>Lack of meaningful business plans</a:t>
            </a:r>
          </a:p>
          <a:p>
            <a:pPr lvl="1"/>
            <a:r>
              <a:rPr lang="en-US" dirty="0" smtClean="0"/>
              <a:t>Less experience</a:t>
            </a:r>
          </a:p>
          <a:p>
            <a:pPr lvl="1"/>
            <a:r>
              <a:rPr lang="en-US" dirty="0" smtClean="0"/>
              <a:t>Failure in developing adequate infrastructure to gain customer satisfaction and repeat purchases</a:t>
            </a:r>
          </a:p>
          <a:p>
            <a:pPr lvl="1"/>
            <a:r>
              <a:rPr lang="en-US" dirty="0" smtClean="0"/>
              <a:t>More focus on building websites than developing a strategy</a:t>
            </a:r>
          </a:p>
          <a:p>
            <a:pPr lvl="1"/>
            <a:r>
              <a:rPr lang="en-US" dirty="0" smtClean="0"/>
              <a:t>Urgency to become first to market to win competitive advantage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Pressures, Organizational Responses and IT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where does business pressures come?</a:t>
            </a:r>
          </a:p>
          <a:p>
            <a:pPr lvl="1"/>
            <a:r>
              <a:rPr lang="en-US" dirty="0" smtClean="0"/>
              <a:t>Changing environmental, organizational and technological factors</a:t>
            </a:r>
          </a:p>
          <a:p>
            <a:pPr lvl="1"/>
            <a:r>
              <a:rPr lang="en-US" dirty="0" smtClean="0"/>
              <a:t>Results in competitive business environments</a:t>
            </a:r>
          </a:p>
          <a:p>
            <a:r>
              <a:rPr lang="en-US" dirty="0" smtClean="0"/>
              <a:t>Organizations need to response to these pressures</a:t>
            </a:r>
          </a:p>
          <a:p>
            <a:r>
              <a:rPr lang="en-US" dirty="0" smtClean="0"/>
              <a:t>IT plays a vital support role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9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Pressures, Organizational Responses and IT Support</a:t>
            </a:r>
            <a:endParaRPr lang="en-US" dirty="0"/>
          </a:p>
        </p:txBody>
      </p:sp>
      <p:pic>
        <p:nvPicPr>
          <p:cNvPr id="4" name="Picture 3" descr="IMG_0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36" y="1882476"/>
            <a:ext cx="6002986" cy="448371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Pressures, Organizational Responses and IT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Screen Shot 2015-09-09 at 1.47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62" y="1756729"/>
            <a:ext cx="5599403" cy="43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1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be discussed under three categories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Market pressures</a:t>
            </a:r>
          </a:p>
          <a:p>
            <a:pPr marL="1314450" lvl="2" indent="-514350"/>
            <a:r>
              <a:rPr lang="en-US" dirty="0" smtClean="0"/>
              <a:t>Pressure that comes from a global economy and strong competition, the changing nature of the workforce and powerful customers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Societal pressures</a:t>
            </a:r>
          </a:p>
          <a:p>
            <a:pPr marL="1314450" lvl="2" indent="-514350"/>
            <a:r>
              <a:rPr lang="en-US" dirty="0" smtClean="0"/>
              <a:t>Pressures related to the society: the next society would be a knowledge society and a society with aging populations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Technology pressures</a:t>
            </a:r>
          </a:p>
          <a:p>
            <a:pPr marL="1314450" lvl="2" indent="-514350"/>
            <a:r>
              <a:rPr lang="en-US" dirty="0" smtClean="0"/>
              <a:t>Pressures related to the technological changes</a:t>
            </a:r>
          </a:p>
          <a:p>
            <a:pPr marL="1314450" lvl="2" indent="-51435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2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Global economy and strong competition</a:t>
            </a:r>
          </a:p>
          <a:p>
            <a:pPr lvl="1"/>
            <a:r>
              <a:rPr lang="en-US" dirty="0" smtClean="0"/>
              <a:t>Globalization!</a:t>
            </a:r>
          </a:p>
          <a:p>
            <a:pPr lvl="1"/>
            <a:r>
              <a:rPr lang="en-US" dirty="0" smtClean="0"/>
              <a:t>Products and services flow freely around the globe</a:t>
            </a:r>
          </a:p>
          <a:p>
            <a:pPr lvl="1"/>
            <a:r>
              <a:rPr lang="en-US" dirty="0" smtClean="0"/>
              <a:t>Cost of labor is a particular pressure in a global market</a:t>
            </a:r>
          </a:p>
          <a:p>
            <a:pPr lvl="2"/>
            <a:r>
              <a:rPr lang="en-US" dirty="0" smtClean="0"/>
              <a:t>Differences in labor costs</a:t>
            </a:r>
          </a:p>
          <a:p>
            <a:pPr lvl="2"/>
            <a:r>
              <a:rPr lang="en-US" dirty="0" smtClean="0"/>
              <a:t>What would they do?</a:t>
            </a:r>
          </a:p>
          <a:p>
            <a:pPr lvl="3"/>
            <a:r>
              <a:rPr lang="en-US" dirty="0" smtClean="0"/>
              <a:t>Move to places where cost of labor is low</a:t>
            </a:r>
          </a:p>
          <a:p>
            <a:pPr lvl="3"/>
            <a:r>
              <a:rPr lang="en-US" dirty="0" smtClean="0"/>
              <a:t>Crowd sourcing</a:t>
            </a:r>
          </a:p>
          <a:p>
            <a:pPr lvl="2"/>
            <a:r>
              <a:rPr lang="en-US" dirty="0" smtClean="0"/>
              <a:t>What would be the challenges?</a:t>
            </a:r>
          </a:p>
          <a:p>
            <a:pPr lvl="3"/>
            <a:r>
              <a:rPr lang="en-US" dirty="0" smtClean="0"/>
              <a:t>Need for faster communication</a:t>
            </a:r>
          </a:p>
          <a:p>
            <a:pPr lvl="3"/>
            <a:r>
              <a:rPr lang="en-US" dirty="0" smtClean="0"/>
              <a:t>Need for communicating in multiple languages</a:t>
            </a:r>
          </a:p>
          <a:p>
            <a:pPr lvl="3"/>
            <a:r>
              <a:rPr lang="en-US" dirty="0" smtClean="0"/>
              <a:t>Dealing with different cultures, ethics and legal conditions</a:t>
            </a:r>
          </a:p>
          <a:p>
            <a:pPr lvl="2"/>
            <a:r>
              <a:rPr lang="en-US" dirty="0" smtClean="0"/>
              <a:t>How can IT support?</a:t>
            </a:r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2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37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Need for real time operations</a:t>
            </a:r>
          </a:p>
          <a:p>
            <a:pPr lvl="1"/>
            <a:r>
              <a:rPr lang="en-US" dirty="0" smtClean="0"/>
              <a:t>Decision making needs to be very fast</a:t>
            </a:r>
          </a:p>
          <a:p>
            <a:pPr lvl="1"/>
            <a:r>
              <a:rPr lang="en-US" dirty="0" smtClean="0"/>
              <a:t>Information processing needs to be faster</a:t>
            </a:r>
          </a:p>
          <a:p>
            <a:r>
              <a:rPr lang="en-US" dirty="0" smtClean="0"/>
              <a:t>Changing nature of the workforce</a:t>
            </a:r>
          </a:p>
          <a:p>
            <a:pPr lvl="1"/>
            <a:r>
              <a:rPr lang="en-US" dirty="0" smtClean="0"/>
              <a:t>Workforce is getting diverse</a:t>
            </a:r>
          </a:p>
          <a:p>
            <a:pPr lvl="2"/>
            <a:r>
              <a:rPr lang="en-US" dirty="0" smtClean="0"/>
              <a:t>Women, single parents, minorities, disabled, homebound, etc.</a:t>
            </a:r>
          </a:p>
          <a:p>
            <a:pPr lvl="2"/>
            <a:r>
              <a:rPr lang="en-US" dirty="0" smtClean="0"/>
              <a:t>How IT could be used to integrate such a diverse workforce?</a:t>
            </a:r>
          </a:p>
          <a:p>
            <a:pPr lvl="3"/>
            <a:r>
              <a:rPr lang="en-US" dirty="0" smtClean="0"/>
              <a:t>Education</a:t>
            </a:r>
          </a:p>
          <a:p>
            <a:pPr lvl="3"/>
            <a:r>
              <a:rPr lang="en-US" dirty="0" smtClean="0"/>
              <a:t>Telecommuting</a:t>
            </a:r>
          </a:p>
          <a:p>
            <a:r>
              <a:rPr lang="en-US" dirty="0" smtClean="0"/>
              <a:t>Powerful customers</a:t>
            </a:r>
          </a:p>
          <a:p>
            <a:pPr lvl="1"/>
            <a:r>
              <a:rPr lang="en-US" dirty="0" smtClean="0"/>
              <a:t>Consumer sophistication and increase of expectations</a:t>
            </a:r>
          </a:p>
          <a:p>
            <a:pPr lvl="2"/>
            <a:r>
              <a:rPr lang="en-US" dirty="0" smtClean="0"/>
              <a:t>Need for faster delivery of information</a:t>
            </a:r>
          </a:p>
          <a:p>
            <a:pPr lvl="3"/>
            <a:r>
              <a:rPr lang="en-US" dirty="0" smtClean="0"/>
              <a:t>To compete with firms that do so</a:t>
            </a:r>
          </a:p>
          <a:p>
            <a:pPr lvl="2"/>
            <a:r>
              <a:rPr lang="en-US" dirty="0" smtClean="0"/>
              <a:t>Need for customization</a:t>
            </a:r>
          </a:p>
          <a:p>
            <a:pPr lvl="3"/>
            <a:r>
              <a:rPr lang="en-US" dirty="0" smtClean="0"/>
              <a:t>Make-to-order, online designing, faster delivery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1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Lecturer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9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Chathura Rajapakse  </a:t>
            </a:r>
            <a:r>
              <a:rPr lang="en-US" sz="2000" dirty="0" smtClean="0"/>
              <a:t>Dr. of Engineering (Tokyo Tech)</a:t>
            </a:r>
            <a:endParaRPr lang="en-US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Senior Lecturer</a:t>
            </a:r>
          </a:p>
          <a:p>
            <a:pPr marL="0" indent="0">
              <a:buNone/>
            </a:pPr>
            <a:r>
              <a:rPr lang="en-US" sz="3000" dirty="0" smtClean="0"/>
              <a:t>Department of Industrial Management</a:t>
            </a:r>
          </a:p>
          <a:p>
            <a:pPr marL="0" indent="0">
              <a:buNone/>
            </a:pPr>
            <a:r>
              <a:rPr lang="en-US" sz="3000" dirty="0" smtClean="0"/>
              <a:t>University of Kelaniya</a:t>
            </a:r>
          </a:p>
          <a:p>
            <a:pPr marL="0" indent="0">
              <a:buNone/>
            </a:pPr>
            <a:r>
              <a:rPr lang="en-US" sz="3000" dirty="0" smtClean="0">
                <a:hlinkClick r:id="rId2"/>
              </a:rPr>
              <a:t>chathura@kln.ac.lk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071 3102034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Specialization: </a:t>
            </a:r>
            <a:r>
              <a:rPr lang="en-US" dirty="0" smtClean="0"/>
              <a:t>Computational Intelligence and Systems Science</a:t>
            </a:r>
          </a:p>
          <a:p>
            <a:pPr lvl="1"/>
            <a:r>
              <a:rPr lang="en-US" dirty="0" smtClean="0"/>
              <a:t>Business Intelligence</a:t>
            </a:r>
          </a:p>
          <a:p>
            <a:pPr lvl="1"/>
            <a:r>
              <a:rPr lang="en-US" dirty="0" smtClean="0"/>
              <a:t>Agent-</a:t>
            </a:r>
            <a:r>
              <a:rPr lang="en-US" dirty="0"/>
              <a:t>B</a:t>
            </a:r>
            <a:r>
              <a:rPr lang="en-US" dirty="0" smtClean="0"/>
              <a:t>ased Systems</a:t>
            </a:r>
          </a:p>
          <a:p>
            <a:pPr lvl="1"/>
            <a:r>
              <a:rPr lang="en-US" dirty="0" smtClean="0"/>
              <a:t>Social Simulation</a:t>
            </a:r>
          </a:p>
          <a:p>
            <a:pPr lvl="1"/>
            <a:r>
              <a:rPr lang="en-US" dirty="0" smtClean="0"/>
              <a:t>Information Systems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Management of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Technological innovation and obsolescence</a:t>
            </a:r>
          </a:p>
          <a:p>
            <a:pPr lvl="1"/>
            <a:r>
              <a:rPr lang="en-US" dirty="0" smtClean="0"/>
              <a:t>What do technology innovations do?</a:t>
            </a:r>
          </a:p>
          <a:p>
            <a:pPr lvl="2"/>
            <a:r>
              <a:rPr lang="en-US" dirty="0" smtClean="0"/>
              <a:t>New products, alternative service options, higher quality</a:t>
            </a:r>
          </a:p>
          <a:p>
            <a:pPr lvl="1"/>
            <a:r>
              <a:rPr lang="en-US" dirty="0" smtClean="0"/>
              <a:t>What are the technologies that changed the world?</a:t>
            </a:r>
          </a:p>
          <a:p>
            <a:pPr lvl="2"/>
            <a:r>
              <a:rPr lang="en-US" dirty="0" smtClean="0"/>
              <a:t>Genetic engineering</a:t>
            </a:r>
          </a:p>
          <a:p>
            <a:pPr lvl="2"/>
            <a:r>
              <a:rPr lang="en-US" dirty="0" smtClean="0"/>
              <a:t>Web-based information technology</a:t>
            </a:r>
          </a:p>
          <a:p>
            <a:pPr lvl="1"/>
            <a:r>
              <a:rPr lang="en-US" dirty="0" smtClean="0"/>
              <a:t>Today’s state-of-the-art technology will be obsolete tomorrow</a:t>
            </a:r>
          </a:p>
          <a:p>
            <a:r>
              <a:rPr lang="en-US" dirty="0" smtClean="0"/>
              <a:t>Information overload</a:t>
            </a:r>
          </a:p>
          <a:p>
            <a:pPr lvl="1"/>
            <a:r>
              <a:rPr lang="en-US" dirty="0" smtClean="0"/>
              <a:t>Information generated and stored on the Internet and in organizations growing exponentially</a:t>
            </a:r>
          </a:p>
          <a:p>
            <a:pPr lvl="1"/>
            <a:r>
              <a:rPr lang="en-US" dirty="0" smtClean="0"/>
              <a:t>What are the challenges?</a:t>
            </a:r>
          </a:p>
          <a:p>
            <a:pPr lvl="2"/>
            <a:r>
              <a:rPr lang="en-US" dirty="0" smtClean="0"/>
              <a:t>Accessibility, navigation and management of data, information and knowledge for decision making</a:t>
            </a:r>
          </a:p>
          <a:p>
            <a:pPr lvl="2"/>
            <a:r>
              <a:rPr lang="en-US" dirty="0" smtClean="0"/>
              <a:t>Data warehousing and mining, Cloud computing, big data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9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Social Responsibility</a:t>
            </a:r>
          </a:p>
          <a:p>
            <a:pPr lvl="1"/>
            <a:r>
              <a:rPr lang="en-US" dirty="0" smtClean="0"/>
              <a:t>Why are social issues important to companies?</a:t>
            </a:r>
          </a:p>
          <a:p>
            <a:pPr lvl="1"/>
            <a:r>
              <a:rPr lang="en-US" dirty="0" smtClean="0"/>
              <a:t>Companies have a social responsibility</a:t>
            </a:r>
          </a:p>
          <a:p>
            <a:pPr lvl="2"/>
            <a:r>
              <a:rPr lang="en-US" dirty="0" smtClean="0"/>
              <a:t>Ex: preserving environment, education, etc.</a:t>
            </a:r>
          </a:p>
          <a:p>
            <a:r>
              <a:rPr lang="en-US" dirty="0" smtClean="0"/>
              <a:t>Government regulations and deregulations</a:t>
            </a:r>
          </a:p>
          <a:p>
            <a:pPr lvl="1"/>
            <a:r>
              <a:rPr lang="en-US" dirty="0" smtClean="0"/>
              <a:t>Social concerns (ex: health) leads to government regulations</a:t>
            </a:r>
          </a:p>
          <a:p>
            <a:pPr lvl="1"/>
            <a:r>
              <a:rPr lang="en-US" dirty="0" smtClean="0"/>
              <a:t>Additional costs of regulations make competition difficult</a:t>
            </a:r>
          </a:p>
          <a:p>
            <a:r>
              <a:rPr lang="en-US" dirty="0" smtClean="0"/>
              <a:t>Terrorist attacks and protection</a:t>
            </a:r>
          </a:p>
          <a:p>
            <a:pPr lvl="1"/>
            <a:r>
              <a:rPr lang="en-US" dirty="0" smtClean="0"/>
              <a:t>Pressure to protect themselves from terror attacks</a:t>
            </a:r>
          </a:p>
          <a:p>
            <a:pPr lvl="1"/>
            <a:r>
              <a:rPr lang="en-US" dirty="0" smtClean="0"/>
              <a:t>Ex. Cyber attacks, 9/11 attack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0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98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Ethical Issues</a:t>
            </a:r>
          </a:p>
          <a:p>
            <a:pPr lvl="1"/>
            <a:r>
              <a:rPr lang="en-US" dirty="0" smtClean="0"/>
              <a:t>What do you call ethics?</a:t>
            </a:r>
          </a:p>
          <a:p>
            <a:pPr lvl="2"/>
            <a:r>
              <a:rPr lang="en-US" dirty="0" smtClean="0"/>
              <a:t>Standards of right and wrong</a:t>
            </a:r>
          </a:p>
          <a:p>
            <a:pPr lvl="2"/>
            <a:r>
              <a:rPr lang="en-US" dirty="0" smtClean="0"/>
              <a:t>Information ethics: standards of right and wrong in information processing activities</a:t>
            </a:r>
          </a:p>
          <a:p>
            <a:pPr lvl="2"/>
            <a:r>
              <a:rPr lang="en-US" dirty="0" smtClean="0"/>
              <a:t>Ethical issues related to employees, customers and suppliers</a:t>
            </a:r>
          </a:p>
          <a:p>
            <a:pPr lvl="3"/>
            <a:r>
              <a:rPr lang="en-US" dirty="0" smtClean="0"/>
              <a:t>Privacy</a:t>
            </a:r>
          </a:p>
          <a:p>
            <a:pPr lvl="4"/>
            <a:r>
              <a:rPr lang="en-US" dirty="0" smtClean="0"/>
              <a:t>Concerns over privacy of individuals</a:t>
            </a:r>
          </a:p>
          <a:p>
            <a:pPr lvl="3"/>
            <a:r>
              <a:rPr lang="en-US" dirty="0" smtClean="0"/>
              <a:t>Copyrights</a:t>
            </a:r>
          </a:p>
          <a:p>
            <a:pPr lvl="4"/>
            <a:r>
              <a:rPr lang="en-US" dirty="0" smtClean="0"/>
              <a:t>Safeguarding rights of intellectual property</a:t>
            </a:r>
          </a:p>
          <a:p>
            <a:pPr lvl="3"/>
            <a:r>
              <a:rPr lang="en-US" dirty="0" smtClean="0"/>
              <a:t>Ownership of information</a:t>
            </a:r>
          </a:p>
          <a:p>
            <a:pPr lvl="4"/>
            <a:r>
              <a:rPr lang="en-US" dirty="0" smtClean="0"/>
              <a:t>Who owns information and whether they are properly compensated when using it</a:t>
            </a:r>
          </a:p>
          <a:p>
            <a:pPr lvl="3"/>
            <a:r>
              <a:rPr lang="en-US" dirty="0" smtClean="0"/>
              <a:t>Code of ethics</a:t>
            </a:r>
          </a:p>
          <a:p>
            <a:pPr lvl="4"/>
            <a:r>
              <a:rPr lang="en-US" dirty="0" smtClean="0"/>
              <a:t>Formalizing some rules and expected 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 company have the right to monitor employees’ emails and websites they visit from company’s computers?</a:t>
            </a:r>
          </a:p>
          <a:p>
            <a:r>
              <a:rPr lang="en-US" dirty="0" smtClean="0"/>
              <a:t>Should the access to the Internet be restricted for employees during work hours?</a:t>
            </a:r>
          </a:p>
          <a:p>
            <a:r>
              <a:rPr lang="en-US" dirty="0" smtClean="0"/>
              <a:t>Should software be free?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46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24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can organizations do in response</a:t>
            </a:r>
          </a:p>
          <a:p>
            <a:pPr lvl="1"/>
            <a:r>
              <a:rPr lang="en-US" dirty="0" smtClean="0"/>
              <a:t>Strategic systems: Systems that provide organizations with strategic advantage (Ex: FedEx overnight delivery system)</a:t>
            </a:r>
          </a:p>
          <a:p>
            <a:pPr lvl="2"/>
            <a:r>
              <a:rPr lang="en-US" dirty="0" smtClean="0"/>
              <a:t>What are the challenges of such systems?</a:t>
            </a:r>
          </a:p>
          <a:p>
            <a:pPr lvl="1"/>
            <a:r>
              <a:rPr lang="en-US" dirty="0" smtClean="0"/>
              <a:t>Customer focus: attempts to provide super customer service</a:t>
            </a:r>
          </a:p>
          <a:p>
            <a:pPr lvl="2"/>
            <a:r>
              <a:rPr lang="en-US" dirty="0" smtClean="0"/>
              <a:t>Why such systems are necessary?</a:t>
            </a:r>
          </a:p>
          <a:p>
            <a:pPr lvl="1"/>
            <a:r>
              <a:rPr lang="en-US" dirty="0" smtClean="0"/>
              <a:t>Continuous improvement: continuously conducting programs to improve productivity and quality</a:t>
            </a:r>
          </a:p>
          <a:p>
            <a:pPr lvl="2"/>
            <a:r>
              <a:rPr lang="en-US" dirty="0" smtClean="0"/>
              <a:t>What are the examples? </a:t>
            </a:r>
          </a:p>
          <a:p>
            <a:pPr lvl="3"/>
            <a:r>
              <a:rPr lang="en-US" dirty="0" smtClean="0"/>
              <a:t>TQM, Six Sigma, Knowledge Management, JIT processing, Change Management</a:t>
            </a:r>
          </a:p>
          <a:p>
            <a:pPr lvl="2"/>
            <a:r>
              <a:rPr lang="en-US" dirty="0" smtClean="0"/>
              <a:t>How can IT support?</a:t>
            </a:r>
          </a:p>
          <a:p>
            <a:pPr lvl="3"/>
            <a:r>
              <a:rPr lang="en-US" dirty="0" smtClean="0"/>
              <a:t>Collecting information, monitoring performances, analytics, share information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3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Restructuring business processes: changing the structure of the business process when continuous improvements face limitations</a:t>
            </a:r>
          </a:p>
          <a:p>
            <a:pPr lvl="2"/>
            <a:r>
              <a:rPr lang="en-US" dirty="0" smtClean="0"/>
              <a:t>Initially known as BPR</a:t>
            </a:r>
          </a:p>
          <a:p>
            <a:pPr lvl="2"/>
            <a:r>
              <a:rPr lang="en-US" dirty="0" smtClean="0"/>
              <a:t>How can IT support?</a:t>
            </a:r>
          </a:p>
          <a:p>
            <a:pPr lvl="3"/>
            <a:r>
              <a:rPr lang="en-US" dirty="0" smtClean="0"/>
              <a:t>Automation, distributed operations, new business models, manufacturing flexibility, rapid and paperless transactions</a:t>
            </a:r>
          </a:p>
          <a:p>
            <a:pPr lvl="1"/>
            <a:r>
              <a:rPr lang="en-US" dirty="0" smtClean="0"/>
              <a:t>Make-to-order and mass customization: manufactured in large quantity but customized to individual needs</a:t>
            </a:r>
          </a:p>
          <a:p>
            <a:pPr lvl="2"/>
            <a:r>
              <a:rPr lang="en-US" dirty="0" smtClean="0"/>
              <a:t>Ex: interactive communication between buyer and the designer</a:t>
            </a:r>
          </a:p>
          <a:p>
            <a:pPr lvl="1"/>
            <a:r>
              <a:rPr lang="en-US" dirty="0" smtClean="0"/>
              <a:t>Business alliances: forming alliances with other companies</a:t>
            </a:r>
          </a:p>
          <a:p>
            <a:pPr lvl="2"/>
            <a:r>
              <a:rPr lang="en-US" dirty="0" smtClean="0"/>
              <a:t>IT can support to form collaborative portals, electronic data transmission</a:t>
            </a:r>
          </a:p>
          <a:p>
            <a:pPr lvl="1"/>
            <a:r>
              <a:rPr lang="en-US" dirty="0" smtClean="0"/>
              <a:t>Electronic business and e commerce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6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ERP systems</a:t>
            </a:r>
          </a:p>
          <a:p>
            <a:r>
              <a:rPr lang="en-US" dirty="0" smtClean="0"/>
              <a:t>Data warehouse</a:t>
            </a:r>
          </a:p>
          <a:p>
            <a:r>
              <a:rPr lang="en-US" dirty="0" smtClean="0"/>
              <a:t>Big data</a:t>
            </a:r>
          </a:p>
          <a:p>
            <a:r>
              <a:rPr lang="en-US" dirty="0" smtClean="0"/>
              <a:t>Cloud computing</a:t>
            </a:r>
          </a:p>
          <a:p>
            <a:r>
              <a:rPr lang="en-US" dirty="0" smtClean="0"/>
              <a:t>Internet of things</a:t>
            </a:r>
          </a:p>
          <a:p>
            <a:r>
              <a:rPr lang="en-US" dirty="0" smtClean="0"/>
              <a:t>Office automation</a:t>
            </a:r>
          </a:p>
          <a:p>
            <a:r>
              <a:rPr lang="en-US" dirty="0" smtClean="0"/>
              <a:t>Bring your own device</a:t>
            </a:r>
          </a:p>
          <a:p>
            <a:r>
              <a:rPr lang="en-US" dirty="0" smtClean="0"/>
              <a:t>Client server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4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No. of assignments</a:t>
            </a:r>
            <a:r>
              <a:rPr lang="en-US" dirty="0" smtClean="0"/>
              <a:t>: Two </a:t>
            </a:r>
            <a:endParaRPr lang="en-US" dirty="0" smtClean="0"/>
          </a:p>
          <a:p>
            <a:r>
              <a:rPr lang="en-US" b="1" dirty="0" smtClean="0"/>
              <a:t>Mid-term Test</a:t>
            </a:r>
            <a:r>
              <a:rPr lang="en-US" dirty="0" smtClean="0"/>
              <a:t>: 8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  <a:endParaRPr lang="en-US" dirty="0" smtClean="0"/>
          </a:p>
          <a:p>
            <a:r>
              <a:rPr lang="en-US" b="1" dirty="0" smtClean="0"/>
              <a:t>Nature of assignments</a:t>
            </a:r>
            <a:r>
              <a:rPr lang="en-US" dirty="0" smtClean="0"/>
              <a:t>:  group/individual work</a:t>
            </a:r>
          </a:p>
          <a:p>
            <a:r>
              <a:rPr lang="en-US" b="1" dirty="0" smtClean="0"/>
              <a:t>Evaluation</a:t>
            </a:r>
            <a:r>
              <a:rPr lang="en-US" dirty="0" smtClean="0"/>
              <a:t>: Report and a presentation</a:t>
            </a:r>
          </a:p>
          <a:p>
            <a:r>
              <a:rPr lang="en-US" b="1" dirty="0" smtClean="0"/>
              <a:t>Presentation schedule</a:t>
            </a:r>
            <a:r>
              <a:rPr lang="en-US" dirty="0" smtClean="0"/>
              <a:t>: </a:t>
            </a:r>
            <a:r>
              <a:rPr lang="en-US" dirty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week</a:t>
            </a:r>
            <a:endParaRPr lang="en-US" baseline="30000" dirty="0" smtClean="0"/>
          </a:p>
          <a:p>
            <a:r>
              <a:rPr lang="en-US" b="1" dirty="0" smtClean="0"/>
              <a:t>Assignment notification</a:t>
            </a:r>
            <a:r>
              <a:rPr lang="en-US" dirty="0" smtClean="0"/>
              <a:t>: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week</a:t>
            </a:r>
          </a:p>
          <a:p>
            <a:r>
              <a:rPr lang="en-US" b="1" dirty="0" smtClean="0"/>
              <a:t>Percentage taken for grading</a:t>
            </a:r>
            <a:r>
              <a:rPr lang="en-US" dirty="0" smtClean="0"/>
              <a:t>: 40%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6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Information 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4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process of managing all of the </a:t>
            </a:r>
            <a:r>
              <a:rPr lang="en-US" dirty="0" smtClean="0">
                <a:solidFill>
                  <a:srgbClr val="FF0000"/>
                </a:solidFill>
              </a:rPr>
              <a:t>information technology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resources </a:t>
            </a:r>
            <a:r>
              <a:rPr lang="en-US" dirty="0" smtClean="0"/>
              <a:t>of a firm in accordance with its </a:t>
            </a:r>
            <a:r>
              <a:rPr lang="en-US" dirty="0" smtClean="0">
                <a:solidFill>
                  <a:srgbClr val="FF0000"/>
                </a:solidFill>
              </a:rPr>
              <a:t>needs and priorities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Aft>
                <a:spcPts val="24"/>
              </a:spcAft>
              <a:buNone/>
            </a:pPr>
            <a:r>
              <a:rPr lang="en-US" sz="2800" dirty="0" smtClean="0"/>
              <a:t>What is Information Technology?</a:t>
            </a:r>
          </a:p>
          <a:p>
            <a:pPr algn="just"/>
            <a:r>
              <a:rPr lang="en-US" sz="2400" dirty="0" smtClean="0"/>
              <a:t>Application of computers and telecommunications equipment to store, retrieve, transmit and manipulate data, often in the context of a business or other enterprise.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2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IT resources of an organization?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47166" y="2608252"/>
            <a:ext cx="5918374" cy="3695525"/>
            <a:chOff x="1247166" y="2608252"/>
            <a:chExt cx="5918374" cy="3695525"/>
          </a:xfrm>
        </p:grpSpPr>
        <p:sp>
          <p:nvSpPr>
            <p:cNvPr id="4" name="Oval 3"/>
            <p:cNvSpPr/>
            <p:nvPr/>
          </p:nvSpPr>
          <p:spPr>
            <a:xfrm>
              <a:off x="3333338" y="3923717"/>
              <a:ext cx="1723356" cy="106598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IT Resources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47166" y="3492789"/>
              <a:ext cx="1451248" cy="52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Hardware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47166" y="4999652"/>
              <a:ext cx="1451248" cy="52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Software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469392" y="5782127"/>
              <a:ext cx="1451248" cy="52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14292" y="4999652"/>
              <a:ext cx="1451248" cy="52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Networks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14292" y="3492789"/>
              <a:ext cx="1451248" cy="52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Centers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05446" y="2608252"/>
              <a:ext cx="1451248" cy="5216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ICT Staff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4" idx="0"/>
            </p:cNvCxnSpPr>
            <p:nvPr/>
          </p:nvCxnSpPr>
          <p:spPr>
            <a:xfrm flipH="1" flipV="1">
              <a:off x="4195015" y="3129902"/>
              <a:ext cx="1" cy="793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" idx="4"/>
              <a:endCxn id="7" idx="0"/>
            </p:cNvCxnSpPr>
            <p:nvPr/>
          </p:nvCxnSpPr>
          <p:spPr>
            <a:xfrm>
              <a:off x="4195016" y="4989698"/>
              <a:ext cx="0" cy="7924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1"/>
              <a:endCxn id="5" idx="3"/>
            </p:cNvCxnSpPr>
            <p:nvPr/>
          </p:nvCxnSpPr>
          <p:spPr>
            <a:xfrm flipH="1" flipV="1">
              <a:off x="2698414" y="3753614"/>
              <a:ext cx="887304" cy="326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7"/>
              <a:endCxn id="9" idx="1"/>
            </p:cNvCxnSpPr>
            <p:nvPr/>
          </p:nvCxnSpPr>
          <p:spPr>
            <a:xfrm flipV="1">
              <a:off x="4804314" y="3753614"/>
              <a:ext cx="909978" cy="326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5"/>
            </p:cNvCxnSpPr>
            <p:nvPr/>
          </p:nvCxnSpPr>
          <p:spPr>
            <a:xfrm>
              <a:off x="4804314" y="4833589"/>
              <a:ext cx="909978" cy="4268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" idx="3"/>
              <a:endCxn id="6" idx="3"/>
            </p:cNvCxnSpPr>
            <p:nvPr/>
          </p:nvCxnSpPr>
          <p:spPr>
            <a:xfrm flipH="1">
              <a:off x="2698414" y="4833589"/>
              <a:ext cx="887304" cy="4268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6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6408"/>
          </a:xfrm>
        </p:spPr>
        <p:txBody>
          <a:bodyPr/>
          <a:lstStyle/>
          <a:p>
            <a:r>
              <a:rPr lang="en-US" dirty="0" smtClean="0"/>
              <a:t>What involves management of IT?</a:t>
            </a:r>
          </a:p>
          <a:p>
            <a:pPr lvl="1"/>
            <a:r>
              <a:rPr lang="en-US" dirty="0" smtClean="0"/>
              <a:t>Management functions</a:t>
            </a:r>
          </a:p>
          <a:p>
            <a:pPr lvl="2"/>
            <a:r>
              <a:rPr lang="en-US" dirty="0" smtClean="0"/>
              <a:t>Budgeting</a:t>
            </a:r>
          </a:p>
          <a:p>
            <a:pPr lvl="2"/>
            <a:r>
              <a:rPr lang="en-US" dirty="0" smtClean="0"/>
              <a:t>Staffing</a:t>
            </a:r>
          </a:p>
          <a:p>
            <a:pPr lvl="2"/>
            <a:r>
              <a:rPr lang="en-US" dirty="0" smtClean="0"/>
              <a:t>Change management</a:t>
            </a:r>
          </a:p>
          <a:p>
            <a:pPr lvl="2"/>
            <a:r>
              <a:rPr lang="en-US" dirty="0" smtClean="0"/>
              <a:t>Organizing and Controlling</a:t>
            </a:r>
          </a:p>
          <a:p>
            <a:pPr lvl="1"/>
            <a:r>
              <a:rPr lang="en-US" dirty="0" smtClean="0"/>
              <a:t>Technological aspects</a:t>
            </a:r>
          </a:p>
          <a:p>
            <a:pPr lvl="2"/>
            <a:r>
              <a:rPr lang="en-US" dirty="0" smtClean="0"/>
              <a:t>Software design</a:t>
            </a:r>
          </a:p>
          <a:p>
            <a:pPr lvl="2"/>
            <a:r>
              <a:rPr lang="en-US" dirty="0" smtClean="0"/>
              <a:t>Network planning</a:t>
            </a:r>
          </a:p>
          <a:p>
            <a:pPr lvl="2"/>
            <a:r>
              <a:rPr lang="en-US" dirty="0" smtClean="0"/>
              <a:t>Tech support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4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Why is Management of IT necessary?</a:t>
            </a:r>
          </a:p>
          <a:p>
            <a:pPr lvl="1"/>
            <a:r>
              <a:rPr lang="en-US" dirty="0" smtClean="0"/>
              <a:t>Creating value by the use of IT</a:t>
            </a:r>
          </a:p>
          <a:p>
            <a:pPr lvl="2"/>
            <a:r>
              <a:rPr lang="en-US" dirty="0" smtClean="0"/>
              <a:t>How can a university create value to its students through IT?</a:t>
            </a:r>
          </a:p>
          <a:p>
            <a:pPr lvl="2"/>
            <a:r>
              <a:rPr lang="en-US" dirty="0" smtClean="0"/>
              <a:t>How does an online business organization create value through IT?</a:t>
            </a:r>
          </a:p>
          <a:p>
            <a:pPr lvl="2"/>
            <a:r>
              <a:rPr lang="en-US" dirty="0" smtClean="0"/>
              <a:t>How does a bank create value to its customers using IT?</a:t>
            </a:r>
          </a:p>
          <a:p>
            <a:pPr lvl="1"/>
            <a:r>
              <a:rPr lang="en-US" dirty="0" smtClean="0"/>
              <a:t>Alignment with the business strategy is very important</a:t>
            </a:r>
          </a:p>
          <a:p>
            <a:pPr lvl="1"/>
            <a:r>
              <a:rPr lang="en-US" dirty="0" smtClean="0"/>
              <a:t>Increasing pressure from the environment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2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5171"/>
          </a:xfrm>
        </p:spPr>
        <p:txBody>
          <a:bodyPr>
            <a:normAutofit/>
          </a:bodyPr>
          <a:lstStyle/>
          <a:p>
            <a:r>
              <a:rPr lang="en-US" dirty="0" smtClean="0"/>
              <a:t>An economy that is based on digital technologies including digital communication networks</a:t>
            </a:r>
          </a:p>
          <a:p>
            <a:pPr lvl="1"/>
            <a:r>
              <a:rPr lang="en-US" dirty="0" smtClean="0"/>
              <a:t>Also known as Internet economy, new economy or web economy</a:t>
            </a:r>
          </a:p>
          <a:p>
            <a:r>
              <a:rPr lang="en-US" dirty="0" smtClean="0"/>
              <a:t>Provides a global platform for people and organizations to interact, communicate, collaborate and search for information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769"/>
          </a:xfrm>
        </p:spPr>
        <p:txBody>
          <a:bodyPr>
            <a:normAutofit/>
          </a:bodyPr>
          <a:lstStyle/>
          <a:p>
            <a:r>
              <a:rPr lang="en-US" dirty="0" smtClean="0"/>
              <a:t>What’s there in the platform of digital economy?</a:t>
            </a:r>
          </a:p>
          <a:p>
            <a:pPr lvl="1"/>
            <a:r>
              <a:rPr lang="en-US" b="1" dirty="0" smtClean="0"/>
              <a:t>Digitizable products</a:t>
            </a:r>
            <a:r>
              <a:rPr lang="en-US" dirty="0" smtClean="0"/>
              <a:t>: databases, news and information, books, magazines, TV and Radio programs, movies games, music and software</a:t>
            </a:r>
          </a:p>
          <a:p>
            <a:pPr lvl="1"/>
            <a:r>
              <a:rPr lang="en-US" b="1" dirty="0" smtClean="0"/>
              <a:t>Financial transactions conducted electronically: </a:t>
            </a:r>
            <a:r>
              <a:rPr lang="en-US" dirty="0" smtClean="0"/>
              <a:t>cards, virtual currencies, cryptocurrencies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Physical goods such as home appliances embedded with microprocessors and networking capabilities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3946-9ED6-2144-B107-8B0E36C76F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6490</TotalTime>
  <Words>1428</Words>
  <Application>Microsoft Macintosh PowerPoint</Application>
  <PresentationFormat>On-screen Show (4:3)</PresentationFormat>
  <Paragraphs>249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Management of Information Technology</vt:lpstr>
      <vt:lpstr>About the Lecturer</vt:lpstr>
      <vt:lpstr>Assignment Plan</vt:lpstr>
      <vt:lpstr>Management of Information Technology </vt:lpstr>
      <vt:lpstr>Discussion</vt:lpstr>
      <vt:lpstr>Discussion</vt:lpstr>
      <vt:lpstr>Discussion</vt:lpstr>
      <vt:lpstr>Digital Economy</vt:lpstr>
      <vt:lpstr>Digital Economy</vt:lpstr>
      <vt:lpstr>Old Vs. New Economy</vt:lpstr>
      <vt:lpstr>Business Models in Digital Economy</vt:lpstr>
      <vt:lpstr>Representative Business Models of the Digital Age</vt:lpstr>
      <vt:lpstr>Discussion</vt:lpstr>
      <vt:lpstr>Business Pressures, Organizational Responses and IT Support</vt:lpstr>
      <vt:lpstr>Business Pressures, Organizational Responses and IT Support</vt:lpstr>
      <vt:lpstr>Business Pressures, Organizational Responses and IT Support</vt:lpstr>
      <vt:lpstr>Business Pressures</vt:lpstr>
      <vt:lpstr>Market Pressures</vt:lpstr>
      <vt:lpstr>Market Pressures</vt:lpstr>
      <vt:lpstr>Technology Pressures</vt:lpstr>
      <vt:lpstr>Societal Pressures</vt:lpstr>
      <vt:lpstr>Societal Pressures</vt:lpstr>
      <vt:lpstr>Discussion</vt:lpstr>
      <vt:lpstr>Organizational Responses</vt:lpstr>
      <vt:lpstr>Organizational Responses</vt:lpstr>
      <vt:lpstr>Some Useful Terms</vt:lpstr>
    </vt:vector>
  </TitlesOfParts>
  <Company>Tokyo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Information Technology</dc:title>
  <dc:creator>Chathura Rajapakse</dc:creator>
  <cp:lastModifiedBy>Chathura Rajapakse</cp:lastModifiedBy>
  <cp:revision>80</cp:revision>
  <dcterms:created xsi:type="dcterms:W3CDTF">2015-07-27T08:52:07Z</dcterms:created>
  <dcterms:modified xsi:type="dcterms:W3CDTF">2015-09-08T16:48:03Z</dcterms:modified>
</cp:coreProperties>
</file>