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0.wmf" ContentType="image/x-wmf"/>
  <Override PartName="/ppt/media/image9.wmf" ContentType="image/x-wmf"/>
  <Override PartName="/ppt/media/image8.wmf" ContentType="image/x-wmf"/>
  <Override PartName="/ppt/media/image5.wmf" ContentType="image/x-wmf"/>
  <Override PartName="/ppt/media/image6.wmf" ContentType="image/x-wmf"/>
  <Override PartName="/ppt/media/image4.png" ContentType="image/png"/>
  <Override PartName="/ppt/media/image3.png" ContentType="image/png"/>
  <Override PartName="/ppt/media/image7.wmf" ContentType="image/x-wmf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0DB7D9F-EC79-4337-BA6C-A0F54540F978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AB23C5E-2C2D-4B46-BD1B-7A78DD6BC270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216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216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216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216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11/22/16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57F3644-223D-4CC3-8A3D-8A412FFA3A13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11/22/16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61113D0-3D35-4917-89BB-8163808A4D19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Economics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Investment Categories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Invest in infrastructure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data center, networks, data warehouse, an IT security system, and a corporate knowledge base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Made to exist for a long time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Shared by many applications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Invest in Applications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Specific systems and programs for achieving certain objectives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Providing a payroll or taking a customer’s order</a:t>
            </a:r>
            <a:endParaRPr/>
          </a:p>
          <a:p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18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4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76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99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62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Justification Areas</a:t>
            </a:r>
            <a:endParaRPr/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23720" y="1511280"/>
            <a:ext cx="6501960" cy="52783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Justification Process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Lay an appropriate foundation for analysis, and then conduct your ROI.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Conduct a good research on metrics (including internal and external metrics) and validate them.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Justify, clarify, and document the costs and benefits assumptions.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Document and verify all figures used in the calculation.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Make figures as realistic as possible and include risk analysis.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Do not leave out strategic benefits, including long-term ones. Is the project really bolstering the company’s competitive and strategic advantage?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Be careful not to underestimate costs and overestimate benefits (a tendency of many technology lovers).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Commit all partners, including vendors and top management.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Intangible Benefits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Difficult to justify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Ex. many people would agree that e-mail improves communications, but it is not at all clear how to measure the value of this improvement.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Social subsystem issues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One class of intangible benefits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Comfort to employees, impact on the environment, changes in the power distribution in an organization, green IT, and invasion of the privacy of employees and customers.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1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83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16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Costing of Investments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Placing a monetary value on IT costs is very difficult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Issues: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Fixed costs are not easy to calculate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Shared among multiple systems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Ex. infrastructure cost, cost of IT services, and IT management cost.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IT manager’s salary will not change by adding a new system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Cost of a system doesn’t end after installation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Some costs are not even anticipated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Y2K</a:t>
            </a:r>
            <a:endParaRPr/>
          </a:p>
          <a:p>
            <a:endParaRPr/>
          </a:p>
        </p:txBody>
      </p:sp>
    </p:spTree>
  </p:cSld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31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01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60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08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44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Transaction Costs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Costs that are associated with the distribution (sale) and/or exchange of products and services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are different types of transaction costs?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Search cost: cost of locating buyers and sellers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Information cost: learn about the product, basis for pricing, etc./learn the needs of the buyer, legitimate and financial conditions, etc.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Negotiation cost: costs of meetings, communications, information exchange, etc.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Decision costs: cost of making a decision whether to buy from/sell to a particular seller/buyer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Monitoring cost: costs of ensuring whether the transaction happens as agreed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is the impact of IT on transaction costs?</a:t>
            </a:r>
            <a:endParaRPr/>
          </a:p>
          <a:p>
            <a:endParaRPr/>
          </a:p>
        </p:txBody>
      </p:sp>
    </p:spTree>
  </p:cSld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43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92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3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11" end="5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07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84" end="6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Revenue Models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Additional revenues that may generate due to an IT investment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Sales: additional sales revenue from online transactions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Transaction fees: commissions received for transactions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Subscription fees: fees that the customers pay to subscribe to a service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Advertising fees: fees to display advertisements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Affiliate fee: fees for referring to other’s websites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Other: fees for playing games or watching competitions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</p:spTree>
  </p:cSld>
  <p:timing>
    <p:tnLst>
      <p:par>
        <p:cTn id="241" dur="indefinite" restart="never" nodeType="tmRoot">
          <p:childTnLst>
            <p:seq>
              <p:cTn id="242" dur="indefinite" nodeType="mainSeq">
                <p:childTnLst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1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7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4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97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51" end="4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Impact of Risk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IT can mitigate risk as well as introduce risk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Mitigate risk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Reduce risks to firms by providing timely information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Reduce risks to customers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Delays, incorrect choices, quality concerns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Introduce risk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Financial transactions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Security and privacy of information</a:t>
            </a:r>
            <a:endParaRPr/>
          </a:p>
          <a:p>
            <a:endParaRPr/>
          </a:p>
        </p:txBody>
      </p:sp>
    </p:spTree>
  </p:cSld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5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4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85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0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23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Evaluating an IT Investment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925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Traditional methods to determine ROI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NPV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Converts future values of benefits to their present-value equivalent.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When does NPV works well?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When costs and returns are well defined (tangible)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IRR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Interest rate that makes NPV of future cash in-flows zero.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Higher the value, better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Accepted if greater than cost of capital or minimum acceptable rate set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Payback period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point at which the yearly benefits of a project equal the costs.</a:t>
            </a:r>
            <a:endParaRPr/>
          </a:p>
        </p:txBody>
      </p:sp>
    </p:spTree>
  </p:cSld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2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38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89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93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2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77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49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64" end="4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Justification: Sample Cost Benefit Projection</a:t>
            </a:r>
            <a:endParaRPr/>
          </a:p>
        </p:txBody>
      </p:sp>
      <p:pic>
        <p:nvPicPr>
          <p:cNvPr id="11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860480"/>
            <a:ext cx="8428680" cy="36903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Trends ICT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trends are apparent in the IT field?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Computational power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Costs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Enables more extensive applications of information technology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Moore’s law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Number of transistors of an integrated circuit would double every year while cost remaining same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Later revised to 18 months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30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4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39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Advanced Methods for IT justification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925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Traditional Methods are not good to evaluate IT investments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There are many justification methods categorized into four approaches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Financial approach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: consider only impacts that can be monetary valued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Multi-criteria approach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: consider both financial impacts and non- financial impacts that cannot be (or cannot easily be) expressed in monetary terms.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Ratio approach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: use several ratios (e.g., IT expenditures vs. total turnover) to assist in IT investment evaluation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Portfolio approach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: apply portfolios (or grids) to plot several investment proposals against decision-making criteria</a:t>
            </a:r>
            <a:endParaRPr/>
          </a:p>
        </p:txBody>
      </p:sp>
    </p:spTree>
  </p:cSld>
  <p:timing>
    <p:tnLst>
      <p:par>
        <p:cTn id="347" dur="indefinite" restart="never" nodeType="tmRoot">
          <p:childTnLst>
            <p:seq>
              <p:cTn id="348" dur="indefinite" nodeType="mainSeq">
                <p:childTnLst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3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0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50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66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Common Methods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Business case method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Commonly used in large IT projects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written document to garner funds for an IT project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Helps to clarify how the organization will use its resources in the best way to accomplish the IT strategy.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Software support for preparation is available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Common Methods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Total Cost of Ownership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formula for calculating the cost of owning, operating and controlling an IT system over its life cycle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Acquisition cost: hardware and software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Operations cost: maintenance, training, operations, evaluation, technical support, installation, downtime, auditing, virus damage, and power consumption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Control cost: standardization, security, and central services</a:t>
            </a:r>
            <a:endParaRPr/>
          </a:p>
          <a:p>
            <a:endParaRPr/>
          </a:p>
        </p:txBody>
      </p:sp>
    </p:spTree>
  </p:cSld>
  <p:timing>
    <p:tnLst>
      <p:par>
        <p:cTn id="373" dur="indefinite" restart="never" nodeType="tmRoot">
          <p:childTnLst>
            <p:seq>
              <p:cTn id="374" dur="indefinite" nodeType="mainSeq">
                <p:childTnLst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9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69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22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Common Methods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Benchmarking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Assesses the investments in infrastructure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Assessment of infrastructure is difficult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Comparison of measures of performance or of an organization’s expenditures with the averages for the industry, or comparisons with values of the most efficient performers in the industry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If performance is below standard, corrective action is indicated. </a:t>
            </a:r>
            <a:endParaRPr/>
          </a:p>
        </p:txBody>
      </p:sp>
    </p:spTree>
  </p:cSld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8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85" end="3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Other Methods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Using third party support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SAP business case builder, IDC (idc.com)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Activity-based costing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Identifies activities in an organization and assigns the cost of each activity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with resources to all products and services according to the actual consumption by each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Expected Value Analysis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Expected value (EV) of future benefits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Value of the benefit multiplied by the probability of the benefit occurring</a:t>
            </a:r>
            <a:endParaRPr/>
          </a:p>
          <a:p>
            <a:endParaRPr/>
          </a:p>
        </p:txBody>
      </p:sp>
    </p:spTree>
  </p:cSld>
  <p:timing>
    <p:tnLst>
      <p:par>
        <p:cTn id="407" dur="indefinite" restart="never" nodeType="tmRoot">
          <p:childTnLst>
            <p:seq>
              <p:cTn id="408" dur="indefinite" nodeType="mainSeq">
                <p:childTnLst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7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70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58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82" end="3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21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Metrics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specific, measurable standard against which actual performance is compared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Where does metrics help?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Communicate the strategy to the workforce through performance targets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Increase accountability when metrics are linked to performance-appraisal programs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Align the objectives of individuals, departments, and divisions to the enterprise’s strategic objectives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Evaluate the performance of IT systems, including Web-based systems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Assess the health of companies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Define the value proposition of business models</a:t>
            </a:r>
            <a:endParaRPr/>
          </a:p>
        </p:txBody>
      </p:sp>
    </p:spTree>
  </p:cSld>
  <p:timing>
    <p:tnLst>
      <p:par>
        <p:cTn id="433" dur="indefinite" restart="never" nodeType="tmRoot">
          <p:childTnLst>
            <p:seq>
              <p:cTn id="434" dur="indefinite" nodeType="mainSeq">
                <p:childTnLst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0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72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54" end="3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59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27" end="4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58" end="5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Metrics: Examples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Revenue growth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How much increase in revenue in the past 12 months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Cost reduction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How much sales and promotion costs were reduced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Cost avoidance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What costs were avoided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Customer fulfillment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How much of lead time reduced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Customer service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What is the level of customer satisfaction achieved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Customer communication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How fast is communication via emails</a:t>
            </a:r>
            <a:endParaRPr/>
          </a:p>
        </p:txBody>
      </p:sp>
    </p:spTree>
  </p:cSld>
  <p:timing>
    <p:tnLst>
      <p:par>
        <p:cTn id="467" dur="indefinite" restart="never" nodeType="tmRoot">
          <p:childTnLst>
            <p:seq>
              <p:cTn id="468" dur="indefinite" nodeType="mainSeq">
                <p:childTnLst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4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68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89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19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36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88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11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Key Performance Indicators (KPI)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Quantitative expression of critically important metrics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Key performance factors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frequently measure factors that directly deals with performance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Ex. Sales, revenue, profit, etc.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Frequently, one metric can have several KPIs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Balanced Scorecard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method of evaluating the overall health of organizations and projects (including IT projects) by looking at metrics in four areas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Finance, customer satisfaction, learning and growth for employees, and internal business processes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Each of the four areas can be defined by organizational goals and corresponding measurable metrics</a:t>
            </a:r>
            <a:endParaRPr/>
          </a:p>
        </p:txBody>
      </p:sp>
    </p:spTree>
  </p:cSld>
  <p:timing>
    <p:tnLst>
      <p:par>
        <p:cTn id="517" dur="indefinite" restart="never" nodeType="tmRoot">
          <p:childTnLst>
            <p:seq>
              <p:cTn id="518" dur="indefinite" nodeType="mainSeq">
                <p:childTnLst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2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31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Economic Aspects of Web-based Systems</a:t>
            </a:r>
            <a:endParaRPr/>
          </a:p>
        </p:txBody>
      </p:sp>
      <p:pic>
        <p:nvPicPr>
          <p:cNvPr id="13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36520" y="1733400"/>
            <a:ext cx="7043400" cy="377712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797400" y="5511240"/>
            <a:ext cx="3661560" cy="82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Increased overheads and marketing costs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Moore’s Law</a:t>
            </a:r>
            <a:endParaRPr/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6320" y="1701360"/>
            <a:ext cx="7041960" cy="446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Economic Impact of E-Commerce on Non-digital products</a:t>
            </a:r>
            <a:endParaRPr/>
          </a:p>
        </p:txBody>
      </p:sp>
      <p:pic>
        <p:nvPicPr>
          <p:cNvPr id="142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114280"/>
            <a:ext cx="7849080" cy="249192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Reach Vs. Richness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8229240" cy="1706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trade-off between the number of customers a company can reach (called reach) and the amount of interactions and information services it can provide to them (richness)</a:t>
            </a:r>
            <a:endParaRPr/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89040" y="3189240"/>
            <a:ext cx="3889800" cy="336564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Chargebacks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IT is not a free service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Need to control usage and avoid waste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Costs should not go to an overheads account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Chargeback method helps allocating costs as accurately as possible to users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Enables incentives for controlling usage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Can also generate issues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Sharing fixed costs, technological terms incomprehensible to users, etc.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Moore’s law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What are the different ways of interpreting this, pertaining to organizations?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Companies can buy double the power in one and half years for the same cost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Price-to-performance ratio continues to decline exponentially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Will this trend continue?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With silicon chips?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Other technologies?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54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16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4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62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Economic Meaning of Growth of Computing Power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Efficiency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Organizations will perform same computations at decreasing costs over time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Effectiveness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Creative organizations will find new ways of doing things with IT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Apply IT to tasks that are currently computationally feasible but not economically.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New or enhanced products and services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Benefits to consumers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1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6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50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88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What Economics of IT All About?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Evaluating the costs, benefits and other economic aspects of 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Productivity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IT costs that reduce productivity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Support Costs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Wasted time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Software development problems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Software maintenance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Incompatible systems and workarounds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Why IT Justification Needed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Pressure from the top management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IT is not necessarily the solution to all problems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IT too has now to compete for funding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 force aligning with the business strategy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Potential stock market increases once an IT in vestment is announced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 study reveals a 32% increase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 assess an IT investment after completion and periodically thereafter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To pay bonuses to those who involved in the project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4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2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67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36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67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39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When is it not needed to justify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When the value of the investment is relatively small for the organization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When the relevant data is not available, inaccurate or too volatile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When the IT project is mandated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However, some qualitative analysis would be good to have to explain the logic of the project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4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42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74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