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1" r:id="rId18"/>
    <p:sldId id="257" r:id="rId19"/>
    <p:sldId id="258" r:id="rId20"/>
    <p:sldId id="259" r:id="rId21"/>
    <p:sldId id="260" r:id="rId22"/>
    <p:sldId id="271" r:id="rId23"/>
    <p:sldId id="272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3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FF53-3894-4BF3-8E06-4A16F73920B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5FEE-17D4-4BAE-8B1E-9553ECC75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Applications for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3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variable LP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6X1 + 4X2 &lt;= 24				(1)</a:t>
            </a:r>
          </a:p>
          <a:p>
            <a:pPr lvl="1"/>
            <a:r>
              <a:rPr lang="en-US" dirty="0" smtClean="0"/>
              <a:t>X1 + 2X2 &lt;= 6				(2)</a:t>
            </a:r>
          </a:p>
          <a:p>
            <a:pPr lvl="1"/>
            <a:r>
              <a:rPr lang="en-US" dirty="0" smtClean="0"/>
              <a:t>X2-X1 &lt;= 1				(3)</a:t>
            </a:r>
          </a:p>
          <a:p>
            <a:pPr lvl="1"/>
            <a:r>
              <a:rPr lang="en-US" dirty="0" smtClean="0"/>
              <a:t>X2 &lt;= 2					(4)</a:t>
            </a:r>
          </a:p>
          <a:p>
            <a:pPr lvl="1"/>
            <a:r>
              <a:rPr lang="en-US" dirty="0" smtClean="0"/>
              <a:t>X1 &gt; 0, X2 &gt; 0				(5)</a:t>
            </a:r>
          </a:p>
          <a:p>
            <a:r>
              <a:rPr lang="en-US" dirty="0" smtClean="0"/>
              <a:t>Feasible solution:</a:t>
            </a:r>
          </a:p>
          <a:p>
            <a:pPr lvl="1"/>
            <a:r>
              <a:rPr lang="en-US" dirty="0" smtClean="0"/>
              <a:t>Any solution that satisfies all five constraints</a:t>
            </a:r>
          </a:p>
          <a:p>
            <a:pPr lvl="1"/>
            <a:r>
              <a:rPr lang="en-US" dirty="0" smtClean="0"/>
              <a:t>Ex: X1 = 3, X2 = 1</a:t>
            </a:r>
          </a:p>
          <a:p>
            <a:r>
              <a:rPr lang="en-US" dirty="0" smtClean="0"/>
              <a:t>What is an optimal solution?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2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above problem, construct each of the following constraints and express it with a linear left hand side and a constant right hand side</a:t>
            </a:r>
          </a:p>
          <a:p>
            <a:pPr lvl="1"/>
            <a:r>
              <a:rPr lang="en-US" dirty="0" smtClean="0"/>
              <a:t>The daily demand for interior paint exceeds that of exterior paint by at least one ton</a:t>
            </a:r>
          </a:p>
          <a:p>
            <a:pPr lvl="1"/>
            <a:r>
              <a:rPr lang="en-US" dirty="0" smtClean="0"/>
              <a:t>The daily usage of raw material M2 in tons is at most 6 and at least 3</a:t>
            </a:r>
          </a:p>
          <a:p>
            <a:pPr lvl="1"/>
            <a:r>
              <a:rPr lang="en-US" dirty="0" smtClean="0"/>
              <a:t>The demand for interior paint cannot be less than the demand for exterior paint</a:t>
            </a:r>
          </a:p>
          <a:p>
            <a:pPr lvl="1"/>
            <a:r>
              <a:rPr lang="en-US" dirty="0" smtClean="0"/>
              <a:t>The minimum quantity that should be produced of both the interior and exterior paint is 3 tons</a:t>
            </a:r>
          </a:p>
          <a:p>
            <a:pPr lvl="1"/>
            <a:r>
              <a:rPr lang="en-US" dirty="0" smtClean="0"/>
              <a:t>The proportion of interior paint to the total production of both interior and exterior paints must not exceed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3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solution for the LP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74" y="1566425"/>
            <a:ext cx="5287725" cy="49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solution of the LP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05" y="1597594"/>
            <a:ext cx="6732997" cy="49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5" y="1867730"/>
            <a:ext cx="10877289" cy="36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64" y="1935558"/>
            <a:ext cx="8416930" cy="35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1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solution to the minimization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632" y="1592991"/>
            <a:ext cx="5909807" cy="49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5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Excel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find an optimal (maximum or minimum) value for a formula in one cell — called the objective </a:t>
            </a:r>
            <a:r>
              <a:rPr lang="en-US" dirty="0" smtClean="0"/>
              <a:t>cell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ubject </a:t>
            </a:r>
            <a:r>
              <a:rPr lang="en-US" dirty="0"/>
              <a:t>to constraints, or limits, on the values of other formula cells on a worksheet.</a:t>
            </a:r>
          </a:p>
        </p:txBody>
      </p:sp>
    </p:spTree>
    <p:extLst>
      <p:ext uri="{BB962C8B-B14F-4D97-AF65-F5344CB8AC3E}">
        <p14:creationId xmlns:p14="http://schemas.microsoft.com/office/powerpoint/2010/main" val="196983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Solver – Add-In (Step 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657820"/>
            <a:ext cx="4636077" cy="466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8818" y="1911927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-&gt;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8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Solver – Add-In (Step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54" y="1690688"/>
            <a:ext cx="3754581" cy="47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in England during the world war II</a:t>
            </a:r>
          </a:p>
          <a:p>
            <a:pPr lvl="1"/>
            <a:r>
              <a:rPr lang="en-US" dirty="0" smtClean="0"/>
              <a:t>Make scientifically based decisions regarding the best utilization of war materials</a:t>
            </a:r>
          </a:p>
          <a:p>
            <a:pPr lvl="1"/>
            <a:r>
              <a:rPr lang="en-US" dirty="0" smtClean="0"/>
              <a:t>Later used for improving efficiency and productivity in civilian sector</a:t>
            </a:r>
          </a:p>
          <a:p>
            <a:r>
              <a:rPr lang="en-US" dirty="0" smtClean="0"/>
              <a:t>Decision situations involve: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are the decision alternatives</a:t>
            </a:r>
          </a:p>
          <a:p>
            <a:pPr lvl="2"/>
            <a:r>
              <a:rPr lang="en-US" dirty="0" smtClean="0"/>
              <a:t>Infinite alternatives could 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Under what restrictions is the decision made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is an appropriate objective criterion for evaluating the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2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1638"/>
          </a:xfrm>
        </p:spPr>
        <p:txBody>
          <a:bodyPr/>
          <a:lstStyle/>
          <a:p>
            <a:r>
              <a:rPr lang="en-US" dirty="0" smtClean="0"/>
              <a:t>Data 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17" y="2690958"/>
            <a:ext cx="10573312" cy="21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Solver interface</a:t>
            </a:r>
            <a:endParaRPr lang="en-US" dirty="0"/>
          </a:p>
        </p:txBody>
      </p:sp>
      <p:pic>
        <p:nvPicPr>
          <p:cNvPr id="4" name="Picture 3" descr="Screen Shot 2015-09-25 at 2.4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50" y="1035527"/>
            <a:ext cx="4126814" cy="54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5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an LP using solver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26" y="1919695"/>
            <a:ext cx="7220247" cy="431137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447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an LP using Solver</a:t>
            </a:r>
            <a:endParaRPr lang="en-US" dirty="0"/>
          </a:p>
        </p:txBody>
      </p:sp>
      <p:pic>
        <p:nvPicPr>
          <p:cNvPr id="4" name="Picture 3" descr="Screen Shot 2015-09-25 at 9.0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50" y="1437483"/>
            <a:ext cx="3961146" cy="52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7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an LP model using solver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884" y="2039487"/>
            <a:ext cx="6429413" cy="3839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54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Few of the examples: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Urban planning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Currency arbitrage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Investment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Production planning and inventory control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Blending and oil refining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Manpower planning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107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Investors </a:t>
            </a:r>
            <a:r>
              <a:rPr lang="en-US" dirty="0" smtClean="0"/>
              <a:t>are presented with multitudes of investment opportunities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Capital budgeting for projects</a:t>
            </a:r>
          </a:p>
          <a:p>
            <a:pPr lvl="1"/>
            <a:r>
              <a:rPr lang="en-US" dirty="0" smtClean="0"/>
              <a:t>Bond investment strategy</a:t>
            </a:r>
          </a:p>
          <a:p>
            <a:pPr lvl="1"/>
            <a:r>
              <a:rPr lang="en-US" dirty="0" smtClean="0"/>
              <a:t>Stock portfolio selection</a:t>
            </a:r>
          </a:p>
          <a:p>
            <a:pPr lvl="1"/>
            <a:r>
              <a:rPr lang="en-US" dirty="0" smtClean="0"/>
              <a:t>Establishment of bank loan policy</a:t>
            </a:r>
          </a:p>
          <a:p>
            <a:r>
              <a:rPr lang="en-US" dirty="0" smtClean="0"/>
              <a:t>Role of OR</a:t>
            </a:r>
          </a:p>
          <a:p>
            <a:pPr lvl="1"/>
            <a:r>
              <a:rPr lang="en-US" dirty="0" smtClean="0"/>
              <a:t>Select the optimal mix of opportunities that will maximize return while meeting the investment conditions set by the investor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6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decision example – loan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35" y="1674624"/>
            <a:ext cx="9822410" cy="340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01" y="5074620"/>
            <a:ext cx="9891416" cy="12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Variables – Amount of loans in each category</a:t>
            </a:r>
          </a:p>
          <a:p>
            <a:pPr lvl="1"/>
            <a:r>
              <a:rPr lang="en-US" sz="2800" dirty="0" smtClean="0"/>
              <a:t>X1: personal loans</a:t>
            </a:r>
          </a:p>
          <a:p>
            <a:pPr lvl="1"/>
            <a:r>
              <a:rPr lang="en-US" sz="2800" dirty="0" smtClean="0"/>
              <a:t>X2: car loans</a:t>
            </a:r>
          </a:p>
          <a:p>
            <a:pPr lvl="1"/>
            <a:r>
              <a:rPr lang="en-US" sz="2800" dirty="0" smtClean="0"/>
              <a:t>X3: home loans</a:t>
            </a:r>
          </a:p>
          <a:p>
            <a:pPr lvl="1"/>
            <a:r>
              <a:rPr lang="en-US" sz="2800" dirty="0" smtClean="0"/>
              <a:t>X4: farm loans</a:t>
            </a:r>
          </a:p>
          <a:p>
            <a:pPr lvl="1"/>
            <a:r>
              <a:rPr lang="en-US" sz="2800" dirty="0" smtClean="0"/>
              <a:t>X5: commercial loans</a:t>
            </a:r>
          </a:p>
          <a:p>
            <a:r>
              <a:rPr lang="en-US" sz="3200" dirty="0" smtClean="0"/>
              <a:t>Objective function</a:t>
            </a:r>
          </a:p>
          <a:p>
            <a:pPr lvl="1"/>
            <a:r>
              <a:rPr lang="en-US" sz="2800" dirty="0" smtClean="0"/>
              <a:t>Maximize z = Total interest – Bad debt</a:t>
            </a:r>
          </a:p>
          <a:p>
            <a:r>
              <a:rPr lang="en-US" sz="3200" dirty="0" smtClean="0"/>
              <a:t>Formulate this problem and solve using Excel solver as an exercise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57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38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special class of linear programming that deals with shipping a commodity from a source to a destination</a:t>
            </a:r>
          </a:p>
          <a:p>
            <a:pPr lvl="1"/>
            <a:r>
              <a:rPr lang="en-US" dirty="0" smtClean="0"/>
              <a:t>Ex. From factories to warehouses</a:t>
            </a:r>
          </a:p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Determining the shipping schedule minimizing the total shipping cost while satisfying the demand and supply constraints</a:t>
            </a:r>
          </a:p>
          <a:p>
            <a:r>
              <a:rPr lang="en-US" dirty="0" smtClean="0"/>
              <a:t>General Representation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sources and </a:t>
            </a:r>
            <a:r>
              <a:rPr lang="en-US" i="1" dirty="0" smtClean="0"/>
              <a:t>n</a:t>
            </a:r>
            <a:r>
              <a:rPr lang="en-US" dirty="0" smtClean="0"/>
              <a:t> destinations: Nodes</a:t>
            </a:r>
          </a:p>
          <a:p>
            <a:pPr lvl="1"/>
            <a:r>
              <a:rPr lang="en-US" dirty="0" smtClean="0"/>
              <a:t>Routes between sources and destinations represented by arcs (links)</a:t>
            </a:r>
          </a:p>
          <a:p>
            <a:pPr lvl="1"/>
            <a:r>
              <a:rPr lang="en-US" dirty="0" smtClean="0"/>
              <a:t>Arc represents two information</a:t>
            </a:r>
          </a:p>
          <a:p>
            <a:pPr lvl="2"/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: Cost of transportation between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pPr lvl="2"/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: Amount transported between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pPr lvl="1"/>
            <a:r>
              <a:rPr lang="en-US" dirty="0" smtClean="0"/>
              <a:t>Unknowns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) are determined while minimizing the costs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2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 a maximum-area rectangle out of a wire of length L inches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53" y="2767434"/>
            <a:ext cx="5321301" cy="1502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514" y="4456203"/>
            <a:ext cx="242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86" y="4855836"/>
            <a:ext cx="4838254" cy="17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the Transport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12" y="1921578"/>
            <a:ext cx="8894665" cy="44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4691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85" y="1673177"/>
            <a:ext cx="9844502" cy="206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87" y="4014704"/>
            <a:ext cx="4399351" cy="2520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825" y="3883145"/>
            <a:ext cx="5197854" cy="2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83" y="1848138"/>
            <a:ext cx="9789963" cy="663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17" y="2451099"/>
            <a:ext cx="8411378" cy="37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Tableau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9613" cy="4351338"/>
          </a:xfrm>
        </p:spPr>
        <p:txBody>
          <a:bodyPr/>
          <a:lstStyle/>
          <a:p>
            <a:r>
              <a:rPr lang="en-US" dirty="0" smtClean="0"/>
              <a:t>Tableau method is possible since all constraints are equations</a:t>
            </a:r>
          </a:p>
          <a:p>
            <a:pPr lvl="1"/>
            <a:r>
              <a:rPr lang="en-US" dirty="0" smtClean="0"/>
              <a:t>Total supply from three sources is equal to total demand from </a:t>
            </a:r>
            <a:r>
              <a:rPr lang="en-US" dirty="0" smtClean="0"/>
              <a:t>destinations</a:t>
            </a:r>
          </a:p>
          <a:p>
            <a:pPr lvl="1"/>
            <a:r>
              <a:rPr lang="en-US" dirty="0" smtClean="0"/>
              <a:t>Assumption of the transportation algorithm: The model </a:t>
            </a:r>
            <a:r>
              <a:rPr lang="en-US" smtClean="0"/>
              <a:t>is balanced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17" y="1793159"/>
            <a:ext cx="5690187" cy="39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9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540"/>
          </a:xfrm>
        </p:spPr>
        <p:txBody>
          <a:bodyPr/>
          <a:lstStyle/>
          <a:p>
            <a:r>
              <a:rPr lang="en-US" dirty="0" smtClean="0"/>
              <a:t>Balancing Transportation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237"/>
            <a:ext cx="10515600" cy="4678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inequalities exist</a:t>
            </a:r>
          </a:p>
          <a:p>
            <a:r>
              <a:rPr lang="en-US" dirty="0" smtClean="0"/>
              <a:t>Ex: </a:t>
            </a:r>
          </a:p>
          <a:p>
            <a:pPr lvl="1"/>
            <a:r>
              <a:rPr lang="en-US" dirty="0" smtClean="0"/>
              <a:t>Suppose Detroit plant capacity is 1300 (instead of 1500 previously)</a:t>
            </a:r>
          </a:p>
          <a:p>
            <a:pPr lvl="1"/>
            <a:r>
              <a:rPr lang="en-US" dirty="0" smtClean="0"/>
              <a:t> Total supply (3500 cars) is less than total demand (3700 cars)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Adding a dummy source or a dummy destination to balance the model</a:t>
            </a:r>
          </a:p>
          <a:p>
            <a:pPr lvl="1"/>
            <a:r>
              <a:rPr lang="en-US" dirty="0" smtClean="0"/>
              <a:t>Dummy source with 200 capacity is added</a:t>
            </a:r>
          </a:p>
          <a:p>
            <a:pPr lvl="1"/>
            <a:r>
              <a:rPr lang="en-US" dirty="0" smtClean="0"/>
              <a:t>Unit transportation cost is zero since the plant does not exist</a:t>
            </a:r>
          </a:p>
          <a:p>
            <a:r>
              <a:rPr lang="en-US" dirty="0" smtClean="0"/>
              <a:t>If supply is higher than demand (Ex. :demand at Denver is 1900 now)</a:t>
            </a:r>
          </a:p>
          <a:p>
            <a:pPr lvl="1"/>
            <a:r>
              <a:rPr lang="en-US" dirty="0" smtClean="0"/>
              <a:t>Add a dummy destination</a:t>
            </a:r>
          </a:p>
          <a:p>
            <a:pPr lvl="1"/>
            <a:r>
              <a:rPr lang="en-US" dirty="0" smtClean="0"/>
              <a:t>Add very high unit cost of transportation to avoid the excess moved to the dummy 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0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with a Dummy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90" y="1982917"/>
            <a:ext cx="3851060" cy="3710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47" y="2098936"/>
            <a:ext cx="5435322" cy="36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0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863"/>
          </a:xfrm>
        </p:spPr>
        <p:txBody>
          <a:bodyPr/>
          <a:lstStyle/>
          <a:p>
            <a:r>
              <a:rPr lang="en-US" dirty="0" smtClean="0"/>
              <a:t>Solving an 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570"/>
            <a:ext cx="10515600" cy="52468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no single general technique to solve all mathematical models</a:t>
            </a:r>
          </a:p>
          <a:p>
            <a:pPr lvl="1"/>
            <a:r>
              <a:rPr lang="en-US" dirty="0" smtClean="0"/>
              <a:t>Linear programming</a:t>
            </a:r>
          </a:p>
          <a:p>
            <a:pPr lvl="2"/>
            <a:r>
              <a:rPr lang="en-US" dirty="0" smtClean="0"/>
              <a:t>Linear objective and constraint functions</a:t>
            </a:r>
          </a:p>
          <a:p>
            <a:pPr lvl="1"/>
            <a:r>
              <a:rPr lang="en-US" dirty="0" smtClean="0"/>
              <a:t>Integer programming</a:t>
            </a:r>
          </a:p>
          <a:p>
            <a:pPr lvl="2"/>
            <a:r>
              <a:rPr lang="en-US" dirty="0" smtClean="0"/>
              <a:t>Variables assume integers</a:t>
            </a:r>
          </a:p>
          <a:p>
            <a:pPr lvl="1"/>
            <a:r>
              <a:rPr lang="en-US" dirty="0" smtClean="0"/>
              <a:t>Dynamic programming</a:t>
            </a:r>
          </a:p>
          <a:p>
            <a:pPr lvl="2"/>
            <a:r>
              <a:rPr lang="en-US" dirty="0" smtClean="0"/>
              <a:t>Original problem can be decomposed into more manageable sub problems</a:t>
            </a:r>
          </a:p>
          <a:p>
            <a:pPr lvl="1"/>
            <a:r>
              <a:rPr lang="en-US" dirty="0" smtClean="0"/>
              <a:t>Network programming</a:t>
            </a:r>
          </a:p>
          <a:p>
            <a:pPr lvl="2"/>
            <a:r>
              <a:rPr lang="en-US" dirty="0" smtClean="0"/>
              <a:t>A problem could be modeled as a network</a:t>
            </a:r>
          </a:p>
          <a:p>
            <a:pPr lvl="1"/>
            <a:r>
              <a:rPr lang="en-US" dirty="0" smtClean="0"/>
              <a:t>Non-linear programming</a:t>
            </a:r>
          </a:p>
          <a:p>
            <a:pPr lvl="2"/>
            <a:r>
              <a:rPr lang="en-US" dirty="0" smtClean="0"/>
              <a:t>Functions of the model are non-linear</a:t>
            </a:r>
          </a:p>
          <a:p>
            <a:r>
              <a:rPr lang="en-US" dirty="0" smtClean="0"/>
              <a:t>Solutions are iteratively obtained by algorithms</a:t>
            </a:r>
          </a:p>
          <a:p>
            <a:pPr lvl="1"/>
            <a:r>
              <a:rPr lang="en-US" dirty="0" smtClean="0"/>
              <a:t>Iteratively by a set of fixed computational rules</a:t>
            </a:r>
          </a:p>
          <a:p>
            <a:pPr lvl="1"/>
            <a:r>
              <a:rPr lang="en-US" dirty="0" smtClean="0"/>
              <a:t>Need computer support</a:t>
            </a:r>
          </a:p>
          <a:p>
            <a:r>
              <a:rPr lang="en-US" dirty="0" smtClean="0"/>
              <a:t>Often have to use heuristics or rules of thumb</a:t>
            </a:r>
          </a:p>
          <a:p>
            <a:pPr lvl="1"/>
            <a:r>
              <a:rPr lang="en-US" dirty="0" smtClean="0"/>
              <a:t>Look for a good solution than the optimal solution</a:t>
            </a:r>
          </a:p>
          <a:p>
            <a:pPr lvl="1"/>
            <a:r>
              <a:rPr lang="en-US" dirty="0" smtClean="0"/>
              <a:t>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6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and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Deal with the study of waiting lines</a:t>
            </a:r>
          </a:p>
          <a:p>
            <a:pPr lvl="1"/>
            <a:r>
              <a:rPr lang="en-US" dirty="0" smtClean="0"/>
              <a:t>Not optimization models but determine measures of performance of the waiting lines</a:t>
            </a:r>
          </a:p>
          <a:p>
            <a:pPr lvl="1"/>
            <a:r>
              <a:rPr lang="en-US" dirty="0" smtClean="0"/>
              <a:t>What are the common measures?</a:t>
            </a:r>
          </a:p>
          <a:p>
            <a:pPr lvl="2"/>
            <a:r>
              <a:rPr lang="en-US" dirty="0" smtClean="0"/>
              <a:t>Average waiting time in queue</a:t>
            </a:r>
          </a:p>
          <a:p>
            <a:pPr lvl="2"/>
            <a:r>
              <a:rPr lang="en-US" dirty="0" smtClean="0"/>
              <a:t>Average waiting time for service</a:t>
            </a:r>
          </a:p>
          <a:p>
            <a:pPr lvl="2"/>
            <a:r>
              <a:rPr lang="en-US" dirty="0" smtClean="0"/>
              <a:t>Utilization of service facilities</a:t>
            </a:r>
          </a:p>
          <a:p>
            <a:pPr lvl="1"/>
            <a:r>
              <a:rPr lang="en-US" dirty="0" smtClean="0"/>
              <a:t>Queuing models utilize probability and stochastic models to analyze waiting lines</a:t>
            </a:r>
          </a:p>
          <a:p>
            <a:pPr lvl="1"/>
            <a:r>
              <a:rPr lang="en-US" dirty="0" smtClean="0"/>
              <a:t>Simulation imitates the behavior of the real system to measure the performance</a:t>
            </a:r>
          </a:p>
          <a:p>
            <a:pPr lvl="2"/>
            <a:r>
              <a:rPr lang="en-US" dirty="0" smtClean="0"/>
              <a:t>Next best thing to observing the real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6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85" y="1850706"/>
            <a:ext cx="9174790" cy="37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2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an OR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Defining the problem</a:t>
            </a:r>
          </a:p>
          <a:p>
            <a:pPr lvl="1"/>
            <a:r>
              <a:rPr lang="en-US" dirty="0" smtClean="0"/>
              <a:t>Identification of </a:t>
            </a:r>
            <a:r>
              <a:rPr lang="en-US" dirty="0" smtClean="0"/>
              <a:t>the three main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Model construction</a:t>
            </a:r>
          </a:p>
          <a:p>
            <a:pPr lvl="1"/>
            <a:r>
              <a:rPr lang="en-US" dirty="0" smtClean="0"/>
              <a:t>Translation of the problem definition into mathematical relationships</a:t>
            </a:r>
          </a:p>
          <a:p>
            <a:r>
              <a:rPr lang="en-US" dirty="0" smtClean="0"/>
              <a:t>Model solution</a:t>
            </a:r>
          </a:p>
          <a:p>
            <a:pPr lvl="1"/>
            <a:r>
              <a:rPr lang="en-US" dirty="0" smtClean="0"/>
              <a:t>Use well-defined optimization algorithms to solve the model</a:t>
            </a:r>
          </a:p>
          <a:p>
            <a:r>
              <a:rPr lang="en-US" dirty="0" smtClean="0"/>
              <a:t>Model validation</a:t>
            </a:r>
          </a:p>
          <a:p>
            <a:pPr lvl="1"/>
            <a:r>
              <a:rPr lang="en-US" dirty="0" smtClean="0"/>
              <a:t>Checks whether the proposed model adequately predicts the behavior of the system under study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Translation of the results into understandable operating instructions to be issued to the people who will administer the recommended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0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variable LP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18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Reddy </a:t>
            </a:r>
            <a:r>
              <a:rPr lang="en-US" dirty="0" err="1" smtClean="0"/>
              <a:t>Mikks</a:t>
            </a:r>
            <a:r>
              <a:rPr lang="en-US" dirty="0" smtClean="0"/>
              <a:t> produces both interior and exterior paints from raw materials M1 and M2. A market survey indicates that the daily demand for interior paint cannot exceed that for exterior paint by more than one ton. Maximum daily demand for interior paint is 2 tons.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find the optimum product mix that maximizes the total daily profit.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36" y="4083687"/>
            <a:ext cx="10062425" cy="16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6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variable LP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basic components</a:t>
            </a:r>
          </a:p>
          <a:p>
            <a:pPr lvl="1"/>
            <a:r>
              <a:rPr lang="en-US" dirty="0" smtClean="0"/>
              <a:t>Decision variables that we seek to determine</a:t>
            </a:r>
          </a:p>
          <a:p>
            <a:pPr lvl="1"/>
            <a:r>
              <a:rPr lang="en-US" dirty="0" smtClean="0"/>
              <a:t>Objective (goal) that we want to optimize (maximize or minimize)</a:t>
            </a:r>
          </a:p>
          <a:p>
            <a:pPr lvl="1"/>
            <a:r>
              <a:rPr lang="en-US" dirty="0" smtClean="0"/>
              <a:t>Constraints that the solution must satisfy</a:t>
            </a:r>
          </a:p>
          <a:p>
            <a:r>
              <a:rPr lang="en-US" dirty="0" smtClean="0"/>
              <a:t>Decision variables</a:t>
            </a:r>
          </a:p>
          <a:p>
            <a:pPr lvl="1"/>
            <a:r>
              <a:rPr lang="en-US" dirty="0" smtClean="0"/>
              <a:t>X1: Tons of exterior paint produced daily</a:t>
            </a:r>
          </a:p>
          <a:p>
            <a:pPr lvl="1"/>
            <a:r>
              <a:rPr lang="en-US" dirty="0" smtClean="0"/>
              <a:t>X2: Tons of interior paint produced daily</a:t>
            </a:r>
          </a:p>
          <a:p>
            <a:r>
              <a:rPr lang="en-US" dirty="0" smtClean="0"/>
              <a:t>Objective function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Maximize (5X1 + 4X2)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1064</Words>
  <Application>Microsoft Macintosh PowerPoint</Application>
  <PresentationFormat>Custom</PresentationFormat>
  <Paragraphs>164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IT Applications for Decision Making</vt:lpstr>
      <vt:lpstr>Operations Research</vt:lpstr>
      <vt:lpstr>OR model example</vt:lpstr>
      <vt:lpstr>Solving an OR model</vt:lpstr>
      <vt:lpstr>Queuing and Simulation </vt:lpstr>
      <vt:lpstr>Model development</vt:lpstr>
      <vt:lpstr>Phases of an OR study</vt:lpstr>
      <vt:lpstr>Two variable LP Model</vt:lpstr>
      <vt:lpstr>Two variable LP model</vt:lpstr>
      <vt:lpstr>Two variable LP model</vt:lpstr>
      <vt:lpstr>Exercise</vt:lpstr>
      <vt:lpstr>Graphical solution for the LP model</vt:lpstr>
      <vt:lpstr>Graphical solution of the LP model</vt:lpstr>
      <vt:lpstr>Minimization Problem</vt:lpstr>
      <vt:lpstr>Minimization problem</vt:lpstr>
      <vt:lpstr>Graphical solution to the minimization problem</vt:lpstr>
      <vt:lpstr>MS Excel Solver</vt:lpstr>
      <vt:lpstr>Excel Solver – Add-In (Step 1)</vt:lpstr>
      <vt:lpstr>Excel Solver – Add-In (Step 2)</vt:lpstr>
      <vt:lpstr>Where to find</vt:lpstr>
      <vt:lpstr>Solver interface</vt:lpstr>
      <vt:lpstr>Solve an LP using solver</vt:lpstr>
      <vt:lpstr>Solve an LP using Solver</vt:lpstr>
      <vt:lpstr>Solve an LP model using solver</vt:lpstr>
      <vt:lpstr>Application of LP</vt:lpstr>
      <vt:lpstr>Investment Example</vt:lpstr>
      <vt:lpstr>Investment decision example – loan policy</vt:lpstr>
      <vt:lpstr>Decision Model</vt:lpstr>
      <vt:lpstr>Transportation Model</vt:lpstr>
      <vt:lpstr>Representation of the Transport Model</vt:lpstr>
      <vt:lpstr>Example</vt:lpstr>
      <vt:lpstr>Model</vt:lpstr>
      <vt:lpstr>Transportation Tableau</vt:lpstr>
      <vt:lpstr>Balancing Transportation Model</vt:lpstr>
      <vt:lpstr>Answer with a Dummy Source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Applications for Decision Making</dc:title>
  <dc:creator>Chathura Rajapakse</dc:creator>
  <cp:lastModifiedBy>Chathura Rajapakse</cp:lastModifiedBy>
  <cp:revision>71</cp:revision>
  <dcterms:created xsi:type="dcterms:W3CDTF">2015-09-25T08:46:04Z</dcterms:created>
  <dcterms:modified xsi:type="dcterms:W3CDTF">2015-12-06T03:16:20Z</dcterms:modified>
</cp:coreProperties>
</file>