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7" r:id="rId18"/>
    <p:sldId id="274" r:id="rId19"/>
    <p:sldId id="272" r:id="rId20"/>
    <p:sldId id="273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3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1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68E0-DAAB-7A4B-A10E-D66BFF013018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C7226-0D91-364C-821F-FB892090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Resources, Security and Continuity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short </a:t>
            </a:r>
            <a:r>
              <a:rPr lang="en-US" dirty="0"/>
              <a:t>for malicious </a:t>
            </a:r>
            <a:r>
              <a:rPr lang="en-US" dirty="0" smtClean="0"/>
              <a:t>software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eferring </a:t>
            </a:r>
            <a:r>
              <a:rPr lang="en-US" dirty="0"/>
              <a:t>to viruses, worms, Trojan horses, spyware, and all other types of disruptive, destructive, or unwanted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Computer Viruses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malware program that, when executed, replicates by inserting copies of itself (possibly modified) into other computer programs, data files, or the boot sector of the hard </a:t>
            </a:r>
            <a:r>
              <a:rPr lang="en-US" dirty="0" smtClean="0"/>
              <a:t>drive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this replication succeeds, the affected areas are then said to be "infected"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Performs a harmful act: stealing hard disk space or CPU time, stealing information, contact lists and spamming, corrupting machines, displaying political or humorous messages, logging keystrokes,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3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Worms</a:t>
            </a:r>
          </a:p>
          <a:p>
            <a:pPr lvl="1"/>
            <a:r>
              <a:rPr lang="en-US" dirty="0" smtClean="0"/>
              <a:t>A standalone program that replicates itself to spread over a network</a:t>
            </a:r>
          </a:p>
          <a:p>
            <a:pPr lvl="1"/>
            <a:r>
              <a:rPr lang="en-US" dirty="0" smtClean="0"/>
              <a:t>Usually only spread consuming bandwidth but sometime changes files, delete, install backdoors, encrypt files, etc.</a:t>
            </a:r>
          </a:p>
          <a:p>
            <a:r>
              <a:rPr lang="en-US" dirty="0" smtClean="0"/>
              <a:t>Zombie computer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computer connected to the Internet that has been compromised by a hacker, computer virus or </a:t>
            </a:r>
            <a:r>
              <a:rPr lang="en-US" dirty="0" err="1"/>
              <a:t>trojan</a:t>
            </a:r>
            <a:r>
              <a:rPr lang="en-US" dirty="0"/>
              <a:t> horse and can be used to perform malicious tasks of one sort or another under remote direction.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9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Trojan horse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malicious computer program which misrepresents itself as useful, routine, or interesting in order to persuade a victim to install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Spread usually by social engineering</a:t>
            </a:r>
          </a:p>
          <a:p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Psychological </a:t>
            </a:r>
            <a:r>
              <a:rPr lang="en-US" dirty="0"/>
              <a:t>manipulation of people into performing actions or divulging confidential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Spyware and Adware</a:t>
            </a:r>
          </a:p>
          <a:p>
            <a:pPr lvl="1"/>
            <a:r>
              <a:rPr lang="en-US" dirty="0" smtClean="0"/>
              <a:t>Spyware secretly monitors a computer and its Internet use.</a:t>
            </a:r>
          </a:p>
          <a:p>
            <a:pPr lvl="2"/>
            <a:r>
              <a:rPr lang="en-US" dirty="0" smtClean="0"/>
              <a:t>Very often monitors websites visited, ads clicked, time spent on websites, etc.</a:t>
            </a:r>
          </a:p>
          <a:p>
            <a:pPr lvl="2"/>
            <a:r>
              <a:rPr lang="en-US" dirty="0" smtClean="0"/>
              <a:t>Worst cases are tracking keystrokes and getting screen prints to collect passwords, credit card numbers and other sensitive information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dware </a:t>
            </a:r>
            <a:r>
              <a:rPr lang="en-US" dirty="0"/>
              <a:t>is a program that installs an additional component that feeds </a:t>
            </a:r>
            <a:r>
              <a:rPr lang="en-US" dirty="0" smtClean="0"/>
              <a:t>advertising</a:t>
            </a:r>
            <a:endParaRPr lang="en-US" dirty="0"/>
          </a:p>
          <a:p>
            <a:pPr lvl="2"/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by delivering pop-up ads or by installing a toolbar in </a:t>
            </a:r>
            <a:r>
              <a:rPr lang="en-US" dirty="0" smtClean="0"/>
              <a:t>the browser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6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Scareware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/>
              <a:t>social engineering to cause shock, anxiety, or the perception of a threat in order to manipulate users into buying unwanted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Ex. Your computer is infected!</a:t>
            </a:r>
          </a:p>
          <a:p>
            <a:pPr lvl="1"/>
            <a:r>
              <a:rPr lang="en-US" dirty="0" smtClean="0"/>
              <a:t>Often used by spyware and adware</a:t>
            </a:r>
          </a:p>
          <a:p>
            <a:r>
              <a:rPr lang="en-US" dirty="0" err="1" smtClean="0"/>
              <a:t>Ransomware</a:t>
            </a:r>
            <a:endParaRPr lang="en-US" dirty="0" smtClean="0"/>
          </a:p>
          <a:p>
            <a:pPr lvl="1"/>
            <a:r>
              <a:rPr lang="en-US" dirty="0" smtClean="0"/>
              <a:t>Infect a computer and ask for a ransom from the user to clean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9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Botnets</a:t>
            </a:r>
          </a:p>
          <a:p>
            <a:pPr lvl="1"/>
            <a:r>
              <a:rPr lang="en-US" dirty="0" smtClean="0"/>
              <a:t>Bot network</a:t>
            </a:r>
          </a:p>
          <a:p>
            <a:pPr lvl="1"/>
            <a:r>
              <a:rPr lang="en-US" dirty="0" smtClean="0"/>
              <a:t>A network of hijacked computers that are controlled remotely</a:t>
            </a:r>
          </a:p>
          <a:p>
            <a:pPr lvl="1"/>
            <a:r>
              <a:rPr lang="en-US" dirty="0" smtClean="0"/>
              <a:t>Typically used to launch spam or spyware</a:t>
            </a:r>
          </a:p>
          <a:p>
            <a:pPr lvl="1"/>
            <a:r>
              <a:rPr lang="en-US" dirty="0" smtClean="0"/>
              <a:t>Linked to a range of malicious activity, including identity theft and spam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4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(</a:t>
            </a:r>
            <a:r>
              <a:rPr lang="en-US" dirty="0" err="1" smtClean="0"/>
              <a:t>DoS</a:t>
            </a:r>
            <a:r>
              <a:rPr lang="en-US" dirty="0" smtClean="0"/>
              <a:t>)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attempt to make a machine or network resource unavailable to its intended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Can be in distributed form as well</a:t>
            </a:r>
          </a:p>
          <a:p>
            <a:pPr lvl="1"/>
            <a:r>
              <a:rPr lang="en-US" dirty="0" smtClean="0"/>
              <a:t>Attempt originates from distributed locations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 err="1" smtClean="0"/>
              <a:t>DoS</a:t>
            </a:r>
            <a:endParaRPr lang="en-US" dirty="0" smtClean="0"/>
          </a:p>
          <a:p>
            <a:r>
              <a:rPr lang="en-US" dirty="0" smtClean="0"/>
              <a:t>Often attacks high-profile websites</a:t>
            </a:r>
          </a:p>
          <a:p>
            <a:pPr lvl="1"/>
            <a:r>
              <a:rPr lang="en-US" dirty="0" smtClean="0"/>
              <a:t>Revenge, blackmail and activism are common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3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defend against malware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Antivirus software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detect malicious codes and prevent users from downloading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Scan systems to find worms, Trojan horses, etc.</a:t>
            </a:r>
          </a:p>
          <a:p>
            <a:pPr lvl="1"/>
            <a:r>
              <a:rPr lang="en-US" dirty="0" smtClean="0"/>
              <a:t>Cannot defend against zero-day exploits</a:t>
            </a:r>
          </a:p>
          <a:p>
            <a:r>
              <a:rPr lang="en-US" dirty="0" smtClean="0"/>
              <a:t>Intrusion detection systems</a:t>
            </a:r>
          </a:p>
          <a:p>
            <a:pPr lvl="1"/>
            <a:r>
              <a:rPr lang="en-US" dirty="0" smtClean="0"/>
              <a:t>Detects suspicious traffic and alarm administrators</a:t>
            </a:r>
          </a:p>
          <a:p>
            <a:pPr lvl="1"/>
            <a:r>
              <a:rPr lang="en-US" dirty="0" smtClean="0"/>
              <a:t>Identifies the start of a </a:t>
            </a:r>
            <a:r>
              <a:rPr lang="en-US" dirty="0" err="1" smtClean="0"/>
              <a:t>DoS</a:t>
            </a:r>
            <a:r>
              <a:rPr lang="en-US" dirty="0" smtClean="0"/>
              <a:t> by the traffic pattern</a:t>
            </a:r>
          </a:p>
          <a:p>
            <a:r>
              <a:rPr lang="en-US" dirty="0" smtClean="0"/>
              <a:t>Intrusion prevention systems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take immediate action—such as blocking specific IP addresses—whenever a traffic-flow anomaly is detected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Use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Informs </a:t>
            </a:r>
            <a:r>
              <a:rPr lang="en-US" dirty="0"/>
              <a:t>users of their </a:t>
            </a:r>
            <a:r>
              <a:rPr lang="en-US" dirty="0" smtClean="0"/>
              <a:t>responsibilities</a:t>
            </a:r>
          </a:p>
          <a:p>
            <a:r>
              <a:rPr lang="en-US" dirty="0" smtClean="0"/>
              <a:t>Needed </a:t>
            </a:r>
            <a:r>
              <a:rPr lang="en-US" dirty="0"/>
              <a:t>for two reasons: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prevent misuse of information and computer </a:t>
            </a:r>
            <a:r>
              <a:rPr lang="en-US" dirty="0" smtClean="0"/>
              <a:t>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reduce exposure to fines, sanctions, and legal </a:t>
            </a:r>
            <a:r>
              <a:rPr lang="en-US" dirty="0" smtClean="0"/>
              <a:t>liability</a:t>
            </a:r>
          </a:p>
          <a:p>
            <a:pPr marL="514350" indent="-514350">
              <a:tabLst>
                <a:tab pos="271463" algn="l"/>
              </a:tabLst>
            </a:pPr>
            <a:r>
              <a:rPr lang="en-US" dirty="0"/>
              <a:t>E-mail, Internet, and computer AUPs should be thought of as an extension of other corporate </a:t>
            </a:r>
            <a:r>
              <a:rPr lang="en-US" dirty="0" smtClean="0"/>
              <a:t>policies</a:t>
            </a:r>
          </a:p>
          <a:p>
            <a:pPr marL="914400" lvl="1" indent="-514350">
              <a:tabLst>
                <a:tab pos="271463" algn="l"/>
              </a:tabLst>
            </a:pPr>
            <a:r>
              <a:rPr lang="en-US" dirty="0"/>
              <a:t>S</a:t>
            </a:r>
            <a:r>
              <a:rPr lang="en-US" dirty="0" smtClean="0"/>
              <a:t>uch </a:t>
            </a:r>
            <a:r>
              <a:rPr lang="en-US" dirty="0"/>
              <a:t>as those that address physical safety, equal opportunity, harassment, and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113729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Security Defense: In-depth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7213"/>
          </a:xfrm>
        </p:spPr>
        <p:txBody>
          <a:bodyPr/>
          <a:lstStyle/>
          <a:p>
            <a:r>
              <a:rPr lang="en-US" dirty="0" smtClean="0"/>
              <a:t>A multi-layered approach for information security</a:t>
            </a:r>
          </a:p>
          <a:p>
            <a:pPr lvl="1"/>
            <a:r>
              <a:rPr lang="en-US" dirty="0" smtClean="0"/>
              <a:t>If one fails, there is another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35" y="3428999"/>
            <a:ext cx="5837270" cy="28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Information and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914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Involves:</a:t>
            </a:r>
          </a:p>
          <a:p>
            <a:pPr lvl="2"/>
            <a:r>
              <a:rPr lang="en-US" dirty="0" smtClean="0"/>
              <a:t>Making </a:t>
            </a:r>
            <a:r>
              <a:rPr lang="en-US" dirty="0"/>
              <a:t>data and documents available and accessible 24/7 while simultaneously restricting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Implementing and enforcing procedures and acceptable use policies for company</a:t>
            </a:r>
            <a:r>
              <a:rPr lang="en-US" dirty="0"/>
              <a:t>- owned data, hardware, software, and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Promoting secure and legal sharing of information among authorized persons and </a:t>
            </a:r>
            <a:r>
              <a:rPr lang="en-US" dirty="0"/>
              <a:t>partners</a:t>
            </a:r>
          </a:p>
          <a:p>
            <a:pPr lvl="2"/>
            <a:r>
              <a:rPr lang="en-US" dirty="0" smtClean="0"/>
              <a:t>Ensuring </a:t>
            </a:r>
            <a:r>
              <a:rPr lang="en-US" dirty="0"/>
              <a:t>compliance with government regulations and laws</a:t>
            </a:r>
          </a:p>
          <a:p>
            <a:pPr lvl="2"/>
            <a:r>
              <a:rPr lang="en-US" dirty="0" smtClean="0"/>
              <a:t>Preventing </a:t>
            </a:r>
            <a:r>
              <a:rPr lang="en-US" dirty="0"/>
              <a:t>attacks by having network intrusion defenses in place</a:t>
            </a:r>
          </a:p>
          <a:p>
            <a:pPr lvl="2"/>
            <a:r>
              <a:rPr lang="en-US" dirty="0" smtClean="0"/>
              <a:t>Detecting</a:t>
            </a:r>
            <a:r>
              <a:rPr lang="en-US" dirty="0"/>
              <a:t>, diagnosing, and reacting to incidents and attacks in real time</a:t>
            </a:r>
          </a:p>
          <a:p>
            <a:pPr lvl="2"/>
            <a:r>
              <a:rPr lang="en-US" dirty="0" smtClean="0"/>
              <a:t>Maintaining </a:t>
            </a:r>
            <a:r>
              <a:rPr lang="en-US" dirty="0"/>
              <a:t>internal controls to prevent manipulation of data and records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Recovering </a:t>
            </a:r>
            <a:r>
              <a:rPr lang="en-US" dirty="0"/>
              <a:t>from business disasters and disruptions quickly</a:t>
            </a:r>
          </a:p>
        </p:txBody>
      </p:sp>
    </p:spTree>
    <p:extLst>
      <p:ext uri="{BB962C8B-B14F-4D97-AF65-F5344CB8AC3E}">
        <p14:creationId xmlns:p14="http://schemas.microsoft.com/office/powerpoint/2010/main" val="27879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are cleanup costs after a single data breach or </a:t>
            </a:r>
            <a:r>
              <a:rPr lang="en-US" dirty="0" err="1"/>
              <a:t>infosec</a:t>
            </a:r>
            <a:r>
              <a:rPr lang="en-US" dirty="0"/>
              <a:t> incident in the tens of millions of dollars</a:t>
            </a:r>
            <a:r>
              <a:rPr lang="en-US" dirty="0" smtClean="0"/>
              <a:t>?</a:t>
            </a:r>
          </a:p>
          <a:p>
            <a:r>
              <a:rPr lang="en-US" dirty="0"/>
              <a:t>Who are the potential victims of an organization’s data breach</a:t>
            </a:r>
            <a:r>
              <a:rPr lang="en-US" dirty="0" smtClean="0"/>
              <a:t>?</a:t>
            </a:r>
          </a:p>
          <a:p>
            <a:r>
              <a:rPr lang="en-US" dirty="0"/>
              <a:t>What is time-to-exploitation? What is the trend in the length of such a time</a:t>
            </a:r>
            <a:r>
              <a:rPr lang="en-US" dirty="0" smtClean="0"/>
              <a:t>?</a:t>
            </a:r>
          </a:p>
          <a:p>
            <a:r>
              <a:rPr lang="en-US" dirty="0"/>
              <a:t>What is a multi-link attack?</a:t>
            </a:r>
            <a:endParaRPr lang="en-US" dirty="0" smtClean="0"/>
          </a:p>
          <a:p>
            <a:r>
              <a:rPr lang="en-US" dirty="0"/>
              <a:t>What is an acceptable use policy (AUP)? Why do companies need an AUP?</a:t>
            </a:r>
          </a:p>
        </p:txBody>
      </p:sp>
    </p:spTree>
    <p:extLst>
      <p:ext uri="{BB962C8B-B14F-4D97-AF65-F5344CB8AC3E}">
        <p14:creationId xmlns:p14="http://schemas.microsoft.com/office/powerpoint/2010/main" val="271946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Unintentional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Human errors</a:t>
            </a:r>
          </a:p>
          <a:p>
            <a:pPr lvl="1"/>
            <a:r>
              <a:rPr lang="en-US" dirty="0" smtClean="0"/>
              <a:t>Design of the hardware or information system, programming, testing and data entry</a:t>
            </a:r>
          </a:p>
          <a:p>
            <a:pPr lvl="1"/>
            <a:r>
              <a:rPr lang="en-US" dirty="0" smtClean="0"/>
              <a:t>Untrained or unaware users responding to phishing attacks</a:t>
            </a:r>
          </a:p>
          <a:p>
            <a:r>
              <a:rPr lang="en-US" dirty="0" smtClean="0"/>
              <a:t> environmental Hazards</a:t>
            </a:r>
          </a:p>
          <a:p>
            <a:pPr lvl="1"/>
            <a:r>
              <a:rPr lang="en-US" dirty="0" smtClean="0"/>
              <a:t>Volcanoes, earthquakes, floods, power failures, fires, defective air conditioning </a:t>
            </a:r>
          </a:p>
          <a:p>
            <a:pPr lvl="1"/>
            <a:r>
              <a:rPr lang="en-US" dirty="0" smtClean="0"/>
              <a:t>Disrupt normal computer operations and create long waits</a:t>
            </a:r>
          </a:p>
          <a:p>
            <a:r>
              <a:rPr lang="en-US" dirty="0" smtClean="0"/>
              <a:t>Computer system failure</a:t>
            </a:r>
          </a:p>
          <a:p>
            <a:pPr lvl="1"/>
            <a:r>
              <a:rPr lang="en-US" dirty="0" smtClean="0"/>
              <a:t>Poor manufacturing, use of poor quality materials, outdated, poorly maintained networks</a:t>
            </a:r>
          </a:p>
        </p:txBody>
      </p:sp>
    </p:spTree>
    <p:extLst>
      <p:ext uri="{BB962C8B-B14F-4D97-AF65-F5344CB8AC3E}">
        <p14:creationId xmlns:p14="http://schemas.microsoft.com/office/powerpoint/2010/main" val="173951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a Defense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9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Prevention and deterrence </a:t>
            </a:r>
          </a:p>
          <a:p>
            <a:pPr lvl="1"/>
            <a:r>
              <a:rPr lang="en-US" dirty="0" smtClean="0"/>
              <a:t>Design controls to prevent errors, deter attackers, deny access to unauthorized people, etc.</a:t>
            </a:r>
          </a:p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Detect threats as early as possible</a:t>
            </a:r>
          </a:p>
          <a:p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Contain the damage: allow operations in a degraded mode until recovery</a:t>
            </a:r>
          </a:p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A plan that explain how to recover a damaged information system</a:t>
            </a:r>
          </a:p>
          <a:p>
            <a:pPr lvl="1"/>
            <a:r>
              <a:rPr lang="en-US" dirty="0" smtClean="0"/>
              <a:t>Replace is faster than repair</a:t>
            </a:r>
          </a:p>
          <a:p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Correcting the cause prevents error occurring again</a:t>
            </a:r>
          </a:p>
          <a:p>
            <a:r>
              <a:rPr lang="en-US" dirty="0" smtClean="0"/>
              <a:t>Awareness and compliance</a:t>
            </a:r>
          </a:p>
          <a:p>
            <a:pPr lvl="1"/>
            <a:r>
              <a:rPr lang="en-US" dirty="0" smtClean="0"/>
              <a:t>Making users aware of threats and hazards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4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Defense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66" y="1199160"/>
            <a:ext cx="5647342" cy="53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4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Safeguard physical facilities and resources</a:t>
            </a:r>
          </a:p>
          <a:p>
            <a:pPr lvl="1"/>
            <a:r>
              <a:rPr lang="en-US" dirty="0" smtClean="0"/>
              <a:t>Computers, data centers, software, etc.</a:t>
            </a:r>
          </a:p>
          <a:p>
            <a:r>
              <a:rPr lang="en-US" dirty="0" smtClean="0"/>
              <a:t>Common controls:</a:t>
            </a:r>
          </a:p>
          <a:p>
            <a:pPr lvl="1"/>
            <a:r>
              <a:rPr lang="en-US" dirty="0"/>
              <a:t>Appropriate design of the data center; for example, ensuring that the data center is noncombustible and </a:t>
            </a:r>
            <a:r>
              <a:rPr lang="en-US" dirty="0" smtClean="0"/>
              <a:t>waterproof</a:t>
            </a:r>
          </a:p>
          <a:p>
            <a:pPr lvl="1"/>
            <a:r>
              <a:rPr lang="en-US" dirty="0"/>
              <a:t>Shielding against electromagnetic </a:t>
            </a:r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Good fire prevention, detection, and extinguishing systems, including sprinkler system</a:t>
            </a:r>
            <a:r>
              <a:rPr lang="en-US" dirty="0"/>
              <a:t>, water pumps, and adequate drainage </a:t>
            </a:r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Emergency power shutoff and backup batteries, which must be maintained in operational condition</a:t>
            </a:r>
          </a:p>
          <a:p>
            <a:pPr lvl="1"/>
            <a:r>
              <a:rPr lang="en-US" dirty="0"/>
              <a:t>Properly designed, maintained, and operated air-conditioning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Motion detector alarms that detect physical intrusion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3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Management </a:t>
            </a:r>
            <a:r>
              <a:rPr lang="en-US" dirty="0"/>
              <a:t>of who is and is not </a:t>
            </a:r>
            <a:r>
              <a:rPr lang="en-US" dirty="0" smtClean="0"/>
              <a:t>authorized </a:t>
            </a:r>
            <a:r>
              <a:rPr lang="en-US" dirty="0"/>
              <a:t>to use a company’s hardware and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Different methods:</a:t>
            </a:r>
          </a:p>
          <a:p>
            <a:pPr lvl="1"/>
            <a:r>
              <a:rPr lang="en-US" dirty="0"/>
              <a:t>Something only the user knows, such as a </a:t>
            </a:r>
            <a:r>
              <a:rPr lang="en-US" dirty="0" smtClean="0"/>
              <a:t>password</a:t>
            </a:r>
          </a:p>
          <a:p>
            <a:pPr lvl="1"/>
            <a:r>
              <a:rPr lang="en-US" dirty="0"/>
              <a:t>Something only the user has, such as a smart card or a </a:t>
            </a:r>
            <a:r>
              <a:rPr lang="en-US" dirty="0" smtClean="0"/>
              <a:t>token</a:t>
            </a:r>
          </a:p>
          <a:p>
            <a:pPr lvl="1"/>
            <a:r>
              <a:rPr lang="en-US" dirty="0"/>
              <a:t>Something that is characteristic only of the </a:t>
            </a:r>
            <a:r>
              <a:rPr lang="en-US" dirty="0" smtClean="0"/>
              <a:t>user</a:t>
            </a:r>
          </a:p>
          <a:p>
            <a:pPr lvl="2"/>
            <a:r>
              <a:rPr lang="en-US" dirty="0" smtClean="0"/>
              <a:t>signature</a:t>
            </a:r>
            <a:r>
              <a:rPr lang="en-US" dirty="0"/>
              <a:t>, voice, fingerprint, or retinal (eye) </a:t>
            </a:r>
            <a:r>
              <a:rPr lang="en-US" dirty="0" smtClean="0"/>
              <a:t>scan</a:t>
            </a:r>
          </a:p>
          <a:p>
            <a:r>
              <a:rPr lang="en-US" b="1" dirty="0"/>
              <a:t>Biometric Control</a:t>
            </a:r>
            <a:r>
              <a:rPr lang="en-US" dirty="0"/>
              <a:t>: automated method of verifying the identity of a person, based on physical or behavioral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6293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93" y="1780575"/>
            <a:ext cx="8002107" cy="37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5762" cy="4742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Applications are designed to withstand attacks</a:t>
            </a:r>
          </a:p>
          <a:p>
            <a:r>
              <a:rPr lang="en-US" dirty="0" smtClean="0"/>
              <a:t>Intelligent agent technology</a:t>
            </a:r>
          </a:p>
          <a:p>
            <a:pPr lvl="1"/>
            <a:r>
              <a:rPr lang="en-US" dirty="0" smtClean="0"/>
              <a:t>Applications that exhibit some degree of autonomy, adaptability,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16" y="1417637"/>
            <a:ext cx="5050284" cy="3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Security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/>
              <a:t>against the the business risk posed by unencrypted portable storage </a:t>
            </a:r>
            <a:r>
              <a:rPr lang="en-US" dirty="0" smtClean="0"/>
              <a:t>devices (endpoints)</a:t>
            </a:r>
          </a:p>
          <a:p>
            <a:pPr lvl="1"/>
            <a:r>
              <a:rPr lang="en-US" dirty="0"/>
              <a:t>Business data is often carried on thumb drives, smartphones, and removable </a:t>
            </a:r>
            <a:r>
              <a:rPr lang="en-US" dirty="0" smtClean="0"/>
              <a:t>memory </a:t>
            </a:r>
            <a:r>
              <a:rPr lang="en-US" dirty="0"/>
              <a:t>cards without IT’s permission, oversight, or sufficient protection against loss or </a:t>
            </a:r>
            <a:r>
              <a:rPr lang="en-US" dirty="0" smtClean="0"/>
              <a:t>theft</a:t>
            </a:r>
          </a:p>
          <a:p>
            <a:r>
              <a:rPr lang="en-US" dirty="0" smtClean="0"/>
              <a:t>Is locking a smartphone sufficient to safeguard its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5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Involves three layers</a:t>
            </a:r>
          </a:p>
          <a:p>
            <a:pPr lvl="1"/>
            <a:r>
              <a:rPr lang="en-US" dirty="0"/>
              <a:t>First layer: Perimeter security to control access to 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antivirus </a:t>
            </a:r>
            <a:r>
              <a:rPr lang="en-US" dirty="0"/>
              <a:t>software and firewalls.</a:t>
            </a:r>
          </a:p>
          <a:p>
            <a:pPr lvl="1"/>
            <a:r>
              <a:rPr lang="en-US" dirty="0" smtClean="0"/>
              <a:t>Second layer</a:t>
            </a:r>
            <a:r>
              <a:rPr lang="en-US" dirty="0"/>
              <a:t>: </a:t>
            </a:r>
            <a:r>
              <a:rPr lang="en-US" dirty="0" smtClean="0"/>
              <a:t>Authentication to verify the identity of the person requesting access </a:t>
            </a:r>
            <a:r>
              <a:rPr lang="en-US" dirty="0"/>
              <a:t>to 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usernames </a:t>
            </a:r>
            <a:r>
              <a:rPr lang="en-US" dirty="0"/>
              <a:t>and passwords.</a:t>
            </a:r>
          </a:p>
          <a:p>
            <a:pPr lvl="1"/>
            <a:r>
              <a:rPr lang="en-US" dirty="0" smtClean="0"/>
              <a:t>Third </a:t>
            </a:r>
            <a:r>
              <a:rPr lang="en-US" dirty="0"/>
              <a:t>layer: Authorization to control what authenticated users can do once they are given access to the </a:t>
            </a:r>
            <a:r>
              <a:rPr lang="en-US" dirty="0" smtClean="0"/>
              <a:t>network</a:t>
            </a:r>
          </a:p>
          <a:p>
            <a:pPr lvl="2"/>
            <a:r>
              <a:rPr lang="en-US" dirty="0" smtClean="0"/>
              <a:t>permissions </a:t>
            </a:r>
            <a:r>
              <a:rPr lang="en-US" dirty="0"/>
              <a:t>and directories.</a:t>
            </a:r>
          </a:p>
        </p:txBody>
      </p:sp>
    </p:spTree>
    <p:extLst>
      <p:ext uri="{BB962C8B-B14F-4D97-AF65-F5344CB8AC3E}">
        <p14:creationId xmlns:p14="http://schemas.microsoft.com/office/powerpoint/2010/main" val="195996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C</a:t>
            </a:r>
            <a:r>
              <a:rPr lang="en-US" sz="3600" dirty="0" smtClean="0"/>
              <a:t>overs </a:t>
            </a:r>
            <a:r>
              <a:rPr lang="en-US" sz="3600" dirty="0"/>
              <a:t>the protection of information, communication networks, and traditional and e-commerce operations to assure their confidentiality, integrity, availability, and authorized use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 smtClean="0"/>
              <a:t>Information security viewed as a resource than a cost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6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75179"/>
            <a:ext cx="8153113" cy="28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7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418"/>
          </a:xfrm>
        </p:spPr>
        <p:txBody>
          <a:bodyPr/>
          <a:lstStyle/>
          <a:p>
            <a:r>
              <a:rPr lang="en-US" dirty="0" smtClean="0"/>
              <a:t>Locations of Security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84" y="1296658"/>
            <a:ext cx="5851114" cy="54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Continuity and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9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Business continuity plan</a:t>
            </a:r>
          </a:p>
          <a:p>
            <a:pPr lvl="1"/>
            <a:r>
              <a:rPr lang="en-US" dirty="0" smtClean="0"/>
              <a:t>A disaster recovery plan</a:t>
            </a:r>
          </a:p>
          <a:p>
            <a:pPr lvl="1"/>
            <a:r>
              <a:rPr lang="en-US" dirty="0" smtClean="0"/>
              <a:t>Purpose: To keep the business running after a disaster</a:t>
            </a:r>
          </a:p>
          <a:p>
            <a:pPr lvl="1"/>
            <a:r>
              <a:rPr lang="en-US" dirty="0" smtClean="0"/>
              <a:t>Outlines </a:t>
            </a:r>
            <a:r>
              <a:rPr lang="en-US" dirty="0"/>
              <a:t>the process by which businesses should recover from a major </a:t>
            </a:r>
            <a:r>
              <a:rPr lang="en-US" dirty="0" smtClean="0"/>
              <a:t>disaster</a:t>
            </a:r>
          </a:p>
          <a:p>
            <a:pPr lvl="1"/>
            <a:r>
              <a:rPr lang="en-US" dirty="0" smtClean="0"/>
              <a:t>First need to focus on plan to recover from a total loss of all capabilities</a:t>
            </a:r>
          </a:p>
          <a:p>
            <a:pPr lvl="1"/>
            <a:r>
              <a:rPr lang="en-US" dirty="0" smtClean="0"/>
              <a:t>Functional managers given responsibility to recover in respective functions</a:t>
            </a:r>
          </a:p>
          <a:p>
            <a:pPr lvl="1"/>
            <a:r>
              <a:rPr lang="en-US" dirty="0" smtClean="0"/>
              <a:t>All critical applications need to be identified</a:t>
            </a:r>
          </a:p>
          <a:p>
            <a:pPr lvl="1"/>
            <a:r>
              <a:rPr lang="en-US" dirty="0" smtClean="0"/>
              <a:t>Plan needs to be well written</a:t>
            </a:r>
          </a:p>
          <a:p>
            <a:pPr lvl="1"/>
            <a:r>
              <a:rPr lang="en-US" dirty="0" smtClean="0"/>
              <a:t>Plan need to be kept at a safer place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8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663"/>
          </a:xfrm>
        </p:spPr>
        <p:txBody>
          <a:bodyPr/>
          <a:lstStyle/>
          <a:p>
            <a:r>
              <a:rPr lang="en-US" dirty="0" smtClean="0"/>
              <a:t>Auditing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014"/>
            <a:ext cx="8229600" cy="5202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Critical in any control system</a:t>
            </a:r>
          </a:p>
          <a:p>
            <a:r>
              <a:rPr lang="en-US" dirty="0" smtClean="0"/>
              <a:t>An additional layer of controls and safeguards</a:t>
            </a:r>
          </a:p>
          <a:p>
            <a:r>
              <a:rPr lang="en-US" dirty="0" smtClean="0"/>
              <a:t>Typical questions of auditors:</a:t>
            </a:r>
          </a:p>
          <a:p>
            <a:pPr lvl="1"/>
            <a:r>
              <a:rPr lang="en-US" dirty="0" smtClean="0"/>
              <a:t>Are there sufficient controls? Which areas are not covered by controls?</a:t>
            </a:r>
          </a:p>
          <a:p>
            <a:pPr lvl="1"/>
            <a:r>
              <a:rPr lang="en-US" dirty="0" smtClean="0"/>
              <a:t>Which controls are not necessary?</a:t>
            </a:r>
          </a:p>
          <a:p>
            <a:pPr lvl="1"/>
            <a:r>
              <a:rPr lang="en-US" dirty="0" smtClean="0"/>
              <a:t>Are the controls implemented properly?</a:t>
            </a:r>
          </a:p>
          <a:p>
            <a:pPr lvl="1"/>
            <a:r>
              <a:rPr lang="en-US" dirty="0" smtClean="0"/>
              <a:t>Are the controls effective?</a:t>
            </a:r>
          </a:p>
          <a:p>
            <a:pPr lvl="1"/>
            <a:r>
              <a:rPr lang="en-US" dirty="0" smtClean="0"/>
              <a:t>Is there a clear separation of duties of employees?</a:t>
            </a:r>
          </a:p>
          <a:p>
            <a:pPr lvl="1"/>
            <a:r>
              <a:rPr lang="en-US" dirty="0" smtClean="0"/>
              <a:t>Are there procedures to ensure compliance with the controls?</a:t>
            </a:r>
          </a:p>
          <a:p>
            <a:pPr lvl="1"/>
            <a:r>
              <a:rPr lang="en-US" dirty="0" smtClean="0"/>
              <a:t>Are there procedures to ensure reporting and corrective actions in case of violation of controls?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3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82843"/>
          </a:xfrm>
        </p:spPr>
        <p:txBody>
          <a:bodyPr/>
          <a:lstStyle/>
          <a:p>
            <a:r>
              <a:rPr lang="en-US" dirty="0" smtClean="0"/>
              <a:t>Not economical to prepare for all risks</a:t>
            </a:r>
          </a:p>
          <a:p>
            <a:r>
              <a:rPr lang="en-US" dirty="0" smtClean="0"/>
              <a:t>A simple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99" y="3009718"/>
            <a:ext cx="6852510" cy="106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99" y="4548714"/>
            <a:ext cx="7843140" cy="9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179"/>
          </a:xfrm>
        </p:spPr>
        <p:txBody>
          <a:bodyPr>
            <a:normAutofit/>
          </a:bodyPr>
          <a:lstStyle/>
          <a:p>
            <a:r>
              <a:rPr lang="en-US" dirty="0" smtClean="0"/>
              <a:t>What ethical issues may be raised with security programs implemented?</a:t>
            </a:r>
          </a:p>
          <a:p>
            <a:pPr lvl="1"/>
            <a:r>
              <a:rPr lang="en-US" dirty="0" smtClean="0"/>
              <a:t>Using biometrics</a:t>
            </a:r>
          </a:p>
          <a:p>
            <a:pPr lvl="1"/>
            <a:r>
              <a:rPr lang="en-US" dirty="0" smtClean="0"/>
              <a:t>Monitoring employees’ actions</a:t>
            </a:r>
          </a:p>
          <a:p>
            <a:pPr lvl="1"/>
            <a:r>
              <a:rPr lang="en-US" dirty="0" smtClean="0"/>
              <a:t>Imposing controls may be seen as a violation of freedom of speech and other civil liberties</a:t>
            </a:r>
          </a:p>
          <a:p>
            <a:r>
              <a:rPr lang="en-US" dirty="0" smtClean="0"/>
              <a:t>Security versus privacy dilemma</a:t>
            </a:r>
          </a:p>
          <a:p>
            <a:pPr lvl="1"/>
            <a:r>
              <a:rPr lang="en-US" dirty="0" smtClean="0"/>
              <a:t>Employer is responsible for misconduct of employees and outsiders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CIA Triad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three main principals of IT security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Measures designed to prevent sensitive information reaching wrong people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Maintaining </a:t>
            </a:r>
            <a:r>
              <a:rPr lang="en-US" dirty="0"/>
              <a:t>the consistency, accuracy, and trustworthiness of data over its entire life cycle</a:t>
            </a:r>
            <a:endParaRPr lang="en-US" dirty="0" smtClean="0"/>
          </a:p>
          <a:p>
            <a:pPr lvl="1"/>
            <a:r>
              <a:rPr lang="en-US" dirty="0" smtClean="0"/>
              <a:t>Availability</a:t>
            </a:r>
          </a:p>
          <a:p>
            <a:pPr lvl="2"/>
            <a:r>
              <a:rPr lang="en-US" dirty="0" smtClean="0"/>
              <a:t>Ensures the availability of information</a:t>
            </a:r>
          </a:p>
          <a:p>
            <a:r>
              <a:rPr lang="en-US" dirty="0" smtClean="0"/>
              <a:t>Guides </a:t>
            </a:r>
            <a:r>
              <a:rPr lang="en-US" dirty="0"/>
              <a:t>policies for information security within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69836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Threat, Risk and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</a:t>
            </a:r>
          </a:p>
          <a:p>
            <a:pPr lvl="1"/>
            <a:r>
              <a:rPr lang="en-US" dirty="0"/>
              <a:t>Something or someone that may result in harm to an asset</a:t>
            </a:r>
            <a:endParaRPr lang="en-US" dirty="0" smtClean="0"/>
          </a:p>
          <a:p>
            <a:r>
              <a:rPr lang="en-US" dirty="0"/>
              <a:t>Vulnerability</a:t>
            </a:r>
          </a:p>
          <a:p>
            <a:pPr lvl="1"/>
            <a:r>
              <a:rPr lang="en-US" dirty="0"/>
              <a:t>A weakness that threatens the confidentiality, integrity, or availability (CIA) of an asset</a:t>
            </a:r>
          </a:p>
          <a:p>
            <a:r>
              <a:rPr lang="en-US" dirty="0" smtClean="0"/>
              <a:t>Risk</a:t>
            </a:r>
            <a:endParaRPr lang="en-US" dirty="0" smtClean="0"/>
          </a:p>
          <a:p>
            <a:pPr lvl="1"/>
            <a:r>
              <a:rPr lang="en-US" dirty="0"/>
              <a:t>Probability of a threat exploiting a </a:t>
            </a:r>
            <a:r>
              <a:rPr lang="en-US" dirty="0" smtClean="0"/>
              <a:t>vulnerability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34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IT risks come from?</a:t>
            </a:r>
          </a:p>
          <a:p>
            <a:pPr lvl="1"/>
            <a:r>
              <a:rPr lang="en-US" dirty="0" smtClean="0"/>
              <a:t>Insiders</a:t>
            </a:r>
          </a:p>
          <a:p>
            <a:pPr lvl="1"/>
            <a:r>
              <a:rPr lang="en-US" dirty="0" smtClean="0"/>
              <a:t>Outsiders</a:t>
            </a:r>
          </a:p>
          <a:p>
            <a:pPr lvl="1"/>
            <a:r>
              <a:rPr lang="en-US" dirty="0" smtClean="0"/>
              <a:t>Cybercriminal organizations</a:t>
            </a:r>
          </a:p>
          <a:p>
            <a:pPr lvl="1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4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9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internal threats?</a:t>
            </a:r>
          </a:p>
          <a:p>
            <a:pPr lvl="1"/>
            <a:r>
              <a:rPr lang="en-US" dirty="0" smtClean="0"/>
              <a:t>Employees!</a:t>
            </a:r>
          </a:p>
          <a:p>
            <a:r>
              <a:rPr lang="en-US" dirty="0" smtClean="0"/>
              <a:t>How can employees be a threat?</a:t>
            </a:r>
          </a:p>
          <a:p>
            <a:pPr lvl="1"/>
            <a:r>
              <a:rPr lang="en-US" dirty="0" smtClean="0"/>
              <a:t>Bypassing physical and technical security</a:t>
            </a:r>
          </a:p>
          <a:p>
            <a:pPr lvl="1"/>
            <a:r>
              <a:rPr lang="en-US" dirty="0" smtClean="0"/>
              <a:t>Data tampering</a:t>
            </a:r>
          </a:p>
          <a:p>
            <a:pPr lvl="1"/>
            <a:r>
              <a:rPr lang="en-US" dirty="0" smtClean="0"/>
              <a:t>Theft and loss</a:t>
            </a:r>
          </a:p>
          <a:p>
            <a:r>
              <a:rPr lang="en-US" dirty="0" smtClean="0"/>
              <a:t>How can they be minimized?</a:t>
            </a:r>
          </a:p>
          <a:p>
            <a:pPr lvl="1"/>
            <a:r>
              <a:rPr lang="en-US" dirty="0" smtClean="0"/>
              <a:t>A layered </a:t>
            </a:r>
            <a:r>
              <a:rPr lang="en-US" dirty="0"/>
              <a:t>defense strategy consisting of </a:t>
            </a:r>
            <a:r>
              <a:rPr lang="en-US" dirty="0" smtClean="0"/>
              <a:t>security procedures</a:t>
            </a:r>
            <a:r>
              <a:rPr lang="en-US" dirty="0"/>
              <a:t>, acceptable use policies, and technology controls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threats can social networks bring 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3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in the adoption of external web-based applications</a:t>
            </a:r>
          </a:p>
          <a:p>
            <a:pPr lvl="1"/>
            <a:r>
              <a:rPr lang="en-US" dirty="0" smtClean="0"/>
              <a:t>Primary way of stealing confidential data and infecting computers</a:t>
            </a:r>
          </a:p>
          <a:p>
            <a:r>
              <a:rPr lang="en-US" dirty="0" smtClean="0"/>
              <a:t>Phishing</a:t>
            </a:r>
          </a:p>
          <a:p>
            <a:pPr lvl="1"/>
            <a:r>
              <a:rPr lang="en-US" dirty="0" smtClean="0"/>
              <a:t>Deceptive </a:t>
            </a:r>
            <a:r>
              <a:rPr lang="en-US" dirty="0"/>
              <a:t>attempt to steal a person’s confidential information by </a:t>
            </a:r>
            <a:r>
              <a:rPr lang="en-US" dirty="0" smtClean="0"/>
              <a:t>pretending </a:t>
            </a:r>
            <a:r>
              <a:rPr lang="en-US" dirty="0"/>
              <a:t>to be a legitimate organization, such as PayPal, a bank, credit card company, or casino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can you do to be safe from phishing?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cybercriminals do?</a:t>
            </a:r>
          </a:p>
          <a:p>
            <a:pPr lvl="1"/>
            <a:r>
              <a:rPr lang="en-US" dirty="0" smtClean="0"/>
              <a:t>Spy on users</a:t>
            </a:r>
          </a:p>
          <a:p>
            <a:pPr lvl="1"/>
            <a:r>
              <a:rPr lang="en-US" dirty="0" smtClean="0"/>
              <a:t>Sabotage businesses</a:t>
            </a:r>
          </a:p>
          <a:p>
            <a:pPr lvl="1"/>
            <a:r>
              <a:rPr lang="en-US" dirty="0" smtClean="0"/>
              <a:t>Identity theft</a:t>
            </a:r>
          </a:p>
          <a:p>
            <a:pPr lvl="1"/>
            <a:r>
              <a:rPr lang="en-US" dirty="0" smtClean="0"/>
              <a:t>Money laundering</a:t>
            </a:r>
          </a:p>
          <a:p>
            <a:pPr lvl="1"/>
            <a:r>
              <a:rPr lang="en-US" dirty="0" smtClean="0"/>
              <a:t>Phishing</a:t>
            </a:r>
          </a:p>
          <a:p>
            <a:pPr lvl="1"/>
            <a:r>
              <a:rPr lang="en-US" dirty="0" smtClean="0"/>
              <a:t>Spamming</a:t>
            </a:r>
          </a:p>
          <a:p>
            <a:pPr lvl="1"/>
            <a:r>
              <a:rPr lang="en-US" dirty="0" smtClean="0"/>
              <a:t>Blackmail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1791</Words>
  <Application>Microsoft Macintosh PowerPoint</Application>
  <PresentationFormat>On-screen Show (4:3)</PresentationFormat>
  <Paragraphs>228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Information Resources, Security and Continuity</vt:lpstr>
      <vt:lpstr>What is Information and Network Security</vt:lpstr>
      <vt:lpstr>IT Security</vt:lpstr>
      <vt:lpstr>CIA Triad</vt:lpstr>
      <vt:lpstr>Threat, Risk and Vulnerability</vt:lpstr>
      <vt:lpstr>Sources of IT risk</vt:lpstr>
      <vt:lpstr>Internal Threats</vt:lpstr>
      <vt:lpstr>External Threats</vt:lpstr>
      <vt:lpstr>Cyber Crimes</vt:lpstr>
      <vt:lpstr>Malware</vt:lpstr>
      <vt:lpstr>Malware</vt:lpstr>
      <vt:lpstr>Malware</vt:lpstr>
      <vt:lpstr>Malware</vt:lpstr>
      <vt:lpstr>Malware</vt:lpstr>
      <vt:lpstr>Malware</vt:lpstr>
      <vt:lpstr>Denial of Service (DoS) Attack</vt:lpstr>
      <vt:lpstr>How to defend against malware attacks</vt:lpstr>
      <vt:lpstr>Acceptable Use Policy</vt:lpstr>
      <vt:lpstr>IT Security Defense: In-depth model</vt:lpstr>
      <vt:lpstr>Discussion</vt:lpstr>
      <vt:lpstr>Unintentional Threats</vt:lpstr>
      <vt:lpstr>Objectives of a Defense Strategy</vt:lpstr>
      <vt:lpstr>Defense Control</vt:lpstr>
      <vt:lpstr>Physical Controls</vt:lpstr>
      <vt:lpstr>Access Controls</vt:lpstr>
      <vt:lpstr>Administrative Controls</vt:lpstr>
      <vt:lpstr>Application Controls</vt:lpstr>
      <vt:lpstr>Endpoint Security and Control</vt:lpstr>
      <vt:lpstr>Network Security</vt:lpstr>
      <vt:lpstr>Network Security</vt:lpstr>
      <vt:lpstr>Locations of Security Controls</vt:lpstr>
      <vt:lpstr>Business Continuity and Auditing</vt:lpstr>
      <vt:lpstr>Auditing Information Systems</vt:lpstr>
      <vt:lpstr>Cost-benefit analysis</vt:lpstr>
      <vt:lpstr>Ethical Issues</vt:lpstr>
    </vt:vector>
  </TitlesOfParts>
  <Company>Tokyo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Space and Search</dc:title>
  <dc:creator>Chathura Rajapakse</dc:creator>
  <cp:lastModifiedBy>Chathura Rajapakse</cp:lastModifiedBy>
  <cp:revision>62</cp:revision>
  <dcterms:created xsi:type="dcterms:W3CDTF">2015-09-01T10:11:51Z</dcterms:created>
  <dcterms:modified xsi:type="dcterms:W3CDTF">2016-06-06T07:05:28Z</dcterms:modified>
</cp:coreProperties>
</file>