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5" r:id="rId8"/>
    <p:sldId id="274" r:id="rId9"/>
    <p:sldId id="263" r:id="rId10"/>
    <p:sldId id="276" r:id="rId11"/>
    <p:sldId id="277" r:id="rId12"/>
    <p:sldId id="279" r:id="rId13"/>
    <p:sldId id="278" r:id="rId14"/>
    <p:sldId id="280" r:id="rId15"/>
    <p:sldId id="264" r:id="rId16"/>
    <p:sldId id="265" r:id="rId17"/>
    <p:sldId id="266" r:id="rId18"/>
    <p:sldId id="267" r:id="rId19"/>
    <p:sldId id="268" r:id="rId20"/>
    <p:sldId id="273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2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850-6C30-F84E-8952-261EA1F51F86}" type="datetimeFigureOut">
              <a:rPr lang="en-US" smtClean="0"/>
              <a:t>30/05/16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836-B9AC-C747-82EC-B2E75FE61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4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850-6C30-F84E-8952-261EA1F51F86}" type="datetimeFigureOut">
              <a:rPr lang="en-US" smtClean="0"/>
              <a:t>30/05/16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836-B9AC-C747-82EC-B2E75FE61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850-6C30-F84E-8952-261EA1F51F86}" type="datetimeFigureOut">
              <a:rPr lang="en-US" smtClean="0"/>
              <a:t>30/05/16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836-B9AC-C747-82EC-B2E75FE61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4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850-6C30-F84E-8952-261EA1F51F86}" type="datetimeFigureOut">
              <a:rPr lang="en-US" smtClean="0"/>
              <a:t>30/05/16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836-B9AC-C747-82EC-B2E75FE61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3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850-6C30-F84E-8952-261EA1F51F86}" type="datetimeFigureOut">
              <a:rPr lang="en-US" smtClean="0"/>
              <a:t>30/05/16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836-B9AC-C747-82EC-B2E75FE61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2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850-6C30-F84E-8952-261EA1F51F86}" type="datetimeFigureOut">
              <a:rPr lang="en-US" smtClean="0"/>
              <a:t>30/05/16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836-B9AC-C747-82EC-B2E75FE61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850-6C30-F84E-8952-261EA1F51F86}" type="datetimeFigureOut">
              <a:rPr lang="en-US" smtClean="0"/>
              <a:t>30/05/16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836-B9AC-C747-82EC-B2E75FE61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9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850-6C30-F84E-8952-261EA1F51F86}" type="datetimeFigureOut">
              <a:rPr lang="en-US" smtClean="0"/>
              <a:t>30/05/16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836-B9AC-C747-82EC-B2E75FE61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850-6C30-F84E-8952-261EA1F51F86}" type="datetimeFigureOut">
              <a:rPr lang="en-US" smtClean="0"/>
              <a:t>30/05/16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836-B9AC-C747-82EC-B2E75FE61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4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850-6C30-F84E-8952-261EA1F51F86}" type="datetimeFigureOut">
              <a:rPr lang="en-US" smtClean="0"/>
              <a:t>30/05/16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836-B9AC-C747-82EC-B2E75FE61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850-6C30-F84E-8952-261EA1F51F86}" type="datetimeFigureOut">
              <a:rPr lang="en-US" smtClean="0"/>
              <a:t>30/05/16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836-B9AC-C747-82EC-B2E75FE61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4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C850-6C30-F84E-8952-261EA1F51F86}" type="datetimeFigureOut">
              <a:rPr lang="en-US" smtClean="0"/>
              <a:t>30/05/16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DA836-B9AC-C747-82EC-B2E75FE61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5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Information Systems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5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Physical design is based on the available technology – so it does change dynamically</a:t>
            </a:r>
          </a:p>
          <a:p>
            <a:r>
              <a:rPr lang="en-US" dirty="0" smtClean="0"/>
              <a:t>Logical design is all about the business and its logic</a:t>
            </a:r>
          </a:p>
          <a:p>
            <a:pPr lvl="1"/>
            <a:r>
              <a:rPr lang="en-US" dirty="0" smtClean="0"/>
              <a:t>Changes only if the business change</a:t>
            </a:r>
          </a:p>
          <a:p>
            <a:r>
              <a:rPr lang="en-US" dirty="0" smtClean="0"/>
              <a:t>Entity-Relationship diagram is a part of the logical design</a:t>
            </a:r>
          </a:p>
          <a:p>
            <a:r>
              <a:rPr lang="en-US" dirty="0" smtClean="0"/>
              <a:t>Relational schema based on the E-R Diagram belongs to the physical design</a:t>
            </a:r>
          </a:p>
        </p:txBody>
      </p:sp>
    </p:spTree>
    <p:extLst>
      <p:ext uri="{BB962C8B-B14F-4D97-AF65-F5344CB8AC3E}">
        <p14:creationId xmlns:p14="http://schemas.microsoft.com/office/powerpoint/2010/main" val="267410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Entity-Relationship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47" y="1759740"/>
            <a:ext cx="8382447" cy="40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Has three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User interface design</a:t>
            </a:r>
          </a:p>
          <a:p>
            <a:pPr marL="1371600" lvl="2" indent="-514350"/>
            <a:r>
              <a:rPr lang="en-US" dirty="0" smtClean="0"/>
              <a:t>How inputs and outputs are made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Data design</a:t>
            </a:r>
          </a:p>
          <a:p>
            <a:pPr lvl="2"/>
            <a:r>
              <a:rPr lang="en-US" dirty="0" smtClean="0"/>
              <a:t>How the data is arranged.</a:t>
            </a:r>
          </a:p>
          <a:p>
            <a:pPr lvl="2"/>
            <a:r>
              <a:rPr lang="en-US" dirty="0" smtClean="0"/>
              <a:t>Stems from the E-R diagram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Process design</a:t>
            </a:r>
          </a:p>
          <a:p>
            <a:pPr lvl="2"/>
            <a:r>
              <a:rPr lang="en-US" dirty="0" smtClean="0"/>
              <a:t>How data is flowed in the system, validated and secured</a:t>
            </a:r>
          </a:p>
          <a:p>
            <a:pPr lvl="2"/>
            <a:r>
              <a:rPr lang="en-US" dirty="0" smtClean="0"/>
              <a:t>Making 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10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Design - Relational Schema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327"/>
            <a:ext cx="9144000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7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 – Pseudo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9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options in implementing systems</a:t>
            </a:r>
          </a:p>
          <a:p>
            <a:pPr lvl="1"/>
            <a:r>
              <a:rPr lang="en-US" dirty="0" smtClean="0"/>
              <a:t>Buy a packaged software</a:t>
            </a:r>
          </a:p>
          <a:p>
            <a:pPr lvl="1"/>
            <a:r>
              <a:rPr lang="en-US" dirty="0" smtClean="0"/>
              <a:t>Develop in-house</a:t>
            </a:r>
          </a:p>
          <a:p>
            <a:r>
              <a:rPr lang="en-US" dirty="0" smtClean="0"/>
              <a:t>What are the roles of programming in each option</a:t>
            </a:r>
          </a:p>
          <a:p>
            <a:r>
              <a:rPr lang="en-US" dirty="0" smtClean="0"/>
              <a:t>What are the benefits of custom software?</a:t>
            </a:r>
          </a:p>
          <a:p>
            <a:r>
              <a:rPr lang="en-US" dirty="0" smtClean="0"/>
              <a:t>What are the drawbacks of custom software?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9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46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Programming: Implementing an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958" y="1417638"/>
            <a:ext cx="4121415" cy="51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4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7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036"/>
            <a:ext cx="8229600" cy="52928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hecks to see if the computer code will produce the expected and desired results under certain conditions.</a:t>
            </a:r>
          </a:p>
          <a:p>
            <a:r>
              <a:rPr lang="en-US" dirty="0" smtClean="0"/>
              <a:t>Why is testing necessary?</a:t>
            </a:r>
          </a:p>
          <a:p>
            <a:r>
              <a:rPr lang="en-US" dirty="0" smtClean="0"/>
              <a:t>What kind of errors are tested for?</a:t>
            </a:r>
          </a:p>
          <a:p>
            <a:pPr lvl="1"/>
            <a:r>
              <a:rPr lang="en-US" dirty="0" smtClean="0"/>
              <a:t>Syntax errors, logical errors</a:t>
            </a:r>
          </a:p>
          <a:p>
            <a:r>
              <a:rPr lang="en-US" dirty="0" smtClean="0"/>
              <a:t>Good-enough software</a:t>
            </a:r>
          </a:p>
          <a:p>
            <a:pPr lvl="1"/>
            <a:r>
              <a:rPr lang="en-US" dirty="0" smtClean="0"/>
              <a:t>Software released knowing the existence of bugs</a:t>
            </a:r>
          </a:p>
          <a:p>
            <a:pPr lvl="1"/>
            <a:r>
              <a:rPr lang="en-US" dirty="0" smtClean="0"/>
              <a:t>Unavoidable as software complexity increases</a:t>
            </a:r>
          </a:p>
          <a:p>
            <a:pPr lvl="1"/>
            <a:r>
              <a:rPr lang="en-US" dirty="0" smtClean="0"/>
              <a:t>Still meets functional objectives and all show-stopper bugs have been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9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rocess of converting from the old system to the new system</a:t>
            </a:r>
          </a:p>
          <a:p>
            <a:r>
              <a:rPr lang="en-US" dirty="0" smtClean="0"/>
              <a:t>Four approaches:</a:t>
            </a:r>
          </a:p>
          <a:p>
            <a:pPr lvl="1"/>
            <a:r>
              <a:rPr lang="en-US" b="1" dirty="0" smtClean="0"/>
              <a:t>Parallel conversion</a:t>
            </a:r>
            <a:r>
              <a:rPr lang="en-US" dirty="0" smtClean="0"/>
              <a:t>: Both systems run simultaneously</a:t>
            </a:r>
          </a:p>
          <a:p>
            <a:pPr lvl="1"/>
            <a:r>
              <a:rPr lang="en-US" b="1" dirty="0" smtClean="0"/>
              <a:t>Direct conversion</a:t>
            </a:r>
            <a:r>
              <a:rPr lang="en-US" dirty="0" smtClean="0"/>
              <a:t>: old system is cut off and the new system is turned on at a certain point in time</a:t>
            </a:r>
          </a:p>
          <a:p>
            <a:pPr lvl="1"/>
            <a:r>
              <a:rPr lang="en-US" b="1" dirty="0" smtClean="0"/>
              <a:t>Pilot conversion</a:t>
            </a:r>
            <a:r>
              <a:rPr lang="en-US" dirty="0" smtClean="0"/>
              <a:t>: Introduces the new system in one part of the organization, such as in one plant or in one functional area</a:t>
            </a:r>
          </a:p>
          <a:p>
            <a:pPr lvl="1"/>
            <a:r>
              <a:rPr lang="en-US" b="1" dirty="0" smtClean="0"/>
              <a:t>Phased conversion</a:t>
            </a:r>
            <a:r>
              <a:rPr lang="en-US" dirty="0" smtClean="0"/>
              <a:t>: introduces components of the new system, such as individual modules, in stages.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1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and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implementation, operation continues until the system no longer meets its objectives</a:t>
            </a:r>
          </a:p>
          <a:p>
            <a:pPr lvl="1"/>
            <a:r>
              <a:rPr lang="en-US" dirty="0" smtClean="0"/>
              <a:t>Audits are performed to evaluate its costs and benefits</a:t>
            </a:r>
          </a:p>
          <a:p>
            <a:r>
              <a:rPr lang="en-US" dirty="0" smtClean="0"/>
              <a:t>Maintenance is required throughout the operations</a:t>
            </a:r>
          </a:p>
          <a:p>
            <a:pPr lvl="1"/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Updates</a:t>
            </a:r>
          </a:p>
          <a:p>
            <a:pPr lvl="1"/>
            <a:r>
              <a:rPr lang="en-US" dirty="0" smtClean="0"/>
              <a:t>New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6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Development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approach of systems development</a:t>
            </a:r>
          </a:p>
          <a:p>
            <a:r>
              <a:rPr lang="en-US" dirty="0" smtClean="0"/>
              <a:t>Why such approach was necessary?</a:t>
            </a:r>
          </a:p>
          <a:p>
            <a:pPr lvl="1"/>
            <a:r>
              <a:rPr lang="en-US" dirty="0" smtClean="0"/>
              <a:t>To formalize the process</a:t>
            </a:r>
          </a:p>
          <a:p>
            <a:r>
              <a:rPr lang="en-US" dirty="0" smtClean="0"/>
              <a:t>Waterfall model: initial SDLC form</a:t>
            </a:r>
          </a:p>
          <a:p>
            <a:pPr lvl="1"/>
            <a:r>
              <a:rPr lang="en-US" dirty="0" smtClean="0"/>
              <a:t>One stage had to be completed to start the next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6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 the suppliers of a manufacturing organization</a:t>
            </a:r>
          </a:p>
          <a:p>
            <a:r>
              <a:rPr lang="en-US" dirty="0" smtClean="0"/>
              <a:t>What are the requirements?</a:t>
            </a:r>
          </a:p>
          <a:p>
            <a:r>
              <a:rPr lang="en-US" dirty="0" smtClean="0"/>
              <a:t>How is the database designed?</a:t>
            </a:r>
          </a:p>
          <a:p>
            <a:r>
              <a:rPr lang="en-US" dirty="0" smtClean="0"/>
              <a:t>What are the interfaces?</a:t>
            </a:r>
          </a:p>
          <a:p>
            <a:r>
              <a:rPr lang="en-US" dirty="0" smtClean="0"/>
              <a:t>How does the system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36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Methods for Systems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Prototyping</a:t>
            </a:r>
          </a:p>
          <a:p>
            <a:pPr lvl="1"/>
            <a:r>
              <a:rPr lang="en-US" dirty="0" smtClean="0"/>
              <a:t>Used when the problem is not clear/complex</a:t>
            </a:r>
          </a:p>
          <a:p>
            <a:pPr lvl="1"/>
            <a:r>
              <a:rPr lang="en-US" dirty="0" smtClean="0"/>
              <a:t>Identifies a set of requirements and build the first prototype</a:t>
            </a:r>
          </a:p>
          <a:p>
            <a:pPr lvl="1"/>
            <a:r>
              <a:rPr lang="en-US" dirty="0" smtClean="0"/>
              <a:t>Iterative development</a:t>
            </a:r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smtClean="0"/>
              <a:t>Speeds up development</a:t>
            </a:r>
          </a:p>
          <a:p>
            <a:pPr lvl="2"/>
            <a:r>
              <a:rPr lang="en-US" dirty="0" smtClean="0"/>
              <a:t>Clarification/elicitation of requirement</a:t>
            </a:r>
          </a:p>
          <a:p>
            <a:pPr lvl="1"/>
            <a:r>
              <a:rPr lang="en-US" dirty="0" smtClean="0"/>
              <a:t>Disadvantages</a:t>
            </a:r>
          </a:p>
          <a:p>
            <a:pPr lvl="2"/>
            <a:r>
              <a:rPr lang="en-US" dirty="0" smtClean="0"/>
              <a:t>Excessive iterations</a:t>
            </a:r>
          </a:p>
          <a:p>
            <a:pPr lvl="2"/>
            <a:r>
              <a:rPr lang="en-US" dirty="0" smtClean="0"/>
              <a:t>Time consuming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0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Methods for Systems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Application Design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roup-based method for collecting user requirements and creating system designs</a:t>
            </a:r>
          </a:p>
          <a:p>
            <a:pPr lvl="1"/>
            <a:r>
              <a:rPr lang="en-US" dirty="0" smtClean="0"/>
              <a:t>Used in analysis and design phases</a:t>
            </a:r>
          </a:p>
          <a:p>
            <a:pPr lvl="1"/>
            <a:r>
              <a:rPr lang="en-US" dirty="0" smtClean="0"/>
              <a:t>All users take part in discussions for requirement elicitation at regular group meetings</a:t>
            </a:r>
          </a:p>
          <a:p>
            <a:pPr lvl="1"/>
            <a:r>
              <a:rPr lang="en-US" dirty="0" smtClean="0"/>
              <a:t>Analysts talk to and observe all individual users to elicit their requirements </a:t>
            </a:r>
          </a:p>
          <a:p>
            <a:pPr lvl="1"/>
            <a:r>
              <a:rPr lang="en-US" dirty="0" smtClean="0"/>
              <a:t>Has advantages and disadvantages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43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Methods for Systems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Application Development</a:t>
            </a:r>
          </a:p>
          <a:p>
            <a:pPr lvl="1"/>
            <a:r>
              <a:rPr lang="en-US" dirty="0" smtClean="0"/>
              <a:t>Rapidly creating applications using JAD, prototyping and integrated CASE tools</a:t>
            </a:r>
          </a:p>
          <a:p>
            <a:pPr lvl="1"/>
            <a:r>
              <a:rPr lang="en-US" dirty="0" smtClean="0"/>
              <a:t>A typical RAD package includes</a:t>
            </a:r>
          </a:p>
          <a:p>
            <a:pPr lvl="2"/>
            <a:r>
              <a:rPr lang="en-US" dirty="0" smtClean="0"/>
              <a:t>Graphical User Interface Environment</a:t>
            </a:r>
          </a:p>
          <a:p>
            <a:pPr lvl="2"/>
            <a:r>
              <a:rPr lang="en-US" dirty="0" smtClean="0"/>
              <a:t>Code generator</a:t>
            </a:r>
          </a:p>
          <a:p>
            <a:pPr lvl="2"/>
            <a:r>
              <a:rPr lang="en-US" dirty="0" smtClean="0"/>
              <a:t>Re-usable components </a:t>
            </a:r>
          </a:p>
          <a:p>
            <a:pPr lvl="3"/>
            <a:r>
              <a:rPr lang="en-US" dirty="0" smtClean="0"/>
              <a:t>Object oriented development</a:t>
            </a:r>
          </a:p>
          <a:p>
            <a:pPr lvl="3"/>
            <a:r>
              <a:rPr lang="en-US" dirty="0" smtClean="0"/>
              <a:t>Common and standard objects</a:t>
            </a:r>
          </a:p>
          <a:p>
            <a:pPr lvl="2"/>
            <a:r>
              <a:rPr lang="en-US" dirty="0" smtClean="0"/>
              <a:t>Programming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92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Systems Development Outside IS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End User Development</a:t>
            </a:r>
          </a:p>
          <a:p>
            <a:pPr lvl="1"/>
            <a:r>
              <a:rPr lang="en-US" dirty="0" smtClean="0"/>
              <a:t>Current IT users are not fully dependent on IS staff</a:t>
            </a:r>
          </a:p>
          <a:p>
            <a:pPr lvl="1"/>
            <a:r>
              <a:rPr lang="en-US" dirty="0" smtClean="0"/>
              <a:t>Users do lots of ad-hoc programming while IS staff having control over hardware, software etc.</a:t>
            </a:r>
          </a:p>
          <a:p>
            <a:r>
              <a:rPr lang="en-US" dirty="0" smtClean="0"/>
              <a:t>External acquisition of software</a:t>
            </a:r>
          </a:p>
          <a:p>
            <a:pPr lvl="1"/>
            <a:r>
              <a:rPr lang="en-US" dirty="0" smtClean="0"/>
              <a:t>Make-or-buy decision involved</a:t>
            </a:r>
          </a:p>
          <a:p>
            <a:pPr lvl="1"/>
            <a:r>
              <a:rPr lang="en-US" dirty="0" smtClean="0"/>
              <a:t>Cost of off-the-shelf software could be lower</a:t>
            </a:r>
          </a:p>
          <a:p>
            <a:pPr lvl="1"/>
            <a:r>
              <a:rPr lang="en-US" dirty="0" smtClean="0"/>
              <a:t>Quality could be higher</a:t>
            </a:r>
          </a:p>
          <a:p>
            <a:pPr lvl="1"/>
            <a:r>
              <a:rPr lang="en-US" dirty="0" smtClean="0"/>
              <a:t>However, has disadvantages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7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Development Life 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20" y="1816100"/>
            <a:ext cx="6902300" cy="479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4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in Systems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4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Systems Analyst</a:t>
            </a:r>
          </a:p>
          <a:p>
            <a:pPr lvl="1"/>
            <a:r>
              <a:rPr lang="en-US" dirty="0" smtClean="0"/>
              <a:t>Business analyst, business systems analyst</a:t>
            </a:r>
          </a:p>
          <a:p>
            <a:pPr lvl="1"/>
            <a:r>
              <a:rPr lang="en-US" dirty="0" smtClean="0"/>
              <a:t>An IS professional; an expert in analyzing/designing information systems</a:t>
            </a:r>
          </a:p>
          <a:p>
            <a:r>
              <a:rPr lang="en-US" dirty="0" smtClean="0"/>
              <a:t>Programmers</a:t>
            </a:r>
          </a:p>
          <a:p>
            <a:pPr lvl="1"/>
            <a:r>
              <a:rPr lang="en-US" dirty="0" smtClean="0"/>
              <a:t>IS professionals who modify existing programs or write new programs to satisfy user requirements</a:t>
            </a:r>
          </a:p>
          <a:p>
            <a:r>
              <a:rPr lang="en-US" dirty="0" smtClean="0"/>
              <a:t>Technical Specialists</a:t>
            </a:r>
          </a:p>
          <a:p>
            <a:pPr lvl="1"/>
            <a:r>
              <a:rPr lang="en-US" dirty="0" smtClean="0"/>
              <a:t>Those who are experts in specific technologies</a:t>
            </a:r>
          </a:p>
          <a:p>
            <a:r>
              <a:rPr lang="en-US" dirty="0" smtClean="0"/>
              <a:t>System Stakeholders</a:t>
            </a:r>
          </a:p>
          <a:p>
            <a:pPr lvl="1"/>
            <a:r>
              <a:rPr lang="en-US" dirty="0" smtClean="0"/>
              <a:t>All those who are affected by the systems development project</a:t>
            </a:r>
          </a:p>
          <a:p>
            <a:pPr lvl="1"/>
            <a:r>
              <a:rPr lang="en-US" dirty="0" smtClean="0"/>
              <a:t>End users, managers,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4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29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Understanding the business problem</a:t>
            </a:r>
          </a:p>
          <a:p>
            <a:pPr lvl="1"/>
            <a:r>
              <a:rPr lang="en-US" dirty="0" smtClean="0"/>
              <a:t>The more time spent, greater chance for success</a:t>
            </a:r>
          </a:p>
          <a:p>
            <a:pPr lvl="1"/>
            <a:r>
              <a:rPr lang="en-US" dirty="0" smtClean="0"/>
              <a:t>Not only internal</a:t>
            </a:r>
          </a:p>
          <a:p>
            <a:r>
              <a:rPr lang="en-US" dirty="0" smtClean="0"/>
              <a:t>Feasibility studies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etermines the probability of success of the proposed systems development project</a:t>
            </a:r>
          </a:p>
          <a:p>
            <a:pPr lvl="1"/>
            <a:r>
              <a:rPr lang="en-US" dirty="0" smtClean="0"/>
              <a:t>Technical feasibility</a:t>
            </a:r>
          </a:p>
          <a:p>
            <a:pPr lvl="2"/>
            <a:r>
              <a:rPr lang="en-US" dirty="0" smtClean="0"/>
              <a:t>Whether hardware, software, communication infrastructure could be made available </a:t>
            </a:r>
          </a:p>
          <a:p>
            <a:pPr lvl="1"/>
            <a:r>
              <a:rPr lang="en-US" dirty="0" smtClean="0"/>
              <a:t>Economic feasibility</a:t>
            </a:r>
          </a:p>
          <a:p>
            <a:pPr lvl="2"/>
            <a:r>
              <a:rPr lang="en-US" dirty="0" smtClean="0"/>
              <a:t>Breakeven analysis, ROI, NPV, etc. </a:t>
            </a:r>
          </a:p>
          <a:p>
            <a:pPr lvl="1"/>
            <a:r>
              <a:rPr lang="en-US" dirty="0" smtClean="0"/>
              <a:t>Behavioral feasibility</a:t>
            </a:r>
          </a:p>
          <a:p>
            <a:pPr lvl="2"/>
            <a:r>
              <a:rPr lang="en-US" dirty="0" smtClean="0"/>
              <a:t>Human issues</a:t>
            </a:r>
          </a:p>
          <a:p>
            <a:pPr lvl="2"/>
            <a:r>
              <a:rPr lang="en-US" dirty="0" smtClean="0"/>
              <a:t>Skill analysis and training requirements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6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</a:t>
            </a:r>
            <a:r>
              <a:rPr lang="en-US" dirty="0" smtClean="0"/>
              <a:t>xamination of the business problem that the organization plans to solve with an information system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efines the business problem, identifies its causes, specifies the solution, and identifies the information requirements that the solution must satisfy</a:t>
            </a:r>
          </a:p>
          <a:p>
            <a:r>
              <a:rPr lang="en-US" dirty="0" smtClean="0"/>
              <a:t>Result: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 nothing and continue to use the existing system unchanged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Modify or enhance the existing system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Develop a new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5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8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Case Diagrams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23" y="992115"/>
            <a:ext cx="6644045" cy="568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76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Flow Diagra</a:t>
            </a:r>
            <a:r>
              <a:rPr lang="en-US" dirty="0"/>
              <a:t>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184" y="981111"/>
            <a:ext cx="5397342" cy="55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6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How</a:t>
            </a:r>
            <a:r>
              <a:rPr lang="en-US" dirty="0" smtClean="0"/>
              <a:t> the system will help solving the business problem</a:t>
            </a:r>
          </a:p>
          <a:p>
            <a:pPr lvl="1"/>
            <a:r>
              <a:rPr lang="en-US" dirty="0" smtClean="0"/>
              <a:t>System outputs, inputs, and user interfaces</a:t>
            </a:r>
          </a:p>
          <a:p>
            <a:pPr lvl="1"/>
            <a:r>
              <a:rPr lang="en-US" dirty="0" smtClean="0"/>
              <a:t>Hardware, software, databases, telecommunications, personnel, and procedures</a:t>
            </a:r>
          </a:p>
          <a:p>
            <a:pPr lvl="1"/>
            <a:r>
              <a:rPr lang="en-US" dirty="0" smtClean="0"/>
              <a:t>How these components are integrated</a:t>
            </a:r>
          </a:p>
          <a:p>
            <a:r>
              <a:rPr lang="en-US" b="1" dirty="0" smtClean="0"/>
              <a:t>Logical systems design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tates what the system will do, with abstract specifications.</a:t>
            </a:r>
          </a:p>
          <a:p>
            <a:r>
              <a:rPr lang="en-US" b="1" dirty="0" smtClean="0"/>
              <a:t>Physical systems design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tates how the system will perform its functions, with actual physical specifications.</a:t>
            </a:r>
          </a:p>
          <a:p>
            <a:r>
              <a:rPr lang="en-US" b="1" dirty="0" smtClean="0"/>
              <a:t>Scope Creep: </a:t>
            </a:r>
            <a:r>
              <a:rPr lang="en-US" dirty="0" smtClean="0"/>
              <a:t>Users request for added functionality</a:t>
            </a:r>
          </a:p>
          <a:p>
            <a:r>
              <a:rPr lang="en-US" b="1" dirty="0" smtClean="0"/>
              <a:t>Runaway Projects: </a:t>
            </a:r>
            <a:r>
              <a:rPr lang="en-US" dirty="0" smtClean="0"/>
              <a:t>Projects that far exceed planned budgets and deadlines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5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910</Words>
  <Application>Microsoft Macintosh PowerPoint</Application>
  <PresentationFormat>On-screen Show (4:3)</PresentationFormat>
  <Paragraphs>145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Information Systems Development</vt:lpstr>
      <vt:lpstr>Systems Development Life Cycle</vt:lpstr>
      <vt:lpstr>Systems Development Life Cycle</vt:lpstr>
      <vt:lpstr>Roles in Systems Development</vt:lpstr>
      <vt:lpstr>System Investigation</vt:lpstr>
      <vt:lpstr>Systems Analysis</vt:lpstr>
      <vt:lpstr>Use Case Diagrams</vt:lpstr>
      <vt:lpstr>Data Flow Diagram</vt:lpstr>
      <vt:lpstr>Systems Design</vt:lpstr>
      <vt:lpstr>Logical Design</vt:lpstr>
      <vt:lpstr>Entity-Relationship Diagram</vt:lpstr>
      <vt:lpstr>Physical Design</vt:lpstr>
      <vt:lpstr>Data Design - Relational Schema</vt:lpstr>
      <vt:lpstr>Modules – Pseudo codes</vt:lpstr>
      <vt:lpstr>Programming</vt:lpstr>
      <vt:lpstr>Programming: Implementing an algorithm</vt:lpstr>
      <vt:lpstr>Testing</vt:lpstr>
      <vt:lpstr>Implementation</vt:lpstr>
      <vt:lpstr>Operation and Maintenance</vt:lpstr>
      <vt:lpstr>Example</vt:lpstr>
      <vt:lpstr>Alternative Methods for Systems Development</vt:lpstr>
      <vt:lpstr>Alternative Methods for Systems Development</vt:lpstr>
      <vt:lpstr>Alternative Methods for Systems Development</vt:lpstr>
      <vt:lpstr>Systems Development Outside IS Department</vt:lpstr>
    </vt:vector>
  </TitlesOfParts>
  <Company>Tokyo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Development</dc:title>
  <dc:creator>Chathura Rajapakse</dc:creator>
  <cp:lastModifiedBy>Chathura Rajapakse</cp:lastModifiedBy>
  <cp:revision>44</cp:revision>
  <dcterms:created xsi:type="dcterms:W3CDTF">2015-09-03T05:13:11Z</dcterms:created>
  <dcterms:modified xsi:type="dcterms:W3CDTF">2016-05-30T07:55:38Z</dcterms:modified>
</cp:coreProperties>
</file>