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6" r:id="rId10"/>
    <p:sldId id="263" r:id="rId11"/>
    <p:sldId id="267" r:id="rId12"/>
    <p:sldId id="268" r:id="rId13"/>
    <p:sldId id="269" r:id="rId14"/>
    <p:sldId id="264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4" d="100"/>
          <a:sy n="44" d="100"/>
        </p:scale>
        <p:origin x="-2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44877-2C57-C94F-9685-B1B976072346}" type="datetimeFigureOut">
              <a:rPr lang="en-US" smtClean="0"/>
              <a:t>21/08/15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B549-3CEF-3E49-AE2F-9151ECE17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73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44877-2C57-C94F-9685-B1B976072346}" type="datetimeFigureOut">
              <a:rPr lang="en-US" smtClean="0"/>
              <a:t>21/08/15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B549-3CEF-3E49-AE2F-9151ECE17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672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44877-2C57-C94F-9685-B1B976072346}" type="datetimeFigureOut">
              <a:rPr lang="en-US" smtClean="0"/>
              <a:t>21/08/15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B549-3CEF-3E49-AE2F-9151ECE17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9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44877-2C57-C94F-9685-B1B976072346}" type="datetimeFigureOut">
              <a:rPr lang="en-US" smtClean="0"/>
              <a:t>21/08/15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B549-3CEF-3E49-AE2F-9151ECE17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54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44877-2C57-C94F-9685-B1B976072346}" type="datetimeFigureOut">
              <a:rPr lang="en-US" smtClean="0"/>
              <a:t>21/08/15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B549-3CEF-3E49-AE2F-9151ECE17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42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44877-2C57-C94F-9685-B1B976072346}" type="datetimeFigureOut">
              <a:rPr lang="en-US" smtClean="0"/>
              <a:t>21/08/15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B549-3CEF-3E49-AE2F-9151ECE17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02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44877-2C57-C94F-9685-B1B976072346}" type="datetimeFigureOut">
              <a:rPr lang="en-US" smtClean="0"/>
              <a:t>21/08/15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B549-3CEF-3E49-AE2F-9151ECE17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93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44877-2C57-C94F-9685-B1B976072346}" type="datetimeFigureOut">
              <a:rPr lang="en-US" smtClean="0"/>
              <a:t>21/08/15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B549-3CEF-3E49-AE2F-9151ECE17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35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44877-2C57-C94F-9685-B1B976072346}" type="datetimeFigureOut">
              <a:rPr lang="en-US" smtClean="0"/>
              <a:t>21/08/15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B549-3CEF-3E49-AE2F-9151ECE17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18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44877-2C57-C94F-9685-B1B976072346}" type="datetimeFigureOut">
              <a:rPr lang="en-US" smtClean="0"/>
              <a:t>21/08/15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B549-3CEF-3E49-AE2F-9151ECE17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84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44877-2C57-C94F-9685-B1B976072346}" type="datetimeFigureOut">
              <a:rPr lang="en-US" smtClean="0"/>
              <a:t>21/08/15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B549-3CEF-3E49-AE2F-9151ECE17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94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44877-2C57-C94F-9685-B1B976072346}" type="datetimeFigureOut">
              <a:rPr lang="en-US" smtClean="0"/>
              <a:t>21/08/15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BB549-3CEF-3E49-AE2F-9151ECE17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83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Information Technology Planning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772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Process Redesign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Pressure comes mainly from 3Cs</a:t>
            </a:r>
          </a:p>
          <a:p>
            <a:pPr lvl="1"/>
            <a:r>
              <a:rPr lang="en-US" dirty="0" smtClean="0"/>
              <a:t>Customers, Competition and Change</a:t>
            </a:r>
          </a:p>
          <a:p>
            <a:pPr lvl="1"/>
            <a:r>
              <a:rPr lang="en-US" dirty="0" smtClean="0"/>
              <a:t>Customers: know what they want</a:t>
            </a:r>
          </a:p>
          <a:p>
            <a:pPr lvl="1"/>
            <a:r>
              <a:rPr lang="en-US" dirty="0" smtClean="0"/>
              <a:t>Competition: generally increasing with respect to price, quality, etc.</a:t>
            </a:r>
          </a:p>
          <a:p>
            <a:pPr lvl="1"/>
            <a:r>
              <a:rPr lang="en-US" dirty="0" smtClean="0"/>
              <a:t>Change: Continues to occur as markets, products, services, technology etc. keep changing</a:t>
            </a:r>
          </a:p>
          <a:p>
            <a:r>
              <a:rPr lang="en-US" dirty="0" smtClean="0"/>
              <a:t>Business Process Redesign is a response of an organization to environmental pressures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674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business process?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collection of activities that may take one or more inputs and produce an output</a:t>
            </a:r>
          </a:p>
          <a:p>
            <a:r>
              <a:rPr lang="en-US" dirty="0" smtClean="0"/>
              <a:t>Drivers of business process redesign</a:t>
            </a:r>
          </a:p>
          <a:p>
            <a:pPr lvl="1"/>
            <a:r>
              <a:rPr lang="en-US" dirty="0" smtClean="0"/>
              <a:t>Fitting commercial software</a:t>
            </a:r>
          </a:p>
          <a:p>
            <a:pPr lvl="2"/>
            <a:r>
              <a:rPr lang="en-US" dirty="0" smtClean="0"/>
              <a:t>Process changed to be compatible</a:t>
            </a:r>
          </a:p>
          <a:p>
            <a:pPr lvl="1"/>
            <a:r>
              <a:rPr lang="en-US" dirty="0" smtClean="0"/>
              <a:t>Streamlining the supply chain</a:t>
            </a:r>
          </a:p>
          <a:p>
            <a:pPr lvl="2"/>
            <a:r>
              <a:rPr lang="en-US" dirty="0" smtClean="0"/>
              <a:t>Needs to change segments of the supply chain to streamline operations and to better collaborate with partners</a:t>
            </a:r>
          </a:p>
          <a:p>
            <a:pPr lvl="1"/>
            <a:r>
              <a:rPr lang="en-US" dirty="0" smtClean="0"/>
              <a:t>Participate in e-marketplaces</a:t>
            </a:r>
          </a:p>
          <a:p>
            <a:pPr lvl="2"/>
            <a:r>
              <a:rPr lang="en-US" dirty="0" smtClean="0"/>
              <a:t>Needs to connect to them as well as to the organization’s backend processes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279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53187" y="274638"/>
            <a:ext cx="8229600" cy="1143000"/>
          </a:xfrm>
        </p:spPr>
        <p:txBody>
          <a:bodyPr/>
          <a:lstStyle/>
          <a:p>
            <a:r>
              <a:rPr lang="en-US" dirty="0" smtClean="0"/>
              <a:t>Drivers of BPR </a:t>
            </a:r>
            <a:r>
              <a:rPr lang="en-US" dirty="0" err="1" smtClean="0"/>
              <a:t>Contd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3571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Improving customer service</a:t>
            </a:r>
          </a:p>
          <a:p>
            <a:pPr lvl="1"/>
            <a:r>
              <a:rPr lang="en-US" dirty="0" smtClean="0"/>
              <a:t>To properly introduce CRM</a:t>
            </a:r>
          </a:p>
          <a:p>
            <a:r>
              <a:rPr lang="en-US" dirty="0" smtClean="0"/>
              <a:t>Conducting e-procurement</a:t>
            </a:r>
          </a:p>
          <a:p>
            <a:pPr lvl="1"/>
            <a:r>
              <a:rPr lang="en-US" dirty="0" smtClean="0"/>
              <a:t>E-procurement requires a complete redesign of the purchase process</a:t>
            </a:r>
          </a:p>
          <a:p>
            <a:r>
              <a:rPr lang="en-US" dirty="0" smtClean="0"/>
              <a:t>Enabling direct online marketing</a:t>
            </a:r>
          </a:p>
          <a:p>
            <a:pPr lvl="1"/>
            <a:r>
              <a:rPr lang="en-US" dirty="0" smtClean="0"/>
              <a:t>Direct marketing via Internet requires redesign of order taking and order fulfillment</a:t>
            </a:r>
          </a:p>
          <a:p>
            <a:r>
              <a:rPr lang="en-US" dirty="0" smtClean="0"/>
              <a:t>Reduce cost and improve productivity</a:t>
            </a:r>
          </a:p>
          <a:p>
            <a:pPr lvl="1"/>
            <a:r>
              <a:rPr lang="en-US" dirty="0" smtClean="0"/>
              <a:t>Many are continuous small improvements while some are radical changes</a:t>
            </a:r>
          </a:p>
          <a:p>
            <a:pPr lvl="1"/>
            <a:r>
              <a:rPr lang="en-US" dirty="0" smtClean="0"/>
              <a:t>Ex. Industrial engineering methods</a:t>
            </a:r>
          </a:p>
          <a:p>
            <a:r>
              <a:rPr lang="en-US" dirty="0" smtClean="0"/>
              <a:t>Automating old processes</a:t>
            </a:r>
          </a:p>
          <a:p>
            <a:pPr lvl="1"/>
            <a:r>
              <a:rPr lang="en-US" dirty="0" smtClean="0"/>
              <a:t>Automating existing business processes is not effective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600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Cycle Time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Time it takes to complete one cycle of the process</a:t>
            </a:r>
          </a:p>
          <a:p>
            <a:pPr lvl="1"/>
            <a:r>
              <a:rPr lang="en-US" dirty="0" smtClean="0"/>
              <a:t>Start to the end</a:t>
            </a:r>
          </a:p>
          <a:p>
            <a:pPr lvl="1"/>
            <a:r>
              <a:rPr lang="en-US" dirty="0" smtClean="0"/>
              <a:t>Ex. Success of FedEx is attributable to its ability to reduce the delivery time of packages</a:t>
            </a:r>
          </a:p>
          <a:p>
            <a:pPr lvl="1"/>
            <a:r>
              <a:rPr lang="en-US" dirty="0" smtClean="0"/>
              <a:t>Ex. Reducing time to market</a:t>
            </a:r>
          </a:p>
          <a:p>
            <a:r>
              <a:rPr lang="en-US" dirty="0" smtClean="0"/>
              <a:t>Why is cycle time reduction important?</a:t>
            </a:r>
          </a:p>
          <a:p>
            <a:pPr lvl="1"/>
            <a:r>
              <a:rPr lang="en-US" dirty="0" smtClean="0"/>
              <a:t>Time is money</a:t>
            </a:r>
          </a:p>
          <a:p>
            <a:pPr lvl="1"/>
            <a:r>
              <a:rPr lang="en-US" dirty="0" smtClean="0"/>
              <a:t>Face the competition</a:t>
            </a:r>
          </a:p>
          <a:p>
            <a:pPr lvl="2"/>
            <a:r>
              <a:rPr lang="en-US" dirty="0" smtClean="0"/>
              <a:t>Ex. </a:t>
            </a:r>
            <a:r>
              <a:rPr lang="en-US" dirty="0" err="1" smtClean="0"/>
              <a:t>Pharmaceuticle</a:t>
            </a:r>
            <a:r>
              <a:rPr lang="en-US" dirty="0" smtClean="0"/>
              <a:t> industry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54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Organization 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9927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An organization with a new face</a:t>
            </a:r>
          </a:p>
          <a:p>
            <a:pPr lvl="1"/>
            <a:r>
              <a:rPr lang="en-US" dirty="0" smtClean="0"/>
              <a:t>Business processes, structure, strategy and procedures are completely changed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828" y="2799479"/>
            <a:ext cx="5473719" cy="382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812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Components of organizational system are interrelated</a:t>
            </a:r>
          </a:p>
          <a:p>
            <a:pPr lvl="1"/>
            <a:r>
              <a:rPr lang="en-US" dirty="0" smtClean="0"/>
              <a:t>Business processes, organizational structure and operating procedures</a:t>
            </a:r>
          </a:p>
          <a:p>
            <a:r>
              <a:rPr lang="en-US" dirty="0" smtClean="0"/>
              <a:t>Major changes in business processes and/or technology move organizations out of equilibrium</a:t>
            </a:r>
          </a:p>
          <a:p>
            <a:pPr lvl="1"/>
            <a:r>
              <a:rPr lang="en-US" dirty="0" smtClean="0"/>
              <a:t>Creates changes in structure, strategy, people and their roles</a:t>
            </a:r>
          </a:p>
          <a:p>
            <a:pPr lvl="1"/>
            <a:r>
              <a:rPr lang="en-US" dirty="0" smtClean="0"/>
              <a:t>When the magnitude of the change is high, </a:t>
            </a:r>
            <a:r>
              <a:rPr lang="en-US" dirty="0" err="1" smtClean="0"/>
              <a:t>resistence</a:t>
            </a:r>
            <a:r>
              <a:rPr lang="en-US" dirty="0" smtClean="0"/>
              <a:t> comes from employees</a:t>
            </a:r>
          </a:p>
          <a:p>
            <a:r>
              <a:rPr lang="en-US" dirty="0" smtClean="0"/>
              <a:t>Introducing changes to organizations is a critical management task</a:t>
            </a:r>
          </a:p>
          <a:p>
            <a:pPr lvl="1"/>
            <a:r>
              <a:rPr lang="en-US" dirty="0" smtClean="0"/>
              <a:t>Driven by a certain set of guidelines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691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Organized planning of IT infrastructure and applications portfolios done at various levels of the organization</a:t>
            </a:r>
          </a:p>
          <a:p>
            <a:r>
              <a:rPr lang="en-US" dirty="0" smtClean="0"/>
              <a:t>Important for both planners and end-users</a:t>
            </a:r>
          </a:p>
          <a:p>
            <a:r>
              <a:rPr lang="en-US" dirty="0" smtClean="0"/>
              <a:t>Why important for end-users?</a:t>
            </a:r>
          </a:p>
          <a:p>
            <a:pPr lvl="1"/>
            <a:r>
              <a:rPr lang="en-US" dirty="0" smtClean="0"/>
              <a:t>They often plan IT in their respective units</a:t>
            </a:r>
          </a:p>
          <a:p>
            <a:pPr lvl="1"/>
            <a:r>
              <a:rPr lang="en-US" dirty="0" smtClean="0"/>
              <a:t>Participate in corporate IT planning</a:t>
            </a:r>
          </a:p>
          <a:p>
            <a:r>
              <a:rPr lang="en-US" b="1" i="1" dirty="0" smtClean="0"/>
              <a:t>Strategic Thinking and Planning</a:t>
            </a:r>
            <a:r>
              <a:rPr lang="en-US" dirty="0" smtClean="0"/>
              <a:t> was considered as the number one concern for CIOs </a:t>
            </a:r>
            <a:r>
              <a:rPr lang="en-US" sz="2600" i="1" dirty="0" smtClean="0"/>
              <a:t>(</a:t>
            </a:r>
            <a:r>
              <a:rPr lang="en-US" sz="2600" i="1" dirty="0" err="1" smtClean="0"/>
              <a:t>cio.com</a:t>
            </a:r>
            <a:r>
              <a:rPr lang="en-US" sz="2600" i="1" dirty="0" smtClean="0"/>
              <a:t>, 2003)</a:t>
            </a:r>
            <a:endParaRPr lang="en-US" sz="2600" i="1" dirty="0"/>
          </a:p>
        </p:txBody>
      </p:sp>
    </p:spTree>
    <p:extLst>
      <p:ext uri="{BB962C8B-B14F-4D97-AF65-F5344CB8AC3E}">
        <p14:creationId xmlns:p14="http://schemas.microsoft.com/office/powerpoint/2010/main" val="3786659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History of IT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Early years of IT (1960s):</a:t>
            </a:r>
          </a:p>
          <a:p>
            <a:pPr lvl="1"/>
            <a:r>
              <a:rPr lang="en-US" dirty="0" smtClean="0"/>
              <a:t>Developing new applications and revising existing systems</a:t>
            </a:r>
          </a:p>
          <a:p>
            <a:pPr lvl="1"/>
            <a:r>
              <a:rPr lang="en-US" dirty="0" smtClean="0"/>
              <a:t>Operational planning</a:t>
            </a:r>
          </a:p>
          <a:p>
            <a:r>
              <a:rPr lang="en-US" dirty="0" smtClean="0"/>
              <a:t>When organizations were sophisticated in using IT</a:t>
            </a:r>
          </a:p>
          <a:p>
            <a:pPr lvl="1"/>
            <a:r>
              <a:rPr lang="en-US" dirty="0" smtClean="0"/>
              <a:t>Managerial planning; Resource allocation control</a:t>
            </a:r>
          </a:p>
          <a:p>
            <a:r>
              <a:rPr lang="en-US" dirty="0" smtClean="0"/>
              <a:t>When IT becomes a driver of competitive advantage</a:t>
            </a:r>
          </a:p>
          <a:p>
            <a:pPr lvl="1"/>
            <a:r>
              <a:rPr lang="en-US" dirty="0" smtClean="0"/>
              <a:t>How IT creates business 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08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typically happens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Annual planning cycles established</a:t>
            </a:r>
          </a:p>
          <a:p>
            <a:pPr lvl="1"/>
            <a:r>
              <a:rPr lang="en-US" dirty="0" smtClean="0"/>
              <a:t>To identify potentially beneficial IT services</a:t>
            </a:r>
          </a:p>
          <a:p>
            <a:pPr lvl="1"/>
            <a:r>
              <a:rPr lang="en-US" dirty="0" smtClean="0"/>
              <a:t>To perform cost-benefit analyses</a:t>
            </a:r>
          </a:p>
          <a:p>
            <a:pPr lvl="1"/>
            <a:r>
              <a:rPr lang="en-US" dirty="0" smtClean="0"/>
              <a:t>To subject the list of potential projects to resource-allocation analysis</a:t>
            </a:r>
          </a:p>
          <a:p>
            <a:r>
              <a:rPr lang="en-US" dirty="0" smtClean="0"/>
              <a:t>Entire process is conducted by an IT steering committee</a:t>
            </a:r>
          </a:p>
          <a:p>
            <a:pPr lvl="1"/>
            <a:r>
              <a:rPr lang="en-US" dirty="0" smtClean="0"/>
              <a:t>Reviews the list of potential projects</a:t>
            </a:r>
          </a:p>
          <a:p>
            <a:pPr lvl="1"/>
            <a:r>
              <a:rPr lang="en-US" dirty="0" smtClean="0"/>
              <a:t>Approves the ones considered as beneficial</a:t>
            </a:r>
          </a:p>
          <a:p>
            <a:pPr lvl="1"/>
            <a:r>
              <a:rPr lang="en-US" dirty="0" smtClean="0"/>
              <a:t>Assigns relative priorities</a:t>
            </a:r>
          </a:p>
          <a:p>
            <a:pPr lvl="1"/>
            <a:r>
              <a:rPr lang="en-US" dirty="0" smtClean="0"/>
              <a:t>Map the approved projects to a development schedule</a:t>
            </a:r>
          </a:p>
          <a:p>
            <a:pPr lvl="2"/>
            <a:r>
              <a:rPr lang="en-US" dirty="0" smtClean="0"/>
              <a:t>The basis for IT resource allocation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930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typically happens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Some extends the process by;</a:t>
            </a:r>
          </a:p>
          <a:p>
            <a:pPr lvl="1"/>
            <a:r>
              <a:rPr lang="en-US" dirty="0" smtClean="0"/>
              <a:t>Developing a long-range IT plan (i.e. strategic IT plan)</a:t>
            </a:r>
          </a:p>
          <a:p>
            <a:pPr lvl="2"/>
            <a:r>
              <a:rPr lang="en-US" dirty="0" smtClean="0"/>
              <a:t>One that sets the overall direction for infrastructure and resource requirements</a:t>
            </a:r>
          </a:p>
          <a:p>
            <a:pPr lvl="1"/>
            <a:r>
              <a:rPr lang="en-US" dirty="0" smtClean="0"/>
              <a:t>Medium-term IT plan</a:t>
            </a:r>
          </a:p>
          <a:p>
            <a:pPr lvl="2"/>
            <a:r>
              <a:rPr lang="en-US" dirty="0" smtClean="0"/>
              <a:t>Identifies the </a:t>
            </a:r>
            <a:r>
              <a:rPr lang="en-US" b="1" dirty="0" smtClean="0"/>
              <a:t>appl</a:t>
            </a:r>
            <a:r>
              <a:rPr lang="en-US" dirty="0" smtClean="0"/>
              <a:t>i</a:t>
            </a:r>
            <a:r>
              <a:rPr lang="en-US" b="1" dirty="0" smtClean="0"/>
              <a:t>cations portfolio, </a:t>
            </a:r>
            <a:r>
              <a:rPr lang="en-US" dirty="0" smtClean="0"/>
              <a:t>the list of major, selected IS projects</a:t>
            </a:r>
          </a:p>
          <a:p>
            <a:pPr lvl="2"/>
            <a:r>
              <a:rPr lang="en-US" dirty="0" smtClean="0"/>
              <a:t>Consistent with the long-term plan</a:t>
            </a:r>
          </a:p>
          <a:p>
            <a:pPr lvl="1"/>
            <a:r>
              <a:rPr lang="en-US" dirty="0" smtClean="0"/>
              <a:t>Tactical plan</a:t>
            </a:r>
          </a:p>
          <a:p>
            <a:pPr lvl="2"/>
            <a:r>
              <a:rPr lang="en-US" dirty="0" smtClean="0"/>
              <a:t>Budgets and schedules for the current year projects and activities</a:t>
            </a:r>
          </a:p>
          <a:p>
            <a:pPr lvl="2"/>
            <a:r>
              <a:rPr lang="en-US" dirty="0" smtClean="0"/>
              <a:t>Pace of changing technology may require changes that were not anticipated in </a:t>
            </a:r>
            <a:r>
              <a:rPr lang="en-US" smtClean="0"/>
              <a:t>other plans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081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Planning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887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Business-led approach</a:t>
            </a:r>
          </a:p>
          <a:p>
            <a:pPr lvl="1"/>
            <a:r>
              <a:rPr lang="en-US" dirty="0" smtClean="0"/>
              <a:t>IT investment plan is defined based on the business strategy</a:t>
            </a:r>
          </a:p>
          <a:p>
            <a:r>
              <a:rPr lang="en-US" dirty="0" smtClean="0"/>
              <a:t>Method driven approach</a:t>
            </a:r>
          </a:p>
          <a:p>
            <a:pPr lvl="1"/>
            <a:r>
              <a:rPr lang="en-US" dirty="0" smtClean="0"/>
              <a:t>IS needs are identified with the use of techniques and tools (often used or prescribed by consultants)</a:t>
            </a:r>
          </a:p>
          <a:p>
            <a:r>
              <a:rPr lang="en-US" dirty="0" smtClean="0"/>
              <a:t>Technological approach</a:t>
            </a:r>
          </a:p>
          <a:p>
            <a:pPr lvl="1"/>
            <a:r>
              <a:rPr lang="en-US" dirty="0" smtClean="0"/>
              <a:t>Analytical modeling (e.g. computer-aided software engineering, CASE) and other tools are used to execute the IT plans</a:t>
            </a:r>
          </a:p>
          <a:p>
            <a:r>
              <a:rPr lang="en-US" dirty="0" smtClean="0"/>
              <a:t>Administrative approach</a:t>
            </a:r>
          </a:p>
          <a:p>
            <a:pPr lvl="1"/>
            <a:r>
              <a:rPr lang="en-US" dirty="0" smtClean="0"/>
              <a:t>IT plan is established by the steering committee or management to implement an approved IS initiative</a:t>
            </a:r>
          </a:p>
          <a:p>
            <a:r>
              <a:rPr lang="en-US" dirty="0" smtClean="0"/>
              <a:t>Organizational approach</a:t>
            </a:r>
          </a:p>
          <a:p>
            <a:pPr lvl="1"/>
            <a:r>
              <a:rPr lang="en-US" dirty="0" smtClean="0"/>
              <a:t>IT investment plan is derived from a business consensus view of all stakeholders in the organization (management and end-users) of how IT/IS fits organization’s overall business objectives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774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2065"/>
          </a:xfrm>
        </p:spPr>
        <p:txBody>
          <a:bodyPr/>
          <a:lstStyle/>
          <a:p>
            <a:r>
              <a:rPr lang="en-US" dirty="0" smtClean="0"/>
              <a:t>Four-stage Model of IT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Strategic IT Planning</a:t>
            </a:r>
          </a:p>
          <a:p>
            <a:pPr lvl="1"/>
            <a:r>
              <a:rPr lang="en-US" dirty="0" smtClean="0"/>
              <a:t>Establishes the relationship between the overall organizational plan and the IT plan</a:t>
            </a:r>
          </a:p>
          <a:p>
            <a:r>
              <a:rPr lang="en-US" dirty="0" smtClean="0"/>
              <a:t>Information Requirement Analysis</a:t>
            </a:r>
          </a:p>
          <a:p>
            <a:pPr lvl="1"/>
            <a:r>
              <a:rPr lang="en-US" dirty="0" smtClean="0"/>
              <a:t>Identifies broad, organizational information requirements to establish a strategic information architecture that can be used to direct specific application development</a:t>
            </a:r>
          </a:p>
          <a:p>
            <a:r>
              <a:rPr lang="en-US" dirty="0" smtClean="0"/>
              <a:t>Resource Allocation</a:t>
            </a:r>
          </a:p>
          <a:p>
            <a:pPr lvl="1"/>
            <a:r>
              <a:rPr lang="en-US" dirty="0" smtClean="0"/>
              <a:t>Allocates both IT application development resources and operational resources</a:t>
            </a:r>
          </a:p>
          <a:p>
            <a:r>
              <a:rPr lang="en-US" dirty="0" smtClean="0"/>
              <a:t>Project Planning</a:t>
            </a:r>
          </a:p>
          <a:p>
            <a:pPr lvl="1"/>
            <a:r>
              <a:rPr lang="en-US" dirty="0" smtClean="0"/>
              <a:t>Develops a plan that outlines schedules and resource requirements for specific information systems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441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 methodology in which planners first create several scenarios, then a team compiles as many as possible future events that may influence the outcome of each scenario.</a:t>
            </a:r>
          </a:p>
          <a:p>
            <a:r>
              <a:rPr lang="en-US" dirty="0" smtClean="0"/>
              <a:t>Used when the planning situations involve lots of uncertainty</a:t>
            </a:r>
          </a:p>
          <a:p>
            <a:r>
              <a:rPr lang="en-US" dirty="0" smtClean="0"/>
              <a:t>Reasons for scenario planning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To ensure that you are not focusing on catastrophe to the exclusion of opportunity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To help you allocate resources more prudently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To preserve your options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To ensure that you are still not fighting the last war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To give you the opportunity to rehearse testing and training of people to go through the process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542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in IT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Interoperability of information systems</a:t>
            </a:r>
          </a:p>
          <a:p>
            <a:pPr lvl="1"/>
            <a:r>
              <a:rPr lang="en-US" dirty="0" smtClean="0"/>
              <a:t>Whether different information systems in an organization could “talk” to each other</a:t>
            </a:r>
          </a:p>
          <a:p>
            <a:r>
              <a:rPr lang="en-US" dirty="0" smtClean="0"/>
              <a:t>Complexity of the planning process of inter-organization systems</a:t>
            </a:r>
          </a:p>
          <a:p>
            <a:pPr lvl="1"/>
            <a:r>
              <a:rPr lang="en-US" dirty="0" smtClean="0"/>
              <a:t>Could form collaborative planning teams</a:t>
            </a:r>
          </a:p>
          <a:p>
            <a:r>
              <a:rPr lang="en-US" dirty="0" smtClean="0"/>
              <a:t>Ensure collaboration between planners and end-users</a:t>
            </a:r>
          </a:p>
          <a:p>
            <a:pPr lvl="1"/>
            <a:r>
              <a:rPr lang="en-US" dirty="0" smtClean="0"/>
              <a:t>Reducing the planning horizon to two to three years is recommended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282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968</Words>
  <Application>Microsoft Macintosh PowerPoint</Application>
  <PresentationFormat>On-screen Show (4:3)</PresentationFormat>
  <Paragraphs>121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Information Technology Planning</vt:lpstr>
      <vt:lpstr>What is IT Planning</vt:lpstr>
      <vt:lpstr>Brief History of IT planning</vt:lpstr>
      <vt:lpstr>How it typically happens</vt:lpstr>
      <vt:lpstr>How it typically happens</vt:lpstr>
      <vt:lpstr>IT Planning Approaches</vt:lpstr>
      <vt:lpstr>Four-stage Model of IT Planning</vt:lpstr>
      <vt:lpstr>Scenario Planning</vt:lpstr>
      <vt:lpstr>Issues in IT Planning</vt:lpstr>
      <vt:lpstr>Business Process Redesign</vt:lpstr>
      <vt:lpstr>What is a business process?</vt:lpstr>
      <vt:lpstr>Drivers of BPR Contd…</vt:lpstr>
      <vt:lpstr>Cycle Time Reduction</vt:lpstr>
      <vt:lpstr>Organization Transformation</vt:lpstr>
      <vt:lpstr>Change Management</vt:lpstr>
    </vt:vector>
  </TitlesOfParts>
  <Company>Tokyo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Chathura Rajapakse</dc:creator>
  <cp:lastModifiedBy>Chathura Rajapakse</cp:lastModifiedBy>
  <cp:revision>37</cp:revision>
  <dcterms:created xsi:type="dcterms:W3CDTF">2015-08-21T04:22:24Z</dcterms:created>
  <dcterms:modified xsi:type="dcterms:W3CDTF">2015-08-21T19:43:57Z</dcterms:modified>
</cp:coreProperties>
</file>