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58" r:id="rId4"/>
    <p:sldId id="257" r:id="rId5"/>
    <p:sldId id="259" r:id="rId6"/>
    <p:sldId id="260" r:id="rId7"/>
    <p:sldId id="261" r:id="rId8"/>
    <p:sldId id="262" r:id="rId9"/>
    <p:sldId id="263" r:id="rId10"/>
    <p:sldId id="264" r:id="rId11"/>
    <p:sldId id="265" r:id="rId12"/>
    <p:sldId id="269" r:id="rId13"/>
    <p:sldId id="266" r:id="rId14"/>
    <p:sldId id="268" r:id="rId15"/>
    <p:sldId id="270" r:id="rId16"/>
    <p:sldId id="267" r:id="rId17"/>
    <p:sldId id="271" r:id="rId18"/>
    <p:sldId id="273" r:id="rId19"/>
    <p:sldId id="272" r:id="rId20"/>
    <p:sldId id="281" r:id="rId21"/>
    <p:sldId id="277" r:id="rId22"/>
    <p:sldId id="275" r:id="rId23"/>
    <p:sldId id="274" r:id="rId24"/>
    <p:sldId id="276" r:id="rId25"/>
    <p:sldId id="278" r:id="rId26"/>
    <p:sldId id="279"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2" d="100"/>
          <a:sy n="42" d="100"/>
        </p:scale>
        <p:origin x="-13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7AD6FA-E6DD-F947-9295-DBFF44C38F55}" type="datetimeFigureOut">
              <a:rPr lang="en-US" smtClean="0"/>
              <a:t>30/09/15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935C-776C-264A-A0D3-A2642CB70A42}" type="slidenum">
              <a:rPr lang="en-US" smtClean="0"/>
              <a:t>‹#›</a:t>
            </a:fld>
            <a:endParaRPr lang="en-US"/>
          </a:p>
        </p:txBody>
      </p:sp>
    </p:spTree>
    <p:extLst>
      <p:ext uri="{BB962C8B-B14F-4D97-AF65-F5344CB8AC3E}">
        <p14:creationId xmlns:p14="http://schemas.microsoft.com/office/powerpoint/2010/main" val="256919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AD6FA-E6DD-F947-9295-DBFF44C38F55}" type="datetimeFigureOut">
              <a:rPr lang="en-US" smtClean="0"/>
              <a:t>30/09/15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935C-776C-264A-A0D3-A2642CB70A42}" type="slidenum">
              <a:rPr lang="en-US" smtClean="0"/>
              <a:t>‹#›</a:t>
            </a:fld>
            <a:endParaRPr lang="en-US"/>
          </a:p>
        </p:txBody>
      </p:sp>
    </p:spTree>
    <p:extLst>
      <p:ext uri="{BB962C8B-B14F-4D97-AF65-F5344CB8AC3E}">
        <p14:creationId xmlns:p14="http://schemas.microsoft.com/office/powerpoint/2010/main" val="179429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AD6FA-E6DD-F947-9295-DBFF44C38F55}" type="datetimeFigureOut">
              <a:rPr lang="en-US" smtClean="0"/>
              <a:t>30/09/15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935C-776C-264A-A0D3-A2642CB70A42}" type="slidenum">
              <a:rPr lang="en-US" smtClean="0"/>
              <a:t>‹#›</a:t>
            </a:fld>
            <a:endParaRPr lang="en-US"/>
          </a:p>
        </p:txBody>
      </p:sp>
    </p:spTree>
    <p:extLst>
      <p:ext uri="{BB962C8B-B14F-4D97-AF65-F5344CB8AC3E}">
        <p14:creationId xmlns:p14="http://schemas.microsoft.com/office/powerpoint/2010/main" val="373797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AD6FA-E6DD-F947-9295-DBFF44C38F55}" type="datetimeFigureOut">
              <a:rPr lang="en-US" smtClean="0"/>
              <a:t>30/09/15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935C-776C-264A-A0D3-A2642CB70A42}" type="slidenum">
              <a:rPr lang="en-US" smtClean="0"/>
              <a:t>‹#›</a:t>
            </a:fld>
            <a:endParaRPr lang="en-US"/>
          </a:p>
        </p:txBody>
      </p:sp>
    </p:spTree>
    <p:extLst>
      <p:ext uri="{BB962C8B-B14F-4D97-AF65-F5344CB8AC3E}">
        <p14:creationId xmlns:p14="http://schemas.microsoft.com/office/powerpoint/2010/main" val="62149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7AD6FA-E6DD-F947-9295-DBFF44C38F55}" type="datetimeFigureOut">
              <a:rPr lang="en-US" smtClean="0"/>
              <a:t>30/09/15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935C-776C-264A-A0D3-A2642CB70A42}" type="slidenum">
              <a:rPr lang="en-US" smtClean="0"/>
              <a:t>‹#›</a:t>
            </a:fld>
            <a:endParaRPr lang="en-US"/>
          </a:p>
        </p:txBody>
      </p:sp>
    </p:spTree>
    <p:extLst>
      <p:ext uri="{BB962C8B-B14F-4D97-AF65-F5344CB8AC3E}">
        <p14:creationId xmlns:p14="http://schemas.microsoft.com/office/powerpoint/2010/main" val="428625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7AD6FA-E6DD-F947-9295-DBFF44C38F55}" type="datetimeFigureOut">
              <a:rPr lang="en-US" smtClean="0"/>
              <a:t>30/09/15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935C-776C-264A-A0D3-A2642CB70A42}" type="slidenum">
              <a:rPr lang="en-US" smtClean="0"/>
              <a:t>‹#›</a:t>
            </a:fld>
            <a:endParaRPr lang="en-US"/>
          </a:p>
        </p:txBody>
      </p:sp>
    </p:spTree>
    <p:extLst>
      <p:ext uri="{BB962C8B-B14F-4D97-AF65-F5344CB8AC3E}">
        <p14:creationId xmlns:p14="http://schemas.microsoft.com/office/powerpoint/2010/main" val="357089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7AD6FA-E6DD-F947-9295-DBFF44C38F55}" type="datetimeFigureOut">
              <a:rPr lang="en-US" smtClean="0"/>
              <a:t>30/09/15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D935C-776C-264A-A0D3-A2642CB70A42}" type="slidenum">
              <a:rPr lang="en-US" smtClean="0"/>
              <a:t>‹#›</a:t>
            </a:fld>
            <a:endParaRPr lang="en-US"/>
          </a:p>
        </p:txBody>
      </p:sp>
    </p:spTree>
    <p:extLst>
      <p:ext uri="{BB962C8B-B14F-4D97-AF65-F5344CB8AC3E}">
        <p14:creationId xmlns:p14="http://schemas.microsoft.com/office/powerpoint/2010/main" val="98112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7AD6FA-E6DD-F947-9295-DBFF44C38F55}" type="datetimeFigureOut">
              <a:rPr lang="en-US" smtClean="0"/>
              <a:t>30/09/15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D935C-776C-264A-A0D3-A2642CB70A42}" type="slidenum">
              <a:rPr lang="en-US" smtClean="0"/>
              <a:t>‹#›</a:t>
            </a:fld>
            <a:endParaRPr lang="en-US"/>
          </a:p>
        </p:txBody>
      </p:sp>
    </p:spTree>
    <p:extLst>
      <p:ext uri="{BB962C8B-B14F-4D97-AF65-F5344CB8AC3E}">
        <p14:creationId xmlns:p14="http://schemas.microsoft.com/office/powerpoint/2010/main" val="271736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AD6FA-E6DD-F947-9295-DBFF44C38F55}" type="datetimeFigureOut">
              <a:rPr lang="en-US" smtClean="0"/>
              <a:t>30/09/15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D935C-776C-264A-A0D3-A2642CB70A42}" type="slidenum">
              <a:rPr lang="en-US" smtClean="0"/>
              <a:t>‹#›</a:t>
            </a:fld>
            <a:endParaRPr lang="en-US"/>
          </a:p>
        </p:txBody>
      </p:sp>
    </p:spTree>
    <p:extLst>
      <p:ext uri="{BB962C8B-B14F-4D97-AF65-F5344CB8AC3E}">
        <p14:creationId xmlns:p14="http://schemas.microsoft.com/office/powerpoint/2010/main" val="190187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7AD6FA-E6DD-F947-9295-DBFF44C38F55}" type="datetimeFigureOut">
              <a:rPr lang="en-US" smtClean="0"/>
              <a:t>30/09/15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935C-776C-264A-A0D3-A2642CB70A42}" type="slidenum">
              <a:rPr lang="en-US" smtClean="0"/>
              <a:t>‹#›</a:t>
            </a:fld>
            <a:endParaRPr lang="en-US"/>
          </a:p>
        </p:txBody>
      </p:sp>
    </p:spTree>
    <p:extLst>
      <p:ext uri="{BB962C8B-B14F-4D97-AF65-F5344CB8AC3E}">
        <p14:creationId xmlns:p14="http://schemas.microsoft.com/office/powerpoint/2010/main" val="400735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7AD6FA-E6DD-F947-9295-DBFF44C38F55}" type="datetimeFigureOut">
              <a:rPr lang="en-US" smtClean="0"/>
              <a:t>30/09/15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935C-776C-264A-A0D3-A2642CB70A42}" type="slidenum">
              <a:rPr lang="en-US" smtClean="0"/>
              <a:t>‹#›</a:t>
            </a:fld>
            <a:endParaRPr lang="en-US"/>
          </a:p>
        </p:txBody>
      </p:sp>
    </p:spTree>
    <p:extLst>
      <p:ext uri="{BB962C8B-B14F-4D97-AF65-F5344CB8AC3E}">
        <p14:creationId xmlns:p14="http://schemas.microsoft.com/office/powerpoint/2010/main" val="6211267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AD6FA-E6DD-F947-9295-DBFF44C38F55}" type="datetimeFigureOut">
              <a:rPr lang="en-US" smtClean="0"/>
              <a:t>30/09/15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D935C-776C-264A-A0D3-A2642CB70A42}" type="slidenum">
              <a:rPr lang="en-US" smtClean="0"/>
              <a:t>‹#›</a:t>
            </a:fld>
            <a:endParaRPr lang="en-US"/>
          </a:p>
        </p:txBody>
      </p:sp>
    </p:spTree>
    <p:extLst>
      <p:ext uri="{BB962C8B-B14F-4D97-AF65-F5344CB8AC3E}">
        <p14:creationId xmlns:p14="http://schemas.microsoft.com/office/powerpoint/2010/main" val="428231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Information Technology Strategy</a:t>
            </a:r>
            <a:endParaRPr lang="en-US" dirty="0"/>
          </a:p>
        </p:txBody>
      </p:sp>
    </p:spTree>
    <p:extLst>
      <p:ext uri="{BB962C8B-B14F-4D97-AF65-F5344CB8AC3E}">
        <p14:creationId xmlns:p14="http://schemas.microsoft.com/office/powerpoint/2010/main" val="28474123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Role of IT Strategy?</a:t>
            </a:r>
            <a:endParaRPr lang="en-US" dirty="0"/>
          </a:p>
        </p:txBody>
      </p:sp>
      <p:sp>
        <p:nvSpPr>
          <p:cNvPr id="3" name="Content Placeholder 2"/>
          <p:cNvSpPr>
            <a:spLocks noGrp="1"/>
          </p:cNvSpPr>
          <p:nvPr>
            <p:ph idx="1"/>
          </p:nvPr>
        </p:nvSpPr>
        <p:spPr/>
        <p:txBody>
          <a:bodyPr/>
          <a:lstStyle/>
          <a:p>
            <a:r>
              <a:rPr lang="en-US" dirty="0" smtClean="0"/>
              <a:t>Support the organizational strategy</a:t>
            </a:r>
          </a:p>
          <a:p>
            <a:pPr lvl="1"/>
            <a:r>
              <a:rPr lang="en-US" dirty="0" smtClean="0"/>
              <a:t>Guided by the mission statement</a:t>
            </a:r>
          </a:p>
          <a:p>
            <a:pPr lvl="1"/>
            <a:r>
              <a:rPr lang="en-US" dirty="0" smtClean="0"/>
              <a:t>Align IT department’s objectives accordingly</a:t>
            </a:r>
          </a:p>
          <a:p>
            <a:pPr lvl="2"/>
            <a:r>
              <a:rPr lang="en-US" dirty="0" smtClean="0"/>
              <a:t>Measurable/Quantifiable</a:t>
            </a:r>
          </a:p>
          <a:p>
            <a:r>
              <a:rPr lang="en-US" dirty="0" smtClean="0"/>
              <a:t>Look at the given mission statements and think How IT could support</a:t>
            </a:r>
            <a:endParaRPr lang="en-US" dirty="0"/>
          </a:p>
        </p:txBody>
      </p:sp>
    </p:spTree>
    <p:extLst>
      <p:ext uri="{BB962C8B-B14F-4D97-AF65-F5344CB8AC3E}">
        <p14:creationId xmlns:p14="http://schemas.microsoft.com/office/powerpoint/2010/main" val="2505202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of an IT Strategy Statement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Major elements</a:t>
            </a:r>
          </a:p>
          <a:p>
            <a:pPr marL="914400" lvl="1" indent="-514350">
              <a:buFont typeface="+mj-lt"/>
              <a:buAutoNum type="arabicPeriod"/>
            </a:pPr>
            <a:r>
              <a:rPr lang="en-US" dirty="0" smtClean="0"/>
              <a:t>Mission Statement</a:t>
            </a:r>
          </a:p>
          <a:p>
            <a:pPr marL="914400" lvl="1" indent="-514350">
              <a:buFont typeface="+mj-lt"/>
              <a:buAutoNum type="arabicPeriod"/>
            </a:pPr>
            <a:r>
              <a:rPr lang="en-US" dirty="0" smtClean="0"/>
              <a:t>Environmental Assessment</a:t>
            </a:r>
          </a:p>
          <a:p>
            <a:pPr marL="914400" lvl="1" indent="-514350">
              <a:buFont typeface="+mj-lt"/>
              <a:buAutoNum type="arabicPeriod"/>
            </a:pPr>
            <a:r>
              <a:rPr lang="en-US" dirty="0" smtClean="0"/>
              <a:t>Statement of Objectives</a:t>
            </a:r>
          </a:p>
          <a:p>
            <a:pPr marL="914400" lvl="1" indent="-514350">
              <a:buFont typeface="+mj-lt"/>
              <a:buAutoNum type="arabicPeriod"/>
            </a:pPr>
            <a:r>
              <a:rPr lang="en-US" dirty="0" smtClean="0"/>
              <a:t>Expression of Strategy</a:t>
            </a:r>
          </a:p>
          <a:p>
            <a:pPr marL="914400" lvl="1" indent="-514350">
              <a:buFont typeface="+mj-lt"/>
              <a:buAutoNum type="arabicPeriod"/>
            </a:pPr>
            <a:r>
              <a:rPr lang="en-US" dirty="0" smtClean="0"/>
              <a:t>Maintenance Process</a:t>
            </a:r>
          </a:p>
          <a:p>
            <a:pPr marL="914400" lvl="1" indent="-514350">
              <a:buFont typeface="+mj-lt"/>
              <a:buAutoNum type="arabicPeriod"/>
            </a:pPr>
            <a:r>
              <a:rPr lang="en-US" dirty="0" smtClean="0"/>
              <a:t>Performance Assessment</a:t>
            </a:r>
          </a:p>
          <a:p>
            <a:r>
              <a:rPr lang="en-US" dirty="0" smtClean="0"/>
              <a:t>Also could be categorized as;</a:t>
            </a:r>
          </a:p>
          <a:p>
            <a:pPr lvl="1"/>
            <a:r>
              <a:rPr lang="en-US" dirty="0" smtClean="0"/>
              <a:t>Demand Side, Control Side and Supply Side</a:t>
            </a:r>
          </a:p>
          <a:p>
            <a:pPr marL="457200" lvl="1" indent="0">
              <a:buNone/>
            </a:pPr>
            <a:r>
              <a:rPr lang="en-US" dirty="0"/>
              <a:t>	</a:t>
            </a:r>
            <a:r>
              <a:rPr lang="en-US" dirty="0" smtClean="0"/>
              <a:t>								-Dave </a:t>
            </a:r>
            <a:r>
              <a:rPr lang="en-US" dirty="0" err="1" smtClean="0"/>
              <a:t>Aron</a:t>
            </a:r>
            <a:r>
              <a:rPr lang="en-US" dirty="0" smtClean="0"/>
              <a:t>, Gartner</a:t>
            </a:r>
            <a:endParaRPr lang="en-US" dirty="0"/>
          </a:p>
        </p:txBody>
      </p:sp>
    </p:spTree>
    <p:extLst>
      <p:ext uri="{BB962C8B-B14F-4D97-AF65-F5344CB8AC3E}">
        <p14:creationId xmlns:p14="http://schemas.microsoft.com/office/powerpoint/2010/main" val="89273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IT Strategy</a:t>
            </a:r>
            <a:endParaRPr lang="en-US" dirty="0"/>
          </a:p>
        </p:txBody>
      </p:sp>
      <p:pic>
        <p:nvPicPr>
          <p:cNvPr id="4" name="Picture 3"/>
          <p:cNvPicPr>
            <a:picLocks noChangeAspect="1"/>
          </p:cNvPicPr>
          <p:nvPr/>
        </p:nvPicPr>
        <p:blipFill>
          <a:blip r:embed="rId2"/>
          <a:stretch>
            <a:fillRect/>
          </a:stretch>
        </p:blipFill>
        <p:spPr>
          <a:xfrm>
            <a:off x="647703" y="1936043"/>
            <a:ext cx="7903126" cy="2198057"/>
          </a:xfrm>
          <a:prstGeom prst="rect">
            <a:avLst/>
          </a:prstGeom>
        </p:spPr>
      </p:pic>
    </p:spTree>
    <p:extLst>
      <p:ext uri="{BB962C8B-B14F-4D97-AF65-F5344CB8AC3E}">
        <p14:creationId xmlns:p14="http://schemas.microsoft.com/office/powerpoint/2010/main" val="125960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and the Environment</a:t>
            </a:r>
            <a:endParaRPr lang="en-US" dirty="0"/>
          </a:p>
        </p:txBody>
      </p:sp>
      <p:sp>
        <p:nvSpPr>
          <p:cNvPr id="3" name="Content Placeholder 2"/>
          <p:cNvSpPr>
            <a:spLocks noGrp="1"/>
          </p:cNvSpPr>
          <p:nvPr>
            <p:ph idx="1"/>
          </p:nvPr>
        </p:nvSpPr>
        <p:spPr>
          <a:xfrm>
            <a:off x="457200" y="1600200"/>
            <a:ext cx="8229600" cy="4924706"/>
          </a:xfrm>
        </p:spPr>
        <p:txBody>
          <a:bodyPr>
            <a:normAutofit/>
          </a:bodyPr>
          <a:lstStyle/>
          <a:p>
            <a:r>
              <a:rPr lang="en-US" dirty="0" smtClean="0"/>
              <a:t>Understanding the firm’s business</a:t>
            </a:r>
          </a:p>
          <a:p>
            <a:pPr lvl="1"/>
            <a:r>
              <a:rPr lang="en-US" dirty="0" smtClean="0"/>
              <a:t>Business Context</a:t>
            </a:r>
          </a:p>
          <a:p>
            <a:pPr lvl="2"/>
            <a:r>
              <a:rPr lang="en-US" dirty="0" smtClean="0"/>
              <a:t>Customers and their needs</a:t>
            </a:r>
          </a:p>
          <a:p>
            <a:pPr lvl="1"/>
            <a:r>
              <a:rPr lang="en-US" dirty="0" smtClean="0"/>
              <a:t>What are the firm’s strategies to support its mission</a:t>
            </a:r>
          </a:p>
          <a:p>
            <a:pPr lvl="2"/>
            <a:r>
              <a:rPr lang="en-US" dirty="0" smtClean="0"/>
              <a:t>How will we win?</a:t>
            </a:r>
          </a:p>
          <a:p>
            <a:pPr lvl="1"/>
            <a:r>
              <a:rPr lang="en-US" dirty="0" smtClean="0"/>
              <a:t>What are the business’s capabilities</a:t>
            </a:r>
          </a:p>
          <a:p>
            <a:pPr lvl="1"/>
            <a:r>
              <a:rPr lang="en-US" dirty="0"/>
              <a:t>IT Markets within the </a:t>
            </a:r>
            <a:r>
              <a:rPr lang="en-US" dirty="0" smtClean="0"/>
              <a:t>firm</a:t>
            </a:r>
          </a:p>
          <a:p>
            <a:pPr lvl="2"/>
            <a:r>
              <a:rPr lang="en-US" dirty="0" smtClean="0"/>
              <a:t>What services would be required</a:t>
            </a:r>
            <a:endParaRPr lang="en-US" dirty="0"/>
          </a:p>
          <a:p>
            <a:pPr lvl="1"/>
            <a:r>
              <a:rPr lang="en-US" dirty="0" smtClean="0"/>
              <a:t>IT department’s capabilities and resources</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50505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Disciplines</a:t>
            </a:r>
            <a:endParaRPr lang="en-US" dirty="0"/>
          </a:p>
        </p:txBody>
      </p:sp>
      <p:pic>
        <p:nvPicPr>
          <p:cNvPr id="4" name="Picture 3"/>
          <p:cNvPicPr>
            <a:picLocks noChangeAspect="1"/>
          </p:cNvPicPr>
          <p:nvPr/>
        </p:nvPicPr>
        <p:blipFill>
          <a:blip r:embed="rId2"/>
          <a:stretch>
            <a:fillRect/>
          </a:stretch>
        </p:blipFill>
        <p:spPr>
          <a:xfrm>
            <a:off x="830679" y="1417638"/>
            <a:ext cx="7195687" cy="5120562"/>
          </a:xfrm>
          <a:prstGeom prst="rect">
            <a:avLst/>
          </a:prstGeom>
        </p:spPr>
      </p:pic>
      <p:sp>
        <p:nvSpPr>
          <p:cNvPr id="5" name="TextBox 4"/>
          <p:cNvSpPr txBox="1"/>
          <p:nvPr/>
        </p:nvSpPr>
        <p:spPr>
          <a:xfrm>
            <a:off x="3809481" y="6451014"/>
            <a:ext cx="5101406" cy="246221"/>
          </a:xfrm>
          <a:prstGeom prst="rect">
            <a:avLst/>
          </a:prstGeom>
          <a:noFill/>
        </p:spPr>
        <p:txBody>
          <a:bodyPr wrap="square" rtlCol="0">
            <a:spAutoFit/>
          </a:bodyPr>
          <a:lstStyle/>
          <a:p>
            <a:r>
              <a:rPr lang="en-US" sz="1000" dirty="0"/>
              <a:t>http://</a:t>
            </a:r>
            <a:r>
              <a:rPr lang="en-US" sz="1000" dirty="0" err="1"/>
              <a:t>www.antoniothonis.com</a:t>
            </a:r>
            <a:r>
              <a:rPr lang="en-US" sz="1000" dirty="0"/>
              <a:t>/</a:t>
            </a:r>
            <a:r>
              <a:rPr lang="en-US" sz="1000" dirty="0" err="1"/>
              <a:t>wp</a:t>
            </a:r>
            <a:r>
              <a:rPr lang="en-US" sz="1000" dirty="0"/>
              <a:t>-content/uploads/2010/01/</a:t>
            </a:r>
            <a:r>
              <a:rPr lang="en-US" sz="1000" dirty="0" err="1"/>
              <a:t>valuedisciplines.PNG</a:t>
            </a:r>
            <a:endParaRPr lang="en-US" sz="1000" dirty="0"/>
          </a:p>
        </p:txBody>
      </p:sp>
    </p:spTree>
    <p:extLst>
      <p:ext uri="{BB962C8B-B14F-4D97-AF65-F5344CB8AC3E}">
        <p14:creationId xmlns:p14="http://schemas.microsoft.com/office/powerpoint/2010/main" val="385841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Competitive Advantage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Cost Leadership Strategy</a:t>
            </a:r>
          </a:p>
          <a:p>
            <a:r>
              <a:rPr lang="en-US" dirty="0" smtClean="0"/>
              <a:t>Differentiation Strategy</a:t>
            </a:r>
          </a:p>
          <a:p>
            <a:r>
              <a:rPr lang="en-US" dirty="0" smtClean="0"/>
              <a:t>Niche Strategy</a:t>
            </a:r>
          </a:p>
          <a:p>
            <a:r>
              <a:rPr lang="en-US" dirty="0" smtClean="0"/>
              <a:t>Growth Strategy – (More market share)</a:t>
            </a:r>
          </a:p>
          <a:p>
            <a:r>
              <a:rPr lang="en-US" dirty="0" smtClean="0"/>
              <a:t>Alliance Strategy</a:t>
            </a:r>
          </a:p>
          <a:p>
            <a:r>
              <a:rPr lang="en-US" dirty="0" smtClean="0"/>
              <a:t>Innovation Strategy – (Keep innovating)</a:t>
            </a:r>
          </a:p>
          <a:p>
            <a:r>
              <a:rPr lang="en-US" dirty="0" smtClean="0"/>
              <a:t>Operational Effectiveness Strategy</a:t>
            </a:r>
          </a:p>
          <a:p>
            <a:r>
              <a:rPr lang="en-US" dirty="0" smtClean="0"/>
              <a:t>Customer-orientation strategy</a:t>
            </a:r>
          </a:p>
          <a:p>
            <a:r>
              <a:rPr lang="en-US" dirty="0" smtClean="0"/>
              <a:t>Time Strategy – (First mover, JIT, cycle time)</a:t>
            </a:r>
          </a:p>
          <a:p>
            <a:r>
              <a:rPr lang="en-US" dirty="0" smtClean="0"/>
              <a:t>Entry-barriers Strategy – (patents, exceptional technologies)</a:t>
            </a:r>
          </a:p>
          <a:p>
            <a:r>
              <a:rPr lang="en-US" dirty="0" smtClean="0"/>
              <a:t>Lock in customer or supplier strategy – (ex. Frequent flyer)</a:t>
            </a:r>
          </a:p>
          <a:p>
            <a:r>
              <a:rPr lang="en-US" dirty="0" smtClean="0"/>
              <a:t>Increase switching costs strategy – (Ex. Inter-organizational systems that increase dependencies)</a:t>
            </a:r>
          </a:p>
          <a:p>
            <a:endParaRPr lang="en-US" dirty="0" smtClean="0"/>
          </a:p>
          <a:p>
            <a:endParaRPr lang="en-US" dirty="0" smtClean="0"/>
          </a:p>
          <a:p>
            <a:endParaRPr lang="en-US" dirty="0"/>
          </a:p>
        </p:txBody>
      </p:sp>
    </p:spTree>
    <p:extLst>
      <p:ext uri="{BB962C8B-B14F-4D97-AF65-F5344CB8AC3E}">
        <p14:creationId xmlns:p14="http://schemas.microsoft.com/office/powerpoint/2010/main" val="382202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and the Environment</a:t>
            </a:r>
            <a:endParaRPr lang="en-US" dirty="0"/>
          </a:p>
        </p:txBody>
      </p:sp>
      <p:sp>
        <p:nvSpPr>
          <p:cNvPr id="3" name="Content Placeholder 2"/>
          <p:cNvSpPr>
            <a:spLocks noGrp="1"/>
          </p:cNvSpPr>
          <p:nvPr>
            <p:ph idx="1"/>
          </p:nvPr>
        </p:nvSpPr>
        <p:spPr/>
        <p:txBody>
          <a:bodyPr>
            <a:normAutofit lnSpcReduction="10000"/>
          </a:bodyPr>
          <a:lstStyle/>
          <a:p>
            <a:r>
              <a:rPr lang="en-US" dirty="0"/>
              <a:t>Understanding the firm’s environment</a:t>
            </a:r>
          </a:p>
          <a:p>
            <a:pPr lvl="1"/>
            <a:r>
              <a:rPr lang="en-US" dirty="0"/>
              <a:t>Threats and opportunities</a:t>
            </a:r>
          </a:p>
          <a:p>
            <a:pPr lvl="1"/>
            <a:r>
              <a:rPr lang="en-US" dirty="0"/>
              <a:t>What are the trends developing </a:t>
            </a:r>
            <a:r>
              <a:rPr lang="en-US" dirty="0" smtClean="0"/>
              <a:t>outside</a:t>
            </a:r>
          </a:p>
          <a:p>
            <a:pPr lvl="2"/>
            <a:r>
              <a:rPr lang="en-US" dirty="0" smtClean="0"/>
              <a:t>Knowledge workers</a:t>
            </a:r>
          </a:p>
          <a:p>
            <a:pPr lvl="2"/>
            <a:r>
              <a:rPr lang="en-US" dirty="0" smtClean="0"/>
              <a:t>Work styles</a:t>
            </a:r>
          </a:p>
          <a:p>
            <a:pPr lvl="2"/>
            <a:r>
              <a:rPr lang="en-US" dirty="0" smtClean="0"/>
              <a:t>Connectivity</a:t>
            </a:r>
          </a:p>
          <a:p>
            <a:pPr lvl="2"/>
            <a:r>
              <a:rPr lang="en-US" dirty="0" smtClean="0"/>
              <a:t>Data growth</a:t>
            </a:r>
          </a:p>
          <a:p>
            <a:pPr lvl="2"/>
            <a:r>
              <a:rPr lang="en-US" dirty="0" smtClean="0"/>
              <a:t>Going Green and sustainability</a:t>
            </a:r>
          </a:p>
          <a:p>
            <a:pPr lvl="2"/>
            <a:r>
              <a:rPr lang="en-US" dirty="0" smtClean="0"/>
              <a:t>New computing platforms</a:t>
            </a:r>
            <a:endParaRPr lang="en-US" dirty="0"/>
          </a:p>
          <a:p>
            <a:pPr lvl="1"/>
            <a:r>
              <a:rPr lang="en-US" dirty="0"/>
              <a:t>What your competitors are doing?</a:t>
            </a:r>
          </a:p>
          <a:p>
            <a:pPr lvl="1"/>
            <a:endParaRPr lang="en-US" dirty="0" smtClean="0"/>
          </a:p>
          <a:p>
            <a:pPr lvl="1"/>
            <a:endParaRPr lang="en-US" dirty="0"/>
          </a:p>
        </p:txBody>
      </p:sp>
    </p:spTree>
    <p:extLst>
      <p:ext uri="{BB962C8B-B14F-4D97-AF65-F5344CB8AC3E}">
        <p14:creationId xmlns:p14="http://schemas.microsoft.com/office/powerpoint/2010/main" val="4235363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Side of Strategy</a:t>
            </a:r>
            <a:endParaRPr lang="en-US" dirty="0"/>
          </a:p>
        </p:txBody>
      </p:sp>
      <p:sp>
        <p:nvSpPr>
          <p:cNvPr id="3" name="Content Placeholder 2"/>
          <p:cNvSpPr>
            <a:spLocks noGrp="1"/>
          </p:cNvSpPr>
          <p:nvPr>
            <p:ph idx="1"/>
          </p:nvPr>
        </p:nvSpPr>
        <p:spPr>
          <a:xfrm>
            <a:off x="457200" y="1600200"/>
            <a:ext cx="8229600" cy="4874898"/>
          </a:xfrm>
        </p:spPr>
        <p:txBody>
          <a:bodyPr>
            <a:normAutofit fontScale="70000" lnSpcReduction="20000"/>
          </a:bodyPr>
          <a:lstStyle/>
          <a:p>
            <a:r>
              <a:rPr lang="en-US" dirty="0" smtClean="0"/>
              <a:t>IT Principals</a:t>
            </a:r>
          </a:p>
          <a:p>
            <a:pPr lvl="1"/>
            <a:r>
              <a:rPr lang="en-US" dirty="0" smtClean="0"/>
              <a:t>A set of high level principals that guide our actions</a:t>
            </a:r>
          </a:p>
          <a:p>
            <a:r>
              <a:rPr lang="en-US" dirty="0" smtClean="0"/>
              <a:t>IT Governance</a:t>
            </a:r>
          </a:p>
          <a:p>
            <a:pPr lvl="1"/>
            <a:r>
              <a:rPr lang="en-US" dirty="0" smtClean="0"/>
              <a:t>Who makes decisions at what levels using which tools and how they are communicated</a:t>
            </a:r>
          </a:p>
          <a:p>
            <a:pPr lvl="1"/>
            <a:r>
              <a:rPr lang="en-US" dirty="0" smtClean="0"/>
              <a:t>Needs to be designed by the types of decisions</a:t>
            </a:r>
          </a:p>
          <a:p>
            <a:r>
              <a:rPr lang="en-US" dirty="0" smtClean="0"/>
              <a:t>IT Financial Management</a:t>
            </a:r>
          </a:p>
          <a:p>
            <a:pPr lvl="1"/>
            <a:r>
              <a:rPr lang="en-US" dirty="0" smtClean="0"/>
              <a:t>How is IT funded</a:t>
            </a:r>
          </a:p>
          <a:p>
            <a:pPr lvl="2"/>
            <a:r>
              <a:rPr lang="en-US" dirty="0" smtClean="0"/>
              <a:t>Who pay the bills</a:t>
            </a:r>
          </a:p>
          <a:p>
            <a:pPr lvl="2"/>
            <a:r>
              <a:rPr lang="en-US" dirty="0" smtClean="0"/>
              <a:t>Chargeback mechanism</a:t>
            </a:r>
          </a:p>
          <a:p>
            <a:pPr lvl="2"/>
            <a:r>
              <a:rPr lang="en-US" dirty="0" smtClean="0"/>
              <a:t>Why are chargebacks necessary?</a:t>
            </a:r>
          </a:p>
          <a:p>
            <a:pPr lvl="3"/>
            <a:r>
              <a:rPr lang="en-US" dirty="0" smtClean="0"/>
              <a:t>Cost justification, visibility to </a:t>
            </a:r>
            <a:r>
              <a:rPr lang="en-US" dirty="0" err="1" smtClean="0"/>
              <a:t>HoDs</a:t>
            </a:r>
            <a:r>
              <a:rPr lang="en-US" dirty="0" smtClean="0"/>
              <a:t>, managing unexpected requests</a:t>
            </a:r>
          </a:p>
          <a:p>
            <a:r>
              <a:rPr lang="en-US" dirty="0" smtClean="0"/>
              <a:t>Matrices</a:t>
            </a:r>
          </a:p>
          <a:p>
            <a:pPr lvl="1"/>
            <a:r>
              <a:rPr lang="en-US" dirty="0" smtClean="0"/>
              <a:t>What matrices are used to measure IT success</a:t>
            </a:r>
          </a:p>
          <a:p>
            <a:pPr lvl="2"/>
            <a:r>
              <a:rPr lang="en-US" dirty="0" smtClean="0"/>
              <a:t>Different statistics on the deployment of IT</a:t>
            </a:r>
          </a:p>
          <a:p>
            <a:pPr lvl="1"/>
            <a:r>
              <a:rPr lang="en-US" dirty="0" smtClean="0"/>
              <a:t>How are they mapped with business objectives</a:t>
            </a:r>
            <a:endParaRPr lang="en-US" dirty="0"/>
          </a:p>
        </p:txBody>
      </p:sp>
    </p:spTree>
    <p:extLst>
      <p:ext uri="{BB962C8B-B14F-4D97-AF65-F5344CB8AC3E}">
        <p14:creationId xmlns:p14="http://schemas.microsoft.com/office/powerpoint/2010/main" val="4269867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Side of Strategy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IT services</a:t>
            </a:r>
          </a:p>
          <a:p>
            <a:pPr lvl="1"/>
            <a:r>
              <a:rPr lang="en-US" dirty="0" smtClean="0"/>
              <a:t>What's the current service </a:t>
            </a:r>
            <a:r>
              <a:rPr lang="en-US" dirty="0" err="1" smtClean="0"/>
              <a:t>catelog</a:t>
            </a:r>
            <a:r>
              <a:rPr lang="en-US" dirty="0" smtClean="0"/>
              <a:t>? What does it need to be?</a:t>
            </a:r>
          </a:p>
          <a:p>
            <a:r>
              <a:rPr lang="en-US" dirty="0" smtClean="0"/>
              <a:t>IT architecture</a:t>
            </a:r>
          </a:p>
          <a:p>
            <a:pPr lvl="1"/>
            <a:r>
              <a:rPr lang="en-US" dirty="0" smtClean="0"/>
              <a:t>Infrastructure, applications, information and business processes</a:t>
            </a:r>
          </a:p>
          <a:p>
            <a:pPr lvl="1"/>
            <a:r>
              <a:rPr lang="en-US" dirty="0" smtClean="0"/>
              <a:t>What is it now and what does it need to be</a:t>
            </a:r>
          </a:p>
          <a:p>
            <a:r>
              <a:rPr lang="en-US" dirty="0" smtClean="0"/>
              <a:t>People</a:t>
            </a:r>
          </a:p>
          <a:p>
            <a:pPr lvl="1"/>
            <a:r>
              <a:rPr lang="en-US" dirty="0" smtClean="0"/>
              <a:t>Skill inventory and how it is arranged, again now and future</a:t>
            </a:r>
          </a:p>
          <a:p>
            <a:r>
              <a:rPr lang="en-US" dirty="0" smtClean="0"/>
              <a:t>Sourcing </a:t>
            </a:r>
          </a:p>
          <a:p>
            <a:pPr lvl="1"/>
            <a:r>
              <a:rPr lang="en-US" dirty="0" smtClean="0"/>
              <a:t>How sourcing is done</a:t>
            </a:r>
          </a:p>
          <a:p>
            <a:pPr lvl="1"/>
            <a:endParaRPr lang="en-US" dirty="0"/>
          </a:p>
        </p:txBody>
      </p:sp>
    </p:spTree>
    <p:extLst>
      <p:ext uri="{BB962C8B-B14F-4D97-AF65-F5344CB8AC3E}">
        <p14:creationId xmlns:p14="http://schemas.microsoft.com/office/powerpoint/2010/main" val="2219674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IT Strategy</a:t>
            </a:r>
            <a:endParaRPr lang="en-US" dirty="0"/>
          </a:p>
        </p:txBody>
      </p:sp>
      <p:sp>
        <p:nvSpPr>
          <p:cNvPr id="3" name="Content Placeholder 2"/>
          <p:cNvSpPr>
            <a:spLocks noGrp="1"/>
          </p:cNvSpPr>
          <p:nvPr>
            <p:ph idx="1"/>
          </p:nvPr>
        </p:nvSpPr>
        <p:spPr/>
        <p:txBody>
          <a:bodyPr/>
          <a:lstStyle/>
          <a:p>
            <a:r>
              <a:rPr lang="en-US" dirty="0" smtClean="0"/>
              <a:t>Comprehensive</a:t>
            </a:r>
          </a:p>
          <a:p>
            <a:pPr lvl="1"/>
            <a:r>
              <a:rPr lang="en-US" dirty="0" smtClean="0"/>
              <a:t>Covers all aspects</a:t>
            </a:r>
          </a:p>
          <a:p>
            <a:r>
              <a:rPr lang="en-US" dirty="0" smtClean="0"/>
              <a:t>Short!</a:t>
            </a:r>
          </a:p>
          <a:p>
            <a:pPr lvl="1"/>
            <a:r>
              <a:rPr lang="en-US" dirty="0" smtClean="0"/>
              <a:t>Around 15 pages</a:t>
            </a:r>
          </a:p>
          <a:p>
            <a:r>
              <a:rPr lang="en-US" dirty="0" smtClean="0"/>
              <a:t>Avoid focusing more on infrastructure</a:t>
            </a:r>
          </a:p>
          <a:p>
            <a:pPr lvl="1"/>
            <a:r>
              <a:rPr lang="en-US" dirty="0" smtClean="0"/>
              <a:t>Make the document unnecessarily lengthy</a:t>
            </a:r>
          </a:p>
          <a:p>
            <a:r>
              <a:rPr lang="en-US" dirty="0" smtClean="0"/>
              <a:t>Avoid WORN</a:t>
            </a:r>
          </a:p>
          <a:p>
            <a:pPr lvl="1"/>
            <a:r>
              <a:rPr lang="en-US" dirty="0" smtClean="0"/>
              <a:t>Write Once Read Never</a:t>
            </a:r>
            <a:endParaRPr lang="en-US" dirty="0"/>
          </a:p>
        </p:txBody>
      </p:sp>
    </p:spTree>
    <p:extLst>
      <p:ext uri="{BB962C8B-B14F-4D97-AF65-F5344CB8AC3E}">
        <p14:creationId xmlns:p14="http://schemas.microsoft.com/office/powerpoint/2010/main" val="87746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pic>
        <p:nvPicPr>
          <p:cNvPr id="4" name="Picture 3"/>
          <p:cNvPicPr>
            <a:picLocks noChangeAspect="1"/>
          </p:cNvPicPr>
          <p:nvPr/>
        </p:nvPicPr>
        <p:blipFill>
          <a:blip r:embed="rId2"/>
          <a:stretch>
            <a:fillRect/>
          </a:stretch>
        </p:blipFill>
        <p:spPr>
          <a:xfrm>
            <a:off x="850327" y="1417638"/>
            <a:ext cx="7163430" cy="5158448"/>
          </a:xfrm>
          <a:prstGeom prst="rect">
            <a:avLst/>
          </a:prstGeom>
        </p:spPr>
      </p:pic>
    </p:spTree>
    <p:extLst>
      <p:ext uri="{BB962C8B-B14F-4D97-AF65-F5344CB8AC3E}">
        <p14:creationId xmlns:p14="http://schemas.microsoft.com/office/powerpoint/2010/main" val="13422987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Information Systems</a:t>
            </a:r>
            <a:endParaRPr lang="en-US" dirty="0"/>
          </a:p>
        </p:txBody>
      </p:sp>
      <p:sp>
        <p:nvSpPr>
          <p:cNvPr id="3" name="Content Placeholder 2"/>
          <p:cNvSpPr>
            <a:spLocks noGrp="1"/>
          </p:cNvSpPr>
          <p:nvPr>
            <p:ph idx="1"/>
          </p:nvPr>
        </p:nvSpPr>
        <p:spPr/>
        <p:txBody>
          <a:bodyPr/>
          <a:lstStyle/>
          <a:p>
            <a:r>
              <a:rPr lang="en-US" dirty="0" smtClean="0"/>
              <a:t>Strategic Information Systems (SISs) are the systems that support or shape a business unit’s competitive strategy</a:t>
            </a:r>
          </a:p>
          <a:p>
            <a:r>
              <a:rPr lang="en-US" dirty="0" smtClean="0"/>
              <a:t>What is the difference between “strategic information systems” and “strategic-level information systems”?</a:t>
            </a:r>
          </a:p>
        </p:txBody>
      </p:sp>
    </p:spTree>
    <p:extLst>
      <p:ext uri="{BB962C8B-B14F-4D97-AF65-F5344CB8AC3E}">
        <p14:creationId xmlns:p14="http://schemas.microsoft.com/office/powerpoint/2010/main" val="2540672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Seven Eleven Case</a:t>
            </a:r>
            <a:br>
              <a:rPr lang="en-US" dirty="0" smtClean="0"/>
            </a:br>
            <a:r>
              <a:rPr lang="en-US" sz="2200" dirty="0" smtClean="0"/>
              <a:t>Kei </a:t>
            </a:r>
            <a:r>
              <a:rPr lang="en-US" sz="2200" dirty="0" err="1" smtClean="0"/>
              <a:t>Nagayama</a:t>
            </a:r>
            <a:r>
              <a:rPr lang="en-US" sz="2200" dirty="0" smtClean="0"/>
              <a:t> and Peter Weill</a:t>
            </a:r>
            <a:endParaRPr lang="en-US" sz="2200" dirty="0"/>
          </a:p>
        </p:txBody>
      </p:sp>
      <p:sp>
        <p:nvSpPr>
          <p:cNvPr id="4" name="Content Placeholder 3"/>
          <p:cNvSpPr>
            <a:spLocks noGrp="1"/>
          </p:cNvSpPr>
          <p:nvPr>
            <p:ph idx="1"/>
          </p:nvPr>
        </p:nvSpPr>
        <p:spPr/>
        <p:txBody>
          <a:bodyPr/>
          <a:lstStyle/>
          <a:p>
            <a:endParaRPr lang="en-US" dirty="0" smtClean="0"/>
          </a:p>
          <a:p>
            <a:endParaRPr lang="en-US" dirty="0"/>
          </a:p>
          <a:p>
            <a:pPr marL="0" indent="0">
              <a:buNone/>
            </a:pPr>
            <a:r>
              <a:rPr lang="en-US" dirty="0" smtClean="0"/>
              <a:t>Read and discuss the case provided pertained to the facts discussed in the lecture</a:t>
            </a:r>
            <a:endParaRPr lang="en-US" dirty="0"/>
          </a:p>
        </p:txBody>
      </p:sp>
    </p:spTree>
    <p:extLst>
      <p:ext uri="{BB962C8B-B14F-4D97-AF65-F5344CB8AC3E}">
        <p14:creationId xmlns:p14="http://schemas.microsoft.com/office/powerpoint/2010/main" val="32840518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Seven-Eleven Case</a:t>
            </a:r>
            <a:endParaRPr lang="en-US" dirty="0"/>
          </a:p>
        </p:txBody>
      </p:sp>
      <p:pic>
        <p:nvPicPr>
          <p:cNvPr id="3" name="Picture 2" descr="Screen Shot 2015-08-15 at 10.19.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336" y="2355080"/>
            <a:ext cx="4562663" cy="3292643"/>
          </a:xfrm>
          <a:prstGeom prst="rect">
            <a:avLst/>
          </a:prstGeom>
        </p:spPr>
      </p:pic>
      <p:pic>
        <p:nvPicPr>
          <p:cNvPr id="4" name="Picture 3" descr="Screen Shot 2015-08-15 at 10.19.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5904"/>
            <a:ext cx="4581898" cy="3032780"/>
          </a:xfrm>
          <a:prstGeom prst="rect">
            <a:avLst/>
          </a:prstGeom>
        </p:spPr>
      </p:pic>
    </p:spTree>
    <p:extLst>
      <p:ext uri="{BB962C8B-B14F-4D97-AF65-F5344CB8AC3E}">
        <p14:creationId xmlns:p14="http://schemas.microsoft.com/office/powerpoint/2010/main" val="35335036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Seven-Eleven Case</a:t>
            </a:r>
            <a:endParaRPr lang="en-US" dirty="0"/>
          </a:p>
        </p:txBody>
      </p:sp>
      <p:pic>
        <p:nvPicPr>
          <p:cNvPr id="5" name="Picture 4" descr="Screen Shot 2015-08-15 at 10.15.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344" y="1625599"/>
            <a:ext cx="6580386" cy="4575551"/>
          </a:xfrm>
          <a:prstGeom prst="rect">
            <a:avLst/>
          </a:prstGeom>
        </p:spPr>
      </p:pic>
    </p:spTree>
    <p:extLst>
      <p:ext uri="{BB962C8B-B14F-4D97-AF65-F5344CB8AC3E}">
        <p14:creationId xmlns:p14="http://schemas.microsoft.com/office/powerpoint/2010/main" val="9353189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Seven-Eleven Case</a:t>
            </a:r>
            <a:endParaRPr lang="en-US" dirty="0"/>
          </a:p>
        </p:txBody>
      </p:sp>
      <p:pic>
        <p:nvPicPr>
          <p:cNvPr id="3" name="Picture 2" descr="Screen Shot 2015-08-15 at 10.23.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455" y="1836962"/>
            <a:ext cx="6002725" cy="4881337"/>
          </a:xfrm>
          <a:prstGeom prst="rect">
            <a:avLst/>
          </a:prstGeom>
        </p:spPr>
      </p:pic>
    </p:spTree>
    <p:extLst>
      <p:ext uri="{BB962C8B-B14F-4D97-AF65-F5344CB8AC3E}">
        <p14:creationId xmlns:p14="http://schemas.microsoft.com/office/powerpoint/2010/main" val="3533503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Seven-Eleven Case</a:t>
            </a:r>
            <a:endParaRPr lang="en-US" dirty="0"/>
          </a:p>
        </p:txBody>
      </p:sp>
      <p:pic>
        <p:nvPicPr>
          <p:cNvPr id="3" name="Picture 2" descr="Screen Shot 2015-08-15 at 10.25.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1625410"/>
            <a:ext cx="7188200" cy="4902200"/>
          </a:xfrm>
          <a:prstGeom prst="rect">
            <a:avLst/>
          </a:prstGeom>
        </p:spPr>
      </p:pic>
    </p:spTree>
    <p:extLst>
      <p:ext uri="{BB962C8B-B14F-4D97-AF65-F5344CB8AC3E}">
        <p14:creationId xmlns:p14="http://schemas.microsoft.com/office/powerpoint/2010/main" val="1356629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Seven-Eleven Case</a:t>
            </a:r>
            <a:endParaRPr lang="en-US" dirty="0"/>
          </a:p>
        </p:txBody>
      </p:sp>
      <p:pic>
        <p:nvPicPr>
          <p:cNvPr id="3" name="Picture 2" descr="Screen Shot 2015-08-15 at 10.26.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059" y="1417638"/>
            <a:ext cx="5974818" cy="4707727"/>
          </a:xfrm>
          <a:prstGeom prst="rect">
            <a:avLst/>
          </a:prstGeom>
        </p:spPr>
      </p:pic>
    </p:spTree>
    <p:extLst>
      <p:ext uri="{BB962C8B-B14F-4D97-AF65-F5344CB8AC3E}">
        <p14:creationId xmlns:p14="http://schemas.microsoft.com/office/powerpoint/2010/main" val="135662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Seven-Eleven Case</a:t>
            </a:r>
            <a:endParaRPr lang="en-US" dirty="0"/>
          </a:p>
        </p:txBody>
      </p:sp>
      <p:pic>
        <p:nvPicPr>
          <p:cNvPr id="3" name="Picture 2" descr="Screen Shot 2015-08-15 at 10.27.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779793"/>
            <a:ext cx="7861300" cy="4381500"/>
          </a:xfrm>
          <a:prstGeom prst="rect">
            <a:avLst/>
          </a:prstGeom>
        </p:spPr>
      </p:pic>
    </p:spTree>
    <p:extLst>
      <p:ext uri="{BB962C8B-B14F-4D97-AF65-F5344CB8AC3E}">
        <p14:creationId xmlns:p14="http://schemas.microsoft.com/office/powerpoint/2010/main" val="135662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strategy?</a:t>
            </a:r>
            <a:endParaRPr lang="en-US" dirty="0"/>
          </a:p>
        </p:txBody>
      </p:sp>
      <p:sp>
        <p:nvSpPr>
          <p:cNvPr id="3" name="Content Placeholder 2"/>
          <p:cNvSpPr>
            <a:spLocks noGrp="1"/>
          </p:cNvSpPr>
          <p:nvPr>
            <p:ph idx="1"/>
          </p:nvPr>
        </p:nvSpPr>
        <p:spPr/>
        <p:txBody>
          <a:bodyPr/>
          <a:lstStyle/>
          <a:p>
            <a:r>
              <a:rPr lang="en-US" dirty="0" smtClean="0"/>
              <a:t>Defined as:</a:t>
            </a:r>
          </a:p>
          <a:p>
            <a:pPr marL="0" indent="0">
              <a:buNone/>
            </a:pPr>
            <a:endParaRPr lang="en-US" dirty="0" smtClean="0"/>
          </a:p>
          <a:p>
            <a:pPr marL="0" indent="0" algn="ctr">
              <a:buNone/>
            </a:pPr>
            <a:r>
              <a:rPr lang="en-US" dirty="0"/>
              <a:t> </a:t>
            </a:r>
            <a:r>
              <a:rPr lang="en-US" dirty="0" smtClean="0"/>
              <a:t>   A collection of statements that express or propose a means through which an organization can fulfill its primary purpose or mission</a:t>
            </a:r>
            <a:endParaRPr lang="en-US" dirty="0"/>
          </a:p>
        </p:txBody>
      </p:sp>
    </p:spTree>
    <p:extLst>
      <p:ext uri="{BB962C8B-B14F-4D97-AF65-F5344CB8AC3E}">
        <p14:creationId xmlns:p14="http://schemas.microsoft.com/office/powerpoint/2010/main" val="1703799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Strategy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Why is strategy important to an organization?</a:t>
            </a:r>
          </a:p>
          <a:p>
            <a:pPr lvl="1"/>
            <a:r>
              <a:rPr lang="en-US" dirty="0" smtClean="0"/>
              <a:t>Set organizational direction</a:t>
            </a:r>
          </a:p>
          <a:p>
            <a:pPr lvl="1"/>
            <a:r>
              <a:rPr lang="en-US" dirty="0" smtClean="0"/>
              <a:t>Competitive advantage</a:t>
            </a:r>
          </a:p>
          <a:p>
            <a:pPr lvl="1"/>
            <a:r>
              <a:rPr lang="en-US" dirty="0" smtClean="0"/>
              <a:t>Sustainability</a:t>
            </a:r>
          </a:p>
          <a:p>
            <a:r>
              <a:rPr lang="en-US" dirty="0" smtClean="0"/>
              <a:t>Different types of strategies</a:t>
            </a:r>
          </a:p>
          <a:p>
            <a:pPr lvl="1"/>
            <a:r>
              <a:rPr lang="en-US" dirty="0" smtClean="0"/>
              <a:t>Functional strategies</a:t>
            </a:r>
          </a:p>
          <a:p>
            <a:pPr lvl="2"/>
            <a:r>
              <a:rPr lang="en-US" dirty="0" smtClean="0"/>
              <a:t>Addresses functional unit’s broad goals and objectives</a:t>
            </a:r>
          </a:p>
          <a:p>
            <a:pPr lvl="1"/>
            <a:r>
              <a:rPr lang="en-US" dirty="0" smtClean="0"/>
              <a:t>Stand-alone strategies</a:t>
            </a:r>
          </a:p>
          <a:p>
            <a:pPr lvl="2"/>
            <a:r>
              <a:rPr lang="en-US" dirty="0" smtClean="0"/>
              <a:t>Addresses individual, one time goals and objectives</a:t>
            </a:r>
          </a:p>
          <a:p>
            <a:pPr lvl="1"/>
            <a:r>
              <a:rPr lang="en-US" dirty="0" smtClean="0"/>
              <a:t>Business strategies</a:t>
            </a:r>
          </a:p>
          <a:p>
            <a:pPr lvl="2"/>
            <a:r>
              <a:rPr lang="en-US" dirty="0" smtClean="0"/>
              <a:t>Direct firm’s functions towards business objectives</a:t>
            </a:r>
            <a:endParaRPr lang="en-US" dirty="0"/>
          </a:p>
        </p:txBody>
      </p:sp>
    </p:spTree>
    <p:extLst>
      <p:ext uri="{BB962C8B-B14F-4D97-AF65-F5344CB8AC3E}">
        <p14:creationId xmlns:p14="http://schemas.microsoft.com/office/powerpoint/2010/main" val="1757690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and Plans</a:t>
            </a:r>
            <a:endParaRPr lang="en-US" dirty="0"/>
          </a:p>
        </p:txBody>
      </p:sp>
      <p:sp>
        <p:nvSpPr>
          <p:cNvPr id="3" name="Content Placeholder 2"/>
          <p:cNvSpPr>
            <a:spLocks noGrp="1"/>
          </p:cNvSpPr>
          <p:nvPr>
            <p:ph idx="1"/>
          </p:nvPr>
        </p:nvSpPr>
        <p:spPr/>
        <p:txBody>
          <a:bodyPr>
            <a:normAutofit/>
          </a:bodyPr>
          <a:lstStyle/>
          <a:p>
            <a:r>
              <a:rPr lang="en-US" dirty="0" smtClean="0"/>
              <a:t>Are strategies and plans same?</a:t>
            </a:r>
          </a:p>
          <a:p>
            <a:pPr lvl="1"/>
            <a:r>
              <a:rPr lang="en-US" dirty="0" smtClean="0"/>
              <a:t>Looks same but not so</a:t>
            </a:r>
          </a:p>
          <a:p>
            <a:r>
              <a:rPr lang="en-US" dirty="0" smtClean="0"/>
              <a:t>Plan:</a:t>
            </a:r>
          </a:p>
          <a:p>
            <a:pPr lvl="1"/>
            <a:r>
              <a:rPr lang="en-US" dirty="0" smtClean="0"/>
              <a:t>A detailed description of how an organization can accomplish its primary purpose or mission</a:t>
            </a:r>
          </a:p>
          <a:p>
            <a:pPr lvl="1"/>
            <a:r>
              <a:rPr lang="en-US" dirty="0" smtClean="0"/>
              <a:t>Strategy provides the basis for plans</a:t>
            </a:r>
          </a:p>
          <a:p>
            <a:pPr lvl="1"/>
            <a:r>
              <a:rPr lang="en-US" dirty="0" smtClean="0"/>
              <a:t>Strategy spells out optimal actions required to achieve general objectives but does not specify on how to carry out these actions</a:t>
            </a:r>
            <a:endParaRPr lang="en-US" dirty="0"/>
          </a:p>
        </p:txBody>
      </p:sp>
    </p:spTree>
    <p:extLst>
      <p:ext uri="{BB962C8B-B14F-4D97-AF65-F5344CB8AC3E}">
        <p14:creationId xmlns:p14="http://schemas.microsoft.com/office/powerpoint/2010/main" val="1140098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lstStyle/>
          <a:p>
            <a:r>
              <a:rPr lang="en-US" dirty="0" smtClean="0"/>
              <a:t>Goals without objectives can never be accomplished</a:t>
            </a:r>
          </a:p>
          <a:p>
            <a:r>
              <a:rPr lang="en-US" dirty="0" smtClean="0"/>
              <a:t>Objectives without goals will not take you anywhere</a:t>
            </a:r>
          </a:p>
          <a:p>
            <a:r>
              <a:rPr lang="en-US" dirty="0" smtClean="0"/>
              <a:t>Long-term Vs. Short/mid-term</a:t>
            </a:r>
          </a:p>
          <a:p>
            <a:r>
              <a:rPr lang="en-US" dirty="0" smtClean="0"/>
              <a:t>Intangible Vs. Tangible</a:t>
            </a:r>
          </a:p>
          <a:p>
            <a:r>
              <a:rPr lang="en-US" dirty="0" smtClean="0"/>
              <a:t>Less structured Vs. Concrete</a:t>
            </a:r>
            <a:endParaRPr lang="en-US" dirty="0"/>
          </a:p>
        </p:txBody>
      </p:sp>
    </p:spTree>
    <p:extLst>
      <p:ext uri="{BB962C8B-B14F-4D97-AF65-F5344CB8AC3E}">
        <p14:creationId xmlns:p14="http://schemas.microsoft.com/office/powerpoint/2010/main" val="3452080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p:txBody>
          <a:bodyPr/>
          <a:lstStyle/>
          <a:p>
            <a:r>
              <a:rPr lang="en-US" dirty="0" smtClean="0"/>
              <a:t>What company wants to accomplish</a:t>
            </a:r>
          </a:p>
          <a:p>
            <a:pPr lvl="1"/>
            <a:r>
              <a:rPr lang="en-US" dirty="0"/>
              <a:t>"</a:t>
            </a:r>
            <a:r>
              <a:rPr lang="en-US" dirty="0" smtClean="0"/>
              <a:t>Our </a:t>
            </a:r>
            <a:r>
              <a:rPr lang="en-US" dirty="0"/>
              <a:t>vision is to be earth's most customer centric company; to build a place where people can come to find and discover anything they might want to buy online." </a:t>
            </a:r>
            <a:r>
              <a:rPr lang="en-US" dirty="0" smtClean="0"/>
              <a:t>- </a:t>
            </a:r>
            <a:r>
              <a:rPr lang="en-US" dirty="0" err="1" smtClean="0"/>
              <a:t>Amazon.com</a:t>
            </a:r>
            <a:endParaRPr lang="en-US" dirty="0"/>
          </a:p>
          <a:p>
            <a:pPr lvl="1"/>
            <a:r>
              <a:rPr lang="en-US" dirty="0" smtClean="0"/>
              <a:t>Could be short, mid-sized or even longer</a:t>
            </a:r>
          </a:p>
          <a:p>
            <a:pPr marL="457200" lvl="1" indent="0">
              <a:buNone/>
            </a:pPr>
            <a:endParaRPr lang="en-US" dirty="0"/>
          </a:p>
        </p:txBody>
      </p:sp>
    </p:spTree>
    <p:extLst>
      <p:ext uri="{BB962C8B-B14F-4D97-AF65-F5344CB8AC3E}">
        <p14:creationId xmlns:p14="http://schemas.microsoft.com/office/powerpoint/2010/main" val="332656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statement of the purpose of a company, organization or person; its reason for existing; a written declaration of an organization's core purpose and focus that normally remains unchanged over </a:t>
            </a:r>
            <a:r>
              <a:rPr lang="en-US" dirty="0" smtClean="0"/>
              <a:t>time</a:t>
            </a:r>
          </a:p>
          <a:p>
            <a:r>
              <a:rPr lang="en-US" dirty="0" smtClean="0"/>
              <a:t>Usually </a:t>
            </a:r>
          </a:p>
          <a:p>
            <a:pPr lvl="1"/>
            <a:r>
              <a:rPr lang="en-US" dirty="0"/>
              <a:t>serve as filters to separate what is important from what is </a:t>
            </a:r>
            <a:r>
              <a:rPr lang="en-US" dirty="0" smtClean="0"/>
              <a:t>not</a:t>
            </a:r>
          </a:p>
          <a:p>
            <a:pPr lvl="1"/>
            <a:r>
              <a:rPr lang="en-US" dirty="0" smtClean="0"/>
              <a:t>clearly </a:t>
            </a:r>
            <a:r>
              <a:rPr lang="en-US" dirty="0"/>
              <a:t>state which markets will be served and </a:t>
            </a:r>
            <a:r>
              <a:rPr lang="en-US" dirty="0" smtClean="0"/>
              <a:t>how</a:t>
            </a:r>
          </a:p>
          <a:p>
            <a:pPr lvl="1"/>
            <a:r>
              <a:rPr lang="en-US" dirty="0" smtClean="0"/>
              <a:t>communicate </a:t>
            </a:r>
            <a:r>
              <a:rPr lang="en-US" dirty="0"/>
              <a:t>a sense of intended direction to the entire </a:t>
            </a:r>
            <a:r>
              <a:rPr lang="en-US" dirty="0" smtClean="0"/>
              <a:t>organization</a:t>
            </a:r>
            <a:endParaRPr lang="en-US" dirty="0"/>
          </a:p>
        </p:txBody>
      </p:sp>
    </p:spTree>
    <p:extLst>
      <p:ext uri="{BB962C8B-B14F-4D97-AF65-F5344CB8AC3E}">
        <p14:creationId xmlns:p14="http://schemas.microsoft.com/office/powerpoint/2010/main" val="368043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 - Example</a:t>
            </a:r>
            <a:endParaRPr lang="en-US" dirty="0"/>
          </a:p>
        </p:txBody>
      </p:sp>
      <p:sp>
        <p:nvSpPr>
          <p:cNvPr id="3" name="Content Placeholder 2"/>
          <p:cNvSpPr>
            <a:spLocks noGrp="1"/>
          </p:cNvSpPr>
          <p:nvPr>
            <p:ph idx="1"/>
          </p:nvPr>
        </p:nvSpPr>
        <p:spPr/>
        <p:txBody>
          <a:bodyPr>
            <a:noAutofit/>
          </a:bodyPr>
          <a:lstStyle/>
          <a:p>
            <a:r>
              <a:rPr lang="en-US" sz="2000" dirty="0"/>
              <a:t>FedEx will produce superior financial returns for shareowners by providing high value-added supply chain, transportation, business and related information services through focused operating companies. Customer requirements will be met in the highest quality manner appropriate to each market segment served. FedEx will strive to develop mutually rewarding relationships with its employees, partners and suppliers. Safety will be the first consideration in all operations. Corporate activities will be conducted to the highest ethical and professional standards</a:t>
            </a:r>
            <a:r>
              <a:rPr lang="en-US" sz="2000" dirty="0" smtClean="0"/>
              <a:t>.</a:t>
            </a:r>
          </a:p>
          <a:p>
            <a:pPr marL="0" indent="0">
              <a:buNone/>
            </a:pPr>
            <a:r>
              <a:rPr lang="en-US" sz="2000" dirty="0"/>
              <a:t>	</a:t>
            </a:r>
            <a:r>
              <a:rPr lang="en-US" sz="2000" dirty="0" smtClean="0"/>
              <a:t>														 – </a:t>
            </a:r>
            <a:r>
              <a:rPr lang="en-US" sz="2000" b="1" dirty="0" err="1" smtClean="0"/>
              <a:t>Fedex</a:t>
            </a:r>
            <a:endParaRPr lang="en-US" sz="2000" b="1" dirty="0" smtClean="0"/>
          </a:p>
          <a:p>
            <a:endParaRPr lang="en-US" sz="2000" dirty="0" smtClean="0"/>
          </a:p>
          <a:p>
            <a:r>
              <a:rPr lang="en-US" sz="2000" dirty="0"/>
              <a:t>We are a global family with a proud heritage passionately committed to providing personal mobility for people around the world</a:t>
            </a:r>
            <a:r>
              <a:rPr lang="en-US" sz="2000" dirty="0" smtClean="0"/>
              <a:t>.</a:t>
            </a:r>
          </a:p>
          <a:p>
            <a:pPr marL="0" indent="0">
              <a:buNone/>
            </a:pPr>
            <a:r>
              <a:rPr lang="en-US" sz="2000" dirty="0"/>
              <a:t>	</a:t>
            </a:r>
            <a:r>
              <a:rPr lang="en-US" sz="2000" dirty="0" smtClean="0"/>
              <a:t>										 – </a:t>
            </a:r>
            <a:r>
              <a:rPr lang="en-US" sz="2000" b="1" dirty="0" smtClean="0"/>
              <a:t>Ford Motor Corporation</a:t>
            </a:r>
            <a:endParaRPr lang="en-US" sz="2000" b="1" dirty="0"/>
          </a:p>
          <a:p>
            <a:endParaRPr lang="en-US" sz="2000" dirty="0"/>
          </a:p>
          <a:p>
            <a:endParaRPr lang="en-US" sz="2000" dirty="0"/>
          </a:p>
        </p:txBody>
      </p:sp>
    </p:spTree>
    <p:extLst>
      <p:ext uri="{BB962C8B-B14F-4D97-AF65-F5344CB8AC3E}">
        <p14:creationId xmlns:p14="http://schemas.microsoft.com/office/powerpoint/2010/main" val="15824841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2254</TotalTime>
  <Words>919</Words>
  <Application>Microsoft Macintosh PowerPoint</Application>
  <PresentationFormat>On-screen Show (4:3)</PresentationFormat>
  <Paragraphs>150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Information Technology Strategy</vt:lpstr>
      <vt:lpstr>Overview</vt:lpstr>
      <vt:lpstr>What is a strategy?</vt:lpstr>
      <vt:lpstr>Importance of Strategy</vt:lpstr>
      <vt:lpstr>Strategies and Plans</vt:lpstr>
      <vt:lpstr>Goals and Objectives</vt:lpstr>
      <vt:lpstr>Vision</vt:lpstr>
      <vt:lpstr>Mission</vt:lpstr>
      <vt:lpstr>Mission Statement - Example</vt:lpstr>
      <vt:lpstr>What is the Role of IT Strategy?</vt:lpstr>
      <vt:lpstr>Elements of an IT Strategy Statement</vt:lpstr>
      <vt:lpstr>Elements of an IT Strategy</vt:lpstr>
      <vt:lpstr>Business and the Environment</vt:lpstr>
      <vt:lpstr>Value Disciplines</vt:lpstr>
      <vt:lpstr>Strategies for Competitive Advantage</vt:lpstr>
      <vt:lpstr>Business and the Environment</vt:lpstr>
      <vt:lpstr>Control Side of Strategy</vt:lpstr>
      <vt:lpstr>Supply Side of Strategy</vt:lpstr>
      <vt:lpstr>Effective IT Strategy</vt:lpstr>
      <vt:lpstr>Strategic Information Systems</vt:lpstr>
      <vt:lpstr>Seven Eleven Case Kei Nagayama and Peter Weill</vt:lpstr>
      <vt:lpstr>The Seven-Eleven Case</vt:lpstr>
      <vt:lpstr>The Seven-Eleven Case</vt:lpstr>
      <vt:lpstr>The Seven-Eleven Case</vt:lpstr>
      <vt:lpstr>The Seven-Eleven Case</vt:lpstr>
      <vt:lpstr>The Seven-Eleven Case</vt:lpstr>
      <vt:lpstr>The Seven-Eleven Case</vt:lpstr>
    </vt:vector>
  </TitlesOfParts>
  <Company>Tokyo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Strategy</dc:title>
  <dc:creator>Chathura Rajapakse</dc:creator>
  <cp:lastModifiedBy>Chathura Rajapakse</cp:lastModifiedBy>
  <cp:revision>48</cp:revision>
  <dcterms:created xsi:type="dcterms:W3CDTF">2015-08-12T09:49:23Z</dcterms:created>
  <dcterms:modified xsi:type="dcterms:W3CDTF">2015-09-30T08:26:12Z</dcterms:modified>
</cp:coreProperties>
</file>